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6" r:id="rId4"/>
    <p:sldId id="277" r:id="rId5"/>
    <p:sldId id="278" r:id="rId6"/>
    <p:sldId id="281" r:id="rId7"/>
    <p:sldId id="263" r:id="rId8"/>
    <p:sldId id="280" r:id="rId9"/>
    <p:sldId id="265" r:id="rId10"/>
    <p:sldId id="266" r:id="rId11"/>
    <p:sldId id="273" r:id="rId12"/>
    <p:sldId id="286" r:id="rId13"/>
    <p:sldId id="287" r:id="rId14"/>
    <p:sldId id="288" r:id="rId15"/>
    <p:sldId id="283" r:id="rId16"/>
    <p:sldId id="289" r:id="rId17"/>
    <p:sldId id="290" r:id="rId18"/>
    <p:sldId id="291" r:id="rId19"/>
    <p:sldId id="292" r:id="rId20"/>
    <p:sldId id="294" r:id="rId21"/>
    <p:sldId id="295" r:id="rId22"/>
    <p:sldId id="296" r:id="rId23"/>
    <p:sldId id="267" r:id="rId24"/>
    <p:sldId id="268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>
        <p:scale>
          <a:sx n="96" d="100"/>
          <a:sy n="96" d="100"/>
        </p:scale>
        <p:origin x="-182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60FDE-5CE9-37CA-0053-7BD255700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074818-8B5B-E086-A1F1-23DDDD5FE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639EA2-C9A2-573E-7A5C-B3C00BEE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9EA-0B25-445D-A98D-6CD65960AF4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A4C4D7-3DFA-3676-53A7-E81D110F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B914E6-7EB3-EEAB-A8AF-8A92A952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27DB-C77A-4641-84B5-900889B82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78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BB26F-91CC-88E8-602C-F6D8A9CA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896239-4E7E-5593-C0B6-6D8FA1C9F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F24151-6377-D23B-F159-40EA3EEF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9EA-0B25-445D-A98D-6CD65960AF4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CF86BA-EBF9-BD12-F96D-0D6C67C5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D23C3A-02FA-1060-5CC1-37BC0AFB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27DB-C77A-4641-84B5-900889B82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7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72B2EF1-28D7-145B-FF6C-63420224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CB56C2-81C1-59CA-8CED-F15C42956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3A2025-991F-B124-C4D1-AF39C966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9EA-0B25-445D-A98D-6CD65960AF4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F857FC-4C4A-3190-655B-A9320A9D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5901E8-9815-0562-3E35-D08ABB23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27DB-C77A-4641-84B5-900889B82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D93741-AFA1-C08B-9F12-A6807400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0457AB-BF3C-198B-84BC-0B0A658A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2A0414-D71C-117A-09E0-655249C7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9EA-0B25-445D-A98D-6CD65960AF4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925AE9-DCD9-C2B3-F36C-ED47FE7A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15C11D-3EC4-1349-5709-FB0257F8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27DB-C77A-4641-84B5-900889B82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0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CA4DCD-1654-9D89-4598-7C4474D2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5F2858-08E2-2C3B-98BF-5B7FBCFD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CB4998-4EB2-F646-8F96-409C985E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9EA-0B25-445D-A98D-6CD65960AF4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284311-FD29-1C29-0538-8784706B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86178A-7805-C8D3-933B-F3E38BD6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27DB-C77A-4641-84B5-900889B82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4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BC635-29E5-8A0F-3D71-AD59AB22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081368-A093-5AE5-DE76-9BB2BBC1C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54159A-F9DE-3C0F-B312-53BBBE1D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5C6783-C790-E139-0FED-FB44D142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9EA-0B25-445D-A98D-6CD65960AF4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4B5C22-CC45-99CD-1680-A7A55CF2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591606-4350-887B-C322-6BAA3D58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27DB-C77A-4641-84B5-900889B82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5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9813C-57C0-ECDA-ED6B-0A24F474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4EFC2A-7193-CA47-AD1B-40EB0B1A3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8672DA-AF7D-44D3-2401-85EF567E8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4562C81-E4B2-89D1-A22F-4F1A58CDA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03C19C-0317-8376-2876-4986C468D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01CB0A-B81F-52BB-DB0F-2C947289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9EA-0B25-445D-A98D-6CD65960AF4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8F256C9-3163-FC1B-AB39-926098EA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BC4B210-A3CF-F9B0-3B03-632BBE1C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27DB-C77A-4641-84B5-900889B82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6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BB2B2-35EF-C918-BF98-C3BAFE9B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B063B8-31B0-35ED-2D1C-20ED5091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9EA-0B25-445D-A98D-6CD65960AF4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992F2A-4465-1C87-3C21-23B747E1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1C66F7-1D39-6950-2400-2220B303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27DB-C77A-4641-84B5-900889B82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6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AC2A73E-CA70-E0B8-A03B-94916DC9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9EA-0B25-445D-A98D-6CD65960AF4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7352BF8-7EC1-CF18-931E-6A9915A2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E5393A-3916-E11F-AE31-8EAB4E4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27DB-C77A-4641-84B5-900889B82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5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560351-0C7D-254F-2CE4-815AAFF0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9C024-44B7-99F6-8DE1-EF3BC639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4F3959-9A76-7F56-35BD-D2237DF0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3340C-0BF4-323E-68E8-1E04972D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9EA-0B25-445D-A98D-6CD65960AF4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8F9D94-8C07-E4BC-930F-FDE0D760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E7122E-AEF7-1391-773F-27B7ECF7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27DB-C77A-4641-84B5-900889B82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03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B7F324-1848-3D90-96F7-4C4EEC69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C99E87D-969C-8234-8684-94214C984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478E39-5EC7-391C-ACDF-A6F301A1D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0DE4FC-343D-3182-D7C7-463BB7F5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9EA-0B25-445D-A98D-6CD65960AF4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E8710C-552F-B5A8-9620-F1EEEAE0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C4DFDA-F4DF-9F74-32C8-EB01430C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27DB-C77A-4641-84B5-900889B82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9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6391642-F094-89D6-6BE7-52573439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85AA32-AFED-E21E-FE8E-DB622415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4D4420-75F3-3805-603E-32A17A662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19EA-0B25-445D-A98D-6CD65960AF46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45637A-7084-E7B4-145E-3EE99C5A6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A080EA-6051-A474-0775-6494EE2D3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27DB-C77A-4641-84B5-900889B82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est Backup Software and Services for 2022 | PCMag">
            <a:extLst>
              <a:ext uri="{FF2B5EF4-FFF2-40B4-BE49-F238E27FC236}">
                <a16:creationId xmlns:a16="http://schemas.microsoft.com/office/drawing/2014/main" xmlns="" id="{16EDCBB1-4977-3CFD-DCD3-A514F086A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13" y="-103202"/>
            <a:ext cx="12375471" cy="696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36C2B-C2E1-AB8B-BE8B-E43FFD114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107" y="-22240"/>
            <a:ext cx="9144000" cy="2387600"/>
          </a:xfrm>
        </p:spPr>
        <p:txBody>
          <a:bodyPr/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Berlin Sans FB Demi" panose="020E0802020502020306" pitchFamily="34" charset="0"/>
              </a:rPr>
              <a:t>Group 4: Remote Backup Utility System</a:t>
            </a:r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08ACABB-68D5-785D-5A1F-C2CD58204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4679" y="3429000"/>
            <a:ext cx="3885755" cy="2725445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Group Members:</a:t>
            </a: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Akshat Singla</a:t>
            </a: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Debarati Pal</a:t>
            </a: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Lakshmi Swetha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Mogadala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Rounak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 Garg</a:t>
            </a:r>
          </a:p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Tanishq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Saproo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728C2-12A1-8F96-E12F-ADBF5FBC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0" y="560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Berlin Sans FB Demi" panose="020E0802020502020306" pitchFamily="34" charset="0"/>
              </a:rPr>
              <a:t>FUNCTIONS USED IN THE PROJECT</a:t>
            </a:r>
            <a:endParaRPr lang="en-IN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xmlns="" id="{36BA2DE9-6BBD-ECF2-CA52-C8097658690C}"/>
              </a:ext>
            </a:extLst>
          </p:cNvPr>
          <p:cNvSpPr/>
          <p:nvPr/>
        </p:nvSpPr>
        <p:spPr>
          <a:xfrm>
            <a:off x="341050" y="2911875"/>
            <a:ext cx="1935332" cy="1020932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SERVER.C</a:t>
            </a:r>
            <a:endParaRPr lang="en-IN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xmlns="" id="{C72FC6A1-3ABD-B431-3A38-B11DC6066A34}"/>
              </a:ext>
            </a:extLst>
          </p:cNvPr>
          <p:cNvSpPr/>
          <p:nvPr/>
        </p:nvSpPr>
        <p:spPr>
          <a:xfrm>
            <a:off x="4218375" y="3107098"/>
            <a:ext cx="1935332" cy="1020932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 MAIN</a:t>
            </a:r>
            <a:endParaRPr lang="en-IN" dirty="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xmlns="" id="{E2C2F2A9-5CCA-983F-1DD6-7F5F2FA2764E}"/>
              </a:ext>
            </a:extLst>
          </p:cNvPr>
          <p:cNvSpPr/>
          <p:nvPr/>
        </p:nvSpPr>
        <p:spPr>
          <a:xfrm>
            <a:off x="7047389" y="2802288"/>
            <a:ext cx="2700292" cy="1020932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VOID INCREMENT_BACKUP</a:t>
            </a:r>
            <a:endParaRPr lang="en-IN" dirty="0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xmlns="" id="{22FD19AB-A5A2-0A32-EE5C-BD8D00211728}"/>
              </a:ext>
            </a:extLst>
          </p:cNvPr>
          <p:cNvSpPr/>
          <p:nvPr/>
        </p:nvSpPr>
        <p:spPr>
          <a:xfrm>
            <a:off x="6949735" y="1495379"/>
            <a:ext cx="2797945" cy="1020932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VOID </a:t>
            </a:r>
            <a:r>
              <a:rPr lang="en-US" dirty="0" smtClean="0"/>
              <a:t>FULL_BACKUP</a:t>
            </a:r>
            <a:endParaRPr lang="en-US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xmlns="" id="{1E82B6CA-BBF4-A292-CBF7-32E9A8774581}"/>
              </a:ext>
            </a:extLst>
          </p:cNvPr>
          <p:cNvSpPr/>
          <p:nvPr/>
        </p:nvSpPr>
        <p:spPr>
          <a:xfrm>
            <a:off x="7145044" y="4130249"/>
            <a:ext cx="2602638" cy="1020932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VOID JUST_IN_TIME_BACKUP</a:t>
            </a:r>
            <a:endParaRPr lang="en-IN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xmlns="" id="{08B1FF26-34DE-B09A-88E5-C22828116430}"/>
              </a:ext>
            </a:extLst>
          </p:cNvPr>
          <p:cNvSpPr/>
          <p:nvPr/>
        </p:nvSpPr>
        <p:spPr>
          <a:xfrm>
            <a:off x="7235300" y="5437158"/>
            <a:ext cx="2512381" cy="1020932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VOID SCHEDULED_BACKUP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A7F12C-05C7-B579-E6DC-22400F7A0F04}"/>
              </a:ext>
            </a:extLst>
          </p:cNvPr>
          <p:cNvSpPr/>
          <p:nvPr/>
        </p:nvSpPr>
        <p:spPr>
          <a:xfrm>
            <a:off x="3719744" y="1207363"/>
            <a:ext cx="6320901" cy="545088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3074226-8112-ED0A-AF0D-121A44B8FA26}"/>
              </a:ext>
            </a:extLst>
          </p:cNvPr>
          <p:cNvCxnSpPr/>
          <p:nvPr/>
        </p:nvCxnSpPr>
        <p:spPr>
          <a:xfrm>
            <a:off x="2444319" y="3312754"/>
            <a:ext cx="1177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B9CBF33-893F-C5C0-90A8-D57CB3EC0D1A}"/>
              </a:ext>
            </a:extLst>
          </p:cNvPr>
          <p:cNvCxnSpPr/>
          <p:nvPr/>
        </p:nvCxnSpPr>
        <p:spPr>
          <a:xfrm flipH="1">
            <a:off x="2405849" y="3551068"/>
            <a:ext cx="1198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727495F0-A888-E528-4613-98F5BA2111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3230" y="2466470"/>
            <a:ext cx="1859786" cy="442404"/>
          </a:xfrm>
          <a:prstGeom prst="bentConnector3">
            <a:avLst>
              <a:gd name="adj1" fmla="val 101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DCFAC7F9-EB3E-F197-86BF-63675ABF3D09}"/>
              </a:ext>
            </a:extLst>
          </p:cNvPr>
          <p:cNvCxnSpPr/>
          <p:nvPr/>
        </p:nvCxnSpPr>
        <p:spPr>
          <a:xfrm rot="16200000" flipH="1">
            <a:off x="6074131" y="3917598"/>
            <a:ext cx="1087601" cy="452021"/>
          </a:xfrm>
          <a:prstGeom prst="bentConnector3">
            <a:avLst>
              <a:gd name="adj1" fmla="val 99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FAA26896-47D9-A629-F4C3-820C85E2975F}"/>
              </a:ext>
            </a:extLst>
          </p:cNvPr>
          <p:cNvCxnSpPr/>
          <p:nvPr/>
        </p:nvCxnSpPr>
        <p:spPr>
          <a:xfrm>
            <a:off x="6374537" y="3312754"/>
            <a:ext cx="575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E5FE597B-F4DB-AF7C-D6EB-8514BFA5B6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44550" y="5110236"/>
            <a:ext cx="1525245" cy="629760"/>
          </a:xfrm>
          <a:prstGeom prst="bentConnector3">
            <a:avLst>
              <a:gd name="adj1" fmla="val 99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7125E1B2-7A54-938D-631B-AFDC1FA41AB8}"/>
              </a:ext>
            </a:extLst>
          </p:cNvPr>
          <p:cNvCxnSpPr>
            <a:stCxn id="5" idx="0"/>
          </p:cNvCxnSpPr>
          <p:nvPr/>
        </p:nvCxnSpPr>
        <p:spPr>
          <a:xfrm>
            <a:off x="6153707" y="3617564"/>
            <a:ext cx="238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1453D98-BB6D-4FCC-C4C3-2F6BBDD94A17}"/>
              </a:ext>
            </a:extLst>
          </p:cNvPr>
          <p:cNvSpPr txBox="1"/>
          <p:nvPr/>
        </p:nvSpPr>
        <p:spPr>
          <a:xfrm>
            <a:off x="2383655" y="2106603"/>
            <a:ext cx="1278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Establish connection b/w server and client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254F10F-BF5B-3AFC-9EEA-FE9BAE6DC07A}"/>
              </a:ext>
            </a:extLst>
          </p:cNvPr>
          <p:cNvSpPr txBox="1"/>
          <p:nvPr/>
        </p:nvSpPr>
        <p:spPr>
          <a:xfrm>
            <a:off x="3950563" y="1495379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6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639870-953D-9030-6231-9BBD1482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96" y="30946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Britannic Bold" pitchFamily="34" charset="0"/>
              </a:rPr>
              <a:t>IMPLEMENTATION OF 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PROJECT</a:t>
            </a:r>
            <a:endParaRPr lang="en-IN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8574" y="1773141"/>
            <a:ext cx="4627659" cy="1137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Rounded MT Bold" pitchFamily="34" charset="0"/>
              </a:rPr>
              <a:t>SERVER.C</a:t>
            </a:r>
            <a:endParaRPr lang="en-IN" sz="3600" dirty="0">
              <a:latin typeface="Arial Rounded MT Bold" pitchFamily="34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542059" y="2910177"/>
            <a:ext cx="381663" cy="7394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498574" y="3649649"/>
            <a:ext cx="4627659" cy="1137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Rounded MT Bold" pitchFamily="34" charset="0"/>
              </a:rPr>
              <a:t>CLIENT.C</a:t>
            </a:r>
            <a:endParaRPr lang="en-IN" sz="3600" dirty="0">
              <a:latin typeface="Arial Rounded MT Bold" pitchFamily="34" charset="0"/>
            </a:endParaRPr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 flipH="1">
            <a:off x="5812403" y="4786685"/>
            <a:ext cx="1" cy="10416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812404" y="5709037"/>
            <a:ext cx="3578086" cy="636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344108" y="2170706"/>
            <a:ext cx="46382" cy="35383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Arrow 14"/>
          <p:cNvSpPr/>
          <p:nvPr/>
        </p:nvSpPr>
        <p:spPr>
          <a:xfrm>
            <a:off x="8126233" y="2170706"/>
            <a:ext cx="1241066" cy="2385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887" y="516835"/>
            <a:ext cx="989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Britannic Bold" pitchFamily="34" charset="0"/>
              </a:rPr>
              <a:t>CODING IMPLEMENTATION ON CLIENT SIDE</a:t>
            </a:r>
            <a:endParaRPr lang="en-IN" sz="4000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" y="1359671"/>
            <a:ext cx="6321287" cy="5052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21" y="1921938"/>
            <a:ext cx="5613579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2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349" y="39976"/>
            <a:ext cx="989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Britannic Bold" pitchFamily="34" charset="0"/>
              </a:rPr>
              <a:t>CODING IMPLEMENTATION ON SERVER SIDE</a:t>
            </a:r>
            <a:endParaRPr lang="en-IN" sz="4000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226"/>
            <a:ext cx="5454594" cy="3485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82" y="652226"/>
            <a:ext cx="5810250" cy="3485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38" y="4238045"/>
            <a:ext cx="6657975" cy="22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4660" y="548640"/>
            <a:ext cx="6687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Britannic Bold" pitchFamily="34" charset="0"/>
              </a:rPr>
              <a:t>TOOLS USED IN TESTING</a:t>
            </a:r>
            <a:endParaRPr lang="en-IN" sz="4400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4014" y="1701579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C00000"/>
                </a:solidFill>
                <a:latin typeface="Arial Rounded MT Bold" pitchFamily="34" charset="0"/>
              </a:rPr>
              <a:t>SPLINT</a:t>
            </a:r>
            <a:endParaRPr lang="en-IN" sz="36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9387" y="2512613"/>
            <a:ext cx="807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Splint is</a:t>
            </a:r>
            <a:r>
              <a:rPr lang="en-US" dirty="0"/>
              <a:t> </a:t>
            </a:r>
            <a:r>
              <a:rPr lang="en-US" b="1" dirty="0"/>
              <a:t>a tool for statically checking C programs for security vulnerabilities and common programming </a:t>
            </a:r>
            <a:r>
              <a:rPr lang="en-US" dirty="0" err="1" smtClean="0">
                <a:latin typeface="Arial Rounded MT Bold" pitchFamily="34" charset="0"/>
              </a:rPr>
              <a:t>mistakes.It</a:t>
            </a:r>
            <a:r>
              <a:rPr lang="en-US" dirty="0" smtClean="0">
                <a:latin typeface="Arial Rounded MT Bold" pitchFamily="34" charset="0"/>
              </a:rPr>
              <a:t> is run before compiling to check errors and coding mistake.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4014" y="3833853"/>
            <a:ext cx="6542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C00000"/>
                </a:solidFill>
                <a:latin typeface="Arial Rounded MT Bold" pitchFamily="34" charset="0"/>
              </a:rPr>
              <a:t>GCOV</a:t>
            </a:r>
            <a:endParaRPr lang="en-IN" sz="36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2511" y="4684644"/>
            <a:ext cx="807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Rounded MT Bold" pitchFamily="34" charset="0"/>
              </a:rPr>
              <a:t>Gcov</a:t>
            </a:r>
            <a:r>
              <a:rPr lang="en-US" dirty="0" smtClean="0">
                <a:latin typeface="Arial Rounded MT Bold" pitchFamily="34" charset="0"/>
              </a:rPr>
              <a:t> is used how much  percentage our code is executing and </a:t>
            </a:r>
            <a:r>
              <a:rPr lang="en-US" dirty="0" err="1" smtClean="0">
                <a:latin typeface="Arial Rounded MT Bold" pitchFamily="34" charset="0"/>
              </a:rPr>
              <a:t>showining</a:t>
            </a:r>
            <a:r>
              <a:rPr lang="en-US" dirty="0" smtClean="0">
                <a:latin typeface="Arial Rounded MT Bold" pitchFamily="34" charset="0"/>
              </a:rPr>
              <a:t> which line is executing in our code.</a:t>
            </a:r>
            <a:endParaRPr lang="en-IN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1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4660" y="548640"/>
            <a:ext cx="6687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Britannic Bold" pitchFamily="34" charset="0"/>
              </a:rPr>
              <a:t>TOOLS USED IN TESTING</a:t>
            </a:r>
            <a:endParaRPr lang="en-IN" sz="4400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4014" y="1701579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C00000"/>
                </a:solidFill>
                <a:latin typeface="Arial Rounded MT Bold" pitchFamily="34" charset="0"/>
              </a:rPr>
              <a:t>VALGRIND </a:t>
            </a:r>
            <a:r>
              <a:rPr lang="en-US" sz="3600" b="1" dirty="0" smtClean="0">
                <a:solidFill>
                  <a:srgbClr val="C00000"/>
                </a:solidFill>
                <a:latin typeface="Arial Rounded MT Bold" pitchFamily="34" charset="0"/>
              </a:rPr>
              <a:t>TOOL</a:t>
            </a:r>
            <a:endParaRPr lang="en-IN" sz="36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9387" y="2512613"/>
            <a:ext cx="807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It checks for memory leakage or not when we are allocating memory using Dynamic Memory </a:t>
            </a:r>
            <a:r>
              <a:rPr lang="en-US" dirty="0" err="1" smtClean="0">
                <a:latin typeface="Arial Rounded MT Bold" pitchFamily="34" charset="0"/>
              </a:rPr>
              <a:t>Allocation,so</a:t>
            </a:r>
            <a:r>
              <a:rPr lang="en-US" dirty="0" smtClean="0">
                <a:latin typeface="Arial Rounded MT Bold" pitchFamily="34" charset="0"/>
              </a:rPr>
              <a:t> we have to free memory in the last of the program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4014" y="3833853"/>
            <a:ext cx="6542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C00000"/>
                </a:solidFill>
                <a:latin typeface="Arial Rounded MT Bold" pitchFamily="34" charset="0"/>
              </a:rPr>
              <a:t>PROFILING </a:t>
            </a:r>
            <a:r>
              <a:rPr lang="en-US" sz="3600" b="1" dirty="0" smtClean="0">
                <a:solidFill>
                  <a:srgbClr val="C00000"/>
                </a:solidFill>
                <a:latin typeface="Arial Rounded MT Bold" pitchFamily="34" charset="0"/>
              </a:rPr>
              <a:t>TOOL(</a:t>
            </a:r>
            <a:r>
              <a:rPr lang="en-US" sz="3600" b="1" dirty="0" err="1" smtClean="0">
                <a:solidFill>
                  <a:srgbClr val="C00000"/>
                </a:solidFill>
                <a:latin typeface="Arial Rounded MT Bold" pitchFamily="34" charset="0"/>
              </a:rPr>
              <a:t>gprof</a:t>
            </a:r>
            <a:r>
              <a:rPr lang="en-US" sz="3600" b="1" dirty="0" smtClean="0">
                <a:solidFill>
                  <a:srgbClr val="C00000"/>
                </a:solidFill>
                <a:latin typeface="Arial Rounded MT Bold" pitchFamily="34" charset="0"/>
              </a:rPr>
              <a:t>)</a:t>
            </a:r>
            <a:endParaRPr lang="en-IN" sz="36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2511" y="4684644"/>
            <a:ext cx="807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Rounded MT Bold" pitchFamily="34" charset="0"/>
              </a:rPr>
              <a:t>gprof</a:t>
            </a:r>
            <a:r>
              <a:rPr lang="en-US" dirty="0">
                <a:latin typeface="Arial Rounded MT Bold" pitchFamily="34" charset="0"/>
              </a:rPr>
              <a:t> </a:t>
            </a:r>
            <a:r>
              <a:rPr lang="en-US" b="1" dirty="0"/>
              <a:t>a performance analysis tool used to profile applications to determine where time is spent during program execution</a:t>
            </a:r>
            <a:r>
              <a:rPr lang="en-US" dirty="0"/>
              <a:t>.</a:t>
            </a:r>
            <a:endParaRPr lang="en-IN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2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E029B-3547-EB8B-9B4F-B2C0C62C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2" y="356247"/>
            <a:ext cx="9090733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VALGRIND ON SERVER SIDE</a:t>
            </a:r>
            <a:endParaRPr lang="en-IN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44" y="1693628"/>
            <a:ext cx="9048584" cy="40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E029B-3547-EB8B-9B4F-B2C0C62C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2" y="356247"/>
            <a:ext cx="9090733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VALGRIND ON CLIENT SIDE</a:t>
            </a:r>
            <a:endParaRPr lang="en-IN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5" y="1376343"/>
            <a:ext cx="10058400" cy="49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86E029B-3547-EB8B-9B4F-B2C0C62C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659"/>
            <a:ext cx="9090733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  <a:latin typeface="Britannic Bold" pitchFamily="34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PROFILING ON SERVER SIDE</a:t>
            </a:r>
            <a:endParaRPr lang="en-IN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3850"/>
            <a:ext cx="10058400" cy="484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1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86E029B-3547-EB8B-9B4F-B2C0C62C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659"/>
            <a:ext cx="9090733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  <a:latin typeface="Britannic Bold" pitchFamily="34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PROFILING ON CLIENT SIDE</a:t>
            </a:r>
            <a:endParaRPr lang="en-IN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" y="1265411"/>
            <a:ext cx="10058400" cy="484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3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610" y="-63610"/>
            <a:ext cx="7556390" cy="67347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055" y="500932"/>
            <a:ext cx="3371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Britannic Bold" pitchFamily="34" charset="0"/>
              </a:rPr>
              <a:t>CONTENTS</a:t>
            </a:r>
            <a:endParaRPr lang="en-IN" sz="4400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270" y="1216550"/>
            <a:ext cx="42937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VARIETY OF BACKUP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DFD LEVEL 0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DFD LEVEL 1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FLOW DIAGRAM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PROGRAMMING LOGIC USED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PROGRAMS USED IN PROJECT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FUNCTIONS USED IN PROJECT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TOOLS  USED IN TESTING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TESTING RESULT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IMPLEMENTATION OF PROJECT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FINAL RESULT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86E029B-3547-EB8B-9B4F-B2C0C62C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659"/>
            <a:ext cx="9090733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  <a:latin typeface="Britannic Bold" pitchFamily="34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SPLINT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ON CLIENT SIDE</a:t>
            </a:r>
            <a:endParaRPr lang="en-IN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45"/>
          <a:stretch/>
        </p:blipFill>
        <p:spPr>
          <a:xfrm>
            <a:off x="784474" y="1184745"/>
            <a:ext cx="8908166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3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86E029B-3547-EB8B-9B4F-B2C0C62C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659"/>
            <a:ext cx="9090733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  <a:latin typeface="Britannic Bold" pitchFamily="34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SPLINT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ON 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SERVER 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SIDE</a:t>
            </a:r>
            <a:endParaRPr lang="en-IN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7"/>
          <a:stretch/>
        </p:blipFill>
        <p:spPr>
          <a:xfrm>
            <a:off x="863987" y="1105231"/>
            <a:ext cx="7628006" cy="548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9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86E029B-3547-EB8B-9B4F-B2C0C62C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659"/>
            <a:ext cx="9090733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  <a:latin typeface="Britannic Bold" pitchFamily="34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GCOV REPORT</a:t>
            </a:r>
            <a:endParaRPr lang="en-IN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30" y="1026841"/>
            <a:ext cx="10058400" cy="53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57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00847-5302-7AE0-2B8D-6AFA1297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35" y="44463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C000"/>
                </a:solidFill>
                <a:latin typeface="Britannic Bold" pitchFamily="34" charset="0"/>
              </a:rPr>
              <a:t>            SERVER.C </a:t>
            </a:r>
            <a:endParaRPr lang="en-IN" sz="6000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7" y="1903116"/>
            <a:ext cx="10058400" cy="41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07F0976-5C0D-5D7D-FE02-FD11C934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688" y="381027"/>
            <a:ext cx="10515600" cy="13255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6000" dirty="0" smtClean="0">
                <a:solidFill>
                  <a:srgbClr val="FFC000"/>
                </a:solidFill>
                <a:latin typeface="Britannic Bold" pitchFamily="34" charset="0"/>
              </a:rPr>
              <a:t>CLIENT.C</a:t>
            </a:r>
            <a:endParaRPr lang="en-IN" sz="6000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55408"/>
            <a:ext cx="10058400" cy="41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10B28-0EAA-D7E6-024B-E5498A4B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  <a:latin typeface="Britannic Bold" pitchFamily="34" charset="0"/>
              </a:rPr>
              <a:t>FINAL </a:t>
            </a:r>
            <a:r>
              <a:rPr lang="en-US" sz="6000" dirty="0" smtClean="0">
                <a:solidFill>
                  <a:srgbClr val="FFC000"/>
                </a:solidFill>
                <a:latin typeface="Britannic Bold" pitchFamily="34" charset="0"/>
              </a:rPr>
              <a:t>RESULT</a:t>
            </a:r>
            <a:endParaRPr lang="en-IN" sz="6000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8" y="1699497"/>
            <a:ext cx="10058400" cy="48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371C1C5-C73E-4F0A-FB13-13DEA0A5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027741-369E-B5A4-D658-4D4257BCD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0"/>
          <a:stretch/>
        </p:blipFill>
        <p:spPr>
          <a:xfrm>
            <a:off x="1046085" y="158657"/>
            <a:ext cx="10099829" cy="68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842" y="-14214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INTRODUCTION</a:t>
            </a:r>
            <a:endParaRPr lang="en-IN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62" y="1183420"/>
            <a:ext cx="3962400" cy="4236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447" y="833563"/>
            <a:ext cx="60111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rial Rounded MT Bold" pitchFamily="34" charset="0"/>
              </a:rPr>
              <a:t>Here  we are making a client  server backup application for backup the files which are present in </a:t>
            </a:r>
            <a:r>
              <a:rPr lang="en-US" sz="2800" u="sng" dirty="0" smtClean="0">
                <a:solidFill>
                  <a:srgbClr val="FF0000"/>
                </a:solidFill>
                <a:latin typeface="Arial Rounded MT Bold" pitchFamily="34" charset="0"/>
              </a:rPr>
              <a:t>Data directory </a:t>
            </a:r>
          </a:p>
          <a:p>
            <a:endParaRPr lang="en-US" sz="2800" u="sng" dirty="0">
              <a:solidFill>
                <a:srgbClr val="FF0000"/>
              </a:solidFill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rial Rounded MT Bold" pitchFamily="34" charset="0"/>
              </a:rPr>
              <a:t> After the backup we putting all the data into </a:t>
            </a:r>
            <a:r>
              <a:rPr lang="en-US" sz="2800" u="sng" dirty="0" smtClean="0">
                <a:solidFill>
                  <a:srgbClr val="FF0000"/>
                </a:solidFill>
                <a:latin typeface="Arial Rounded MT Bold" pitchFamily="34" charset="0"/>
              </a:rPr>
              <a:t>Backup directory </a:t>
            </a:r>
            <a:r>
              <a:rPr lang="en-US" sz="2800" dirty="0" smtClean="0">
                <a:latin typeface="Arial Rounded MT Bold" pitchFamily="34" charset="0"/>
              </a:rPr>
              <a:t>by the server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rial Rounded MT Bold" pitchFamily="34" charset="0"/>
              </a:rPr>
              <a:t>Files are giving from the client side and server making a backup.</a:t>
            </a:r>
            <a:endParaRPr lang="en-IN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525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VARIETY OF BACKUP IN PROJECT </a:t>
            </a:r>
            <a:endParaRPr lang="en-IN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10616" y="1558455"/>
            <a:ext cx="3800723" cy="9780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Rounded MT Bold" pitchFamily="34" charset="0"/>
              </a:rPr>
              <a:t>FULL BACKUP</a:t>
            </a:r>
            <a:endParaRPr lang="en-IN" sz="2400" dirty="0"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54956" y="2935355"/>
            <a:ext cx="3800723" cy="9780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Rounded MT Bold" pitchFamily="34" charset="0"/>
              </a:rPr>
              <a:t>INCREMENT BACKUP</a:t>
            </a:r>
            <a:endParaRPr lang="en-IN" sz="2400" dirty="0"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86761" y="4295029"/>
            <a:ext cx="3800723" cy="9780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Rounded MT Bold" pitchFamily="34" charset="0"/>
              </a:rPr>
              <a:t>SCHEDULE BACKUP</a:t>
            </a:r>
            <a:endParaRPr lang="en-IN" sz="2400" dirty="0"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10616" y="5511579"/>
            <a:ext cx="3800723" cy="9780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Rounded MT Bold" pitchFamily="34" charset="0"/>
              </a:rPr>
              <a:t>JUST IN TIME BACKUP</a:t>
            </a:r>
            <a:endParaRPr lang="en-IN" sz="2400" dirty="0"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007" y="2226365"/>
            <a:ext cx="4206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Rounded MT Bold" pitchFamily="34" charset="0"/>
              </a:rPr>
              <a:t>In our project We implement Four types of Backup</a:t>
            </a:r>
            <a:endParaRPr lang="en-IN" sz="4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0" y="850790"/>
            <a:ext cx="56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C000"/>
                </a:solidFill>
                <a:latin typeface="Britannic Bold" pitchFamily="34" charset="0"/>
              </a:rPr>
              <a:t>DFD LEVEL 0</a:t>
            </a:r>
            <a:endParaRPr lang="en-IN" sz="6000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89" y="2329732"/>
            <a:ext cx="8571506" cy="18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9001" y="353942"/>
            <a:ext cx="310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Britannic Bold" pitchFamily="34" charset="0"/>
              </a:rPr>
              <a:t>DFD LEVEL 1</a:t>
            </a:r>
            <a:endParaRPr lang="en-IN" sz="3200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131305"/>
            <a:ext cx="11334725" cy="62059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129" y="353942"/>
            <a:ext cx="345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Britannic Bold" pitchFamily="34" charset="0"/>
              </a:rPr>
              <a:t>DFD LEVEL 1</a:t>
            </a:r>
            <a:endParaRPr lang="en-IN" sz="3200" dirty="0">
              <a:solidFill>
                <a:srgbClr val="FFC000"/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8034" y="-35049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FLOW DIAGRAM</a:t>
            </a:r>
            <a:endParaRPr lang="en-IN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04" y="628153"/>
            <a:ext cx="9343850" cy="55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Britannic Bold" pitchFamily="34" charset="0"/>
              </a:rPr>
              <a:t>Programming Logics Used In Project</a:t>
            </a:r>
            <a:endParaRPr lang="en-IN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4988" y="1765190"/>
            <a:ext cx="697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Arial Rounded MT Bold" pitchFamily="34" charset="0"/>
              </a:rPr>
              <a:t>SOCKET PROGRAMMING</a:t>
            </a:r>
            <a:endParaRPr lang="en-IN" sz="28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2167" y="2409246"/>
            <a:ext cx="7021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For making client side and server side and making the connection between both client and server</a:t>
            </a:r>
            <a:endParaRPr lang="en-IN" sz="2400" dirty="0"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7388" y="4128052"/>
            <a:ext cx="697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Arial Rounded MT Bold" pitchFamily="34" charset="0"/>
              </a:rPr>
              <a:t>FILE HANDLING</a:t>
            </a:r>
            <a:endParaRPr lang="en-IN" sz="28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5054" y="4778493"/>
            <a:ext cx="702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To open the file from client side and reads the data and send to the server for backup</a:t>
            </a:r>
            <a:endParaRPr lang="en-IN" sz="24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926AE-21D1-57A4-259F-C619829D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305" y="214050"/>
            <a:ext cx="10515600" cy="1325563"/>
          </a:xfrm>
        </p:spPr>
        <p:txBody>
          <a:bodyPr/>
          <a:lstStyle/>
          <a:p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itchFamily="34" charset="0"/>
              </a:rPr>
              <a:t>PROGRAMS USED IN THE PROJECT</a:t>
            </a:r>
            <a:endParaRPr lang="en-IN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xmlns="" id="{CD457995-4FCE-A3CE-CAD3-A1FEADBA2284}"/>
              </a:ext>
            </a:extLst>
          </p:cNvPr>
          <p:cNvSpPr/>
          <p:nvPr/>
        </p:nvSpPr>
        <p:spPr>
          <a:xfrm>
            <a:off x="521446" y="1768365"/>
            <a:ext cx="3808520" cy="2636668"/>
          </a:xfrm>
          <a:prstGeom prst="wedgeEllipse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</a:t>
            </a:r>
            <a:r>
              <a:rPr lang="en-US" b="1" dirty="0" smtClean="0">
                <a:latin typeface="Arial Rounded MT Bold" pitchFamily="34" charset="0"/>
              </a:rPr>
              <a:t>CLIENT .C</a:t>
            </a:r>
          </a:p>
          <a:p>
            <a:endParaRPr lang="en-US" b="1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Client reads the data from the file line by line and send to the server for backup</a:t>
            </a:r>
            <a:endParaRPr lang="en-US" dirty="0">
              <a:latin typeface="Arial Rounded MT Bold" pitchFamily="34" charset="0"/>
            </a:endParaRPr>
          </a:p>
          <a:p>
            <a:endParaRPr lang="en-IN" b="1" dirty="0">
              <a:latin typeface="Arial Rounded MT Bold" pitchFamily="34" charset="0"/>
            </a:endParaRPr>
          </a:p>
        </p:txBody>
      </p:sp>
      <p:sp>
        <p:nvSpPr>
          <p:cNvPr id="7" name="Speech Bubble: Oval 3">
            <a:extLst>
              <a:ext uri="{FF2B5EF4-FFF2-40B4-BE49-F238E27FC236}">
                <a16:creationId xmlns:a16="http://schemas.microsoft.com/office/drawing/2014/main" xmlns="" id="{CD457995-4FCE-A3CE-CAD3-A1FEADBA2284}"/>
              </a:ext>
            </a:extLst>
          </p:cNvPr>
          <p:cNvSpPr/>
          <p:nvPr/>
        </p:nvSpPr>
        <p:spPr>
          <a:xfrm>
            <a:off x="8020852" y="1641144"/>
            <a:ext cx="3808520" cy="2636668"/>
          </a:xfrm>
          <a:prstGeom prst="wedgeEllipseCallou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</a:t>
            </a:r>
          </a:p>
          <a:p>
            <a:r>
              <a:rPr lang="en-US" b="1" dirty="0">
                <a:latin typeface="Arial Rounded MT Bold" pitchFamily="34" charset="0"/>
              </a:rPr>
              <a:t> </a:t>
            </a:r>
            <a:r>
              <a:rPr lang="en-US" b="1" dirty="0" smtClean="0">
                <a:latin typeface="Arial Rounded MT Bold" pitchFamily="34" charset="0"/>
              </a:rPr>
              <a:t>          SERVER .C</a:t>
            </a:r>
          </a:p>
          <a:p>
            <a:r>
              <a:rPr lang="en-US" b="1" dirty="0" smtClean="0">
                <a:latin typeface="Arial Rounded MT Bold" pitchFamily="34" charset="0"/>
              </a:rPr>
              <a:t>Server reads the data</a:t>
            </a:r>
          </a:p>
          <a:p>
            <a:r>
              <a:rPr lang="en-US" b="1" dirty="0" smtClean="0">
                <a:latin typeface="Arial Rounded MT Bold" pitchFamily="34" charset="0"/>
              </a:rPr>
              <a:t>From the server and do backup by putting the data in the Backup Directory</a:t>
            </a:r>
          </a:p>
          <a:p>
            <a:endParaRPr lang="en-US" b="1" dirty="0">
              <a:latin typeface="Arial Rounded MT Bold" pitchFamily="34" charset="0"/>
            </a:endParaRPr>
          </a:p>
          <a:p>
            <a:endParaRPr lang="en-US" b="1" dirty="0" smtClean="0">
              <a:latin typeface="Arial Rounded MT Bold" pitchFamily="34" charset="0"/>
            </a:endParaRPr>
          </a:p>
          <a:p>
            <a:endParaRPr lang="en-IN" b="1" dirty="0">
              <a:latin typeface="Arial Rounded MT Bold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22143" y="2544417"/>
            <a:ext cx="3798709" cy="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29966" y="2146852"/>
            <a:ext cx="35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Requesting For Connection</a:t>
            </a:r>
            <a:endParaRPr lang="en-IN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29966" y="3244132"/>
            <a:ext cx="36908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82366" y="3347306"/>
            <a:ext cx="35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 Connection  </a:t>
            </a:r>
            <a:r>
              <a:rPr lang="en-US" dirty="0" err="1" smtClean="0">
                <a:solidFill>
                  <a:srgbClr val="C00000"/>
                </a:solidFill>
                <a:latin typeface="Arial Rounded MT Bold" pitchFamily="34" charset="0"/>
              </a:rPr>
              <a:t>Stablished</a:t>
            </a:r>
            <a:endParaRPr lang="en-IN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</TotalTime>
  <Words>361</Words>
  <Application>Microsoft Office PowerPoint</Application>
  <PresentationFormat>Custom</PresentationFormat>
  <Paragraphs>89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Group 4: Remote Backup Utility System</vt:lpstr>
      <vt:lpstr>PowerPoint Presentation</vt:lpstr>
      <vt:lpstr>INTRODUCTION</vt:lpstr>
      <vt:lpstr>VARIETY OF BACKUP IN PROJECT </vt:lpstr>
      <vt:lpstr>PowerPoint Presentation</vt:lpstr>
      <vt:lpstr>PowerPoint Presentation</vt:lpstr>
      <vt:lpstr>FLOW DIAGRAM</vt:lpstr>
      <vt:lpstr>Programming Logics Used In Project</vt:lpstr>
      <vt:lpstr>PROGRAMS USED IN THE PROJECT</vt:lpstr>
      <vt:lpstr>FUNCTIONS USED IN THE PROJECT</vt:lpstr>
      <vt:lpstr>IMPLEMENTATION OF PROJECT</vt:lpstr>
      <vt:lpstr>PowerPoint Presentation</vt:lpstr>
      <vt:lpstr>PowerPoint Presentation</vt:lpstr>
      <vt:lpstr>PowerPoint Presentation</vt:lpstr>
      <vt:lpstr>PowerPoint Presentation</vt:lpstr>
      <vt:lpstr> VALGRIND ON SERVER SIDE</vt:lpstr>
      <vt:lpstr> VALGRIND ON CLIENT SIDE</vt:lpstr>
      <vt:lpstr>  PROFILING ON SERVER SIDE</vt:lpstr>
      <vt:lpstr>  PROFILING ON CLIENT SIDE</vt:lpstr>
      <vt:lpstr>  SPLINT ON CLIENT SIDE</vt:lpstr>
      <vt:lpstr>  SPLINT ON SERVER SIDE</vt:lpstr>
      <vt:lpstr>  GCOV REPORT</vt:lpstr>
      <vt:lpstr>            SERVER.C </vt:lpstr>
      <vt:lpstr> CLIENT.C</vt:lpstr>
      <vt:lpstr>FINAL RESULT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4: Remote Backup Utility System</dc:title>
  <dc:creator>S PAL</dc:creator>
  <cp:lastModifiedBy>Del</cp:lastModifiedBy>
  <cp:revision>34</cp:revision>
  <dcterms:created xsi:type="dcterms:W3CDTF">2022-10-17T06:04:04Z</dcterms:created>
  <dcterms:modified xsi:type="dcterms:W3CDTF">2022-10-18T17:55:56Z</dcterms:modified>
</cp:coreProperties>
</file>