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8" r:id="rId7"/>
    <p:sldId id="262" r:id="rId8"/>
    <p:sldId id="263" r:id="rId9"/>
    <p:sldId id="264" r:id="rId10"/>
    <p:sldId id="266" r:id="rId11"/>
    <p:sldId id="267" r:id="rId12"/>
    <p:sldId id="265" r:id="rId13"/>
  </p:sldIdLst>
  <p:sldSz cx="18288000" cy="10287000"/>
  <p:notesSz cx="6858000" cy="9144000"/>
  <p:embeddedFontLst>
    <p:embeddedFont>
      <p:font typeface="Canva Sans Bold" panose="020B0604020202020204" charset="0"/>
      <p:regular r:id="rId14"/>
      <p:bold r:id="rId15"/>
    </p:embeddedFont>
    <p:embeddedFont>
      <p:font typeface="Playfair Display" panose="00000500000000000000" pitchFamily="2" charset="0"/>
      <p:regular r:id="rId16"/>
    </p:embeddedFont>
    <p:embeddedFont>
      <p:font typeface="Public Sans" panose="020B0604020202020204" charset="0"/>
      <p:regular r:id="rId17"/>
    </p:embeddedFont>
    <p:embeddedFont>
      <p:font typeface="Public Sans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 autoAdjust="0"/>
    <p:restoredTop sz="94593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6" y="451476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987832" y="4728792"/>
            <a:ext cx="16230600" cy="1276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</a:pPr>
            <a:r>
              <a:rPr lang="en-US" sz="3714" spc="843" dirty="0">
                <a:solidFill>
                  <a:srgbClr val="2B2C30"/>
                </a:solidFill>
                <a:latin typeface="Public Sans Bold"/>
              </a:rPr>
              <a:t>Hyperledger Fabric for Central Bank’s Digital Currency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50974" y="2332416"/>
            <a:ext cx="11149382" cy="1962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 dirty="0">
                <a:solidFill>
                  <a:srgbClr val="2B2C30"/>
                </a:solidFill>
                <a:latin typeface="Playfair Display"/>
              </a:rPr>
              <a:t>  CBDCs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7342329"/>
            <a:ext cx="10024548" cy="2766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98"/>
              </a:lnSpc>
            </a:pPr>
            <a:r>
              <a:rPr lang="en-US" sz="2932" dirty="0">
                <a:solidFill>
                  <a:srgbClr val="2B2C30"/>
                </a:solidFill>
                <a:latin typeface="Public Sans"/>
              </a:rPr>
              <a:t>Nitu Choudhary</a:t>
            </a:r>
          </a:p>
          <a:p>
            <a:pPr algn="l">
              <a:lnSpc>
                <a:spcPts val="4398"/>
              </a:lnSpc>
            </a:pPr>
            <a:r>
              <a:rPr lang="en-US" sz="2932" dirty="0">
                <a:solidFill>
                  <a:srgbClr val="2B2C30"/>
                </a:solidFill>
                <a:latin typeface="Public Sans"/>
              </a:rPr>
              <a:t>Akshat Srivastava</a:t>
            </a:r>
          </a:p>
          <a:p>
            <a:pPr algn="l">
              <a:lnSpc>
                <a:spcPts val="4398"/>
              </a:lnSpc>
            </a:pPr>
            <a:r>
              <a:rPr lang="en-US" sz="2932" dirty="0">
                <a:solidFill>
                  <a:srgbClr val="2B2C30"/>
                </a:solidFill>
                <a:latin typeface="Public Sans"/>
              </a:rPr>
              <a:t>Milankumar Patel</a:t>
            </a:r>
          </a:p>
          <a:p>
            <a:pPr algn="l">
              <a:lnSpc>
                <a:spcPts val="4398"/>
              </a:lnSpc>
            </a:pPr>
            <a:r>
              <a:rPr lang="en-US" sz="2932" dirty="0">
                <a:solidFill>
                  <a:srgbClr val="2B2C30"/>
                </a:solidFill>
                <a:latin typeface="Public Sans"/>
              </a:rPr>
              <a:t>Tushar Tiwari</a:t>
            </a:r>
          </a:p>
          <a:p>
            <a:pPr algn="l">
              <a:lnSpc>
                <a:spcPts val="4398"/>
              </a:lnSpc>
            </a:pPr>
            <a:endParaRPr lang="en-US" sz="2932" dirty="0">
              <a:solidFill>
                <a:srgbClr val="2B2C30"/>
              </a:solidFill>
              <a:latin typeface="Public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0153304" y="2161602"/>
            <a:ext cx="7704845" cy="2065191"/>
            <a:chOff x="0" y="-95249"/>
            <a:chExt cx="10273127" cy="2753588"/>
          </a:xfrm>
        </p:grpSpPr>
        <p:sp>
          <p:nvSpPr>
            <p:cNvPr id="4" name="TextBox 4"/>
            <p:cNvSpPr txBox="1"/>
            <p:nvPr/>
          </p:nvSpPr>
          <p:spPr>
            <a:xfrm>
              <a:off x="381461" y="-95249"/>
              <a:ext cx="9891666" cy="93863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6448"/>
                </a:lnSpc>
              </a:pPr>
              <a:endParaRPr lang="en-US" sz="3000" dirty="0">
                <a:solidFill>
                  <a:srgbClr val="2B2C30"/>
                </a:solidFill>
                <a:latin typeface="Public Sans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218971"/>
              <a:ext cx="10273127" cy="14393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76"/>
                </a:lnSpc>
              </a:pPr>
              <a:endParaRPr lang="en-US" sz="3125" dirty="0">
                <a:solidFill>
                  <a:srgbClr val="2B2C30"/>
                </a:solidFill>
                <a:latin typeface="Public Sans"/>
              </a:endParaRPr>
            </a:p>
            <a:p>
              <a:pPr algn="l">
                <a:lnSpc>
                  <a:spcPts val="4376"/>
                </a:lnSpc>
              </a:pPr>
              <a:endParaRPr lang="en-US" sz="3125" dirty="0">
                <a:solidFill>
                  <a:srgbClr val="2B2C30"/>
                </a:solidFill>
                <a:latin typeface="Public Sans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06882" y="673374"/>
            <a:ext cx="16230600" cy="1032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40"/>
              </a:lnSpc>
              <a:spcBef>
                <a:spcPct val="0"/>
              </a:spcBef>
            </a:pPr>
            <a:r>
              <a:rPr lang="en-US" sz="6314" spc="1433" dirty="0">
                <a:solidFill>
                  <a:srgbClr val="2B2C30"/>
                </a:solidFill>
                <a:latin typeface="Public Sans Bold"/>
              </a:rPr>
              <a:t>BENEFITS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28700" y="2161602"/>
            <a:ext cx="7634799" cy="1498213"/>
            <a:chOff x="0" y="-95249"/>
            <a:chExt cx="10179732" cy="1997617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95249"/>
              <a:ext cx="10179732" cy="10232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432"/>
                </a:lnSpc>
              </a:pPr>
              <a:endParaRPr lang="en-US" sz="4594" dirty="0">
                <a:solidFill>
                  <a:srgbClr val="2B2C30"/>
                </a:solidFill>
                <a:latin typeface="Public Sans Bold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215599"/>
              <a:ext cx="10179732" cy="6867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64"/>
                </a:lnSpc>
              </a:pPr>
              <a:endParaRPr lang="en-US" sz="3117" dirty="0">
                <a:solidFill>
                  <a:srgbClr val="2B2C30"/>
                </a:solidFill>
                <a:latin typeface="Public San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76671A6-444B-A5E7-43B0-432C0EE547C9}"/>
              </a:ext>
            </a:extLst>
          </p:cNvPr>
          <p:cNvSpPr txBox="1"/>
          <p:nvPr/>
        </p:nvSpPr>
        <p:spPr>
          <a:xfrm>
            <a:off x="626033" y="3305872"/>
            <a:ext cx="4100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Enhanced Security</a:t>
            </a:r>
            <a:endParaRPr lang="en-IN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712D15-5902-2971-E554-C94CEEBC0942}"/>
              </a:ext>
            </a:extLst>
          </p:cNvPr>
          <p:cNvSpPr txBox="1"/>
          <p:nvPr/>
        </p:nvSpPr>
        <p:spPr>
          <a:xfrm>
            <a:off x="13427400" y="3277416"/>
            <a:ext cx="4248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Faster Transactions</a:t>
            </a:r>
            <a:endParaRPr lang="en-IN" sz="4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EB02B8-2D42-E70F-310F-FBB2E0B8B00B}"/>
              </a:ext>
            </a:extLst>
          </p:cNvPr>
          <p:cNvSpPr txBox="1"/>
          <p:nvPr/>
        </p:nvSpPr>
        <p:spPr>
          <a:xfrm>
            <a:off x="117042" y="7532452"/>
            <a:ext cx="54123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  Improved Transparency</a:t>
            </a:r>
            <a:endParaRPr lang="en-IN" sz="4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E2C6C9-90DC-EB12-503E-2A82D830C47D}"/>
              </a:ext>
            </a:extLst>
          </p:cNvPr>
          <p:cNvSpPr txBox="1"/>
          <p:nvPr/>
        </p:nvSpPr>
        <p:spPr>
          <a:xfrm>
            <a:off x="13427400" y="7417512"/>
            <a:ext cx="27263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Traceability</a:t>
            </a:r>
            <a:r>
              <a:rPr lang="en-US" sz="3000" b="1" dirty="0"/>
              <a:t> </a:t>
            </a:r>
            <a:endParaRPr lang="en-IN" sz="3000" b="1" dirty="0"/>
          </a:p>
        </p:txBody>
      </p:sp>
      <p:pic>
        <p:nvPicPr>
          <p:cNvPr id="16" name="Picture 15" descr="A person holding money and a phone&#10;&#10;Description automatically generated">
            <a:extLst>
              <a:ext uri="{FF2B5EF4-FFF2-40B4-BE49-F238E27FC236}">
                <a16:creationId xmlns:a16="http://schemas.microsoft.com/office/drawing/2014/main" id="{EE2A1683-E5F0-2314-5F8E-A252F3CAF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532" y="2241184"/>
            <a:ext cx="6285055" cy="62850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C9BE94E-64D4-12E4-A146-CA69D9558EDD}"/>
              </a:ext>
            </a:extLst>
          </p:cNvPr>
          <p:cNvSpPr txBox="1"/>
          <p:nvPr/>
        </p:nvSpPr>
        <p:spPr>
          <a:xfrm>
            <a:off x="4726836" y="8905740"/>
            <a:ext cx="8849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     Cost-effective &amp; Environment Friendly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43687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0153304" y="2161602"/>
            <a:ext cx="7704845" cy="2065191"/>
            <a:chOff x="0" y="-95249"/>
            <a:chExt cx="10273127" cy="2753588"/>
          </a:xfrm>
        </p:grpSpPr>
        <p:sp>
          <p:nvSpPr>
            <p:cNvPr id="4" name="TextBox 4"/>
            <p:cNvSpPr txBox="1"/>
            <p:nvPr/>
          </p:nvSpPr>
          <p:spPr>
            <a:xfrm>
              <a:off x="381461" y="-95249"/>
              <a:ext cx="9891666" cy="93863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6448"/>
                </a:lnSpc>
              </a:pPr>
              <a:endParaRPr lang="en-US" sz="3000" dirty="0">
                <a:solidFill>
                  <a:srgbClr val="2B2C30"/>
                </a:solidFill>
                <a:latin typeface="Public Sans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218971"/>
              <a:ext cx="10273127" cy="14393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76"/>
                </a:lnSpc>
              </a:pPr>
              <a:endParaRPr lang="en-US" sz="3125" dirty="0">
                <a:solidFill>
                  <a:srgbClr val="2B2C30"/>
                </a:solidFill>
                <a:latin typeface="Public Sans"/>
              </a:endParaRPr>
            </a:p>
            <a:p>
              <a:pPr algn="l">
                <a:lnSpc>
                  <a:spcPts val="4376"/>
                </a:lnSpc>
              </a:pPr>
              <a:endParaRPr lang="en-US" sz="3125" dirty="0">
                <a:solidFill>
                  <a:srgbClr val="2B2C30"/>
                </a:solidFill>
                <a:latin typeface="Public Sans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06882" y="673374"/>
            <a:ext cx="16230600" cy="1032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40"/>
              </a:lnSpc>
              <a:spcBef>
                <a:spcPct val="0"/>
              </a:spcBef>
            </a:pPr>
            <a:r>
              <a:rPr lang="en-US" sz="6314" spc="1433" dirty="0">
                <a:solidFill>
                  <a:srgbClr val="2B2C30"/>
                </a:solidFill>
                <a:latin typeface="Public Sans Bold"/>
              </a:rPr>
              <a:t>POSSIBLE CONSEQUENCES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28700" y="2161602"/>
            <a:ext cx="7634799" cy="1498213"/>
            <a:chOff x="0" y="-95249"/>
            <a:chExt cx="10179732" cy="1997617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95249"/>
              <a:ext cx="10179732" cy="10232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432"/>
                </a:lnSpc>
              </a:pPr>
              <a:endParaRPr lang="en-US" sz="4594" dirty="0">
                <a:solidFill>
                  <a:srgbClr val="2B2C30"/>
                </a:solidFill>
                <a:latin typeface="Public Sans Bold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215599"/>
              <a:ext cx="10179732" cy="6867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64"/>
                </a:lnSpc>
              </a:pPr>
              <a:endParaRPr lang="en-US" sz="3117" dirty="0">
                <a:solidFill>
                  <a:srgbClr val="2B2C30"/>
                </a:solidFill>
                <a:latin typeface="Public Sans"/>
              </a:endParaRPr>
            </a:p>
          </p:txBody>
        </p:sp>
      </p:grpSp>
      <p:pic>
        <p:nvPicPr>
          <p:cNvPr id="8" name="Picture 7" descr="A person crying holding a phone and holding money&#10;&#10;Description automatically generated">
            <a:extLst>
              <a:ext uri="{FF2B5EF4-FFF2-40B4-BE49-F238E27FC236}">
                <a16:creationId xmlns:a16="http://schemas.microsoft.com/office/drawing/2014/main" id="{C29BFD00-3C90-66CF-7823-AB133E323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243" y="2984357"/>
            <a:ext cx="6555498" cy="65554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595FEB-5C13-5157-448B-A52F589EC219}"/>
              </a:ext>
            </a:extLst>
          </p:cNvPr>
          <p:cNvSpPr txBox="1"/>
          <p:nvPr/>
        </p:nvSpPr>
        <p:spPr>
          <a:xfrm>
            <a:off x="1260759" y="7632954"/>
            <a:ext cx="358534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Zero Anonymity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B4DDCE-2837-2CB2-8AF9-E052A0702871}"/>
              </a:ext>
            </a:extLst>
          </p:cNvPr>
          <p:cNvSpPr txBox="1"/>
          <p:nvPr/>
        </p:nvSpPr>
        <p:spPr>
          <a:xfrm>
            <a:off x="887172" y="3351435"/>
            <a:ext cx="4370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Stepping on the toe</a:t>
            </a:r>
            <a:endParaRPr lang="en-IN" sz="4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5125ED-A7AF-7D47-C447-4A015DA2DF85}"/>
              </a:ext>
            </a:extLst>
          </p:cNvPr>
          <p:cNvSpPr txBox="1"/>
          <p:nvPr/>
        </p:nvSpPr>
        <p:spPr>
          <a:xfrm>
            <a:off x="13639800" y="3422190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Viability</a:t>
            </a:r>
            <a:endParaRPr lang="en-IN" sz="4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3E6AED-CE56-E23B-0961-9ED3EFFED168}"/>
              </a:ext>
            </a:extLst>
          </p:cNvPr>
          <p:cNvSpPr txBox="1"/>
          <p:nvPr/>
        </p:nvSpPr>
        <p:spPr>
          <a:xfrm>
            <a:off x="13429367" y="7463678"/>
            <a:ext cx="44053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Retail CBDCs: Not a </a:t>
            </a:r>
          </a:p>
          <a:p>
            <a:r>
              <a:rPr lang="en-US" sz="4000" b="1" dirty="0"/>
              <a:t>child’s play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937406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6" y="451476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06882" y="4728792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FEEL FREE TO ASK QUESTIONS!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50974" y="2332416"/>
            <a:ext cx="16408332" cy="2084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</a:rPr>
              <a:t>Thank you!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6" y="7163779"/>
            <a:ext cx="7862435" cy="3945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3200" dirty="0">
                <a:solidFill>
                  <a:srgbClr val="2B2C30"/>
                </a:solidFill>
                <a:latin typeface="Public Sans"/>
              </a:rPr>
              <a:t>Nitu Choudhary</a:t>
            </a:r>
          </a:p>
          <a:p>
            <a:pPr algn="l">
              <a:lnSpc>
                <a:spcPts val="4398"/>
              </a:lnSpc>
            </a:pPr>
            <a:r>
              <a:rPr lang="en-US" sz="3200" dirty="0">
                <a:solidFill>
                  <a:srgbClr val="2B2C30"/>
                </a:solidFill>
                <a:latin typeface="Public Sans"/>
              </a:rPr>
              <a:t>Akshat Srivastava</a:t>
            </a:r>
          </a:p>
          <a:p>
            <a:pPr algn="l">
              <a:lnSpc>
                <a:spcPts val="4398"/>
              </a:lnSpc>
            </a:pPr>
            <a:r>
              <a:rPr lang="en-US" sz="3200" dirty="0">
                <a:solidFill>
                  <a:srgbClr val="2B2C30"/>
                </a:solidFill>
                <a:latin typeface="Public Sans"/>
              </a:rPr>
              <a:t>Milankumar Patel</a:t>
            </a:r>
          </a:p>
          <a:p>
            <a:pPr algn="l">
              <a:lnSpc>
                <a:spcPts val="4398"/>
              </a:lnSpc>
            </a:pPr>
            <a:r>
              <a:rPr lang="en-US" sz="3200" dirty="0">
                <a:solidFill>
                  <a:srgbClr val="2B2C30"/>
                </a:solidFill>
                <a:latin typeface="Public Sans"/>
              </a:rPr>
              <a:t>Tushar Tiwari</a:t>
            </a:r>
          </a:p>
          <a:p>
            <a:pPr algn="l">
              <a:lnSpc>
                <a:spcPts val="4499"/>
              </a:lnSpc>
            </a:pPr>
            <a:endParaRPr lang="en-US" sz="2999" dirty="0">
              <a:solidFill>
                <a:srgbClr val="2B2C30"/>
              </a:solidFill>
              <a:latin typeface="Public Sans"/>
            </a:endParaRPr>
          </a:p>
          <a:p>
            <a:pPr algn="l">
              <a:lnSpc>
                <a:spcPts val="4499"/>
              </a:lnSpc>
            </a:pPr>
            <a:endParaRPr lang="en-US" sz="2999" dirty="0">
              <a:solidFill>
                <a:srgbClr val="2B2C30"/>
              </a:solidFill>
              <a:latin typeface="Public Sans"/>
            </a:endParaRPr>
          </a:p>
          <a:p>
            <a:pPr algn="l">
              <a:lnSpc>
                <a:spcPts val="4499"/>
              </a:lnSpc>
            </a:pPr>
            <a:endParaRPr lang="en-US" sz="2999" dirty="0">
              <a:solidFill>
                <a:srgbClr val="2B2C30"/>
              </a:solidFill>
              <a:latin typeface="Public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11" y="183772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725167" y="799864"/>
            <a:ext cx="16230600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20"/>
              </a:lnSpc>
              <a:spcBef>
                <a:spcPct val="0"/>
              </a:spcBef>
            </a:pPr>
            <a:r>
              <a:rPr lang="en-US" sz="7200" spc="1365" dirty="0">
                <a:solidFill>
                  <a:srgbClr val="2B2C30"/>
                </a:solidFill>
                <a:latin typeface="Public Sans Bold"/>
              </a:rPr>
              <a:t>AGENDA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37752" y="2365980"/>
            <a:ext cx="7877184" cy="759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7" lvl="1" indent="-345439" algn="l">
              <a:lnSpc>
                <a:spcPts val="5983"/>
              </a:lnSpc>
              <a:buFont typeface="Arial"/>
              <a:buChar char="•"/>
            </a:pPr>
            <a:r>
              <a:rPr lang="en-US" sz="3199" dirty="0">
                <a:solidFill>
                  <a:srgbClr val="2B2C30"/>
                </a:solidFill>
                <a:latin typeface="Public Sans"/>
              </a:rPr>
              <a:t>What are CBDCs?</a:t>
            </a:r>
          </a:p>
          <a:p>
            <a:pPr marL="690877" lvl="1" indent="-345439" algn="l">
              <a:lnSpc>
                <a:spcPts val="5983"/>
              </a:lnSpc>
              <a:buFont typeface="Arial"/>
              <a:buChar char="•"/>
            </a:pPr>
            <a:r>
              <a:rPr lang="en-US" sz="3199" dirty="0">
                <a:solidFill>
                  <a:srgbClr val="2B2C30"/>
                </a:solidFill>
                <a:latin typeface="Public Sans"/>
              </a:rPr>
              <a:t>Key Features of CBDCs</a:t>
            </a:r>
          </a:p>
          <a:p>
            <a:pPr marL="690877" lvl="1" indent="-345439" algn="l">
              <a:lnSpc>
                <a:spcPts val="5983"/>
              </a:lnSpc>
              <a:buFont typeface="Arial"/>
              <a:buChar char="•"/>
            </a:pPr>
            <a:r>
              <a:rPr lang="en-US" sz="3199" dirty="0">
                <a:solidFill>
                  <a:srgbClr val="2B2C30"/>
                </a:solidFill>
                <a:latin typeface="Public Sans"/>
              </a:rPr>
              <a:t>Why Hyperledger Fabric?</a:t>
            </a:r>
          </a:p>
          <a:p>
            <a:pPr marL="690877" lvl="1" indent="-345439" algn="l">
              <a:lnSpc>
                <a:spcPts val="5983"/>
              </a:lnSpc>
              <a:buFont typeface="Arial"/>
              <a:buChar char="•"/>
            </a:pPr>
            <a:r>
              <a:rPr lang="en-US" sz="3199" dirty="0">
                <a:solidFill>
                  <a:srgbClr val="2B2C30"/>
                </a:solidFill>
                <a:latin typeface="Public Sans"/>
              </a:rPr>
              <a:t>Logical Architecture</a:t>
            </a:r>
          </a:p>
          <a:p>
            <a:pPr marL="690877" lvl="1" indent="-345439" algn="l">
              <a:lnSpc>
                <a:spcPts val="5983"/>
              </a:lnSpc>
              <a:buFont typeface="Arial"/>
              <a:buChar char="•"/>
            </a:pPr>
            <a:r>
              <a:rPr lang="en-US" sz="3199" dirty="0">
                <a:solidFill>
                  <a:srgbClr val="2B2C30"/>
                </a:solidFill>
                <a:latin typeface="Public Sans"/>
              </a:rPr>
              <a:t>Technical Architecture </a:t>
            </a:r>
          </a:p>
          <a:p>
            <a:pPr marL="690877" lvl="1" indent="-345439" algn="l">
              <a:lnSpc>
                <a:spcPts val="5983"/>
              </a:lnSpc>
              <a:buFont typeface="Arial"/>
              <a:buChar char="•"/>
            </a:pPr>
            <a:r>
              <a:rPr lang="en-US" sz="3199" dirty="0">
                <a:solidFill>
                  <a:srgbClr val="2B2C30"/>
                </a:solidFill>
                <a:latin typeface="Public Sans"/>
              </a:rPr>
              <a:t>Demo</a:t>
            </a:r>
          </a:p>
          <a:p>
            <a:pPr marL="690877" lvl="1" indent="-345439" algn="l">
              <a:lnSpc>
                <a:spcPts val="5983"/>
              </a:lnSpc>
              <a:buFont typeface="Arial"/>
              <a:buChar char="•"/>
            </a:pPr>
            <a:r>
              <a:rPr lang="en-US" sz="3199" dirty="0">
                <a:solidFill>
                  <a:srgbClr val="2B2C30"/>
                </a:solidFill>
                <a:latin typeface="Public Sans"/>
              </a:rPr>
              <a:t>Future Considerations</a:t>
            </a:r>
          </a:p>
          <a:p>
            <a:pPr marL="690877" lvl="1" indent="-345439" algn="l">
              <a:lnSpc>
                <a:spcPts val="5983"/>
              </a:lnSpc>
              <a:buFont typeface="Arial"/>
              <a:buChar char="•"/>
            </a:pPr>
            <a:r>
              <a:rPr lang="en-US" sz="3199" dirty="0">
                <a:solidFill>
                  <a:srgbClr val="2B2C30"/>
                </a:solidFill>
                <a:latin typeface="Public Sans"/>
              </a:rPr>
              <a:t>Benefits</a:t>
            </a:r>
          </a:p>
          <a:p>
            <a:pPr marL="690877" lvl="1" indent="-345439" algn="l">
              <a:lnSpc>
                <a:spcPts val="5983"/>
              </a:lnSpc>
              <a:buFont typeface="Arial"/>
              <a:buChar char="•"/>
            </a:pPr>
            <a:r>
              <a:rPr lang="en-US" sz="3199" dirty="0">
                <a:solidFill>
                  <a:srgbClr val="2B2C30"/>
                </a:solidFill>
                <a:latin typeface="Public Sans"/>
              </a:rPr>
              <a:t>Possible Consequences</a:t>
            </a:r>
          </a:p>
          <a:p>
            <a:pPr algn="l">
              <a:lnSpc>
                <a:spcPts val="5983"/>
              </a:lnSpc>
            </a:pPr>
            <a:endParaRPr lang="en-US" sz="3199" dirty="0">
              <a:solidFill>
                <a:srgbClr val="2B2C30"/>
              </a:solidFill>
              <a:latin typeface="Public Sans"/>
            </a:endParaRPr>
          </a:p>
        </p:txBody>
      </p:sp>
      <p:pic>
        <p:nvPicPr>
          <p:cNvPr id="6" name="Picture 5" descr="A stack of gold coins&#10;&#10;Description automatically generated">
            <a:extLst>
              <a:ext uri="{FF2B5EF4-FFF2-40B4-BE49-F238E27FC236}">
                <a16:creationId xmlns:a16="http://schemas.microsoft.com/office/drawing/2014/main" id="{D27E1A22-4518-DC18-52F6-1ABA618C68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862" y="7314804"/>
            <a:ext cx="2896443" cy="21723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06877" y="21953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374130" y="4642094"/>
            <a:ext cx="13974272" cy="970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65"/>
              </a:lnSpc>
            </a:pPr>
            <a:endParaRPr dirty="0"/>
          </a:p>
        </p:txBody>
      </p:sp>
      <p:sp>
        <p:nvSpPr>
          <p:cNvPr id="5" name="TextBox 5"/>
          <p:cNvSpPr txBox="1"/>
          <p:nvPr/>
        </p:nvSpPr>
        <p:spPr>
          <a:xfrm>
            <a:off x="840578" y="885825"/>
            <a:ext cx="14400651" cy="1203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00"/>
              </a:lnSpc>
            </a:pPr>
            <a:r>
              <a:rPr lang="en-US" sz="7000" dirty="0">
                <a:solidFill>
                  <a:srgbClr val="2B2C30"/>
                </a:solidFill>
                <a:latin typeface="Canva Sans Bold"/>
              </a:rPr>
              <a:t>WHAT ARE CBDCs?</a:t>
            </a:r>
          </a:p>
        </p:txBody>
      </p:sp>
      <p:pic>
        <p:nvPicPr>
          <p:cNvPr id="7" name="Picture 6" descr="A stack of gold coins&#10;&#10;Description automatically generated">
            <a:extLst>
              <a:ext uri="{FF2B5EF4-FFF2-40B4-BE49-F238E27FC236}">
                <a16:creationId xmlns:a16="http://schemas.microsoft.com/office/drawing/2014/main" id="{02D7641C-A6D6-A48D-1F70-AF8AFEEF1C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003288"/>
            <a:ext cx="1447800" cy="1085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09CA11-25F1-5A14-89AF-A64F0AE09C42}"/>
              </a:ext>
            </a:extLst>
          </p:cNvPr>
          <p:cNvSpPr txBox="1"/>
          <p:nvPr/>
        </p:nvSpPr>
        <p:spPr>
          <a:xfrm>
            <a:off x="840579" y="2674255"/>
            <a:ext cx="110466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Central Bank Digital Currencies (CBDCs) are digital forms of central bank money that serve as legal tender. Unlike cryptocurrencies like Bitcoin, CBDCs are issued and regulated by central banks.</a:t>
            </a:r>
          </a:p>
          <a:p>
            <a:endParaRPr lang="en-IN" sz="3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772DC68-4D52-D2A7-B1AC-46B02C86F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941331"/>
              </p:ext>
            </p:extLst>
          </p:nvPr>
        </p:nvGraphicFramePr>
        <p:xfrm>
          <a:off x="830746" y="4642094"/>
          <a:ext cx="11506198" cy="5202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042">
                  <a:extLst>
                    <a:ext uri="{9D8B030D-6E8A-4147-A177-3AD203B41FA5}">
                      <a16:colId xmlns:a16="http://schemas.microsoft.com/office/drawing/2014/main" val="1743358785"/>
                    </a:ext>
                  </a:extLst>
                </a:gridCol>
                <a:gridCol w="4354078">
                  <a:extLst>
                    <a:ext uri="{9D8B030D-6E8A-4147-A177-3AD203B41FA5}">
                      <a16:colId xmlns:a16="http://schemas.microsoft.com/office/drawing/2014/main" val="2452175877"/>
                    </a:ext>
                  </a:extLst>
                </a:gridCol>
                <a:gridCol w="4354078">
                  <a:extLst>
                    <a:ext uri="{9D8B030D-6E8A-4147-A177-3AD203B41FA5}">
                      <a16:colId xmlns:a16="http://schemas.microsoft.com/office/drawing/2014/main" val="2827413543"/>
                    </a:ext>
                  </a:extLst>
                </a:gridCol>
              </a:tblGrid>
              <a:tr h="1216146">
                <a:tc>
                  <a:txBody>
                    <a:bodyPr/>
                    <a:lstStyle/>
                    <a:p>
                      <a:r>
                        <a:rPr lang="en-US" sz="2400" dirty="0"/>
                        <a:t>Features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Cryptocurrency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CBDCs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222320"/>
                  </a:ext>
                </a:extLst>
              </a:tr>
              <a:tr h="1216146">
                <a:tc>
                  <a:txBody>
                    <a:bodyPr/>
                    <a:lstStyle/>
                    <a:p>
                      <a:r>
                        <a:rPr lang="en-US" sz="2400" dirty="0"/>
                        <a:t>Issuance &amp; Control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Typically decentralized and not controlled by an entity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Issued and regulated by a country's central bank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133949"/>
                  </a:ext>
                </a:extLst>
              </a:tr>
              <a:tr h="1216146">
                <a:tc>
                  <a:txBody>
                    <a:bodyPr/>
                    <a:lstStyle/>
                    <a:p>
                      <a:r>
                        <a:rPr lang="en-US" sz="2400" dirty="0"/>
                        <a:t>Purpose &amp; Design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Designed to operate as alternative forms of money, independent of traditional financial system 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Designed to complement existing fiat currencies, integrating with existing financial system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509631"/>
                  </a:ext>
                </a:extLst>
              </a:tr>
              <a:tr h="1216146">
                <a:tc>
                  <a:txBody>
                    <a:bodyPr/>
                    <a:lstStyle/>
                    <a:p>
                      <a:r>
                        <a:rPr lang="en-US" sz="2400" dirty="0"/>
                        <a:t>Anonymity &amp; Privacy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Provides varied levels of anonymity and privacy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Less anonymity and can be traced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007439"/>
                  </a:ext>
                </a:extLst>
              </a:tr>
            </a:tbl>
          </a:graphicData>
        </a:graphic>
      </p:graphicFrame>
      <p:pic>
        <p:nvPicPr>
          <p:cNvPr id="11" name="Picture 10" descr="A comparison of a bitcoin and a coin&#10;&#10;Description automatically generated">
            <a:extLst>
              <a:ext uri="{FF2B5EF4-FFF2-40B4-BE49-F238E27FC236}">
                <a16:creationId xmlns:a16="http://schemas.microsoft.com/office/drawing/2014/main" id="{31BF33E1-42A1-7786-5F29-A324C0ECD9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9394" y="5557132"/>
            <a:ext cx="4883670" cy="29302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glass cube with bubbles&#10;&#10;Description automatically generated with medium confidence">
            <a:extLst>
              <a:ext uri="{FF2B5EF4-FFF2-40B4-BE49-F238E27FC236}">
                <a16:creationId xmlns:a16="http://schemas.microsoft.com/office/drawing/2014/main" id="{CD1F732F-78DA-4802-9839-3433C27B49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593" y="4294924"/>
            <a:ext cx="4629489" cy="2645422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028689" y="564788"/>
            <a:ext cx="16230600" cy="1136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80"/>
              </a:lnSpc>
              <a:spcBef>
                <a:spcPct val="0"/>
              </a:spcBef>
            </a:pPr>
            <a:r>
              <a:rPr lang="en-US" sz="6914" spc="1569" dirty="0">
                <a:solidFill>
                  <a:srgbClr val="2B2C30"/>
                </a:solidFill>
                <a:latin typeface="Public Sans Bold"/>
              </a:rPr>
              <a:t>KEY FEATURES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414621" y="6548873"/>
            <a:ext cx="3436042" cy="2121230"/>
          </a:xfrm>
          <a:custGeom>
            <a:avLst/>
            <a:gdLst/>
            <a:ahLst/>
            <a:cxnLst/>
            <a:rect l="l" t="t" r="r" b="b"/>
            <a:pathLst>
              <a:path w="3436042" h="2121230">
                <a:moveTo>
                  <a:pt x="0" y="0"/>
                </a:moveTo>
                <a:lnTo>
                  <a:pt x="3436042" y="0"/>
                </a:lnTo>
                <a:lnTo>
                  <a:pt x="3436042" y="2121230"/>
                </a:lnTo>
                <a:lnTo>
                  <a:pt x="0" y="21212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2945416" y="2571425"/>
            <a:ext cx="3464216" cy="2085600"/>
          </a:xfrm>
          <a:custGeom>
            <a:avLst/>
            <a:gdLst/>
            <a:ahLst/>
            <a:cxnLst/>
            <a:rect l="l" t="t" r="r" b="b"/>
            <a:pathLst>
              <a:path w="3801392" h="2187375">
                <a:moveTo>
                  <a:pt x="0" y="0"/>
                </a:moveTo>
                <a:lnTo>
                  <a:pt x="3801392" y="0"/>
                </a:lnTo>
                <a:lnTo>
                  <a:pt x="3801392" y="2187375"/>
                </a:lnTo>
                <a:lnTo>
                  <a:pt x="0" y="21873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728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2877800" y="6636709"/>
            <a:ext cx="3599448" cy="2077624"/>
          </a:xfrm>
          <a:custGeom>
            <a:avLst/>
            <a:gdLst/>
            <a:ahLst/>
            <a:cxnLst/>
            <a:rect l="l" t="t" r="r" b="b"/>
            <a:pathLst>
              <a:path w="3599448" h="2077624">
                <a:moveTo>
                  <a:pt x="0" y="0"/>
                </a:moveTo>
                <a:lnTo>
                  <a:pt x="3599448" y="0"/>
                </a:lnTo>
                <a:lnTo>
                  <a:pt x="3599448" y="2077625"/>
                </a:lnTo>
                <a:lnTo>
                  <a:pt x="0" y="20776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695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1820128" y="4816604"/>
            <a:ext cx="4023506" cy="491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79"/>
              </a:lnSpc>
            </a:pPr>
            <a:r>
              <a:rPr lang="en-US" sz="2985" dirty="0">
                <a:solidFill>
                  <a:srgbClr val="2B2C30"/>
                </a:solidFill>
                <a:latin typeface="Public Sans Bold"/>
              </a:rPr>
              <a:t>       Security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497064" y="8811445"/>
            <a:ext cx="3772057" cy="479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 dirty="0">
                <a:solidFill>
                  <a:srgbClr val="2B2C30"/>
                </a:solidFill>
                <a:latin typeface="Public Sans Bold"/>
              </a:rPr>
              <a:t>     Efficiency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497064" y="4754137"/>
            <a:ext cx="3464216" cy="479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 dirty="0">
                <a:solidFill>
                  <a:srgbClr val="2B2C30"/>
                </a:solidFill>
                <a:latin typeface="Public Sans Bold"/>
              </a:rPr>
              <a:t>Interoperability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47800" y="8788458"/>
            <a:ext cx="3767081" cy="1005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 dirty="0">
                <a:solidFill>
                  <a:srgbClr val="2B2C30"/>
                </a:solidFill>
                <a:latin typeface="Public Sans Bold"/>
              </a:rPr>
              <a:t>   Programmability</a:t>
            </a:r>
          </a:p>
          <a:p>
            <a:pPr algn="l">
              <a:lnSpc>
                <a:spcPts val="4059"/>
              </a:lnSpc>
            </a:pPr>
            <a:endParaRPr lang="en-US" sz="2899" dirty="0">
              <a:solidFill>
                <a:srgbClr val="2B2C30"/>
              </a:solidFill>
              <a:latin typeface="Public Sans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539375" y="6081200"/>
            <a:ext cx="3772057" cy="859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endParaRPr lang="en-US" sz="2499" dirty="0">
              <a:solidFill>
                <a:srgbClr val="2B2C30"/>
              </a:solidFill>
              <a:latin typeface="Public Sans"/>
            </a:endParaRPr>
          </a:p>
          <a:p>
            <a:pPr algn="l">
              <a:lnSpc>
                <a:spcPts val="3499"/>
              </a:lnSpc>
            </a:pPr>
            <a:endParaRPr lang="en-US" sz="2499" dirty="0">
              <a:solidFill>
                <a:srgbClr val="2B2C30"/>
              </a:solidFill>
              <a:latin typeface="Public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3911507" y="6119300"/>
            <a:ext cx="4100575" cy="859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endParaRPr lang="en-US" sz="2499" dirty="0">
              <a:solidFill>
                <a:srgbClr val="2B2C30"/>
              </a:solidFill>
              <a:latin typeface="Public Sans"/>
            </a:endParaRPr>
          </a:p>
          <a:p>
            <a:pPr algn="l">
              <a:lnSpc>
                <a:spcPts val="3499"/>
              </a:lnSpc>
            </a:pPr>
            <a:endParaRPr lang="en-US" sz="2499" dirty="0">
              <a:solidFill>
                <a:srgbClr val="2B2C30"/>
              </a:solidFill>
              <a:latin typeface="Public Sans"/>
            </a:endParaRPr>
          </a:p>
        </p:txBody>
      </p:sp>
      <p:pic>
        <p:nvPicPr>
          <p:cNvPr id="20" name="Picture 19" descr="A green circle with a white outline of a lock on it&#10;&#10;Description automatically generated">
            <a:extLst>
              <a:ext uri="{FF2B5EF4-FFF2-40B4-BE49-F238E27FC236}">
                <a16:creationId xmlns:a16="http://schemas.microsoft.com/office/drawing/2014/main" id="{05398380-08C3-F8A7-243A-5375795737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193" y="2482262"/>
            <a:ext cx="2247911" cy="224791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29DEDFB-5778-6583-3725-D69DA49D01AD}"/>
              </a:ext>
            </a:extLst>
          </p:cNvPr>
          <p:cNvSpPr txBox="1"/>
          <p:nvPr/>
        </p:nvSpPr>
        <p:spPr>
          <a:xfrm>
            <a:off x="8096216" y="7129881"/>
            <a:ext cx="26500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Public Sans" panose="020B0604020202020204" charset="0"/>
              </a:rPr>
              <a:t>Transparency</a:t>
            </a:r>
            <a:endParaRPr lang="en-IN" sz="3000" b="1" dirty="0">
              <a:latin typeface="Public Sans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1000" y="1177387"/>
            <a:ext cx="17754600" cy="1136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680"/>
              </a:lnSpc>
              <a:spcBef>
                <a:spcPct val="0"/>
              </a:spcBef>
            </a:pPr>
            <a:r>
              <a:rPr lang="en-US" sz="6914" spc="1569" dirty="0">
                <a:solidFill>
                  <a:srgbClr val="2B2C30"/>
                </a:solidFill>
                <a:latin typeface="Public Sans Bold"/>
              </a:rPr>
              <a:t>WHY HYPERLEDGER FABRIC?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381000" y="2314045"/>
            <a:ext cx="17145000" cy="78570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2A5529-B3FE-B002-CD3D-FAD86302013F}"/>
              </a:ext>
            </a:extLst>
          </p:cNvPr>
          <p:cNvSpPr txBox="1"/>
          <p:nvPr/>
        </p:nvSpPr>
        <p:spPr>
          <a:xfrm>
            <a:off x="381001" y="2933700"/>
            <a:ext cx="11201399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Permissioned Networks:</a:t>
            </a:r>
            <a:r>
              <a:rPr lang="en-US" sz="3200" dirty="0"/>
              <a:t> Ensures that only authorized participants can join the network, aligning with regulatory requirements for CBD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Customizable Smart Contracts:</a:t>
            </a:r>
            <a:r>
              <a:rPr lang="en-US" sz="3200" dirty="0"/>
              <a:t> Allows central banks to tailor the digital currency's functionality to their specific needs.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High Throughput:</a:t>
            </a:r>
            <a:r>
              <a:rPr lang="en-US" sz="3200" dirty="0"/>
              <a:t> Capable of handling large volumes of transactions, essential for national-scale digital currencies.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Private Channels: </a:t>
            </a:r>
            <a:r>
              <a:rPr lang="en-US" sz="3200" dirty="0"/>
              <a:t>Provides customizable and private channels for peers to communicate securely and privately</a:t>
            </a:r>
          </a:p>
          <a:p>
            <a:endParaRPr lang="en-IN" dirty="0"/>
          </a:p>
        </p:txBody>
      </p:sp>
      <p:pic>
        <p:nvPicPr>
          <p:cNvPr id="9" name="Picture 8" descr="A logo with text on it&#10;&#10;Description automatically generated">
            <a:extLst>
              <a:ext uri="{FF2B5EF4-FFF2-40B4-BE49-F238E27FC236}">
                <a16:creationId xmlns:a16="http://schemas.microsoft.com/office/drawing/2014/main" id="{82B39ADC-3AD0-3AC9-D451-28B443D85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904" y="2705100"/>
            <a:ext cx="7619238" cy="38096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5916" y="647700"/>
            <a:ext cx="16230600" cy="1136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80"/>
              </a:lnSpc>
              <a:spcBef>
                <a:spcPct val="0"/>
              </a:spcBef>
            </a:pPr>
            <a:r>
              <a:rPr lang="en-US" sz="6914" spc="1569" dirty="0">
                <a:solidFill>
                  <a:srgbClr val="2B2C30"/>
                </a:solidFill>
                <a:latin typeface="Public Sans Bold"/>
              </a:rPr>
              <a:t>LOGICAL ARCHITECTURE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388380" y="1745849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pic>
        <p:nvPicPr>
          <p:cNvPr id="5" name="Picture 4" descr="A diagram of a bank&#10;&#10;Description automatically generated">
            <a:extLst>
              <a:ext uri="{FF2B5EF4-FFF2-40B4-BE49-F238E27FC236}">
                <a16:creationId xmlns:a16="http://schemas.microsoft.com/office/drawing/2014/main" id="{F7268935-D979-574E-1D48-F649174CC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476500"/>
            <a:ext cx="9478698" cy="73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7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9575" y="806442"/>
            <a:ext cx="17468850" cy="1136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680"/>
              </a:lnSpc>
              <a:spcBef>
                <a:spcPct val="0"/>
              </a:spcBef>
            </a:pPr>
            <a:r>
              <a:rPr lang="en-US" sz="6914" spc="1569" dirty="0">
                <a:solidFill>
                  <a:srgbClr val="2B2C30"/>
                </a:solidFill>
                <a:latin typeface="Public Sans Bold"/>
              </a:rPr>
              <a:t>TECHNICAL ARCHITECTURE</a:t>
            </a:r>
          </a:p>
        </p:txBody>
      </p:sp>
      <p:sp>
        <p:nvSpPr>
          <p:cNvPr id="3" name="AutoShape 3"/>
          <p:cNvSpPr/>
          <p:nvPr/>
        </p:nvSpPr>
        <p:spPr>
          <a:xfrm>
            <a:off x="609600" y="1943100"/>
            <a:ext cx="16649700" cy="0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FAD8E559-36DB-F9ED-11CA-320A0E679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428573"/>
            <a:ext cx="12452289" cy="74970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28689" y="548278"/>
            <a:ext cx="16230600" cy="1212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820"/>
              </a:lnSpc>
              <a:spcBef>
                <a:spcPct val="0"/>
              </a:spcBef>
            </a:pPr>
            <a:r>
              <a:rPr lang="en-US" sz="7014" spc="1592">
                <a:solidFill>
                  <a:srgbClr val="2B2C30"/>
                </a:solidFill>
                <a:latin typeface="Public Sans Bold"/>
              </a:rPr>
              <a:t>DEMO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blue and orange logo&#10;&#10;Description automatically generated with medium confidence">
            <a:extLst>
              <a:ext uri="{FF2B5EF4-FFF2-40B4-BE49-F238E27FC236}">
                <a16:creationId xmlns:a16="http://schemas.microsoft.com/office/drawing/2014/main" id="{ACDBA59E-7E76-E6EE-82F8-C9C0B99ED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678" y="3109096"/>
            <a:ext cx="6385903" cy="3357449"/>
          </a:xfrm>
          <a:prstGeom prst="rect">
            <a:avLst/>
          </a:prstGeom>
        </p:spPr>
      </p:pic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0153304" y="2161602"/>
            <a:ext cx="7704845" cy="2065191"/>
            <a:chOff x="0" y="-95249"/>
            <a:chExt cx="10273127" cy="2753588"/>
          </a:xfrm>
        </p:grpSpPr>
        <p:sp>
          <p:nvSpPr>
            <p:cNvPr id="4" name="TextBox 4"/>
            <p:cNvSpPr txBox="1"/>
            <p:nvPr/>
          </p:nvSpPr>
          <p:spPr>
            <a:xfrm>
              <a:off x="381461" y="-95249"/>
              <a:ext cx="9891666" cy="93863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6448"/>
                </a:lnSpc>
              </a:pPr>
              <a:endParaRPr lang="en-US" sz="3000" dirty="0">
                <a:solidFill>
                  <a:srgbClr val="2B2C30"/>
                </a:solidFill>
                <a:latin typeface="Public Sans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218971"/>
              <a:ext cx="10273127" cy="14393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76"/>
                </a:lnSpc>
              </a:pPr>
              <a:endParaRPr lang="en-US" sz="3125" dirty="0">
                <a:solidFill>
                  <a:srgbClr val="2B2C30"/>
                </a:solidFill>
                <a:latin typeface="Public Sans"/>
              </a:endParaRPr>
            </a:p>
            <a:p>
              <a:pPr algn="l">
                <a:lnSpc>
                  <a:spcPts val="4376"/>
                </a:lnSpc>
              </a:pPr>
              <a:endParaRPr lang="en-US" sz="3125" dirty="0">
                <a:solidFill>
                  <a:srgbClr val="2B2C30"/>
                </a:solidFill>
                <a:latin typeface="Public Sans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06882" y="673374"/>
            <a:ext cx="16230600" cy="1032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40"/>
              </a:lnSpc>
              <a:spcBef>
                <a:spcPct val="0"/>
              </a:spcBef>
            </a:pPr>
            <a:r>
              <a:rPr lang="en-US" sz="6314" spc="1433" dirty="0">
                <a:solidFill>
                  <a:srgbClr val="2B2C30"/>
                </a:solidFill>
                <a:latin typeface="Public Sans Bold"/>
              </a:rPr>
              <a:t>FUTURE CONSIDERATIONS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28700" y="2161602"/>
            <a:ext cx="7634799" cy="1498213"/>
            <a:chOff x="0" y="-95249"/>
            <a:chExt cx="10179732" cy="1997617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95249"/>
              <a:ext cx="10179732" cy="10232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432"/>
                </a:lnSpc>
              </a:pPr>
              <a:endParaRPr lang="en-US" sz="4594" dirty="0">
                <a:solidFill>
                  <a:srgbClr val="2B2C30"/>
                </a:solidFill>
                <a:latin typeface="Public Sans Bold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215599"/>
              <a:ext cx="10179732" cy="6867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64"/>
                </a:lnSpc>
              </a:pPr>
              <a:endParaRPr lang="en-US" sz="3117" dirty="0">
                <a:solidFill>
                  <a:srgbClr val="2B2C30"/>
                </a:solidFill>
                <a:latin typeface="Public San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45927B9-B130-686E-5862-E75E3CB43C22}"/>
              </a:ext>
            </a:extLst>
          </p:cNvPr>
          <p:cNvSpPr txBox="1"/>
          <p:nvPr/>
        </p:nvSpPr>
        <p:spPr>
          <a:xfrm>
            <a:off x="2667000" y="44577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</p:txBody>
      </p:sp>
      <p:pic>
        <p:nvPicPr>
          <p:cNvPr id="21" name="Picture 20" descr="A screenshot of a map&#10;&#10;Description automatically generated">
            <a:extLst>
              <a:ext uri="{FF2B5EF4-FFF2-40B4-BE49-F238E27FC236}">
                <a16:creationId xmlns:a16="http://schemas.microsoft.com/office/drawing/2014/main" id="{095FF349-106A-B99D-0F97-9B32E3884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78" y="2513589"/>
            <a:ext cx="11734800" cy="59409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282</Words>
  <Application>Microsoft Office PowerPoint</Application>
  <PresentationFormat>Custom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Public Sans</vt:lpstr>
      <vt:lpstr>Canva Sans Bold</vt:lpstr>
      <vt:lpstr>Public Sans Bold</vt:lpstr>
      <vt:lpstr>Playfair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Cream Neutral Minimalist New Business Pitch Deck Presentation</dc:title>
  <cp:lastModifiedBy>Tushar Tiwari</cp:lastModifiedBy>
  <cp:revision>8</cp:revision>
  <dcterms:created xsi:type="dcterms:W3CDTF">2006-08-16T00:00:00Z</dcterms:created>
  <dcterms:modified xsi:type="dcterms:W3CDTF">2024-06-19T21:28:55Z</dcterms:modified>
  <dc:identifier>DAGIcvs82ow</dc:identifier>
</cp:coreProperties>
</file>