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9" r:id="rId3"/>
    <p:sldId id="260" r:id="rId4"/>
    <p:sldId id="263" r:id="rId5"/>
    <p:sldId id="264" r:id="rId6"/>
    <p:sldId id="265" r:id="rId7"/>
    <p:sldId id="266" r:id="rId8"/>
    <p:sldId id="267" r:id="rId9"/>
    <p:sldId id="268" r:id="rId10"/>
    <p:sldId id="269" r:id="rId11"/>
    <p:sldId id="261" r:id="rId12"/>
    <p:sldId id="258"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70" d="100"/>
          <a:sy n="70" d="100"/>
        </p:scale>
        <p:origin x="8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404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8F04288F-3111-4555-B1BD-23FFCF769B6E}"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2677424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3771759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3801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1191060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72328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3104981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3886266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3962696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856969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4288F-3111-4555-B1BD-23FFCF769B6E}"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2119281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04288F-3111-4555-B1BD-23FFCF769B6E}"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2134464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04288F-3111-4555-B1BD-23FFCF769B6E}"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3784357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04288F-3111-4555-B1BD-23FFCF769B6E}" type="datetimeFigureOut">
              <a:rPr lang="en-US" smtClean="0"/>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687263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4288F-3111-4555-B1BD-23FFCF769B6E}"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3043131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4288F-3111-4555-B1BD-23FFCF769B6E}"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1949667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04288F-3111-4555-B1BD-23FFCF769B6E}"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DED01-9579-4584-85C3-0309857157C8}" type="slidenum">
              <a:rPr lang="en-US" smtClean="0"/>
              <a:t>‹#›</a:t>
            </a:fld>
            <a:endParaRPr lang="en-US"/>
          </a:p>
        </p:txBody>
      </p:sp>
    </p:spTree>
    <p:extLst>
      <p:ext uri="{BB962C8B-B14F-4D97-AF65-F5344CB8AC3E}">
        <p14:creationId xmlns:p14="http://schemas.microsoft.com/office/powerpoint/2010/main" val="4291578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F04288F-3111-4555-B1BD-23FFCF769B6E}" type="datetimeFigureOut">
              <a:rPr lang="en-US" smtClean="0"/>
              <a:t>5/1/2019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3DED01-9579-4584-85C3-0309857157C8}" type="slidenum">
              <a:rPr lang="en-US" smtClean="0"/>
              <a:t>‹#›</a:t>
            </a:fld>
            <a:endParaRPr lang="en-US"/>
          </a:p>
        </p:txBody>
      </p:sp>
    </p:spTree>
    <p:extLst>
      <p:ext uri="{BB962C8B-B14F-4D97-AF65-F5344CB8AC3E}">
        <p14:creationId xmlns:p14="http://schemas.microsoft.com/office/powerpoint/2010/main" val="27235452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hyperlink" Target="mailto:letsgreenit123@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AAGS- lets green IT!</a:t>
            </a:r>
            <a:endParaRPr lang="en-US" dirty="0"/>
          </a:p>
        </p:txBody>
      </p:sp>
      <p:sp>
        <p:nvSpPr>
          <p:cNvPr id="3" name="Subtitle 2"/>
          <p:cNvSpPr>
            <a:spLocks noGrp="1"/>
          </p:cNvSpPr>
          <p:nvPr>
            <p:ph type="subTitle" idx="1"/>
          </p:nvPr>
        </p:nvSpPr>
        <p:spPr/>
        <p:txBody>
          <a:bodyPr/>
          <a:lstStyle/>
          <a:p>
            <a:endParaRPr lang="en-US"/>
          </a:p>
        </p:txBody>
      </p:sp>
      <p:pic>
        <p:nvPicPr>
          <p:cNvPr id="717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685212" y="131800"/>
            <a:ext cx="5500048" cy="830997"/>
          </a:xfrm>
          <a:prstGeom prst="rect">
            <a:avLst/>
          </a:prstGeom>
          <a:noFill/>
        </p:spPr>
        <p:txBody>
          <a:bodyPr wrap="square" rtlCol="0">
            <a:spAutoFit/>
          </a:bodyPr>
          <a:lstStyle/>
          <a:p>
            <a:r>
              <a:rPr lang="en-US" sz="4800" dirty="0" smtClean="0">
                <a:latin typeface="Berlin Sans FB Demi" panose="020E0802020502020306" pitchFamily="34" charset="0"/>
              </a:rPr>
              <a:t>AAGS</a:t>
            </a:r>
            <a:endParaRPr lang="en-US" sz="4800" dirty="0">
              <a:latin typeface="Berlin Sans FB Demi" panose="020E0802020502020306" pitchFamily="34" charset="0"/>
            </a:endParaRPr>
          </a:p>
        </p:txBody>
      </p:sp>
      <p:sp>
        <p:nvSpPr>
          <p:cNvPr id="5" name="TextBox 4"/>
          <p:cNvSpPr txBox="1"/>
          <p:nvPr/>
        </p:nvSpPr>
        <p:spPr>
          <a:xfrm>
            <a:off x="6905767" y="733566"/>
            <a:ext cx="5286233" cy="1107996"/>
          </a:xfrm>
          <a:prstGeom prst="rect">
            <a:avLst/>
          </a:prstGeom>
          <a:noFill/>
        </p:spPr>
        <p:txBody>
          <a:bodyPr wrap="square" rtlCol="0">
            <a:spAutoFit/>
          </a:bodyPr>
          <a:lstStyle/>
          <a:p>
            <a:r>
              <a:rPr lang="en-US" sz="6600" dirty="0" smtClean="0">
                <a:latin typeface="Berlin Sans FB Demi" panose="020E0802020502020306" pitchFamily="34" charset="0"/>
              </a:rPr>
              <a:t>Lets Green IT</a:t>
            </a:r>
            <a:endParaRPr lang="en-US" sz="6600" dirty="0">
              <a:latin typeface="Berlin Sans FB Demi" panose="020E0802020502020306" pitchFamily="34" charset="0"/>
            </a:endParaRPr>
          </a:p>
        </p:txBody>
      </p:sp>
    </p:spTree>
    <p:extLst>
      <p:ext uri="{BB962C8B-B14F-4D97-AF65-F5344CB8AC3E}">
        <p14:creationId xmlns:p14="http://schemas.microsoft.com/office/powerpoint/2010/main" val="3925393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086" y="1006522"/>
            <a:ext cx="10930033" cy="5660409"/>
          </a:xfrm>
        </p:spPr>
        <p:txBody>
          <a:bodyPr>
            <a:noAutofit/>
          </a:bodyPr>
          <a:lstStyle/>
          <a:p>
            <a:pPr marL="0" lvl="0" indent="0" defTabSz="914400">
              <a:lnSpc>
                <a:spcPct val="140000"/>
              </a:lnSpc>
              <a:spcBef>
                <a:spcPts val="1000"/>
              </a:spcBef>
              <a:buSzPct val="125000"/>
              <a:buNone/>
            </a:pPr>
            <a:r>
              <a:rPr lang="en-US" sz="1800" dirty="0">
                <a:solidFill>
                  <a:schemeClr val="tx1"/>
                </a:solidFill>
                <a:latin typeface="Arial Rounded MT Bold" panose="020F0704030504030204" pitchFamily="34" charset="77"/>
              </a:rPr>
              <a:t>7) Suggestions of Which Crop to Plant and When and in What Quantities. </a:t>
            </a:r>
          </a:p>
          <a:p>
            <a:pPr marL="0" lvl="0" indent="0" defTabSz="914400">
              <a:lnSpc>
                <a:spcPct val="140000"/>
              </a:lnSpc>
              <a:spcBef>
                <a:spcPts val="1000"/>
              </a:spcBef>
              <a:buSzPct val="125000"/>
              <a:buNone/>
            </a:pPr>
            <a:endParaRPr lang="en-US" sz="1800" dirty="0">
              <a:solidFill>
                <a:schemeClr val="tx1"/>
              </a:solidFill>
              <a:latin typeface="Arial Rounded MT Bold" panose="020F0704030504030204" pitchFamily="34" charset="77"/>
            </a:endParaRPr>
          </a:p>
          <a:p>
            <a:pPr marL="0" lvl="0" indent="0" defTabSz="914400">
              <a:lnSpc>
                <a:spcPct val="140000"/>
              </a:lnSpc>
              <a:spcBef>
                <a:spcPts val="1000"/>
              </a:spcBef>
              <a:buSzPct val="125000"/>
              <a:buNone/>
            </a:pPr>
            <a:r>
              <a:rPr lang="en-US" dirty="0" smtClean="0">
                <a:solidFill>
                  <a:schemeClr val="tx1"/>
                </a:solidFill>
                <a:latin typeface="Arial Rounded MT Bold" panose="020F0704030504030204" pitchFamily="34" charset="77"/>
              </a:rPr>
              <a:t>You know what’s the biggest factor which influences one farmer’s crops to be better than the others?</a:t>
            </a:r>
          </a:p>
          <a:p>
            <a:pPr marL="0" lvl="0" indent="0" defTabSz="914400">
              <a:lnSpc>
                <a:spcPct val="140000"/>
              </a:lnSpc>
              <a:spcBef>
                <a:spcPts val="1000"/>
              </a:spcBef>
              <a:buSzPct val="125000"/>
              <a:buNone/>
            </a:pPr>
            <a:r>
              <a:rPr lang="en-US" dirty="0" smtClean="0">
                <a:solidFill>
                  <a:schemeClr val="tx1"/>
                </a:solidFill>
                <a:latin typeface="Arial Rounded MT Bold" panose="020F0704030504030204" pitchFamily="34" charset="77"/>
              </a:rPr>
              <a:t>Knowledge!</a:t>
            </a:r>
          </a:p>
          <a:p>
            <a:pPr marL="0" lvl="0" indent="0" defTabSz="914400">
              <a:lnSpc>
                <a:spcPct val="140000"/>
              </a:lnSpc>
              <a:spcBef>
                <a:spcPts val="1000"/>
              </a:spcBef>
              <a:buSzPct val="125000"/>
              <a:buNone/>
            </a:pPr>
            <a:r>
              <a:rPr lang="en-US" dirty="0" smtClean="0">
                <a:solidFill>
                  <a:schemeClr val="tx1"/>
                </a:solidFill>
                <a:latin typeface="Arial Rounded MT Bold" panose="020F0704030504030204" pitchFamily="34" charset="77"/>
              </a:rPr>
              <a:t>Due to illiteracy, many farmers follow the old traditional methods and techniques for farming which may not actually be the best choice for a successful harvest..</a:t>
            </a:r>
          </a:p>
          <a:p>
            <a:pPr marL="0" lvl="0" indent="0" defTabSz="914400">
              <a:lnSpc>
                <a:spcPct val="140000"/>
              </a:lnSpc>
              <a:spcBef>
                <a:spcPts val="1000"/>
              </a:spcBef>
              <a:buSzPct val="125000"/>
              <a:buNone/>
            </a:pPr>
            <a:r>
              <a:rPr lang="en-US" dirty="0" smtClean="0">
                <a:solidFill>
                  <a:schemeClr val="tx1"/>
                </a:solidFill>
                <a:latin typeface="Arial Rounded MT Bold" panose="020F0704030504030204" pitchFamily="34" charset="77"/>
              </a:rPr>
              <a:t>Technology has always been helping farmers.. For example: Tractors helped make sowing seeds easier.. This time, technology is going to help a farmer by telling him what’s the best thing he can do to get the best harvest possible taking into account several factors like temperature, terrain and water quantity available..</a:t>
            </a:r>
          </a:p>
          <a:p>
            <a:pPr marL="0" lvl="0" indent="0" defTabSz="914400">
              <a:lnSpc>
                <a:spcPct val="140000"/>
              </a:lnSpc>
              <a:spcBef>
                <a:spcPts val="1000"/>
              </a:spcBef>
              <a:buSzPct val="125000"/>
              <a:buNone/>
            </a:pPr>
            <a:endParaRPr lang="en-US" sz="1200" dirty="0">
              <a:solidFill>
                <a:schemeClr val="tx1"/>
              </a:solidFill>
              <a:latin typeface="Arial Rounded MT Bold" panose="020F0704030504030204" pitchFamily="34" charset="77"/>
            </a:endParaRPr>
          </a:p>
          <a:p>
            <a:pPr marL="0" indent="0" defTabSz="914400">
              <a:lnSpc>
                <a:spcPct val="140000"/>
              </a:lnSpc>
              <a:spcBef>
                <a:spcPts val="1000"/>
              </a:spcBef>
              <a:buSzPct val="125000"/>
              <a:buNone/>
            </a:pPr>
            <a:r>
              <a:rPr lang="en-US" sz="1200" dirty="0">
                <a:solidFill>
                  <a:schemeClr val="tx1"/>
                </a:solidFill>
                <a:latin typeface="Arial Rounded MT Bold" panose="020F0704030504030204" pitchFamily="34" charset="77"/>
              </a:rPr>
              <a:t> </a:t>
            </a:r>
          </a:p>
          <a:p>
            <a:endParaRPr lang="en-US" sz="1200" dirty="0"/>
          </a:p>
        </p:txBody>
      </p:sp>
    </p:spTree>
    <p:extLst>
      <p:ext uri="{BB962C8B-B14F-4D97-AF65-F5344CB8AC3E}">
        <p14:creationId xmlns:p14="http://schemas.microsoft.com/office/powerpoint/2010/main" val="2110898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643" y="1126260"/>
            <a:ext cx="8534400" cy="1507067"/>
          </a:xfrm>
        </p:spPr>
        <p:txBody>
          <a:bodyPr/>
          <a:lstStyle/>
          <a:p>
            <a:r>
              <a:rPr lang="en-US" b="1" dirty="0" smtClean="0">
                <a:latin typeface="Arial Black" panose="020B0A04020102020204" pitchFamily="34" charset="0"/>
              </a:rPr>
              <a:t>Our Future plans</a:t>
            </a:r>
            <a:endParaRPr lang="en-US" b="1" dirty="0">
              <a:latin typeface="Arial Black" panose="020B0A04020102020204" pitchFamily="34" charset="0"/>
            </a:endParaRPr>
          </a:p>
        </p:txBody>
      </p:sp>
      <p:sp>
        <p:nvSpPr>
          <p:cNvPr id="3" name="Content Placeholder 2"/>
          <p:cNvSpPr>
            <a:spLocks noGrp="1"/>
          </p:cNvSpPr>
          <p:nvPr>
            <p:ph idx="1"/>
          </p:nvPr>
        </p:nvSpPr>
        <p:spPr>
          <a:xfrm>
            <a:off x="2098085" y="2633327"/>
            <a:ext cx="8534400" cy="3615267"/>
          </a:xfrm>
        </p:spPr>
        <p:txBody>
          <a:bodyPr/>
          <a:lstStyle/>
          <a:p>
            <a:pPr marL="0" indent="0" defTabSz="914400">
              <a:lnSpc>
                <a:spcPct val="120000"/>
              </a:lnSpc>
              <a:spcBef>
                <a:spcPts val="1000"/>
              </a:spcBef>
              <a:buSzPct val="125000"/>
              <a:buNone/>
            </a:pPr>
            <a:r>
              <a:rPr lang="en-US" sz="2400" dirty="0">
                <a:solidFill>
                  <a:schemeClr val="tx1"/>
                </a:solidFill>
                <a:latin typeface="Arial Rounded MT Bold" panose="020F0704030504030204" pitchFamily="34" charset="77"/>
              </a:rPr>
              <a:t>Being </a:t>
            </a:r>
            <a:r>
              <a:rPr lang="en-US" sz="2400" dirty="0" err="1">
                <a:solidFill>
                  <a:schemeClr val="tx1"/>
                </a:solidFill>
                <a:latin typeface="Arial Rounded MT Bold" panose="020F0704030504030204" pitchFamily="34" charset="77"/>
              </a:rPr>
              <a:t>f</a:t>
            </a:r>
            <a:r>
              <a:rPr lang="en-US" sz="2400" dirty="0" err="1" smtClean="0">
                <a:solidFill>
                  <a:schemeClr val="tx1"/>
                </a:solidFill>
                <a:latin typeface="Arial Rounded MT Bold" panose="020F0704030504030204" pitchFamily="34" charset="77"/>
              </a:rPr>
              <a:t>reshers</a:t>
            </a:r>
            <a:r>
              <a:rPr lang="en-US" sz="2400" dirty="0" smtClean="0">
                <a:solidFill>
                  <a:schemeClr val="tx1"/>
                </a:solidFill>
                <a:latin typeface="Arial Rounded MT Bold" panose="020F0704030504030204" pitchFamily="34" charset="77"/>
              </a:rPr>
              <a:t> </a:t>
            </a:r>
            <a:r>
              <a:rPr lang="en-US" sz="2400" dirty="0">
                <a:solidFill>
                  <a:schemeClr val="tx1"/>
                </a:solidFill>
                <a:latin typeface="Arial Rounded MT Bold" panose="020F0704030504030204" pitchFamily="34" charset="77"/>
              </a:rPr>
              <a:t>with insufficient knowledge </a:t>
            </a:r>
            <a:r>
              <a:rPr lang="en-US" sz="2400" dirty="0" smtClean="0">
                <a:solidFill>
                  <a:schemeClr val="tx1"/>
                </a:solidFill>
                <a:latin typeface="Arial Rounded MT Bold" panose="020F0704030504030204" pitchFamily="34" charset="77"/>
              </a:rPr>
              <a:t>about machine learning, we could not implement our idea of suggesting which crop to plant, when and how to do it to the farmer. </a:t>
            </a:r>
            <a:r>
              <a:rPr lang="en-US" sz="2400" dirty="0">
                <a:solidFill>
                  <a:schemeClr val="tx1"/>
                </a:solidFill>
                <a:latin typeface="Arial Rounded MT Bold" panose="020F0704030504030204" pitchFamily="34" charset="77"/>
              </a:rPr>
              <a:t>We look forward to </a:t>
            </a:r>
            <a:r>
              <a:rPr lang="en-US" sz="2400" dirty="0" smtClean="0">
                <a:solidFill>
                  <a:schemeClr val="tx1"/>
                </a:solidFill>
                <a:latin typeface="Arial Rounded MT Bold" panose="020F0704030504030204" pitchFamily="34" charset="77"/>
              </a:rPr>
              <a:t>learning machine learning and related algorithms</a:t>
            </a:r>
            <a:r>
              <a:rPr lang="en-US" sz="2400" dirty="0">
                <a:solidFill>
                  <a:schemeClr val="tx1"/>
                </a:solidFill>
                <a:latin typeface="Arial Rounded MT Bold" panose="020F0704030504030204" pitchFamily="34" charset="77"/>
              </a:rPr>
              <a:t> </a:t>
            </a:r>
            <a:r>
              <a:rPr lang="en-US" sz="2400" dirty="0" smtClean="0">
                <a:solidFill>
                  <a:schemeClr val="tx1"/>
                </a:solidFill>
                <a:latin typeface="Arial Rounded MT Bold" panose="020F0704030504030204" pitchFamily="34" charset="77"/>
              </a:rPr>
              <a:t>and develop on our idea.</a:t>
            </a:r>
            <a:endParaRPr lang="en-US" sz="2400" dirty="0">
              <a:solidFill>
                <a:schemeClr val="tx1"/>
              </a:solidFill>
              <a:latin typeface="Arial Rounded MT Bold" panose="020F0704030504030204" pitchFamily="34" charset="77"/>
            </a:endParaRPr>
          </a:p>
          <a:p>
            <a:pPr marL="0" indent="0">
              <a:buNone/>
            </a:pPr>
            <a:endParaRPr lang="en-US" dirty="0"/>
          </a:p>
        </p:txBody>
      </p:sp>
    </p:spTree>
    <p:extLst>
      <p:ext uri="{BB962C8B-B14F-4D97-AF65-F5344CB8AC3E}">
        <p14:creationId xmlns:p14="http://schemas.microsoft.com/office/powerpoint/2010/main" val="624640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8868" y="117214"/>
            <a:ext cx="8534400" cy="1507067"/>
          </a:xfrm>
        </p:spPr>
        <p:txBody>
          <a:bodyPr/>
          <a:lstStyle/>
          <a:p>
            <a:r>
              <a:rPr lang="en-US" dirty="0"/>
              <a:t> Meet the team</a:t>
            </a:r>
          </a:p>
        </p:txBody>
      </p:sp>
      <p:pic>
        <p:nvPicPr>
          <p:cNvPr id="4" name="Content Placeholder 14">
            <a:extLst>
              <a:ext uri="{FF2B5EF4-FFF2-40B4-BE49-F238E27FC236}">
                <a16:creationId xmlns="" xmlns:a16="http://schemas.microsoft.com/office/drawing/2014/main" id="{1A99CEF8-030F-8E4B-9B3C-13C7BE82D207}"/>
              </a:ext>
            </a:extLst>
          </p:cNvPr>
          <p:cNvPicPr>
            <a:picLocks noChangeAspect="1"/>
          </p:cNvPicPr>
          <p:nvPr/>
        </p:nvPicPr>
        <p:blipFill>
          <a:blip r:embed="rId2"/>
          <a:stretch>
            <a:fillRect/>
          </a:stretch>
        </p:blipFill>
        <p:spPr>
          <a:xfrm>
            <a:off x="684212" y="736924"/>
            <a:ext cx="2973388" cy="2303888"/>
          </a:xfrm>
          <a:prstGeom prst="rect">
            <a:avLst/>
          </a:prstGeom>
        </p:spPr>
      </p:pic>
      <p:pic>
        <p:nvPicPr>
          <p:cNvPr id="6" name="Picture 5">
            <a:extLst>
              <a:ext uri="{FF2B5EF4-FFF2-40B4-BE49-F238E27FC236}">
                <a16:creationId xmlns="" xmlns:a16="http://schemas.microsoft.com/office/drawing/2014/main" id="{3DD84618-16D6-304A-8FA5-7AED44D79D05}"/>
              </a:ext>
            </a:extLst>
          </p:cNvPr>
          <p:cNvPicPr>
            <a:picLocks noChangeAspect="1"/>
          </p:cNvPicPr>
          <p:nvPr/>
        </p:nvPicPr>
        <p:blipFill>
          <a:blip r:embed="rId3"/>
          <a:stretch>
            <a:fillRect/>
          </a:stretch>
        </p:blipFill>
        <p:spPr>
          <a:xfrm>
            <a:off x="940923" y="3675054"/>
            <a:ext cx="2459966" cy="2509023"/>
          </a:xfrm>
          <a:prstGeom prst="rect">
            <a:avLst/>
          </a:prstGeom>
        </p:spPr>
      </p:pic>
      <p:sp>
        <p:nvSpPr>
          <p:cNvPr id="8" name="TextBox 7"/>
          <p:cNvSpPr txBox="1"/>
          <p:nvPr/>
        </p:nvSpPr>
        <p:spPr>
          <a:xfrm>
            <a:off x="3752045" y="1824715"/>
            <a:ext cx="1948111" cy="400110"/>
          </a:xfrm>
          <a:prstGeom prst="rect">
            <a:avLst/>
          </a:prstGeom>
          <a:noFill/>
        </p:spPr>
        <p:txBody>
          <a:bodyPr wrap="square" rtlCol="0">
            <a:spAutoFit/>
          </a:bodyPr>
          <a:lstStyle/>
          <a:p>
            <a:r>
              <a:rPr 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Akshat Gupta</a:t>
            </a:r>
          </a:p>
        </p:txBody>
      </p:sp>
      <p:sp>
        <p:nvSpPr>
          <p:cNvPr id="9" name="TextBox 8"/>
          <p:cNvSpPr txBox="1"/>
          <p:nvPr/>
        </p:nvSpPr>
        <p:spPr>
          <a:xfrm>
            <a:off x="6792686" y="1824715"/>
            <a:ext cx="1816925" cy="400110"/>
          </a:xfrm>
          <a:prstGeom prst="rect">
            <a:avLst/>
          </a:prstGeom>
          <a:noFill/>
        </p:spPr>
        <p:txBody>
          <a:bodyPr wrap="square" rtlCol="0">
            <a:spAutoFit/>
          </a:bodyPr>
          <a:lstStyle/>
          <a:p>
            <a:r>
              <a:rPr lang="en-US" sz="20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Arpit</a:t>
            </a:r>
            <a:r>
              <a:rPr lang="en-US" sz="2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Jain</a:t>
            </a:r>
            <a:endParaRPr 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0" name="TextBox 9"/>
          <p:cNvSpPr txBox="1"/>
          <p:nvPr/>
        </p:nvSpPr>
        <p:spPr>
          <a:xfrm>
            <a:off x="3472699" y="4560233"/>
            <a:ext cx="2334335" cy="400110"/>
          </a:xfrm>
          <a:prstGeom prst="rect">
            <a:avLst/>
          </a:prstGeom>
          <a:noFill/>
        </p:spPr>
        <p:txBody>
          <a:bodyPr wrap="square" rtlCol="0">
            <a:spAutoFit/>
          </a:bodyPr>
          <a:lstStyle/>
          <a:p>
            <a:r>
              <a:rPr lang="en-US" sz="2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Gauransh</a:t>
            </a:r>
            <a:r>
              <a:rPr 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Arora</a:t>
            </a:r>
          </a:p>
        </p:txBody>
      </p:sp>
      <p:sp>
        <p:nvSpPr>
          <p:cNvPr id="11" name="TextBox 10"/>
          <p:cNvSpPr txBox="1"/>
          <p:nvPr/>
        </p:nvSpPr>
        <p:spPr>
          <a:xfrm>
            <a:off x="6792686" y="4560233"/>
            <a:ext cx="2067423" cy="400110"/>
          </a:xfrm>
          <a:prstGeom prst="rect">
            <a:avLst/>
          </a:prstGeom>
          <a:noFill/>
        </p:spPr>
        <p:txBody>
          <a:bodyPr wrap="square" rtlCol="0">
            <a:spAutoFit/>
          </a:bodyPr>
          <a:lstStyle/>
          <a:p>
            <a:r>
              <a:rPr lang="en-US" sz="20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Sai</a:t>
            </a:r>
            <a:r>
              <a:rPr lang="en-US" sz="20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Sandeep</a:t>
            </a:r>
            <a:endParaRPr 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2" name="AutoShape 2" descr="blob:https://web.whatsapp.com/24eea668-ff64-49e0-94d3-4e573889299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blob:https://web.whatsapp.com/24eea668-ff64-49e0-94d3-4e573889299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 xmlns:a16="http://schemas.microsoft.com/office/drawing/2014/main" id="{F4FB52D6-5956-244B-90F1-AE043317EA98}"/>
              </a:ext>
            </a:extLst>
          </p:cNvPr>
          <p:cNvPicPr>
            <a:picLocks noChangeAspect="1"/>
          </p:cNvPicPr>
          <p:nvPr/>
        </p:nvPicPr>
        <p:blipFill>
          <a:blip r:embed="rId4"/>
          <a:stretch>
            <a:fillRect/>
          </a:stretch>
        </p:blipFill>
        <p:spPr>
          <a:xfrm>
            <a:off x="8409435" y="528150"/>
            <a:ext cx="2325601" cy="2593130"/>
          </a:xfrm>
          <a:prstGeom prst="rect">
            <a:avLst/>
          </a:prstGeom>
        </p:spPr>
      </p:pic>
      <p:pic>
        <p:nvPicPr>
          <p:cNvPr id="15" name="Picture 14"/>
          <p:cNvPicPr>
            <a:picLocks noChangeAspect="1"/>
          </p:cNvPicPr>
          <p:nvPr/>
        </p:nvPicPr>
        <p:blipFill rotWithShape="1">
          <a:blip r:embed="rId5"/>
          <a:srcRect l="32152" t="39248" r="51338" b="33576"/>
          <a:stretch/>
        </p:blipFill>
        <p:spPr>
          <a:xfrm>
            <a:off x="8658450" y="3840846"/>
            <a:ext cx="2768512" cy="2536748"/>
          </a:xfrm>
          <a:prstGeom prst="rect">
            <a:avLst/>
          </a:prstGeom>
        </p:spPr>
      </p:pic>
    </p:spTree>
    <p:extLst>
      <p:ext uri="{BB962C8B-B14F-4D97-AF65-F5344CB8AC3E}">
        <p14:creationId xmlns:p14="http://schemas.microsoft.com/office/powerpoint/2010/main" val="2087440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228" y="544724"/>
            <a:ext cx="8534400" cy="1507067"/>
          </a:xfrm>
        </p:spPr>
        <p:txBody>
          <a:bodyPr>
            <a:normAutofit/>
          </a:bodyPr>
          <a:lstStyle/>
          <a:p>
            <a:pPr defTabSz="914400">
              <a:lnSpc>
                <a:spcPct val="90000"/>
              </a:lnSpc>
            </a:pPr>
            <a:r>
              <a:rPr lang="en-US" dirty="0"/>
              <a:t>Contact Us</a:t>
            </a:r>
          </a:p>
        </p:txBody>
      </p:sp>
      <p:sp>
        <p:nvSpPr>
          <p:cNvPr id="3" name="Content Placeholder 2"/>
          <p:cNvSpPr>
            <a:spLocks noGrp="1"/>
          </p:cNvSpPr>
          <p:nvPr>
            <p:ph idx="1"/>
          </p:nvPr>
        </p:nvSpPr>
        <p:spPr>
          <a:xfrm>
            <a:off x="1254228" y="2431473"/>
            <a:ext cx="8534400" cy="3615267"/>
          </a:xfrm>
        </p:spPr>
        <p:txBody>
          <a:bodyPr/>
          <a:lstStyle/>
          <a:p>
            <a:pPr marL="0" indent="0" defTabSz="914400">
              <a:lnSpc>
                <a:spcPct val="120000"/>
              </a:lnSpc>
              <a:spcBef>
                <a:spcPts val="1000"/>
              </a:spcBef>
              <a:buSzPct val="125000"/>
              <a:buNone/>
            </a:pPr>
            <a:r>
              <a:rPr lang="en-US" sz="2400" dirty="0">
                <a:solidFill>
                  <a:schemeClr val="tx1"/>
                </a:solidFill>
              </a:rPr>
              <a:t>Company Name: </a:t>
            </a:r>
            <a:r>
              <a:rPr lang="en-US" sz="2400" dirty="0" smtClean="0">
                <a:solidFill>
                  <a:schemeClr val="tx1"/>
                </a:solidFill>
              </a:rPr>
              <a:t>AAGS</a:t>
            </a:r>
            <a:endParaRPr lang="en-US" sz="2400" dirty="0">
              <a:solidFill>
                <a:schemeClr val="tx1"/>
              </a:solidFill>
            </a:endParaRPr>
          </a:p>
          <a:p>
            <a:pPr marL="0" indent="0" defTabSz="914400">
              <a:lnSpc>
                <a:spcPct val="120000"/>
              </a:lnSpc>
              <a:spcBef>
                <a:spcPts val="1000"/>
              </a:spcBef>
              <a:buSzPct val="125000"/>
              <a:buNone/>
            </a:pPr>
            <a:r>
              <a:rPr lang="en-US" sz="2400" dirty="0">
                <a:solidFill>
                  <a:schemeClr val="tx1"/>
                </a:solidFill>
              </a:rPr>
              <a:t>Product Name: </a:t>
            </a:r>
            <a:r>
              <a:rPr lang="en-US" sz="2400" smtClean="0">
                <a:solidFill>
                  <a:schemeClr val="tx1"/>
                </a:solidFill>
              </a:rPr>
              <a:t>Lets Green IT</a:t>
            </a:r>
            <a:endParaRPr lang="en-US" sz="2400" dirty="0">
              <a:solidFill>
                <a:schemeClr val="tx1"/>
              </a:solidFill>
            </a:endParaRPr>
          </a:p>
          <a:p>
            <a:pPr marL="0" indent="0" defTabSz="914400">
              <a:lnSpc>
                <a:spcPct val="120000"/>
              </a:lnSpc>
              <a:spcBef>
                <a:spcPts val="1000"/>
              </a:spcBef>
              <a:buSzPct val="125000"/>
              <a:buNone/>
            </a:pPr>
            <a:r>
              <a:rPr lang="en-US" sz="2400" dirty="0">
                <a:solidFill>
                  <a:schemeClr val="tx1"/>
                </a:solidFill>
              </a:rPr>
              <a:t>Email: </a:t>
            </a:r>
            <a:r>
              <a:rPr lang="en-US" sz="2400" dirty="0" smtClean="0">
                <a:solidFill>
                  <a:srgbClr val="00B050"/>
                </a:solidFill>
                <a:hlinkClick r:id="rId2"/>
              </a:rPr>
              <a:t>letsgreenit123@gmail.com</a:t>
            </a:r>
            <a:endParaRPr lang="en-US" sz="2400" dirty="0" smtClean="0">
              <a:solidFill>
                <a:srgbClr val="00B050"/>
              </a:solidFill>
            </a:endParaRPr>
          </a:p>
          <a:p>
            <a:pPr marL="0" indent="0" defTabSz="914400">
              <a:lnSpc>
                <a:spcPct val="120000"/>
              </a:lnSpc>
              <a:spcBef>
                <a:spcPts val="1000"/>
              </a:spcBef>
              <a:buSzPct val="125000"/>
              <a:buNone/>
            </a:pPr>
            <a:r>
              <a:rPr lang="en-US" sz="2400" dirty="0" smtClean="0">
                <a:solidFill>
                  <a:schemeClr val="tx1"/>
                </a:solidFill>
              </a:rPr>
              <a:t>Phone</a:t>
            </a:r>
            <a:r>
              <a:rPr lang="en-US" sz="2400" dirty="0">
                <a:solidFill>
                  <a:schemeClr val="tx1"/>
                </a:solidFill>
              </a:rPr>
              <a:t>: +919600093179</a:t>
            </a:r>
          </a:p>
          <a:p>
            <a:pPr marL="0" indent="0" defTabSz="914400">
              <a:lnSpc>
                <a:spcPct val="120000"/>
              </a:lnSpc>
              <a:spcBef>
                <a:spcPts val="1000"/>
              </a:spcBef>
              <a:buSzPct val="125000"/>
              <a:buNone/>
            </a:pPr>
            <a:r>
              <a:rPr lang="en-US" sz="2400" dirty="0">
                <a:solidFill>
                  <a:schemeClr val="tx1"/>
                </a:solidFill>
              </a:rPr>
              <a:t>Location: Vellore Institute of Technology, Vellore- 632014. Tamil Nadu, India.</a:t>
            </a:r>
          </a:p>
          <a:p>
            <a:endParaRPr lang="en-US" dirty="0"/>
          </a:p>
        </p:txBody>
      </p:sp>
    </p:spTree>
    <p:extLst>
      <p:ext uri="{BB962C8B-B14F-4D97-AF65-F5344CB8AC3E}">
        <p14:creationId xmlns:p14="http://schemas.microsoft.com/office/powerpoint/2010/main" val="3182636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601" y="238978"/>
            <a:ext cx="8534400" cy="1507067"/>
          </a:xfrm>
        </p:spPr>
        <p:txBody>
          <a:bodyPr/>
          <a:lstStyle/>
          <a:p>
            <a:r>
              <a:rPr lang="en-US" b="1" dirty="0" smtClean="0"/>
              <a:t>Introduction- </a:t>
            </a:r>
            <a:r>
              <a:rPr lang="en-US" b="1" i="1" dirty="0"/>
              <a:t>AAGS</a:t>
            </a:r>
            <a:endParaRPr lang="en-US" b="1" dirty="0"/>
          </a:p>
        </p:txBody>
      </p:sp>
      <p:sp>
        <p:nvSpPr>
          <p:cNvPr id="3" name="Content Placeholder 2"/>
          <p:cNvSpPr>
            <a:spLocks noGrp="1"/>
          </p:cNvSpPr>
          <p:nvPr>
            <p:ph idx="1"/>
          </p:nvPr>
        </p:nvSpPr>
        <p:spPr>
          <a:xfrm>
            <a:off x="605641" y="1520043"/>
            <a:ext cx="11020302" cy="4655126"/>
          </a:xfrm>
        </p:spPr>
        <p:txBody>
          <a:bodyPr>
            <a:noAutofit/>
          </a:bodyPr>
          <a:lstStyle/>
          <a:p>
            <a:pPr defTabSz="914400">
              <a:lnSpc>
                <a:spcPct val="130000"/>
              </a:lnSpc>
              <a:spcBef>
                <a:spcPts val="1000"/>
              </a:spcBef>
              <a:buSzPct val="125000"/>
              <a:buFont typeface="Wingdings" panose="05000000000000000000" pitchFamily="2" charset="2"/>
              <a:buChar char="à"/>
            </a:pPr>
            <a:r>
              <a:rPr lang="en-US" sz="1800" dirty="0" smtClean="0">
                <a:solidFill>
                  <a:schemeClr val="tx1"/>
                </a:solidFill>
                <a:latin typeface="Arial Rounded MT Bold" panose="020F0704030504030204" pitchFamily="34" charset="77"/>
              </a:rPr>
              <a:t>India </a:t>
            </a:r>
            <a:r>
              <a:rPr lang="en-US" sz="1800" dirty="0">
                <a:solidFill>
                  <a:schemeClr val="tx1"/>
                </a:solidFill>
                <a:latin typeface="Arial Rounded MT Bold" panose="020F0704030504030204" pitchFamily="34" charset="77"/>
              </a:rPr>
              <a:t>is a country of farmers and orchards</a:t>
            </a:r>
            <a:r>
              <a:rPr lang="en-US" sz="1800" dirty="0" smtClean="0">
                <a:solidFill>
                  <a:schemeClr val="tx1"/>
                </a:solidFill>
                <a:latin typeface="Arial Rounded MT Bold" panose="020F0704030504030204" pitchFamily="34" charset="77"/>
              </a:rPr>
              <a:t>.</a:t>
            </a:r>
          </a:p>
          <a:p>
            <a:pPr defTabSz="914400">
              <a:lnSpc>
                <a:spcPct val="130000"/>
              </a:lnSpc>
              <a:spcBef>
                <a:spcPts val="1000"/>
              </a:spcBef>
              <a:buSzPct val="125000"/>
              <a:buFont typeface="Wingdings" panose="05000000000000000000" pitchFamily="2" charset="2"/>
              <a:buChar char="à"/>
            </a:pPr>
            <a:r>
              <a:rPr lang="en-US" sz="1800" dirty="0" smtClean="0">
                <a:solidFill>
                  <a:schemeClr val="tx1"/>
                </a:solidFill>
                <a:latin typeface="Arial Rounded MT Bold" panose="020F0704030504030204" pitchFamily="34" charset="77"/>
              </a:rPr>
              <a:t> </a:t>
            </a:r>
            <a:r>
              <a:rPr lang="en-US" sz="1800" dirty="0">
                <a:solidFill>
                  <a:schemeClr val="tx1"/>
                </a:solidFill>
                <a:latin typeface="Arial Rounded MT Bold" panose="020F0704030504030204" pitchFamily="34" charset="77"/>
              </a:rPr>
              <a:t>Indian agriculture sector accounts for 18 per cent of India's GDP and </a:t>
            </a:r>
            <a:r>
              <a:rPr lang="en-US" sz="1800" dirty="0" smtClean="0">
                <a:solidFill>
                  <a:schemeClr val="tx1"/>
                </a:solidFill>
                <a:latin typeface="Arial Rounded MT Bold" panose="020F0704030504030204" pitchFamily="34" charset="77"/>
              </a:rPr>
              <a:t>provides employment to </a:t>
            </a:r>
            <a:r>
              <a:rPr lang="en-US" sz="1800" dirty="0">
                <a:solidFill>
                  <a:schemeClr val="tx1"/>
                </a:solidFill>
                <a:latin typeface="Arial Rounded MT Bold" panose="020F0704030504030204" pitchFamily="34" charset="77"/>
              </a:rPr>
              <a:t>50% of the country’s </a:t>
            </a:r>
            <a:r>
              <a:rPr lang="en-US" sz="1800" dirty="0" smtClean="0">
                <a:solidFill>
                  <a:schemeClr val="tx1"/>
                </a:solidFill>
                <a:latin typeface="Arial Rounded MT Bold" panose="020F0704030504030204" pitchFamily="34" charset="77"/>
              </a:rPr>
              <a:t>workforce.</a:t>
            </a:r>
          </a:p>
          <a:p>
            <a:pPr defTabSz="914400">
              <a:lnSpc>
                <a:spcPct val="130000"/>
              </a:lnSpc>
              <a:spcBef>
                <a:spcPts val="1000"/>
              </a:spcBef>
              <a:buSzPct val="125000"/>
              <a:buFont typeface="Wingdings" panose="05000000000000000000" pitchFamily="2" charset="2"/>
              <a:buChar char="à"/>
            </a:pPr>
            <a:r>
              <a:rPr lang="en-US" sz="1800" dirty="0" smtClean="0">
                <a:solidFill>
                  <a:schemeClr val="tx1"/>
                </a:solidFill>
                <a:latin typeface="Arial Rounded MT Bold" panose="020F0704030504030204" pitchFamily="34" charset="77"/>
              </a:rPr>
              <a:t> </a:t>
            </a:r>
            <a:r>
              <a:rPr lang="en-US" sz="1800" dirty="0">
                <a:solidFill>
                  <a:schemeClr val="tx1"/>
                </a:solidFill>
                <a:latin typeface="Arial Rounded MT Bold" panose="020F0704030504030204" pitchFamily="34" charset="77"/>
              </a:rPr>
              <a:t>India is the world’s </a:t>
            </a:r>
            <a:r>
              <a:rPr lang="en-US" sz="1800" dirty="0" smtClean="0">
                <a:solidFill>
                  <a:schemeClr val="tx1"/>
                </a:solidFill>
                <a:latin typeface="Arial Rounded MT Bold" panose="020F0704030504030204" pitchFamily="34" charset="77"/>
              </a:rPr>
              <a:t>largest producer of </a:t>
            </a:r>
            <a:r>
              <a:rPr lang="en-US" sz="1800" dirty="0">
                <a:solidFill>
                  <a:schemeClr val="tx1"/>
                </a:solidFill>
                <a:latin typeface="Arial Rounded MT Bold" panose="020F0704030504030204" pitchFamily="34" charset="77"/>
              </a:rPr>
              <a:t>pulses, rice, wheat, spices and spice products. </a:t>
            </a:r>
          </a:p>
          <a:p>
            <a:pPr defTabSz="914400">
              <a:lnSpc>
                <a:spcPct val="130000"/>
              </a:lnSpc>
              <a:spcBef>
                <a:spcPts val="1000"/>
              </a:spcBef>
              <a:buSzPct val="125000"/>
              <a:buFont typeface="Wingdings" panose="05000000000000000000" pitchFamily="2" charset="2"/>
              <a:buChar char="à"/>
            </a:pPr>
            <a:r>
              <a:rPr lang="en-US" sz="1800" dirty="0" smtClean="0">
                <a:solidFill>
                  <a:schemeClr val="tx1"/>
                </a:solidFill>
                <a:latin typeface="Arial Rounded MT Bold" panose="020F0704030504030204" pitchFamily="34" charset="77"/>
              </a:rPr>
              <a:t> </a:t>
            </a:r>
            <a:r>
              <a:rPr lang="en-US" sz="1800" dirty="0">
                <a:solidFill>
                  <a:schemeClr val="tx1"/>
                </a:solidFill>
                <a:latin typeface="Arial Rounded MT Bold" panose="020F0704030504030204" pitchFamily="34" charset="77"/>
              </a:rPr>
              <a:t>India is an agriculture based country, where more than 50% of population is dependent on agriculture. This structures the </a:t>
            </a:r>
            <a:r>
              <a:rPr lang="en-US" sz="1800" dirty="0" smtClean="0">
                <a:solidFill>
                  <a:schemeClr val="tx1"/>
                </a:solidFill>
                <a:latin typeface="Arial Rounded MT Bold" panose="020F0704030504030204" pitchFamily="34" charset="77"/>
              </a:rPr>
              <a:t>main source of income. </a:t>
            </a:r>
            <a:endParaRPr lang="en-US" sz="1800" dirty="0">
              <a:solidFill>
                <a:schemeClr val="tx1"/>
              </a:solidFill>
              <a:latin typeface="Arial Rounded MT Bold" panose="020F0704030504030204" pitchFamily="34" charset="77"/>
            </a:endParaRPr>
          </a:p>
          <a:p>
            <a:pPr defTabSz="914400">
              <a:lnSpc>
                <a:spcPct val="130000"/>
              </a:lnSpc>
              <a:spcBef>
                <a:spcPts val="1000"/>
              </a:spcBef>
              <a:buSzPct val="125000"/>
              <a:buFont typeface="Wingdings" panose="05000000000000000000" pitchFamily="2" charset="2"/>
              <a:buChar char="à"/>
            </a:pPr>
            <a:r>
              <a:rPr lang="en-US" sz="1800" dirty="0" smtClean="0">
                <a:solidFill>
                  <a:schemeClr val="tx1"/>
                </a:solidFill>
                <a:latin typeface="Arial Rounded MT Bold" panose="020F0704030504030204" pitchFamily="34" charset="77"/>
              </a:rPr>
              <a:t>It </a:t>
            </a:r>
            <a:r>
              <a:rPr lang="en-US" sz="1800" dirty="0">
                <a:solidFill>
                  <a:schemeClr val="tx1"/>
                </a:solidFill>
                <a:latin typeface="Arial Rounded MT Bold" panose="020F0704030504030204" pitchFamily="34" charset="77"/>
              </a:rPr>
              <a:t>is said that agriculture in India is a backbone for Indian Economy</a:t>
            </a:r>
            <a:r>
              <a:rPr lang="en-US" sz="1800" dirty="0" smtClean="0">
                <a:solidFill>
                  <a:schemeClr val="tx1"/>
                </a:solidFill>
                <a:latin typeface="Arial Rounded MT Bold" panose="020F0704030504030204" pitchFamily="34" charset="77"/>
              </a:rPr>
              <a:t>.</a:t>
            </a:r>
            <a:endParaRPr lang="en-US" sz="1800" dirty="0">
              <a:solidFill>
                <a:schemeClr val="tx1"/>
              </a:solidFill>
              <a:latin typeface="Arial Rounded MT Bold" panose="020F0704030504030204" pitchFamily="34" charset="77"/>
            </a:endParaRPr>
          </a:p>
        </p:txBody>
      </p:sp>
    </p:spTree>
    <p:extLst>
      <p:ext uri="{BB962C8B-B14F-4D97-AF65-F5344CB8AC3E}">
        <p14:creationId xmlns:p14="http://schemas.microsoft.com/office/powerpoint/2010/main" val="1878105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4423" y="1233128"/>
            <a:ext cx="10355282" cy="4812475"/>
          </a:xfrm>
        </p:spPr>
        <p:txBody>
          <a:bodyPr>
            <a:normAutofit fontScale="92500"/>
          </a:bodyPr>
          <a:lstStyle/>
          <a:p>
            <a:pPr defTabSz="914400">
              <a:lnSpc>
                <a:spcPct val="120000"/>
              </a:lnSpc>
              <a:spcBef>
                <a:spcPts val="1000"/>
              </a:spcBef>
              <a:buSzPct val="125000"/>
              <a:buFont typeface="Wingdings" panose="05000000000000000000" pitchFamily="2" charset="2"/>
              <a:buChar char="à"/>
            </a:pPr>
            <a:r>
              <a:rPr lang="en-US" sz="2600" dirty="0" smtClean="0">
                <a:solidFill>
                  <a:schemeClr val="tx1"/>
                </a:solidFill>
                <a:latin typeface="Arial Rounded MT Bold" panose="020F0704030504030204" pitchFamily="34" charset="77"/>
              </a:rPr>
              <a:t>With </a:t>
            </a:r>
            <a:r>
              <a:rPr lang="en-US" sz="2600" dirty="0">
                <a:solidFill>
                  <a:schemeClr val="tx1"/>
                </a:solidFill>
                <a:latin typeface="Arial Rounded MT Bold" panose="020F0704030504030204" pitchFamily="34" charset="77"/>
              </a:rPr>
              <a:t>digital India schemes and ease of access of internet even in rural areas, internet has become a common luxury</a:t>
            </a:r>
            <a:r>
              <a:rPr lang="en-US" sz="2600" dirty="0" smtClean="0">
                <a:solidFill>
                  <a:schemeClr val="tx1"/>
                </a:solidFill>
                <a:latin typeface="Arial Rounded MT Bold" panose="020F0704030504030204" pitchFamily="34" charset="77"/>
              </a:rPr>
              <a:t>.</a:t>
            </a:r>
          </a:p>
          <a:p>
            <a:pPr defTabSz="914400">
              <a:lnSpc>
                <a:spcPct val="120000"/>
              </a:lnSpc>
              <a:spcBef>
                <a:spcPts val="1000"/>
              </a:spcBef>
              <a:buSzPct val="125000"/>
              <a:buFont typeface="Wingdings" panose="05000000000000000000" pitchFamily="2" charset="2"/>
              <a:buChar char="à"/>
            </a:pPr>
            <a:r>
              <a:rPr lang="en-US" sz="2600" dirty="0" smtClean="0">
                <a:solidFill>
                  <a:schemeClr val="tx1"/>
                </a:solidFill>
                <a:latin typeface="Arial Rounded MT Bold" panose="020F0704030504030204" pitchFamily="34" charset="77"/>
              </a:rPr>
              <a:t> </a:t>
            </a:r>
            <a:r>
              <a:rPr lang="en-US" sz="2600" dirty="0">
                <a:solidFill>
                  <a:schemeClr val="tx1"/>
                </a:solidFill>
                <a:latin typeface="Arial Rounded MT Bold" panose="020F0704030504030204" pitchFamily="34" charset="77"/>
              </a:rPr>
              <a:t>Yet, Indian farmers are left behind in this modern era of internet. </a:t>
            </a:r>
            <a:endParaRPr lang="en-US" sz="2600" dirty="0" smtClean="0">
              <a:solidFill>
                <a:schemeClr val="tx1"/>
              </a:solidFill>
              <a:latin typeface="Arial Rounded MT Bold" panose="020F0704030504030204" pitchFamily="34" charset="77"/>
            </a:endParaRPr>
          </a:p>
          <a:p>
            <a:pPr defTabSz="914400">
              <a:lnSpc>
                <a:spcPct val="120000"/>
              </a:lnSpc>
              <a:spcBef>
                <a:spcPts val="1000"/>
              </a:spcBef>
              <a:buSzPct val="125000"/>
              <a:buFont typeface="Wingdings" panose="05000000000000000000" pitchFamily="2" charset="2"/>
              <a:buChar char="à"/>
            </a:pPr>
            <a:r>
              <a:rPr lang="en-US" sz="2600" dirty="0" smtClean="0">
                <a:solidFill>
                  <a:schemeClr val="tx1"/>
                </a:solidFill>
                <a:latin typeface="Arial Rounded MT Bold" panose="020F0704030504030204" pitchFamily="34" charset="77"/>
              </a:rPr>
              <a:t>We </a:t>
            </a:r>
            <a:r>
              <a:rPr lang="en-US" sz="2600" dirty="0">
                <a:solidFill>
                  <a:schemeClr val="tx1"/>
                </a:solidFill>
                <a:latin typeface="Arial Rounded MT Bold" panose="020F0704030504030204" pitchFamily="34" charset="77"/>
              </a:rPr>
              <a:t>at </a:t>
            </a:r>
            <a:r>
              <a:rPr lang="en-US" sz="2600" dirty="0" smtClean="0">
                <a:solidFill>
                  <a:schemeClr val="tx1"/>
                </a:solidFill>
                <a:latin typeface="Arial Rounded MT Bold" panose="020F0704030504030204" pitchFamily="34" charset="77"/>
              </a:rPr>
              <a:t>AAGS </a:t>
            </a:r>
            <a:r>
              <a:rPr lang="en-US" sz="2600" dirty="0">
                <a:solidFill>
                  <a:schemeClr val="tx1"/>
                </a:solidFill>
                <a:latin typeface="Arial Rounded MT Bold" panose="020F0704030504030204" pitchFamily="34" charset="77"/>
              </a:rPr>
              <a:t>strive to change </a:t>
            </a:r>
            <a:r>
              <a:rPr lang="en-US" sz="2600" dirty="0" smtClean="0">
                <a:solidFill>
                  <a:schemeClr val="tx1"/>
                </a:solidFill>
                <a:latin typeface="Arial Rounded MT Bold" panose="020F0704030504030204" pitchFamily="34" charset="77"/>
              </a:rPr>
              <a:t>this. </a:t>
            </a:r>
          </a:p>
          <a:p>
            <a:pPr defTabSz="914400">
              <a:lnSpc>
                <a:spcPct val="120000"/>
              </a:lnSpc>
              <a:spcBef>
                <a:spcPts val="1000"/>
              </a:spcBef>
              <a:buSzPct val="125000"/>
              <a:buFont typeface="Wingdings" panose="05000000000000000000" pitchFamily="2" charset="2"/>
              <a:buChar char="à"/>
            </a:pPr>
            <a:r>
              <a:rPr lang="en-US" sz="2600" dirty="0" smtClean="0">
                <a:solidFill>
                  <a:schemeClr val="tx1"/>
                </a:solidFill>
                <a:latin typeface="Arial Rounded MT Bold" panose="020F0704030504030204" pitchFamily="34" charset="77"/>
              </a:rPr>
              <a:t>Our </a:t>
            </a:r>
            <a:r>
              <a:rPr lang="en-US" sz="2600" dirty="0">
                <a:solidFill>
                  <a:schemeClr val="tx1"/>
                </a:solidFill>
                <a:latin typeface="Arial Rounded MT Bold" panose="020F0704030504030204" pitchFamily="34" charset="77"/>
              </a:rPr>
              <a:t>vision is to </a:t>
            </a:r>
            <a:r>
              <a:rPr lang="en-US" sz="2600" dirty="0" err="1">
                <a:solidFill>
                  <a:schemeClr val="tx1"/>
                </a:solidFill>
                <a:latin typeface="Arial Rounded MT Bold" panose="020F0704030504030204" pitchFamily="34" charset="77"/>
              </a:rPr>
              <a:t>digitalise</a:t>
            </a:r>
            <a:r>
              <a:rPr lang="en-US" sz="2600" dirty="0">
                <a:solidFill>
                  <a:schemeClr val="tx1"/>
                </a:solidFill>
                <a:latin typeface="Arial Rounded MT Bold" panose="020F0704030504030204" pitchFamily="34" charset="77"/>
              </a:rPr>
              <a:t> and modernize this industry by making the jobs of the farmers easier and providing such solutions at economical rates. Our motive is to strive to bring about a new green revolution in the Indian Argo industry using </a:t>
            </a:r>
            <a:r>
              <a:rPr lang="en-US" sz="2600" dirty="0" smtClean="0">
                <a:solidFill>
                  <a:schemeClr val="tx1"/>
                </a:solidFill>
                <a:latin typeface="Arial Rounded MT Bold" panose="020F0704030504030204" pitchFamily="34" charset="77"/>
              </a:rPr>
              <a:t>IT.</a:t>
            </a:r>
            <a:endParaRPr lang="en-US" sz="2600" dirty="0">
              <a:solidFill>
                <a:schemeClr val="tx1"/>
              </a:solidFill>
              <a:latin typeface="Arial Rounded MT Bold" panose="020F0704030504030204" pitchFamily="34" charset="77"/>
            </a:endParaRPr>
          </a:p>
          <a:p>
            <a:endParaRPr lang="en-US" dirty="0"/>
          </a:p>
        </p:txBody>
      </p:sp>
    </p:spTree>
    <p:extLst>
      <p:ext uri="{BB962C8B-B14F-4D97-AF65-F5344CB8AC3E}">
        <p14:creationId xmlns:p14="http://schemas.microsoft.com/office/powerpoint/2010/main" val="1703915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859809"/>
            <a:ext cx="11959987" cy="5213445"/>
          </a:xfrm>
        </p:spPr>
        <p:txBody>
          <a:bodyPr>
            <a:noAutofit/>
          </a:bodyPr>
          <a:lstStyle/>
          <a:p>
            <a:pPr marL="0" indent="0" defTabSz="914400">
              <a:lnSpc>
                <a:spcPct val="140000"/>
              </a:lnSpc>
              <a:spcBef>
                <a:spcPts val="1000"/>
              </a:spcBef>
              <a:buSzPct val="125000"/>
              <a:buNone/>
            </a:pPr>
            <a:r>
              <a:rPr lang="en-US" sz="2800" dirty="0">
                <a:solidFill>
                  <a:schemeClr val="tx1"/>
                </a:solidFill>
                <a:latin typeface="+mj-lt"/>
              </a:rPr>
              <a:t>Some of the features included in our current prototype </a:t>
            </a:r>
            <a:r>
              <a:rPr lang="en-US" sz="2800" dirty="0" smtClean="0">
                <a:solidFill>
                  <a:schemeClr val="tx1"/>
                </a:solidFill>
                <a:latin typeface="+mj-lt"/>
              </a:rPr>
              <a:t>include:</a:t>
            </a:r>
            <a:endParaRPr lang="en-US" sz="2800" dirty="0">
              <a:solidFill>
                <a:schemeClr val="tx1"/>
              </a:solidFill>
              <a:latin typeface="+mj-lt"/>
            </a:endParaRPr>
          </a:p>
          <a:p>
            <a:pPr marL="342900" lvl="0" indent="-342900" defTabSz="914400">
              <a:lnSpc>
                <a:spcPct val="140000"/>
              </a:lnSpc>
              <a:spcBef>
                <a:spcPts val="1000"/>
              </a:spcBef>
              <a:buSzPct val="125000"/>
              <a:buAutoNum type="arabicParenR"/>
            </a:pPr>
            <a:r>
              <a:rPr lang="en-US" b="1" u="sng" dirty="0" smtClean="0">
                <a:solidFill>
                  <a:schemeClr val="tx1"/>
                </a:solidFill>
                <a:latin typeface="+mj-lt"/>
              </a:rPr>
              <a:t>Dynamic </a:t>
            </a:r>
            <a:r>
              <a:rPr lang="en-US" b="1" u="sng" dirty="0">
                <a:solidFill>
                  <a:schemeClr val="tx1"/>
                </a:solidFill>
                <a:latin typeface="+mj-lt"/>
              </a:rPr>
              <a:t>Watering</a:t>
            </a:r>
            <a:r>
              <a:rPr lang="en-US" sz="1800" u="sng" dirty="0" smtClean="0">
                <a:solidFill>
                  <a:schemeClr val="tx1"/>
                </a:solidFill>
                <a:latin typeface="+mj-lt"/>
              </a:rPr>
              <a:t>.</a:t>
            </a:r>
          </a:p>
          <a:p>
            <a:pPr marL="0" indent="0" fontAlgn="base">
              <a:buNone/>
            </a:pPr>
            <a:endParaRPr lang="en-US" sz="1600" dirty="0">
              <a:solidFill>
                <a:schemeClr val="tx1"/>
              </a:solidFill>
              <a:latin typeface="+mj-lt"/>
            </a:endParaRPr>
          </a:p>
          <a:p>
            <a:pPr marL="0" indent="0" fontAlgn="base">
              <a:buNone/>
            </a:pPr>
            <a:r>
              <a:rPr lang="en-US" sz="1800" b="1" dirty="0">
                <a:solidFill>
                  <a:schemeClr val="tx1"/>
                </a:solidFill>
                <a:latin typeface="+mj-lt"/>
              </a:rPr>
              <a:t>Some benefits of us watering crops  dynamically:</a:t>
            </a:r>
          </a:p>
          <a:p>
            <a:r>
              <a:rPr lang="en-US" sz="1800" b="1" dirty="0">
                <a:solidFill>
                  <a:schemeClr val="tx1"/>
                </a:solidFill>
                <a:latin typeface="+mj-lt"/>
              </a:rPr>
              <a:t>Minimizing crop water stress to maximize yields.</a:t>
            </a:r>
          </a:p>
          <a:p>
            <a:r>
              <a:rPr lang="en-US" sz="1800" b="1" dirty="0">
                <a:solidFill>
                  <a:schemeClr val="tx1"/>
                </a:solidFill>
                <a:latin typeface="+mj-lt"/>
              </a:rPr>
              <a:t>Reducing the cost of water and labor through fewer irrigations, making maximum use of soil moisture storage</a:t>
            </a:r>
          </a:p>
          <a:p>
            <a:r>
              <a:rPr lang="en-US" sz="1800" b="1" dirty="0">
                <a:solidFill>
                  <a:schemeClr val="tx1"/>
                </a:solidFill>
                <a:latin typeface="+mj-lt"/>
              </a:rPr>
              <a:t>Lowering fertilizer costs by holding surface runoff and deep percolation (leaching) to a minimum</a:t>
            </a:r>
          </a:p>
          <a:p>
            <a:r>
              <a:rPr lang="en-US" sz="1800" b="1" dirty="0">
                <a:solidFill>
                  <a:schemeClr val="tx1"/>
                </a:solidFill>
                <a:latin typeface="+mj-lt"/>
              </a:rPr>
              <a:t>Increasing net returns by increasing crop yields and crop quality</a:t>
            </a:r>
          </a:p>
          <a:p>
            <a:r>
              <a:rPr lang="en-US" sz="1800" b="1" dirty="0">
                <a:solidFill>
                  <a:schemeClr val="tx1"/>
                </a:solidFill>
                <a:latin typeface="+mj-lt"/>
              </a:rPr>
              <a:t>Minimizing water-logging problems by reducing drainage requirements</a:t>
            </a:r>
          </a:p>
          <a:p>
            <a:r>
              <a:rPr lang="en-US" sz="1800" b="1" dirty="0">
                <a:solidFill>
                  <a:schemeClr val="tx1"/>
                </a:solidFill>
                <a:latin typeface="+mj-lt"/>
              </a:rPr>
              <a:t>Assisting in controlling root zone salinity problems through controlled leaching</a:t>
            </a:r>
          </a:p>
          <a:p>
            <a:pPr marL="0" indent="0" fontAlgn="base">
              <a:buNone/>
            </a:pPr>
            <a:endParaRPr lang="en-US" sz="1600" dirty="0">
              <a:solidFill>
                <a:schemeClr val="tx1"/>
              </a:solidFill>
              <a:latin typeface="+mj-lt"/>
            </a:endParaRPr>
          </a:p>
        </p:txBody>
      </p:sp>
      <p:pic>
        <p:nvPicPr>
          <p:cNvPr id="2050" name="Picture 2" descr="Image result for automatic watering"/>
          <p:cNvPicPr>
            <a:picLocks noChangeAspect="1" noChangeArrowheads="1"/>
          </p:cNvPicPr>
          <p:nvPr/>
        </p:nvPicPr>
        <p:blipFill rotWithShape="1">
          <a:blip r:embed="rId2">
            <a:extLst>
              <a:ext uri="{28A0092B-C50C-407E-A947-70E740481C1C}">
                <a14:useLocalDpi xmlns:a14="http://schemas.microsoft.com/office/drawing/2010/main" val="0"/>
              </a:ext>
            </a:extLst>
          </a:blip>
          <a:srcRect r="32201"/>
          <a:stretch/>
        </p:blipFill>
        <p:spPr bwMode="auto">
          <a:xfrm>
            <a:off x="9285926" y="5049671"/>
            <a:ext cx="2614921" cy="152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384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734" y="440140"/>
            <a:ext cx="10452361" cy="5810534"/>
          </a:xfrm>
        </p:spPr>
        <p:txBody>
          <a:bodyPr>
            <a:noAutofit/>
          </a:bodyPr>
          <a:lstStyle/>
          <a:p>
            <a:pPr marL="0" lvl="0" indent="0" defTabSz="914400">
              <a:lnSpc>
                <a:spcPct val="140000"/>
              </a:lnSpc>
              <a:spcBef>
                <a:spcPts val="1000"/>
              </a:spcBef>
              <a:buSzPct val="125000"/>
              <a:buNone/>
            </a:pPr>
            <a:endParaRPr lang="en-US" sz="2400" dirty="0">
              <a:solidFill>
                <a:schemeClr val="tx1"/>
              </a:solidFill>
              <a:latin typeface="Arial Rounded MT Bold" panose="020F0704030504030204" pitchFamily="34" charset="77"/>
            </a:endParaRPr>
          </a:p>
          <a:p>
            <a:pPr marL="0" lvl="0" indent="0" defTabSz="914400">
              <a:lnSpc>
                <a:spcPct val="140000"/>
              </a:lnSpc>
              <a:spcBef>
                <a:spcPts val="1000"/>
              </a:spcBef>
              <a:buSzPct val="125000"/>
              <a:buNone/>
            </a:pPr>
            <a:r>
              <a:rPr lang="en-US" sz="2400" dirty="0">
                <a:solidFill>
                  <a:schemeClr val="tx1"/>
                </a:solidFill>
                <a:latin typeface="Arial Rounded MT Bold" panose="020F0704030504030204" pitchFamily="34" charset="77"/>
              </a:rPr>
              <a:t>2) Automated Pesticide</a:t>
            </a:r>
            <a:r>
              <a:rPr lang="en-US" sz="2400" dirty="0" smtClean="0">
                <a:solidFill>
                  <a:schemeClr val="tx1"/>
                </a:solidFill>
                <a:latin typeface="Arial Rounded MT Bold" panose="020F0704030504030204" pitchFamily="34" charset="77"/>
              </a:rPr>
              <a:t>.</a:t>
            </a:r>
          </a:p>
          <a:p>
            <a:pPr marL="0" lvl="0" indent="0" defTabSz="914400">
              <a:lnSpc>
                <a:spcPct val="140000"/>
              </a:lnSpc>
              <a:spcBef>
                <a:spcPts val="1000"/>
              </a:spcBef>
              <a:buSzPct val="125000"/>
              <a:buNone/>
            </a:pPr>
            <a:r>
              <a:rPr lang="en-US" sz="2400" dirty="0">
                <a:solidFill>
                  <a:schemeClr val="tx1"/>
                </a:solidFill>
                <a:latin typeface="Arial Rounded MT Bold" panose="020F0704030504030204" pitchFamily="34" charset="77"/>
              </a:rPr>
              <a:t>The advantages of automatic pesticide application </a:t>
            </a:r>
            <a:endParaRPr lang="en-US" sz="2400" dirty="0" smtClean="0">
              <a:solidFill>
                <a:schemeClr val="tx1"/>
              </a:solidFill>
              <a:latin typeface="Arial Rounded MT Bold" panose="020F0704030504030204" pitchFamily="34" charset="77"/>
            </a:endParaRPr>
          </a:p>
          <a:p>
            <a:pPr marL="0" lvl="0" indent="0" defTabSz="914400">
              <a:lnSpc>
                <a:spcPct val="140000"/>
              </a:lnSpc>
              <a:spcBef>
                <a:spcPts val="1000"/>
              </a:spcBef>
              <a:buSzPct val="125000"/>
              <a:buNone/>
            </a:pPr>
            <a:r>
              <a:rPr lang="en-US" sz="2400" dirty="0" smtClean="0">
                <a:solidFill>
                  <a:schemeClr val="tx1"/>
                </a:solidFill>
                <a:latin typeface="Arial Rounded MT Bold" panose="020F0704030504030204" pitchFamily="34" charset="77"/>
              </a:rPr>
              <a:t>systems </a:t>
            </a:r>
            <a:r>
              <a:rPr lang="en-US" sz="2400" dirty="0">
                <a:solidFill>
                  <a:schemeClr val="tx1"/>
                </a:solidFill>
                <a:latin typeface="Arial Rounded MT Bold" panose="020F0704030504030204" pitchFamily="34" charset="77"/>
              </a:rPr>
              <a:t>are</a:t>
            </a:r>
            <a:r>
              <a:rPr lang="en-US" sz="2400" dirty="0" smtClean="0">
                <a:solidFill>
                  <a:schemeClr val="tx1"/>
                </a:solidFill>
                <a:latin typeface="Arial Rounded MT Bold" panose="020F0704030504030204" pitchFamily="34" charset="77"/>
              </a:rPr>
              <a:t>:</a:t>
            </a:r>
          </a:p>
          <a:p>
            <a:pPr marL="0" lvl="0" indent="0" defTabSz="914400">
              <a:lnSpc>
                <a:spcPct val="140000"/>
              </a:lnSpc>
              <a:spcBef>
                <a:spcPts val="1000"/>
              </a:spcBef>
              <a:buSzPct val="125000"/>
              <a:buNone/>
            </a:pPr>
            <a:r>
              <a:rPr lang="en-US" sz="2400" dirty="0" smtClean="0">
                <a:solidFill>
                  <a:schemeClr val="tx1"/>
                </a:solidFill>
                <a:latin typeface="Arial Rounded MT Bold" panose="020F0704030504030204" pitchFamily="34" charset="77"/>
              </a:rPr>
              <a:t>-) </a:t>
            </a:r>
            <a:r>
              <a:rPr lang="en-US" sz="2400" dirty="0">
                <a:solidFill>
                  <a:schemeClr val="tx1"/>
                </a:solidFill>
                <a:latin typeface="Arial Rounded MT Bold" panose="020F0704030504030204" pitchFamily="34" charset="77"/>
              </a:rPr>
              <a:t>N</a:t>
            </a:r>
            <a:r>
              <a:rPr lang="en-US" sz="2400" dirty="0" smtClean="0">
                <a:solidFill>
                  <a:schemeClr val="tx1"/>
                </a:solidFill>
                <a:latin typeface="Arial Rounded MT Bold" panose="020F0704030504030204" pitchFamily="34" charset="77"/>
              </a:rPr>
              <a:t>o </a:t>
            </a:r>
            <a:r>
              <a:rPr lang="en-US" sz="2400" dirty="0">
                <a:solidFill>
                  <a:schemeClr val="tx1"/>
                </a:solidFill>
                <a:latin typeface="Arial Rounded MT Bold" panose="020F0704030504030204" pitchFamily="34" charset="77"/>
              </a:rPr>
              <a:t>exposure of the operator to toxic </a:t>
            </a:r>
            <a:r>
              <a:rPr lang="en-US" sz="2400" dirty="0" smtClean="0">
                <a:solidFill>
                  <a:schemeClr val="tx1"/>
                </a:solidFill>
                <a:latin typeface="Arial Rounded MT Bold" panose="020F0704030504030204" pitchFamily="34" charset="77"/>
              </a:rPr>
              <a:t>materials</a:t>
            </a:r>
          </a:p>
          <a:p>
            <a:pPr marL="0" lvl="0" indent="0" defTabSz="914400">
              <a:lnSpc>
                <a:spcPct val="140000"/>
              </a:lnSpc>
              <a:spcBef>
                <a:spcPts val="1000"/>
              </a:spcBef>
              <a:buSzPct val="125000"/>
              <a:buNone/>
            </a:pPr>
            <a:r>
              <a:rPr lang="en-US" sz="2400" dirty="0" smtClean="0">
                <a:solidFill>
                  <a:schemeClr val="tx1"/>
                </a:solidFill>
                <a:latin typeface="Arial Rounded MT Bold" panose="020F0704030504030204" pitchFamily="34" charset="77"/>
              </a:rPr>
              <a:t>-) </a:t>
            </a:r>
            <a:r>
              <a:rPr lang="en-US" sz="2400" dirty="0">
                <a:solidFill>
                  <a:schemeClr val="tx1"/>
                </a:solidFill>
                <a:latin typeface="Arial Rounded MT Bold" panose="020F0704030504030204" pitchFamily="34" charset="77"/>
              </a:rPr>
              <a:t>I</a:t>
            </a:r>
            <a:r>
              <a:rPr lang="en-US" sz="2400" dirty="0" smtClean="0">
                <a:solidFill>
                  <a:schemeClr val="tx1"/>
                </a:solidFill>
                <a:latin typeface="Arial Rounded MT Bold" panose="020F0704030504030204" pitchFamily="34" charset="77"/>
              </a:rPr>
              <a:t>ncreased </a:t>
            </a:r>
            <a:r>
              <a:rPr lang="en-US" sz="2400" dirty="0">
                <a:solidFill>
                  <a:schemeClr val="tx1"/>
                </a:solidFill>
                <a:latin typeface="Arial Rounded MT Bold" panose="020F0704030504030204" pitchFamily="34" charset="77"/>
              </a:rPr>
              <a:t>efficiency and </a:t>
            </a:r>
            <a:r>
              <a:rPr lang="en-US" sz="2400" dirty="0" smtClean="0">
                <a:solidFill>
                  <a:schemeClr val="tx1"/>
                </a:solidFill>
                <a:latin typeface="Arial Rounded MT Bold" panose="020F0704030504030204" pitchFamily="34" charset="77"/>
              </a:rPr>
              <a:t>effectiveness</a:t>
            </a:r>
          </a:p>
          <a:p>
            <a:pPr marL="0" lvl="0" indent="0" defTabSz="914400">
              <a:lnSpc>
                <a:spcPct val="140000"/>
              </a:lnSpc>
              <a:spcBef>
                <a:spcPts val="1000"/>
              </a:spcBef>
              <a:buSzPct val="125000"/>
              <a:buNone/>
            </a:pPr>
            <a:r>
              <a:rPr lang="en-US" sz="2400" dirty="0" smtClean="0">
                <a:solidFill>
                  <a:schemeClr val="tx1"/>
                </a:solidFill>
                <a:latin typeface="Arial Rounded MT Bold" panose="020F0704030504030204" pitchFamily="34" charset="77"/>
              </a:rPr>
              <a:t>-) Optimal timing</a:t>
            </a:r>
          </a:p>
          <a:p>
            <a:pPr marL="0" lvl="0" indent="0" defTabSz="914400">
              <a:lnSpc>
                <a:spcPct val="140000"/>
              </a:lnSpc>
              <a:spcBef>
                <a:spcPts val="1000"/>
              </a:spcBef>
              <a:buSzPct val="125000"/>
              <a:buNone/>
            </a:pPr>
            <a:r>
              <a:rPr lang="en-US" sz="2400" dirty="0" smtClean="0">
                <a:solidFill>
                  <a:schemeClr val="tx1"/>
                </a:solidFill>
                <a:latin typeface="Arial Rounded MT Bold" panose="020F0704030504030204" pitchFamily="34" charset="77"/>
              </a:rPr>
              <a:t>-) </a:t>
            </a:r>
            <a:r>
              <a:rPr lang="en-US" sz="2400" dirty="0">
                <a:solidFill>
                  <a:schemeClr val="tx1"/>
                </a:solidFill>
                <a:latin typeface="Arial Rounded MT Bold" panose="020F0704030504030204" pitchFamily="34" charset="77"/>
              </a:rPr>
              <a:t>R</a:t>
            </a:r>
            <a:r>
              <a:rPr lang="en-US" sz="2400" dirty="0" smtClean="0">
                <a:solidFill>
                  <a:schemeClr val="tx1"/>
                </a:solidFill>
                <a:latin typeface="Arial Rounded MT Bold" panose="020F0704030504030204" pitchFamily="34" charset="77"/>
              </a:rPr>
              <a:t>educed </a:t>
            </a:r>
            <a:r>
              <a:rPr lang="en-US" sz="2400" dirty="0">
                <a:solidFill>
                  <a:schemeClr val="tx1"/>
                </a:solidFill>
                <a:latin typeface="Arial Rounded MT Bold" panose="020F0704030504030204" pitchFamily="34" charset="77"/>
              </a:rPr>
              <a:t>error by the operator. Reduced pesticide dosages make them of increasing importance in modern </a:t>
            </a:r>
            <a:r>
              <a:rPr lang="en-US" sz="2400" dirty="0" smtClean="0">
                <a:solidFill>
                  <a:schemeClr val="tx1"/>
                </a:solidFill>
                <a:latin typeface="Arial Rounded MT Bold" panose="020F0704030504030204" pitchFamily="34" charset="77"/>
              </a:rPr>
              <a:t>agriculture due to health issues caused by excess pesticide usage</a:t>
            </a:r>
            <a:endParaRPr lang="en-US" sz="2400" dirty="0">
              <a:solidFill>
                <a:schemeClr val="tx1"/>
              </a:solidFill>
              <a:latin typeface="Arial Rounded MT Bold" panose="020F0704030504030204" pitchFamily="34" charset="77"/>
            </a:endParaRPr>
          </a:p>
          <a:p>
            <a:pPr marL="0" indent="0">
              <a:buNone/>
            </a:pPr>
            <a:endParaRPr lang="en-US" sz="700" dirty="0"/>
          </a:p>
          <a:p>
            <a:endParaRPr lang="en-US" sz="2400" dirty="0"/>
          </a:p>
        </p:txBody>
      </p:sp>
      <p:pic>
        <p:nvPicPr>
          <p:cNvPr id="3074" name="Picture 2" descr="Image result for automatic wa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9157" y="904162"/>
            <a:ext cx="3092592" cy="231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757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32012" y="668741"/>
            <a:ext cx="10699843" cy="5703934"/>
          </a:xfrm>
        </p:spPr>
        <p:txBody>
          <a:bodyPr>
            <a:normAutofit fontScale="85000" lnSpcReduction="10000"/>
          </a:bodyPr>
          <a:lstStyle/>
          <a:p>
            <a:pPr marL="0" indent="0" defTabSz="914400">
              <a:lnSpc>
                <a:spcPct val="140000"/>
              </a:lnSpc>
              <a:spcBef>
                <a:spcPts val="1000"/>
              </a:spcBef>
              <a:buSzPct val="125000"/>
              <a:buNone/>
            </a:pPr>
            <a:r>
              <a:rPr lang="en-US" sz="2800" dirty="0">
                <a:solidFill>
                  <a:schemeClr val="tx1"/>
                </a:solidFill>
                <a:latin typeface="Arial Rounded MT Bold" panose="020F0704030504030204" pitchFamily="34" charset="77"/>
              </a:rPr>
              <a:t>3) Silo </a:t>
            </a:r>
            <a:r>
              <a:rPr lang="en-US" sz="2800" dirty="0" smtClean="0">
                <a:solidFill>
                  <a:schemeClr val="tx1"/>
                </a:solidFill>
                <a:latin typeface="Arial Rounded MT Bold" panose="020F0704030504030204" pitchFamily="34" charset="77"/>
              </a:rPr>
              <a:t>Monitor</a:t>
            </a:r>
            <a:endParaRPr lang="en-US" sz="2800" dirty="0">
              <a:solidFill>
                <a:schemeClr val="tx1"/>
              </a:solidFill>
              <a:latin typeface="Arial Rounded MT Bold" panose="020F0704030504030204" pitchFamily="34" charset="77"/>
            </a:endParaRPr>
          </a:p>
          <a:p>
            <a:pPr marL="0" indent="0">
              <a:buNone/>
            </a:pPr>
            <a:endParaRPr lang="en-US" dirty="0"/>
          </a:p>
          <a:p>
            <a:pPr marL="0" indent="0" defTabSz="914400">
              <a:lnSpc>
                <a:spcPct val="140000"/>
              </a:lnSpc>
              <a:spcBef>
                <a:spcPts val="1000"/>
              </a:spcBef>
              <a:buSzPct val="125000"/>
              <a:buNone/>
            </a:pPr>
            <a:r>
              <a:rPr lang="en-US" sz="2600" dirty="0">
                <a:solidFill>
                  <a:schemeClr val="tx1"/>
                </a:solidFill>
                <a:latin typeface="Arial Rounded MT Bold" panose="020F0704030504030204" pitchFamily="34" charset="77"/>
              </a:rPr>
              <a:t>A silo is a structure for storing bulk materials. Silos are used in agriculture to store grain or fermented feed known as silage. Silos are more commonly used for bulk storage of grain, coal, cement, carbon black, woodchips, food products and sawdust.</a:t>
            </a:r>
          </a:p>
          <a:p>
            <a:pPr marL="0" indent="0" defTabSz="914400">
              <a:lnSpc>
                <a:spcPct val="140000"/>
              </a:lnSpc>
              <a:spcBef>
                <a:spcPts val="1000"/>
              </a:spcBef>
              <a:buSzPct val="125000"/>
              <a:buNone/>
            </a:pPr>
            <a:endParaRPr lang="en-US" sz="2600" dirty="0">
              <a:solidFill>
                <a:schemeClr val="tx1"/>
              </a:solidFill>
              <a:latin typeface="Arial Rounded MT Bold" panose="020F0704030504030204" pitchFamily="34" charset="77"/>
            </a:endParaRPr>
          </a:p>
          <a:p>
            <a:pPr marL="0" indent="0" defTabSz="914400">
              <a:lnSpc>
                <a:spcPct val="140000"/>
              </a:lnSpc>
              <a:spcBef>
                <a:spcPts val="1000"/>
              </a:spcBef>
              <a:buSzPct val="125000"/>
              <a:buNone/>
            </a:pPr>
            <a:r>
              <a:rPr lang="en-US" sz="2600" dirty="0">
                <a:solidFill>
                  <a:schemeClr val="tx1"/>
                </a:solidFill>
                <a:latin typeface="Arial Rounded MT Bold" panose="020F0704030504030204" pitchFamily="34" charset="77"/>
              </a:rPr>
              <a:t>Keeping track of how much stock is left automatically is much easier than going and noting down the values or counting them manually if you forget the previous readings. This is why a silo monitor will be an additional helping tool to the farmers through our application. </a:t>
            </a:r>
          </a:p>
        </p:txBody>
      </p:sp>
      <p:pic>
        <p:nvPicPr>
          <p:cNvPr id="7" name="Picture 2" descr="Image result for silo monitor"/>
          <p:cNvPicPr>
            <a:picLocks noChangeAspect="1" noChangeArrowheads="1"/>
          </p:cNvPicPr>
          <p:nvPr/>
        </p:nvPicPr>
        <p:blipFill rotWithShape="1">
          <a:blip r:embed="rId2">
            <a:extLst>
              <a:ext uri="{28A0092B-C50C-407E-A947-70E740481C1C}">
                <a14:useLocalDpi xmlns:a14="http://schemas.microsoft.com/office/drawing/2010/main" val="0"/>
              </a:ext>
            </a:extLst>
          </a:blip>
          <a:srcRect t="6823" b="6525"/>
          <a:stretch/>
        </p:blipFill>
        <p:spPr bwMode="auto">
          <a:xfrm>
            <a:off x="8972028" y="122831"/>
            <a:ext cx="2619375" cy="173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684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610" y="354841"/>
            <a:ext cx="10001984" cy="6100550"/>
          </a:xfrm>
        </p:spPr>
        <p:txBody>
          <a:bodyPr>
            <a:normAutofit/>
          </a:bodyPr>
          <a:lstStyle/>
          <a:p>
            <a:pPr marL="0" lvl="0" indent="0" defTabSz="914400">
              <a:lnSpc>
                <a:spcPct val="140000"/>
              </a:lnSpc>
              <a:spcBef>
                <a:spcPts val="1000"/>
              </a:spcBef>
              <a:buSzPct val="125000"/>
              <a:buNone/>
            </a:pPr>
            <a:r>
              <a:rPr lang="en-US" sz="2800" dirty="0">
                <a:solidFill>
                  <a:schemeClr val="tx1"/>
                </a:solidFill>
                <a:latin typeface="Arial Rounded MT Bold" panose="020F0704030504030204" pitchFamily="34" charset="77"/>
              </a:rPr>
              <a:t>4) Water Tank Monitor</a:t>
            </a:r>
            <a:r>
              <a:rPr lang="en-US" sz="2800" dirty="0" smtClean="0">
                <a:solidFill>
                  <a:schemeClr val="tx1"/>
                </a:solidFill>
                <a:latin typeface="Arial Rounded MT Bold" panose="020F0704030504030204" pitchFamily="34" charset="77"/>
              </a:rPr>
              <a:t>.</a:t>
            </a:r>
          </a:p>
          <a:p>
            <a:pPr marL="0" lvl="0" indent="0" defTabSz="914400">
              <a:lnSpc>
                <a:spcPct val="140000"/>
              </a:lnSpc>
              <a:spcBef>
                <a:spcPts val="1000"/>
              </a:spcBef>
              <a:buSzPct val="125000"/>
              <a:buNone/>
            </a:pPr>
            <a:endParaRPr lang="en-US" dirty="0" smtClean="0">
              <a:solidFill>
                <a:schemeClr val="tx1"/>
              </a:solidFill>
              <a:latin typeface="Arial Rounded MT Bold" panose="020F0704030504030204" pitchFamily="34" charset="77"/>
            </a:endParaRPr>
          </a:p>
          <a:p>
            <a:pPr marL="0" lvl="0" indent="0" defTabSz="914400">
              <a:lnSpc>
                <a:spcPct val="140000"/>
              </a:lnSpc>
              <a:spcBef>
                <a:spcPts val="1000"/>
              </a:spcBef>
              <a:buSzPct val="125000"/>
              <a:buNone/>
            </a:pPr>
            <a:endParaRPr lang="en-US" dirty="0">
              <a:solidFill>
                <a:schemeClr val="tx1"/>
              </a:solidFill>
              <a:latin typeface="Arial Rounded MT Bold" panose="020F0704030504030204" pitchFamily="34" charset="77"/>
            </a:endParaRPr>
          </a:p>
          <a:p>
            <a:pPr marL="0" lvl="0" indent="0" defTabSz="914400">
              <a:lnSpc>
                <a:spcPct val="140000"/>
              </a:lnSpc>
              <a:spcBef>
                <a:spcPts val="1000"/>
              </a:spcBef>
              <a:buSzPct val="125000"/>
              <a:buNone/>
            </a:pPr>
            <a:r>
              <a:rPr lang="en-US" sz="2800" dirty="0" smtClean="0">
                <a:solidFill>
                  <a:schemeClr val="tx1"/>
                </a:solidFill>
                <a:latin typeface="Arial Rounded MT Bold" panose="020F0704030504030204" pitchFamily="34" charset="77"/>
              </a:rPr>
              <a:t>Similar to our silo monitor, this will inform the farmer about how much water is available and if any abnormally is noticed, the farmer can easily take the necessary action.  This  would be impossible without a water tank monitor.</a:t>
            </a:r>
            <a:endParaRPr lang="en-US" sz="2800" dirty="0">
              <a:solidFill>
                <a:schemeClr val="tx1"/>
              </a:solidFill>
              <a:latin typeface="Arial Rounded MT Bold" panose="020F0704030504030204" pitchFamily="34" charset="77"/>
            </a:endParaRPr>
          </a:p>
          <a:p>
            <a:pPr marL="0" indent="0">
              <a:buNone/>
            </a:pPr>
            <a:endParaRPr lang="en-US" dirty="0"/>
          </a:p>
        </p:txBody>
      </p:sp>
      <p:pic>
        <p:nvPicPr>
          <p:cNvPr id="5124" name="Picture 4" descr="Image result for water tank mon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754" y="685800"/>
            <a:ext cx="30480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58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269520"/>
            <a:ext cx="10957328" cy="6754758"/>
          </a:xfrm>
        </p:spPr>
        <p:txBody>
          <a:bodyPr>
            <a:normAutofit/>
          </a:bodyPr>
          <a:lstStyle/>
          <a:p>
            <a:pPr marL="0" lvl="0" indent="0" defTabSz="914400">
              <a:lnSpc>
                <a:spcPct val="140000"/>
              </a:lnSpc>
              <a:spcBef>
                <a:spcPts val="1000"/>
              </a:spcBef>
              <a:buSzPct val="125000"/>
              <a:buNone/>
            </a:pPr>
            <a:r>
              <a:rPr lang="en-US" sz="2600" b="1" dirty="0">
                <a:solidFill>
                  <a:schemeClr val="tx1"/>
                </a:solidFill>
                <a:latin typeface="Arial Rounded MT Bold" panose="020F0704030504030204" pitchFamily="34" charset="77"/>
              </a:rPr>
              <a:t>5) Electric Fence Control</a:t>
            </a:r>
            <a:r>
              <a:rPr lang="en-US" sz="2600" b="1" dirty="0" smtClean="0">
                <a:solidFill>
                  <a:schemeClr val="tx1"/>
                </a:solidFill>
                <a:latin typeface="Arial Rounded MT Bold" panose="020F0704030504030204" pitchFamily="34" charset="77"/>
              </a:rPr>
              <a:t>.</a:t>
            </a:r>
          </a:p>
          <a:p>
            <a:pPr marL="0" lvl="0" indent="0" defTabSz="914400">
              <a:lnSpc>
                <a:spcPct val="140000"/>
              </a:lnSpc>
              <a:spcBef>
                <a:spcPts val="1000"/>
              </a:spcBef>
              <a:buSzPct val="125000"/>
              <a:buNone/>
            </a:pPr>
            <a:endParaRPr lang="en-US" dirty="0">
              <a:solidFill>
                <a:schemeClr val="tx1"/>
              </a:solidFill>
              <a:latin typeface="Arial Rounded MT Bold" panose="020F0704030504030204" pitchFamily="34" charset="77"/>
            </a:endParaRPr>
          </a:p>
          <a:p>
            <a:pPr marL="0" lvl="0" indent="0" defTabSz="914400">
              <a:lnSpc>
                <a:spcPct val="140000"/>
              </a:lnSpc>
              <a:spcBef>
                <a:spcPts val="1000"/>
              </a:spcBef>
              <a:buSzPct val="125000"/>
              <a:buNone/>
            </a:pPr>
            <a:r>
              <a:rPr lang="en-US" sz="2300" dirty="0">
                <a:solidFill>
                  <a:schemeClr val="tx1"/>
                </a:solidFill>
                <a:latin typeface="Arial Rounded MT Bold" panose="020F0704030504030204" pitchFamily="34" charset="77"/>
              </a:rPr>
              <a:t>An electric fence is based on a strong psychological barrier coupled with a weak physical barrier that keeps wildlife or farm animals in and unwanted animals and vermin</a:t>
            </a:r>
            <a:r>
              <a:rPr lang="en-US" dirty="0">
                <a:solidFill>
                  <a:schemeClr val="tx1"/>
                </a:solidFill>
                <a:latin typeface="Arial Rounded MT Bold" panose="020F0704030504030204" pitchFamily="34" charset="77"/>
              </a:rPr>
              <a:t>.</a:t>
            </a:r>
          </a:p>
          <a:p>
            <a:pPr marL="0" indent="0">
              <a:buNone/>
            </a:pPr>
            <a:r>
              <a:rPr lang="en-US" dirty="0">
                <a:solidFill>
                  <a:schemeClr val="tx1"/>
                </a:solidFill>
                <a:latin typeface="Arial Rounded MT Bold" panose="020F0704030504030204" pitchFamily="34" charset="77"/>
              </a:rPr>
              <a:t>Electric Fences offers the following benefits:</a:t>
            </a:r>
          </a:p>
          <a:p>
            <a:pPr marL="0" indent="0">
              <a:buNone/>
            </a:pPr>
            <a:r>
              <a:rPr lang="en-US" dirty="0">
                <a:solidFill>
                  <a:schemeClr val="tx1"/>
                </a:solidFill>
                <a:latin typeface="Arial Rounded MT Bold" panose="020F0704030504030204" pitchFamily="34" charset="77"/>
                <a:sym typeface="Wingdings" panose="05000000000000000000" pitchFamily="2" charset="2"/>
              </a:rPr>
              <a:t></a:t>
            </a:r>
            <a:r>
              <a:rPr lang="en-US" dirty="0">
                <a:solidFill>
                  <a:schemeClr val="tx1"/>
                </a:solidFill>
                <a:latin typeface="Arial Rounded MT Bold" panose="020F0704030504030204" pitchFamily="34" charset="77"/>
              </a:rPr>
              <a:t>Low cost. </a:t>
            </a:r>
            <a:br>
              <a:rPr lang="en-US" dirty="0">
                <a:solidFill>
                  <a:schemeClr val="tx1"/>
                </a:solidFill>
                <a:latin typeface="Arial Rounded MT Bold" panose="020F0704030504030204" pitchFamily="34" charset="77"/>
              </a:rPr>
            </a:br>
            <a:r>
              <a:rPr lang="en-US" dirty="0">
                <a:solidFill>
                  <a:schemeClr val="tx1"/>
                </a:solidFill>
                <a:latin typeface="Arial Rounded MT Bold" panose="020F0704030504030204" pitchFamily="34" charset="77"/>
                <a:sym typeface="Wingdings" panose="05000000000000000000" pitchFamily="2" charset="2"/>
              </a:rPr>
              <a:t></a:t>
            </a:r>
            <a:r>
              <a:rPr lang="en-US" dirty="0">
                <a:solidFill>
                  <a:schemeClr val="tx1"/>
                </a:solidFill>
                <a:latin typeface="Arial Rounded MT Bold" panose="020F0704030504030204" pitchFamily="34" charset="77"/>
              </a:rPr>
              <a:t>Easy to </a:t>
            </a:r>
            <a:r>
              <a:rPr lang="en-US" dirty="0" smtClean="0">
                <a:solidFill>
                  <a:schemeClr val="tx1"/>
                </a:solidFill>
                <a:latin typeface="Arial Rounded MT Bold" panose="020F0704030504030204" pitchFamily="34" charset="77"/>
              </a:rPr>
              <a:t>build.</a:t>
            </a:r>
            <a:r>
              <a:rPr lang="en-US" dirty="0">
                <a:solidFill>
                  <a:schemeClr val="tx1"/>
                </a:solidFill>
                <a:latin typeface="Arial Rounded MT Bold" panose="020F0704030504030204" pitchFamily="34" charset="77"/>
              </a:rPr>
              <a:t/>
            </a:r>
            <a:br>
              <a:rPr lang="en-US" dirty="0">
                <a:solidFill>
                  <a:schemeClr val="tx1"/>
                </a:solidFill>
                <a:latin typeface="Arial Rounded MT Bold" panose="020F0704030504030204" pitchFamily="34" charset="77"/>
              </a:rPr>
            </a:br>
            <a:r>
              <a:rPr lang="en-US" dirty="0">
                <a:solidFill>
                  <a:schemeClr val="tx1"/>
                </a:solidFill>
                <a:latin typeface="Arial Rounded MT Bold" panose="020F0704030504030204" pitchFamily="34" charset="77"/>
                <a:sym typeface="Wingdings" panose="05000000000000000000" pitchFamily="2" charset="2"/>
              </a:rPr>
              <a:t></a:t>
            </a:r>
            <a:r>
              <a:rPr lang="en-US" dirty="0">
                <a:solidFill>
                  <a:schemeClr val="tx1"/>
                </a:solidFill>
                <a:latin typeface="Arial Rounded MT Bold" panose="020F0704030504030204" pitchFamily="34" charset="77"/>
              </a:rPr>
              <a:t>Durability.</a:t>
            </a:r>
            <a:br>
              <a:rPr lang="en-US" dirty="0">
                <a:solidFill>
                  <a:schemeClr val="tx1"/>
                </a:solidFill>
                <a:latin typeface="Arial Rounded MT Bold" panose="020F0704030504030204" pitchFamily="34" charset="77"/>
              </a:rPr>
            </a:br>
            <a:r>
              <a:rPr lang="en-US" dirty="0">
                <a:solidFill>
                  <a:schemeClr val="tx1"/>
                </a:solidFill>
                <a:latin typeface="Arial Rounded MT Bold" panose="020F0704030504030204" pitchFamily="34" charset="77"/>
                <a:sym typeface="Wingdings" panose="05000000000000000000" pitchFamily="2" charset="2"/>
              </a:rPr>
              <a:t></a:t>
            </a:r>
            <a:r>
              <a:rPr lang="en-US" dirty="0">
                <a:solidFill>
                  <a:schemeClr val="tx1"/>
                </a:solidFill>
                <a:latin typeface="Arial Rounded MT Bold" panose="020F0704030504030204" pitchFamily="34" charset="77"/>
              </a:rPr>
              <a:t>Flexibility. </a:t>
            </a:r>
            <a:br>
              <a:rPr lang="en-US" dirty="0">
                <a:solidFill>
                  <a:schemeClr val="tx1"/>
                </a:solidFill>
                <a:latin typeface="Arial Rounded MT Bold" panose="020F0704030504030204" pitchFamily="34" charset="77"/>
              </a:rPr>
            </a:br>
            <a:r>
              <a:rPr lang="en-US" dirty="0">
                <a:solidFill>
                  <a:schemeClr val="tx1"/>
                </a:solidFill>
                <a:latin typeface="Arial Rounded MT Bold" panose="020F0704030504030204" pitchFamily="34" charset="77"/>
                <a:sym typeface="Wingdings" panose="05000000000000000000" pitchFamily="2" charset="2"/>
              </a:rPr>
              <a:t></a:t>
            </a:r>
            <a:r>
              <a:rPr lang="en-US" dirty="0">
                <a:solidFill>
                  <a:schemeClr val="tx1"/>
                </a:solidFill>
                <a:latin typeface="Arial Rounded MT Bold" panose="020F0704030504030204" pitchFamily="34" charset="77"/>
              </a:rPr>
              <a:t>Low maintenance.</a:t>
            </a:r>
            <a:br>
              <a:rPr lang="en-US" dirty="0">
                <a:solidFill>
                  <a:schemeClr val="tx1"/>
                </a:solidFill>
                <a:latin typeface="Arial Rounded MT Bold" panose="020F0704030504030204" pitchFamily="34" charset="77"/>
              </a:rPr>
            </a:br>
            <a:r>
              <a:rPr lang="en-US" dirty="0">
                <a:solidFill>
                  <a:schemeClr val="tx1"/>
                </a:solidFill>
                <a:latin typeface="Arial Rounded MT Bold" panose="020F0704030504030204" pitchFamily="34" charset="77"/>
                <a:sym typeface="Wingdings" panose="05000000000000000000" pitchFamily="2" charset="2"/>
              </a:rPr>
              <a:t></a:t>
            </a:r>
            <a:r>
              <a:rPr lang="en-US" dirty="0">
                <a:solidFill>
                  <a:schemeClr val="tx1"/>
                </a:solidFill>
                <a:latin typeface="Arial Rounded MT Bold" panose="020F0704030504030204" pitchFamily="34" charset="77"/>
              </a:rPr>
              <a:t>Less stock damage. </a:t>
            </a:r>
          </a:p>
          <a:p>
            <a:pPr marL="0" lvl="0" indent="0" defTabSz="914400">
              <a:lnSpc>
                <a:spcPct val="140000"/>
              </a:lnSpc>
              <a:spcBef>
                <a:spcPts val="1000"/>
              </a:spcBef>
              <a:buSzPct val="125000"/>
              <a:buNone/>
            </a:pPr>
            <a:endParaRPr lang="en-US" dirty="0">
              <a:solidFill>
                <a:schemeClr val="tx1"/>
              </a:solidFill>
              <a:latin typeface="Arial Rounded MT Bold" panose="020F0704030504030204" pitchFamily="34" charset="77"/>
            </a:endParaRPr>
          </a:p>
        </p:txBody>
      </p:sp>
      <p:sp>
        <p:nvSpPr>
          <p:cNvPr id="4" name="AutoShape 2" descr="Image result for electric f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electric fence"/>
          <p:cNvSpPr>
            <a:spLocks noChangeAspect="1" noChangeArrowheads="1"/>
          </p:cNvSpPr>
          <p:nvPr/>
        </p:nvSpPr>
        <p:spPr bwMode="auto">
          <a:xfrm>
            <a:off x="5535067" y="3996266"/>
            <a:ext cx="5724336" cy="57243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895" y="401447"/>
            <a:ext cx="3160547" cy="1547908"/>
          </a:xfrm>
          <a:prstGeom prst="rect">
            <a:avLst/>
          </a:prstGeom>
          <a:ln>
            <a:noFill/>
          </a:ln>
          <a:effectLst>
            <a:softEdge rad="112500"/>
          </a:effectLst>
        </p:spPr>
      </p:pic>
    </p:spTree>
    <p:extLst>
      <p:ext uri="{BB962C8B-B14F-4D97-AF65-F5344CB8AC3E}">
        <p14:creationId xmlns:p14="http://schemas.microsoft.com/office/powerpoint/2010/main" val="1465702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685800"/>
            <a:ext cx="10575191" cy="5564875"/>
          </a:xfrm>
        </p:spPr>
        <p:txBody>
          <a:bodyPr>
            <a:normAutofit/>
          </a:bodyPr>
          <a:lstStyle/>
          <a:p>
            <a:pPr marL="0" lvl="0" indent="0" defTabSz="914400">
              <a:lnSpc>
                <a:spcPct val="140000"/>
              </a:lnSpc>
              <a:spcBef>
                <a:spcPts val="1000"/>
              </a:spcBef>
              <a:buSzPct val="125000"/>
              <a:buNone/>
            </a:pPr>
            <a:r>
              <a:rPr lang="en-US" sz="2800" b="1" dirty="0">
                <a:solidFill>
                  <a:schemeClr val="tx1"/>
                </a:solidFill>
                <a:latin typeface="Arial Rounded MT Bold" panose="020F0704030504030204" pitchFamily="34" charset="77"/>
              </a:rPr>
              <a:t>6) Humidity and Temperature.</a:t>
            </a:r>
          </a:p>
          <a:p>
            <a:pPr marL="0" indent="0">
              <a:buNone/>
            </a:pPr>
            <a:endParaRPr lang="en-US" sz="2800" b="1"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400" dirty="0" smtClean="0">
                <a:solidFill>
                  <a:schemeClr val="tx1"/>
                </a:solidFill>
                <a:latin typeface="Arial Rounded MT Bold" panose="020F0704030504030204" pitchFamily="34" charset="0"/>
              </a:rPr>
              <a:t>Knowing about the temperature and humidity of the farm will help the farmer estimate which crop to plant and when to plant it. </a:t>
            </a:r>
          </a:p>
          <a:p>
            <a:pPr marL="0" indent="0">
              <a:buNone/>
            </a:pPr>
            <a:r>
              <a:rPr lang="en-US" sz="2400" dirty="0" smtClean="0">
                <a:solidFill>
                  <a:schemeClr val="tx1"/>
                </a:solidFill>
                <a:latin typeface="Arial Rounded MT Bold" panose="020F0704030504030204" pitchFamily="34" charset="0"/>
              </a:rPr>
              <a:t>It’s not necessary that a seasonal crop can be planted any time in the season for the best produce. Knowing about these details will help decide a major influencing factor.</a:t>
            </a:r>
            <a:endParaRPr lang="en-US" sz="2400" dirty="0">
              <a:solidFill>
                <a:schemeClr val="tx1"/>
              </a:solidFill>
              <a:latin typeface="Arial Rounded MT Bold" panose="020F0704030504030204" pitchFamily="34" charset="0"/>
            </a:endParaRPr>
          </a:p>
          <a:p>
            <a:endParaRPr lang="en-US" dirty="0"/>
          </a:p>
        </p:txBody>
      </p:sp>
      <p:pic>
        <p:nvPicPr>
          <p:cNvPr id="8194" name="Picture 2" descr="Image result for thermomete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909036" y="400760"/>
            <a:ext cx="3381376" cy="294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33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310</TotalTime>
  <Words>659</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Arial Rounded MT Bold</vt:lpstr>
      <vt:lpstr>Berlin Sans FB Demi</vt:lpstr>
      <vt:lpstr>Century Gothic</vt:lpstr>
      <vt:lpstr>Wingdings</vt:lpstr>
      <vt:lpstr>Wingdings 3</vt:lpstr>
      <vt:lpstr>Slice</vt:lpstr>
      <vt:lpstr>AAGS- lets green IT!</vt:lpstr>
      <vt:lpstr>Introduction- AAGS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Future plans</vt:lpstr>
      <vt:lpstr> Meet the team</vt:lpstr>
      <vt:lpstr>Contact 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AAGS- lets green IT!</dc:title>
  <dc:creator>Akshat Gupta</dc:creator>
  <cp:lastModifiedBy>Akshat Gupta</cp:lastModifiedBy>
  <cp:revision>32</cp:revision>
  <dcterms:created xsi:type="dcterms:W3CDTF">2018-10-27T06:59:47Z</dcterms:created>
  <dcterms:modified xsi:type="dcterms:W3CDTF">2019-05-01T09:23:42Z</dcterms:modified>
</cp:coreProperties>
</file>