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7" r:id="rId7"/>
    <p:sldId id="266" r:id="rId8"/>
    <p:sldId id="268" r:id="rId9"/>
    <p:sldId id="269" r:id="rId10"/>
    <p:sldId id="261" r:id="rId11"/>
    <p:sldId id="259" r:id="rId12"/>
    <p:sldId id="262" r:id="rId13"/>
    <p:sldId id="26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2A4-7671-41ED-A5E6-D1F1DB012DF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257-8168-4384-BC68-2E76CFD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15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2A4-7671-41ED-A5E6-D1F1DB012DF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257-8168-4384-BC68-2E76CFD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5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2A4-7671-41ED-A5E6-D1F1DB012DF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257-8168-4384-BC68-2E76CFD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83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2A4-7671-41ED-A5E6-D1F1DB012DF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257-8168-4384-BC68-2E76CFD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29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2A4-7671-41ED-A5E6-D1F1DB012DF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257-8168-4384-BC68-2E76CFD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38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2A4-7671-41ED-A5E6-D1F1DB012DF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257-8168-4384-BC68-2E76CFD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645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2A4-7671-41ED-A5E6-D1F1DB012DF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257-8168-4384-BC68-2E76CFD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11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2A4-7671-41ED-A5E6-D1F1DB012DF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257-8168-4384-BC68-2E76CFD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93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2A4-7671-41ED-A5E6-D1F1DB012DF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257-8168-4384-BC68-2E76CFD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5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2A4-7671-41ED-A5E6-D1F1DB012DF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257-8168-4384-BC68-2E76CFD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8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2A4-7671-41ED-A5E6-D1F1DB012DF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257-8168-4384-BC68-2E76CFD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523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B2A4-7671-41ED-A5E6-D1F1DB012DF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5257-8168-4384-BC68-2E76CFD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fif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31469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75851" y="2928126"/>
            <a:ext cx="7833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+mj-lt"/>
              </a:rPr>
              <a:t>AAGS-</a:t>
            </a:r>
            <a:r>
              <a:rPr lang="en-US" sz="8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+mj-lt"/>
              </a:rPr>
              <a:t>SchoolTech</a:t>
            </a:r>
            <a:endParaRPr lang="en-US" sz="80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3" y="4429919"/>
            <a:ext cx="4078457" cy="2260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27" y="4263961"/>
            <a:ext cx="4609310" cy="2592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224" y="4345915"/>
            <a:ext cx="5069776" cy="2384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5" y="159094"/>
            <a:ext cx="3759481" cy="2472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49" y="-68341"/>
            <a:ext cx="4904821" cy="27589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669" y="182070"/>
            <a:ext cx="3509168" cy="24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65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8430" y="267573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Industrial </a:t>
            </a:r>
            <a:r>
              <a:rPr lang="en-US" sz="5400" dirty="0" smtClean="0">
                <a:solidFill>
                  <a:srgbClr val="0070C0"/>
                </a:solidFill>
              </a:rPr>
              <a:t>Analysis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96" y="3940127"/>
            <a:ext cx="3344334" cy="250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46" y="228647"/>
            <a:ext cx="3014458" cy="2719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" y="261168"/>
            <a:ext cx="4048606" cy="26867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88" y="3673062"/>
            <a:ext cx="2740816" cy="27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26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510" y="55619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How Are </a:t>
            </a:r>
            <a:r>
              <a:rPr lang="en-US" sz="6000" dirty="0" smtClean="0">
                <a:solidFill>
                  <a:srgbClr val="0070C0"/>
                </a:solidFill>
              </a:rPr>
              <a:t>We Different?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22350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Our models depend upon the students’ past performances and hence help find out courses and assignments suiting their level.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This ensures the slow learners are at par with the exceptional students.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Just because someone is a slow learner doesn’t mean he/ she deserves a 7 CGPA which will cause him/ her problems during placements.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At AAGS, we believe in equal opportunities for all.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61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068" y="43336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Price</a:t>
            </a:r>
            <a:r>
              <a:rPr lang="en-US" sz="6000" dirty="0" smtClean="0">
                <a:solidFill>
                  <a:srgbClr val="0070C0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Of</a:t>
            </a:r>
            <a:r>
              <a:rPr lang="en-US" sz="6000" dirty="0" smtClean="0">
                <a:solidFill>
                  <a:srgbClr val="0070C0"/>
                </a:solidFill>
              </a:rPr>
              <a:t> Production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973" y="197575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Rs</a:t>
            </a:r>
            <a:r>
              <a:rPr lang="en-US" sz="3200" dirty="0" smtClean="0">
                <a:solidFill>
                  <a:schemeClr val="bg1"/>
                </a:solidFill>
              </a:rPr>
              <a:t> 1,736 per month database and deploying costs.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Rs</a:t>
            </a:r>
            <a:r>
              <a:rPr lang="en-US" sz="3200" dirty="0" smtClean="0">
                <a:solidFill>
                  <a:schemeClr val="bg1"/>
                </a:solidFill>
              </a:rPr>
              <a:t> 199 per month for basic website hosting.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Rs</a:t>
            </a:r>
            <a:r>
              <a:rPr lang="en-US" sz="3200" dirty="0" smtClean="0">
                <a:solidFill>
                  <a:schemeClr val="bg1"/>
                </a:solidFill>
              </a:rPr>
              <a:t> 700 VR head set per customer.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Rs</a:t>
            </a:r>
            <a:r>
              <a:rPr lang="en-US" sz="3200" dirty="0" smtClean="0">
                <a:solidFill>
                  <a:schemeClr val="bg1"/>
                </a:solidFill>
              </a:rPr>
              <a:t> 1,000 per month.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Approximate total price for production on a small scale: </a:t>
            </a:r>
            <a:r>
              <a:rPr lang="en-US" sz="3200" dirty="0" err="1" smtClean="0">
                <a:solidFill>
                  <a:schemeClr val="bg1"/>
                </a:solidFill>
              </a:rPr>
              <a:t>Rs</a:t>
            </a:r>
            <a:r>
              <a:rPr lang="en-US" sz="3200" dirty="0" smtClean="0">
                <a:solidFill>
                  <a:schemeClr val="bg1"/>
                </a:solidFill>
              </a:rPr>
              <a:t> 3,636.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8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332" y="46065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Revenue </a:t>
            </a:r>
            <a:r>
              <a:rPr lang="en-US" sz="6000" dirty="0" smtClean="0">
                <a:solidFill>
                  <a:srgbClr val="0070C0"/>
                </a:solidFill>
              </a:rPr>
              <a:t>Model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394" y="20849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plan a B2B business model with businesses who are already excelling in their sectors.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Since we are </a:t>
            </a:r>
            <a:r>
              <a:rPr lang="en-US" dirty="0" err="1" smtClean="0">
                <a:solidFill>
                  <a:schemeClr val="bg1"/>
                </a:solidFill>
              </a:rPr>
              <a:t>freshers</a:t>
            </a:r>
            <a:r>
              <a:rPr lang="en-US" dirty="0" smtClean="0">
                <a:solidFill>
                  <a:schemeClr val="bg1"/>
                </a:solidFill>
              </a:rPr>
              <a:t> and or first timers, we don’t intend to pursue this as a personal startup but rather want to merge into a bigger company.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This way, we can come up with a deal on percentages from the company’s shares we partner with while simultaneously improving our idea.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6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731" y="281740"/>
            <a:ext cx="4020403" cy="7266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OUR </a:t>
            </a:r>
            <a:r>
              <a:rPr lang="en-US" sz="6000" dirty="0" smtClean="0">
                <a:solidFill>
                  <a:srgbClr val="0070C0"/>
                </a:solidFill>
              </a:rPr>
              <a:t>TEAM</a:t>
            </a:r>
            <a:endParaRPr lang="en-US" sz="6000" dirty="0">
              <a:solidFill>
                <a:srgbClr val="0070C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05" y="3621343"/>
            <a:ext cx="2315743" cy="2557508"/>
          </a:xfrm>
        </p:spPr>
      </p:pic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xmlns="" id="{1A99CEF8-030F-8E4B-9B3C-13C7BE82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675" y="1124897"/>
            <a:ext cx="2638480" cy="1898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FB52D6-5956-244B-90F1-AE043317E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47" y="281740"/>
            <a:ext cx="2325601" cy="2741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32152" t="39248" r="51338" b="33576"/>
          <a:stretch/>
        </p:blipFill>
        <p:spPr>
          <a:xfrm>
            <a:off x="9069783" y="306076"/>
            <a:ext cx="2768512" cy="25367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1" r="9549"/>
          <a:stretch/>
        </p:blipFill>
        <p:spPr>
          <a:xfrm>
            <a:off x="5202638" y="3540723"/>
            <a:ext cx="2224586" cy="25539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9683" y="3087248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Arpit</a:t>
            </a:r>
            <a:r>
              <a:rPr lang="en-US" dirty="0" smtClean="0">
                <a:solidFill>
                  <a:schemeClr val="bg1"/>
                </a:solidFill>
              </a:rPr>
              <a:t> Jain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9241" y="6178851"/>
            <a:ext cx="221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Chaitanya</a:t>
            </a:r>
            <a:r>
              <a:rPr lang="en-US" dirty="0" smtClean="0">
                <a:solidFill>
                  <a:schemeClr val="bg1"/>
                </a:solidFill>
              </a:rPr>
              <a:t> 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86665" y="2960869"/>
            <a:ext cx="19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Sai</a:t>
            </a:r>
            <a:r>
              <a:rPr lang="en-US" dirty="0" smtClean="0">
                <a:solidFill>
                  <a:srgbClr val="0070C0"/>
                </a:solidFill>
              </a:rPr>
              <a:t> Sandeep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7577" y="3087248"/>
            <a:ext cx="23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Akshat</a:t>
            </a:r>
            <a:r>
              <a:rPr lang="en-US" dirty="0" smtClean="0">
                <a:solidFill>
                  <a:srgbClr val="0070C0"/>
                </a:solidFill>
              </a:rPr>
              <a:t> Gupta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7577" y="6178851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Aditya </a:t>
            </a:r>
            <a:r>
              <a:rPr lang="en-US" dirty="0" err="1" smtClean="0">
                <a:solidFill>
                  <a:srgbClr val="0070C0"/>
                </a:solidFill>
              </a:rPr>
              <a:t>Rathore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63" y="3399990"/>
            <a:ext cx="2064562" cy="28354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86665" y="6305229"/>
            <a:ext cx="176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Deepak </a:t>
            </a:r>
            <a:r>
              <a:rPr lang="en-US" dirty="0" err="1" smtClean="0">
                <a:solidFill>
                  <a:srgbClr val="0070C0"/>
                </a:solidFill>
              </a:rPr>
              <a:t>Malpani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72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580" y="29688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Problem </a:t>
            </a:r>
            <a:r>
              <a:rPr lang="en-US" sz="6600" dirty="0" smtClean="0">
                <a:solidFill>
                  <a:srgbClr val="0070C0"/>
                </a:solidFill>
              </a:rPr>
              <a:t>Statement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086" y="1472324"/>
            <a:ext cx="105156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Today, the Indian </a:t>
            </a:r>
            <a:r>
              <a:rPr lang="en-US" dirty="0">
                <a:solidFill>
                  <a:schemeClr val="bg1"/>
                </a:solidFill>
              </a:rPr>
              <a:t>education system has developed into </a:t>
            </a:r>
            <a:r>
              <a:rPr lang="en-US" dirty="0" smtClean="0">
                <a:solidFill>
                  <a:schemeClr val="bg1"/>
                </a:solidFill>
              </a:rPr>
              <a:t>a system of mere schooling.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he schooling part isn’t living up to the expectations of individuals either.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ducation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 smtClean="0">
                <a:solidFill>
                  <a:schemeClr val="bg1"/>
                </a:solidFill>
              </a:rPr>
              <a:t>being confined </a:t>
            </a:r>
            <a:r>
              <a:rPr lang="en-US" dirty="0">
                <a:solidFill>
                  <a:schemeClr val="bg1"/>
                </a:solidFill>
              </a:rPr>
              <a:t>to schools and </a:t>
            </a:r>
            <a:r>
              <a:rPr lang="en-US" dirty="0" smtClean="0">
                <a:solidFill>
                  <a:schemeClr val="bg1"/>
                </a:solidFill>
              </a:rPr>
              <a:t>colleges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and it </a:t>
            </a:r>
            <a:r>
              <a:rPr lang="en-US" dirty="0">
                <a:solidFill>
                  <a:schemeClr val="bg1"/>
                </a:solidFill>
              </a:rPr>
              <a:t>has </a:t>
            </a:r>
            <a:r>
              <a:rPr lang="en-US" dirty="0" smtClean="0">
                <a:solidFill>
                  <a:schemeClr val="bg1"/>
                </a:solidFill>
              </a:rPr>
              <a:t>monotonously become </a:t>
            </a:r>
            <a:r>
              <a:rPr lang="en-US" dirty="0">
                <a:solidFill>
                  <a:schemeClr val="bg1"/>
                </a:solidFill>
              </a:rPr>
              <a:t>a process of spoon feeding. </a:t>
            </a:r>
            <a:r>
              <a:rPr lang="en-US" dirty="0" smtClean="0">
                <a:solidFill>
                  <a:schemeClr val="bg1"/>
                </a:solidFill>
              </a:rPr>
              <a:t>We at AAGS believe that spoon </a:t>
            </a:r>
            <a:r>
              <a:rPr lang="en-US" dirty="0">
                <a:solidFill>
                  <a:schemeClr val="bg1"/>
                </a:solidFill>
              </a:rPr>
              <a:t>feeding in the long run teaches us nothing but the shape of the </a:t>
            </a:r>
            <a:r>
              <a:rPr lang="en-US" dirty="0" smtClean="0">
                <a:solidFill>
                  <a:schemeClr val="bg1"/>
                </a:solidFill>
              </a:rPr>
              <a:t>spoon.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Students are unable to understand where they are lagging and how to improve themselves.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Teachers have to do all their work manually and due to too much work pressure, they often aren’t able to perform their best either.</a:t>
            </a:r>
          </a:p>
        </p:txBody>
      </p:sp>
    </p:spTree>
    <p:extLst>
      <p:ext uri="{BB962C8B-B14F-4D97-AF65-F5344CB8AC3E}">
        <p14:creationId xmlns:p14="http://schemas.microsoft.com/office/powerpoint/2010/main" val="19264020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538" y="25594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OUR </a:t>
            </a:r>
            <a:r>
              <a:rPr lang="en-US" sz="6600" dirty="0" smtClean="0">
                <a:solidFill>
                  <a:srgbClr val="0070C0"/>
                </a:solidFill>
              </a:rPr>
              <a:t>IDEA</a:t>
            </a:r>
            <a:endParaRPr lang="en-US" sz="6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We kept in mind factors which could help save time, money and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resources: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Adaptive learning.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Adaptive assignments.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VR based learning.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Similar questions preparation.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Live doubt clearance.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04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034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692" y="0"/>
            <a:ext cx="12311692" cy="6858000"/>
          </a:xfrm>
        </p:spPr>
      </p:pic>
    </p:spTree>
    <p:extLst>
      <p:ext uri="{BB962C8B-B14F-4D97-AF65-F5344CB8AC3E}">
        <p14:creationId xmlns:p14="http://schemas.microsoft.com/office/powerpoint/2010/main" val="3968868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421856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66942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48277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70" y="365125"/>
            <a:ext cx="4972338" cy="61005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29" y="392373"/>
            <a:ext cx="4435523" cy="60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80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362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Problem Statement</vt:lpstr>
      <vt:lpstr>OUR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Industrial Analysis</vt:lpstr>
      <vt:lpstr>How Are We Different?</vt:lpstr>
      <vt:lpstr>Price Of Production</vt:lpstr>
      <vt:lpstr>Revenue Model</vt:lpstr>
      <vt:lpstr>OUR 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Gupta</dc:creator>
  <cp:lastModifiedBy>Akshat Gupta</cp:lastModifiedBy>
  <cp:revision>24</cp:revision>
  <dcterms:created xsi:type="dcterms:W3CDTF">2019-03-30T16:23:14Z</dcterms:created>
  <dcterms:modified xsi:type="dcterms:W3CDTF">2019-03-31T12:17:32Z</dcterms:modified>
</cp:coreProperties>
</file>