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i0p57dRDIVvOwZyZMyfSIeC9S+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3c28735ee5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g23c28735ee5_1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e4dc4ba4c_0_43:notes"/>
          <p:cNvSpPr txBox="1"/>
          <p:nvPr>
            <p:ph idx="12" type="sldNum"/>
          </p:nvPr>
        </p:nvSpPr>
        <p:spPr>
          <a:xfrm>
            <a:off x="3884414" y="8685893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00" spcFirstLastPara="1" rIns="91100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23e4dc4ba4c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g23e4dc4ba4c_0_43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/>
          <p:nvPr>
            <p:ph idx="12" type="sldNum"/>
          </p:nvPr>
        </p:nvSpPr>
        <p:spPr>
          <a:xfrm>
            <a:off x="3884414" y="8685893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00" spcFirstLastPara="1" rIns="91100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/>
          <p:nvPr>
            <p:ph idx="12" type="sldNum"/>
          </p:nvPr>
        </p:nvSpPr>
        <p:spPr>
          <a:xfrm>
            <a:off x="3884414" y="8685893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00" spcFirstLastPara="1" rIns="91100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3c28735ee5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23c28735ee5_1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1ef1ce3d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1ef1ce3d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3c28735ee5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23c28735ee5_1_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3c28735ee5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23c28735ee5_1_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e4dc4ba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e4dc4ba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2" type="sldNum"/>
          </p:nvPr>
        </p:nvSpPr>
        <p:spPr>
          <a:xfrm>
            <a:off x="3884414" y="8685893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00" spcFirstLastPara="1" rIns="91100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idx="12" type="sldNum"/>
          </p:nvPr>
        </p:nvSpPr>
        <p:spPr>
          <a:xfrm>
            <a:off x="3884414" y="8685893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00" spcFirstLastPara="1" rIns="91100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e4dc4ba4c_0_62:notes"/>
          <p:cNvSpPr txBox="1"/>
          <p:nvPr>
            <p:ph idx="12" type="sldNum"/>
          </p:nvPr>
        </p:nvSpPr>
        <p:spPr>
          <a:xfrm>
            <a:off x="3884414" y="8685893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00" spcFirstLastPara="1" rIns="91100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23e4dc4ba4c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g23e4dc4ba4c_0_62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0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10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0" name="Google Shape;20;p13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21" name="Google Shape;21;p13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2" name="Google Shape;22;p13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457200" y="204788"/>
            <a:ext cx="30084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26" name="Google Shape;26;p14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 rot="5400000">
            <a:off x="2874749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 rot="5400000">
            <a:off x="5463749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showMasterSp="0" type="txAndObj">
  <p:cSld name="TEXT_AND_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>
            <a:alpha val="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xiv.org/pdf/2102.02810.pdf" TargetMode="External"/><Relationship Id="rId4" Type="http://schemas.openxmlformats.org/officeDocument/2006/relationships/hyperlink" Target="https://arxiv.org/pdf/2202.03629.pdf" TargetMode="External"/><Relationship Id="rId5" Type="http://schemas.openxmlformats.org/officeDocument/2006/relationships/hyperlink" Target="https://arxiv.org/pdf/2011.02593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3c28735ee5_1_81"/>
          <p:cNvSpPr txBox="1"/>
          <p:nvPr/>
        </p:nvSpPr>
        <p:spPr>
          <a:xfrm>
            <a:off x="3543300" y="2400300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g23c28735ee5_1_81"/>
          <p:cNvSpPr txBox="1"/>
          <p:nvPr/>
        </p:nvSpPr>
        <p:spPr>
          <a:xfrm>
            <a:off x="3543300" y="2400300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g23c28735ee5_1_81"/>
          <p:cNvSpPr txBox="1"/>
          <p:nvPr/>
        </p:nvSpPr>
        <p:spPr>
          <a:xfrm>
            <a:off x="544781" y="344386"/>
            <a:ext cx="8195400" cy="4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009900"/>
                </a:solidFill>
              </a:rPr>
              <a:t>Hallucination detection in DTG</a:t>
            </a:r>
            <a:endParaRPr b="1" sz="4500">
              <a:solidFill>
                <a:srgbClr val="009900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9900"/>
                </a:solidFill>
              </a:rPr>
              <a:t>Final Project Discussion</a:t>
            </a:r>
            <a:endParaRPr b="1" sz="3200">
              <a:solidFill>
                <a:srgbClr val="009900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FF"/>
                </a:solidFill>
              </a:rPr>
              <a:t>Sumit Jain, 190050119</a:t>
            </a:r>
            <a:endParaRPr sz="2300">
              <a:solidFill>
                <a:srgbClr val="0000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300">
                <a:solidFill>
                  <a:srgbClr val="0000FF"/>
                </a:solidFill>
              </a:rPr>
              <a:t>Akshay Iyer, 190070006</a:t>
            </a:r>
            <a:endParaRPr sz="2300">
              <a:solidFill>
                <a:srgbClr val="0000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300">
                <a:solidFill>
                  <a:srgbClr val="0000FF"/>
                </a:solidFill>
              </a:rPr>
              <a:t>Adit Akarsh, 19D070003</a:t>
            </a:r>
            <a:endParaRPr sz="2300">
              <a:solidFill>
                <a:srgbClr val="0000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" sz="2300">
                <a:solidFill>
                  <a:srgbClr val="0000FF"/>
                </a:solidFill>
              </a:rPr>
              <a:t>Prateek Neema, 20D070061</a:t>
            </a:r>
            <a:br>
              <a:rPr lang="e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300">
                <a:solidFill>
                  <a:srgbClr val="0000FF"/>
                </a:solidFill>
              </a:rPr>
              <a:t>10/03/2023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e4dc4ba4c_0_43"/>
          <p:cNvSpPr txBox="1"/>
          <p:nvPr>
            <p:ph type="ctrTitle"/>
          </p:nvPr>
        </p:nvSpPr>
        <p:spPr>
          <a:xfrm>
            <a:off x="304800" y="38100"/>
            <a:ext cx="86868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Results and Analysis</a:t>
            </a:r>
            <a:endParaRPr sz="4400"/>
          </a:p>
        </p:txBody>
      </p:sp>
      <p:sp>
        <p:nvSpPr>
          <p:cNvPr id="105" name="Google Shape;105;g23e4dc4ba4c_0_43"/>
          <p:cNvSpPr txBox="1"/>
          <p:nvPr>
            <p:ph idx="4294967295" type="body"/>
          </p:nvPr>
        </p:nvSpPr>
        <p:spPr>
          <a:xfrm>
            <a:off x="457200" y="911225"/>
            <a:ext cx="8229600" cy="410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Points of failure: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The grammar is not completely accurate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" sz="1600">
                <a:solidFill>
                  <a:schemeClr val="dk1"/>
                </a:solidFill>
              </a:rPr>
              <a:t>Born in 1914, Newington, Yorkshire, Frederick Parker died </a:t>
            </a:r>
            <a:r>
              <a:rPr b="1" lang="en" sz="1600">
                <a:solidFill>
                  <a:schemeClr val="dk1"/>
                </a:solidFill>
              </a:rPr>
              <a:t>in</a:t>
            </a:r>
            <a:r>
              <a:rPr lang="en" sz="1600">
                <a:solidFill>
                  <a:schemeClr val="dk1"/>
                </a:solidFill>
              </a:rPr>
              <a:t> the 2nd of March 1987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The model does not seem to understand less frequently used words (e.g. ‘Reign’)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" sz="1600">
                <a:solidFill>
                  <a:schemeClr val="dk1"/>
                </a:solidFill>
              </a:rPr>
              <a:t>Elizabeth II was the Predecessor of Charles III, which was born on September 2022 and is now </a:t>
            </a:r>
            <a:r>
              <a:rPr b="1" lang="en" sz="1600">
                <a:solidFill>
                  <a:schemeClr val="dk1"/>
                </a:solidFill>
              </a:rPr>
              <a:t>a member of the Reign.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" sz="1600">
                <a:solidFill>
                  <a:schemeClr val="dk1"/>
                </a:solidFill>
              </a:rPr>
              <a:t>Instead of “</a:t>
            </a:r>
            <a:r>
              <a:rPr lang="en" sz="1600">
                <a:solidFill>
                  <a:schemeClr val="dk1"/>
                </a:solidFill>
              </a:rPr>
              <a:t>Elizabeth II was the Predecessor of Charles III, whose reign started in September 2022”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>
            <p:ph type="ctrTitle"/>
          </p:nvPr>
        </p:nvSpPr>
        <p:spPr>
          <a:xfrm>
            <a:off x="304800" y="38100"/>
            <a:ext cx="86868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Demo</a:t>
            </a:r>
            <a:endParaRPr sz="4400"/>
          </a:p>
        </p:txBody>
      </p:sp>
      <p:sp>
        <p:nvSpPr>
          <p:cNvPr id="112" name="Google Shape;112;p7"/>
          <p:cNvSpPr txBox="1"/>
          <p:nvPr/>
        </p:nvSpPr>
        <p:spPr>
          <a:xfrm>
            <a:off x="0" y="626475"/>
            <a:ext cx="891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Input format : Title | Key | Value &amp;&amp; </a:t>
            </a:r>
            <a:r>
              <a:rPr lang="en" sz="1600">
                <a:solidFill>
                  <a:schemeClr val="dk1"/>
                </a:solidFill>
              </a:rPr>
              <a:t>Title | Key2 | Value2 &amp;&amp; Title | Key3 | Value3  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Evaluation Scheme</a:t>
            </a:r>
            <a:endParaRPr sz="4400"/>
          </a:p>
        </p:txBody>
      </p:sp>
      <p:sp>
        <p:nvSpPr>
          <p:cNvPr id="119" name="Google Shape;119;p8"/>
          <p:cNvSpPr txBox="1"/>
          <p:nvPr/>
        </p:nvSpPr>
        <p:spPr>
          <a:xfrm>
            <a:off x="289050" y="799150"/>
            <a:ext cx="856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Attractive and complex problem: 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Clarity in task and in input-output description: 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3. Dataset effort- collection, annotation: 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 Workflow, Architecture, technique: 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5. Results and analysis: 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"/>
              <a:t>6. Demo working: 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3c28735ee5_1_163"/>
          <p:cNvSpPr txBox="1"/>
          <p:nvPr/>
        </p:nvSpPr>
        <p:spPr>
          <a:xfrm>
            <a:off x="2741715" y="-34141"/>
            <a:ext cx="5508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23c28735ee5_1_163"/>
          <p:cNvSpPr txBox="1"/>
          <p:nvPr/>
        </p:nvSpPr>
        <p:spPr>
          <a:xfrm>
            <a:off x="268538" y="805594"/>
            <a:ext cx="87567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alibri"/>
                <a:ea typeface="Calibri"/>
                <a:cs typeface="Calibri"/>
                <a:sym typeface="Calibri"/>
              </a:rPr>
              <a:t>We wish to detect and control hallucinations in natural language generation, when using data from a certain data source. This is very important today, since models like ChatGPT are being used extensively, yet are not very reliable for accurate information.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alibri"/>
                <a:ea typeface="Calibri"/>
                <a:cs typeface="Calibri"/>
                <a:sym typeface="Calibri"/>
              </a:rPr>
              <a:t>We are focusing on models that generate textual information from tabular data.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ef1ce3de7_0_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FF"/>
                </a:solidFill>
              </a:rPr>
              <a:t>Input Output Description:</a:t>
            </a:r>
            <a:endParaRPr/>
          </a:p>
        </p:txBody>
      </p:sp>
      <p:sp>
        <p:nvSpPr>
          <p:cNvPr id="59" name="Google Shape;59;g21ef1ce3de7_0_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The input training date is in the form of data tables along with some natural language text, for </a:t>
            </a:r>
            <a:r>
              <a:rPr lang="en" sz="2000">
                <a:solidFill>
                  <a:schemeClr val="dk1"/>
                </a:solidFill>
              </a:rPr>
              <a:t>example</a:t>
            </a:r>
            <a:r>
              <a:rPr lang="en" sz="2000">
                <a:solidFill>
                  <a:schemeClr val="dk1"/>
                </a:solidFill>
              </a:rPr>
              <a:t> the Wikipedia bio table which contains a set of key-value pairs.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For test input, the natural language part from the input is removed.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The output is in the form of sentences generated about the entity with focus on </a:t>
            </a:r>
            <a:r>
              <a:rPr i="1" lang="en" sz="2000">
                <a:solidFill>
                  <a:schemeClr val="dk1"/>
                </a:solidFill>
              </a:rPr>
              <a:t>coverage </a:t>
            </a:r>
            <a:r>
              <a:rPr lang="en" sz="2000">
                <a:solidFill>
                  <a:schemeClr val="dk1"/>
                </a:solidFill>
              </a:rPr>
              <a:t>(being able to cover all the </a:t>
            </a:r>
            <a:r>
              <a:rPr lang="en" sz="2000">
                <a:solidFill>
                  <a:schemeClr val="dk1"/>
                </a:solidFill>
              </a:rPr>
              <a:t>information</a:t>
            </a:r>
            <a:r>
              <a:rPr lang="en" sz="2000">
                <a:solidFill>
                  <a:schemeClr val="dk1"/>
                </a:solidFill>
              </a:rPr>
              <a:t>) and </a:t>
            </a:r>
            <a:r>
              <a:rPr i="1" lang="en" sz="2000">
                <a:solidFill>
                  <a:schemeClr val="dk1"/>
                </a:solidFill>
              </a:rPr>
              <a:t>adequacy</a:t>
            </a:r>
            <a:r>
              <a:rPr lang="en" sz="2000">
                <a:solidFill>
                  <a:schemeClr val="dk1"/>
                </a:solidFill>
              </a:rPr>
              <a:t> (not using any information not present)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c28735ee5_1_168"/>
          <p:cNvSpPr txBox="1"/>
          <p:nvPr/>
        </p:nvSpPr>
        <p:spPr>
          <a:xfrm>
            <a:off x="285009" y="69767"/>
            <a:ext cx="7512600" cy="43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                             Related works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Mention some of the recent published/arxiv works related to your problem statement</a:t>
            </a:r>
            <a:endParaRPr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00FF"/>
                </a:solidFill>
              </a:rPr>
              <a:t>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Controlling Hallucinations at Word Level in Data-to-Text Generation</a:t>
            </a:r>
            <a:endParaRPr sz="1800">
              <a:solidFill>
                <a:srgbClr val="0000FF"/>
              </a:solidFill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" sz="1800">
                <a:solidFill>
                  <a:srgbClr val="0000FF"/>
                </a:solidFill>
              </a:rPr>
              <a:t>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Survey of Hallucination in Natural Language Generation</a:t>
            </a:r>
            <a:endParaRPr sz="1100"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" sz="1800">
                <a:solidFill>
                  <a:srgbClr val="0000FF"/>
                </a:solidFill>
              </a:rPr>
              <a:t>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Detecting Hallucinated Content in Conditional Neural Sequence Generation</a:t>
            </a:r>
            <a:endParaRPr sz="1800">
              <a:solidFill>
                <a:srgbClr val="0000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c28735ee5_1_172"/>
          <p:cNvSpPr txBox="1"/>
          <p:nvPr/>
        </p:nvSpPr>
        <p:spPr>
          <a:xfrm>
            <a:off x="3476501" y="62345"/>
            <a:ext cx="2421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Dataset (s)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g23c28735ee5_1_172"/>
          <p:cNvSpPr txBox="1"/>
          <p:nvPr/>
        </p:nvSpPr>
        <p:spPr>
          <a:xfrm>
            <a:off x="873675" y="890231"/>
            <a:ext cx="6525000" cy="29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WikiBio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000">
                <a:solidFill>
                  <a:schemeClr val="dk1"/>
                </a:solidFill>
              </a:rPr>
              <a:t>728, 321 tables</a:t>
            </a:r>
            <a:endParaRPr sz="1000">
              <a:solidFill>
                <a:schemeClr val="dk1"/>
              </a:solidFill>
            </a:endParaRPr>
          </a:p>
          <a:p>
            <a:pPr indent="3429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paired with the first sentence of the corresponding Wikipedia English article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		Average length - 26 words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		12 key-value pairs on average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WebNLG - Triplets of text containing facts about entities, analogous to tabular data (context | key | value)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e4dc4ba4c_0_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76" name="Google Shape;76;g23e4dc4ba4c_0_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WikiBio: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Separating title, reference text (first paragraph of wikipedia page), and normalizing (using </a:t>
            </a:r>
            <a:r>
              <a:rPr lang="en" sz="1600">
                <a:solidFill>
                  <a:schemeClr val="dk1"/>
                </a:solidFill>
              </a:rPr>
              <a:t>parentheses</a:t>
            </a:r>
            <a:r>
              <a:rPr lang="en" sz="1600">
                <a:solidFill>
                  <a:schemeClr val="dk1"/>
                </a:solidFill>
              </a:rPr>
              <a:t> instead of -LRB, -RRB)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WebNLG: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Reading triplets of text (context, key, value), concatenating them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ctrTitle"/>
          </p:nvPr>
        </p:nvSpPr>
        <p:spPr>
          <a:xfrm>
            <a:off x="304800" y="38100"/>
            <a:ext cx="86868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Workflow, Architecture, Technique</a:t>
            </a:r>
            <a:endParaRPr sz="4400"/>
          </a:p>
        </p:txBody>
      </p:sp>
      <p:pic>
        <p:nvPicPr>
          <p:cNvPr id="83" name="Google Shape;8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200" y="699300"/>
            <a:ext cx="5963602" cy="31122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5"/>
          <p:cNvSpPr txBox="1"/>
          <p:nvPr/>
        </p:nvSpPr>
        <p:spPr>
          <a:xfrm>
            <a:off x="210550" y="3811500"/>
            <a:ext cx="7927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model is an encoder decoder with attention.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different decoder RNNs that have a weighted sum to give the net decoder state.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weights for content, hallucination and fluency.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weight assignment for the three decoder RNNs during training. Manual, controllable and fixed weights during inference.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manual hallucination, less content implies more emphasis on diversity than accuracy.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ctrTitle"/>
          </p:nvPr>
        </p:nvSpPr>
        <p:spPr>
          <a:xfrm>
            <a:off x="304800" y="38100"/>
            <a:ext cx="86868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Results and Analysis</a:t>
            </a:r>
            <a:endParaRPr sz="4400"/>
          </a:p>
        </p:txBody>
      </p:sp>
      <p:sp>
        <p:nvSpPr>
          <p:cNvPr id="91" name="Google Shape;91;p6"/>
          <p:cNvSpPr txBox="1"/>
          <p:nvPr>
            <p:ph idx="4294967295" type="body"/>
          </p:nvPr>
        </p:nvSpPr>
        <p:spPr>
          <a:xfrm>
            <a:off x="457200" y="1200150"/>
            <a:ext cx="8229600" cy="381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The model is able to generate simple sentences for small tables.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Examples (Title | Key | Value &amp;&amp; </a:t>
            </a:r>
            <a:r>
              <a:rPr lang="en" sz="1300">
                <a:solidFill>
                  <a:schemeClr val="dk1"/>
                </a:solidFill>
              </a:rPr>
              <a:t>Title | Key | Value )</a:t>
            </a:r>
            <a:r>
              <a:rPr lang="en" sz="1300">
                <a:solidFill>
                  <a:schemeClr val="dk1"/>
                </a:solidFill>
              </a:rPr>
              <a:t> -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Input</a:t>
            </a:r>
            <a:r>
              <a:rPr lang="en" sz="1300">
                <a:solidFill>
                  <a:schemeClr val="dk1"/>
                </a:solidFill>
              </a:rPr>
              <a:t>: Frederick Parker | Born | 21 November 1914, Newington, Yorkshire &amp;&amp; Frederick Parker | Died | 2 March 1987 (Aged 72)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Reference Sentence</a:t>
            </a:r>
            <a:r>
              <a:rPr lang="en" sz="1300">
                <a:solidFill>
                  <a:schemeClr val="dk1"/>
                </a:solidFill>
              </a:rPr>
              <a:t>: Frederick Parker was born on 21 November 1914 in NewingTon, Yorkshire and died on 2 March 1987 (Aged 72).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Output:</a:t>
            </a:r>
            <a:r>
              <a:rPr lang="en" sz="1300">
                <a:solidFill>
                  <a:schemeClr val="dk1"/>
                </a:solidFill>
              </a:rPr>
              <a:t> Born in 1914, Newington, Yorkshire, Frederick Parker died in the 2nd of March 1987.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BLEU: </a:t>
            </a:r>
            <a:r>
              <a:rPr lang="en" sz="1300">
                <a:solidFill>
                  <a:schemeClr val="dk1"/>
                </a:solidFill>
              </a:rPr>
              <a:t>[0.1557426959121525, 6.891877067555892e-104]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Input: </a:t>
            </a:r>
            <a:r>
              <a:rPr lang="en" sz="1300">
                <a:solidFill>
                  <a:schemeClr val="dk1"/>
                </a:solidFill>
              </a:rPr>
              <a:t>John_E_Blaha | birthDate | 1942_08_26 &amp;&amp; John_E_Blaha |  birthPlace | San_Antonio &amp;&amp; John_E_Blaha | occupation Fighter_pilot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Reference Sentence:</a:t>
            </a:r>
            <a:r>
              <a:rPr lang="en" sz="1300">
                <a:solidFill>
                  <a:schemeClr val="dk1"/>
                </a:solidFill>
              </a:rPr>
              <a:t> John E. Blaha was born on 26 August, 1942 in San Antonio. He was a fighter pilot.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Output:</a:t>
            </a:r>
            <a:r>
              <a:rPr lang="en" sz="1300">
                <a:solidFill>
                  <a:schemeClr val="dk1"/>
                </a:solidFill>
              </a:rPr>
              <a:t>  John E. Blaha was born in San Antonio on August 26, 1942. He was a fighter pilot.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BLEU</a:t>
            </a:r>
            <a:r>
              <a:rPr lang="en" sz="1300">
                <a:solidFill>
                  <a:schemeClr val="dk1"/>
                </a:solidFill>
              </a:rPr>
              <a:t>: </a:t>
            </a:r>
            <a:r>
              <a:rPr b="1" lang="en" sz="1300">
                <a:solidFill>
                  <a:schemeClr val="dk1"/>
                </a:solidFill>
              </a:rPr>
              <a:t>[0.6558559741464046, 0.5561931677135016]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e4dc4ba4c_0_62"/>
          <p:cNvSpPr txBox="1"/>
          <p:nvPr>
            <p:ph type="ctrTitle"/>
          </p:nvPr>
        </p:nvSpPr>
        <p:spPr>
          <a:xfrm>
            <a:off x="304800" y="38100"/>
            <a:ext cx="86868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Results and Analysis</a:t>
            </a:r>
            <a:endParaRPr sz="4400"/>
          </a:p>
        </p:txBody>
      </p:sp>
      <p:sp>
        <p:nvSpPr>
          <p:cNvPr id="98" name="Google Shape;98;g23e4dc4ba4c_0_62"/>
          <p:cNvSpPr txBox="1"/>
          <p:nvPr>
            <p:ph idx="4294967295" type="body"/>
          </p:nvPr>
        </p:nvSpPr>
        <p:spPr>
          <a:xfrm>
            <a:off x="457200" y="879800"/>
            <a:ext cx="8229600" cy="422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Input</a:t>
            </a:r>
            <a:r>
              <a:rPr lang="en" sz="1200">
                <a:solidFill>
                  <a:schemeClr val="dk1"/>
                </a:solidFill>
              </a:rPr>
              <a:t>: Harry Potter | Author | J.K. Rowling  &amp;&amp; Harry Potter | Country| United Kingdom &amp;&amp; Harry Potter | Language | English &amp;&amp; Genre | Fantasy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Reference</a:t>
            </a:r>
            <a:r>
              <a:rPr lang="en" sz="1200">
                <a:solidFill>
                  <a:schemeClr val="dk1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Harry Potter is a book series written by J.K. Rowling set in the United Kingdom. It is written in English and is of the fantasy genre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Output</a:t>
            </a:r>
            <a:r>
              <a:rPr lang="en" sz="1200">
                <a:solidFill>
                  <a:schemeClr val="dk1"/>
                </a:solidFill>
              </a:rPr>
              <a:t>: Harry Potter is from the United Kingdom and was written by J.K. Rowling. The book is a fantasy genre and is written in English.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BLEU score</a:t>
            </a:r>
            <a:r>
              <a:rPr lang="en" sz="1200">
                <a:solidFill>
                  <a:schemeClr val="dk1"/>
                </a:solidFill>
              </a:rPr>
              <a:t>: [0.5105799012536025, 0.3197998573510896]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Input</a:t>
            </a:r>
            <a:r>
              <a:rPr lang="en" sz="1200">
                <a:solidFill>
                  <a:schemeClr val="dk1"/>
                </a:solidFill>
              </a:rPr>
              <a:t>: Indus Valley Civilisation| Alternative Names | Harappan civilization, ancient Indus, Indus civilization &amp;&amp; Indus Valley Civilisation | Geographical range | Basins of the Indus river, Pakistan and the seasonal Ghaggar-Hakra river, northwest India and eastern Pakistan &amp;&amp;  Indus Valley Civilisation| Period | Bronze Age South Asia &amp;&amp; Indus Valley Civilization | Dates | c. 3300 -  c.1300 BCE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Reference</a:t>
            </a:r>
            <a:r>
              <a:rPr lang="en" sz="1200">
                <a:solidFill>
                  <a:schemeClr val="dk1"/>
                </a:solidFill>
              </a:rPr>
              <a:t>: Indus Valley Civilisation, also known as the Harappan Civilization, the ancient Indus, or the Indus civilization was a bronze age South Asia civilization in the basins of the Indus river, Pakistan and the seasonal Ghaggar-Hakra river, northwest India and eastern Pakistan. It was active during the years c. 3300 -  c.1300 BCE.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Output</a:t>
            </a:r>
            <a:r>
              <a:rPr lang="en" sz="1200">
                <a:solidFill>
                  <a:schemeClr val="dk1"/>
                </a:solidFill>
              </a:rPr>
              <a:t>:  The Indus Valley Civilisation (also known as Harappan civilization, ancient Indus civilization) has its c. 3300 - c.1300 BCE and its location is the Basin River, Pakistan and the regional Ghaggar-Hakra river, northwest India and eastern Pakistan.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BLEU score</a:t>
            </a:r>
            <a:r>
              <a:rPr lang="en" sz="1200">
                <a:solidFill>
                  <a:schemeClr val="dk1"/>
                </a:solidFill>
              </a:rPr>
              <a:t>: [0.30893390472038984, 0.24409708126846064]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0x010100D8FDE6DC4C3E7441A64183DE057A2BAA</vt:lpwstr>
  </property>
</Properties>
</file>