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gKAplO7Lf+NSRYYpOvzdV58eH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C3A345-FA04-4781-AEAE-AC4BD9CD8988}">
  <a:tblStyle styleId="{FFC3A345-FA04-4781-AEAE-AC4BD9CD898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8e4aa36f4_1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8e4aa36f4_1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18e4aa36f4_1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8e4aa36f4_1_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8e4aa36f4_1_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18e4aa36f4_1_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7" name="Google Shape;27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0" y="762000"/>
            <a:ext cx="91440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 </a:t>
            </a:r>
            <a:r>
              <a:rPr b="1" lang="en-IN" sz="4400"/>
              <a:t>Assignment-Discussion</a:t>
            </a:r>
            <a:br>
              <a:rPr b="1" lang="en-IN" sz="4400"/>
            </a:br>
            <a:r>
              <a:rPr b="1" lang="en-IN" sz="4400"/>
              <a:t>POS tagging using (a) EnCo-DeCo, (b) FFNN-BP</a:t>
            </a:r>
            <a:endParaRPr sz="4400"/>
          </a:p>
        </p:txBody>
      </p:sp>
      <p:sp>
        <p:nvSpPr>
          <p:cNvPr id="53" name="Google Shape;53;p1"/>
          <p:cNvSpPr txBox="1"/>
          <p:nvPr>
            <p:ph idx="1" type="subTitle"/>
          </p:nvPr>
        </p:nvSpPr>
        <p:spPr>
          <a:xfrm>
            <a:off x="115875" y="3276600"/>
            <a:ext cx="86106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					Sumit Jain, 190050119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Akshay Iyer</a:t>
            </a:r>
            <a:r>
              <a:rPr lang="en-IN" sz="3200"/>
              <a:t>, 190070006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Adit Akarsh, 19D070003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Prateek Neema, 20D070061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…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Interpretation of confusion (error analysis)</a:t>
            </a:r>
            <a:endParaRPr/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Currently the models are labelling most of the words as Nouns as they are overarchingly present in huge numbers in the dataset.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FFNN is not performing well as it is limited in its context (we feed the following and previous word along with the current word to predict the pos tag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Inferencing/Decoding Info</a:t>
            </a:r>
            <a:endParaRPr/>
          </a:p>
        </p:txBody>
      </p:sp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We use standard word tokenizer from nltk and dont lemmatize and lower case based on previous reasons.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Marking Scheme</a:t>
            </a:r>
            <a:endParaRPr/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1. Demo working- 8/8 + 7/7; two problems (if not, 0)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2. Implemented EnCo-DeCo and Clarity on the approach- 5/5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3. Implemented FFNN-BP and Clarity on the approach- 5/5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4. Confusion matrix drawn and error analysed- 5/5 + 5/5 (both approaches)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5. Overall F-score &gt; 90- 10/10, &gt;80 &amp; &lt;=90- 8/10, else 6/10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6. Unknown word handling- done (5/5; else 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457200" y="274638"/>
            <a:ext cx="8229600" cy="628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Problem Statement: </a:t>
            </a:r>
            <a:r>
              <a:rPr b="1" lang="en-IN"/>
              <a:t>part 1</a:t>
            </a:r>
            <a:endParaRPr/>
          </a:p>
        </p:txBody>
      </p:sp>
      <p:sp>
        <p:nvSpPr>
          <p:cNvPr id="59" name="Google Shape;59;p2"/>
          <p:cNvSpPr txBox="1"/>
          <p:nvPr>
            <p:ph idx="1" type="body"/>
          </p:nvPr>
        </p:nvSpPr>
        <p:spPr>
          <a:xfrm>
            <a:off x="87086" y="1045030"/>
            <a:ext cx="9056914" cy="5081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Given a sequence of words, produce the POS tag sequence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Technique to be used: Encoder-decoder (use standard word vectors); </a:t>
            </a:r>
            <a:r>
              <a:rPr lang="en-IN">
                <a:solidFill>
                  <a:srgbClr val="FF0000"/>
                </a:solidFill>
              </a:rPr>
              <a:t>anything other than transformer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Use Universal Tag Set (12 in number); &lt;list the tags&gt;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ADJ, ADP, ADV, CONJ, DET, NOUN, NUM, PRT, PRON, VERB, . (punctuation) , 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5-fold cross validation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Problem Statement: </a:t>
            </a:r>
            <a:r>
              <a:rPr b="1" lang="en-IN"/>
              <a:t>part 2</a:t>
            </a:r>
            <a:endParaRPr/>
          </a:p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Given a sequence of words, produce the POS tag sequence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Technique to be used: word2vec vectors, FFNN and BP (use libraries)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Use Universal Tag Set (12 in number); &lt;list the tags&gt;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ADJ, ADP, ADV, CONJ, DET, NOUN, NUM, PRT, PRON, VERB, . (punctuation) , X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5-fold cross validation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>
                <a:solidFill>
                  <a:srgbClr val="FF0000"/>
                </a:solidFill>
              </a:rPr>
              <a:t>Compare with EnCoder-DeCoder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8e4aa36f4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Working with Data</a:t>
            </a:r>
            <a:endParaRPr/>
          </a:p>
        </p:txBody>
      </p:sp>
      <p:sp>
        <p:nvSpPr>
          <p:cNvPr id="72" name="Google Shape;72;g218e4aa36f4_1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Preprocessing - since we are </a:t>
            </a:r>
            <a:r>
              <a:rPr lang="en-IN">
                <a:solidFill>
                  <a:schemeClr val="dk1"/>
                </a:solidFill>
              </a:rPr>
              <a:t>working</a:t>
            </a:r>
            <a:r>
              <a:rPr lang="en-IN">
                <a:solidFill>
                  <a:schemeClr val="dk1"/>
                </a:solidFill>
              </a:rPr>
              <a:t> with semantic enriched words, we do not need to lemmatize. Also lowering </a:t>
            </a:r>
            <a:r>
              <a:rPr lang="en-IN">
                <a:solidFill>
                  <a:schemeClr val="dk1"/>
                </a:solidFill>
              </a:rPr>
              <a:t>the</a:t>
            </a:r>
            <a:r>
              <a:rPr lang="en-IN">
                <a:solidFill>
                  <a:schemeClr val="dk1"/>
                </a:solidFill>
              </a:rPr>
              <a:t> string might also harm pos tagging task, nouns are efficiently discovered if they are capitalized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Vocabulary size = ~50k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8e4aa36f4_1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POS Tagging</a:t>
            </a:r>
            <a:endParaRPr/>
          </a:p>
        </p:txBody>
      </p:sp>
      <p:sp>
        <p:nvSpPr>
          <p:cNvPr id="79" name="Google Shape;79;g218e4aa36f4_1_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Task of assigning parts of speech to each word in the input sentence. This is a </a:t>
            </a:r>
            <a:r>
              <a:rPr lang="en-IN">
                <a:solidFill>
                  <a:schemeClr val="dk1"/>
                </a:solidFill>
              </a:rPr>
              <a:t>syntactic</a:t>
            </a:r>
            <a:r>
              <a:rPr lang="en-IN">
                <a:solidFill>
                  <a:schemeClr val="dk1"/>
                </a:solidFill>
              </a:rPr>
              <a:t> labelling task and we are using rich embeddings derived from gensim (300 dimensional) with 3 types of architectures - FFNN, Encoder only and Encoder-Decoder.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Experimental Setup (give details)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Platform and library used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Python Jupyter Notebook, Pytorch (Stochastic Gradient Descent with momentum), sklearn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Embedding dimension: </a:t>
            </a:r>
            <a:r>
              <a:rPr lang="en-IN">
                <a:solidFill>
                  <a:schemeClr val="dk1"/>
                </a:solidFill>
              </a:rPr>
              <a:t>300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No. of epochs: </a:t>
            </a:r>
            <a:r>
              <a:rPr lang="en-IN">
                <a:solidFill>
                  <a:schemeClr val="dk1"/>
                </a:solidFill>
              </a:rPr>
              <a:t>10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Learning rate: </a:t>
            </a:r>
            <a:r>
              <a:rPr lang="en-IN">
                <a:solidFill>
                  <a:schemeClr val="dk1"/>
                </a:solidFill>
              </a:rPr>
              <a:t>1e-3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Momentum: </a:t>
            </a:r>
            <a:r>
              <a:rPr lang="en-IN">
                <a:solidFill>
                  <a:schemeClr val="dk1"/>
                </a:solidFill>
              </a:rPr>
              <a:t>0.9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(same across all techniques to correctly compare the techniques)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Overall performance for FFNN</a:t>
            </a:r>
            <a:endParaRPr/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0" y="1417638"/>
            <a:ext cx="91440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3600"/>
              <a:t>Precision </a:t>
            </a:r>
            <a:r>
              <a:rPr lang="en-IN" sz="3600">
                <a:solidFill>
                  <a:schemeClr val="dk1"/>
                </a:solidFill>
              </a:rPr>
              <a:t>0.370</a:t>
            </a:r>
            <a:endParaRPr sz="36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3600"/>
              <a:t>Recall </a:t>
            </a:r>
            <a:r>
              <a:rPr lang="en-IN" sz="3600">
                <a:solidFill>
                  <a:schemeClr val="dk1"/>
                </a:solidFill>
              </a:rPr>
              <a:t>0.460</a:t>
            </a:r>
            <a:endParaRPr sz="36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3600"/>
              <a:t>F-score (3 values)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 sz="3600"/>
              <a:t>F1-score </a:t>
            </a:r>
            <a:r>
              <a:rPr lang="en-IN" sz="3600">
                <a:solidFill>
                  <a:schemeClr val="dk1"/>
                </a:solidFill>
              </a:rPr>
              <a:t>0.373</a:t>
            </a:r>
            <a:endParaRPr sz="36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 sz="3600"/>
              <a:t>F0.5-score </a:t>
            </a:r>
            <a:r>
              <a:rPr lang="en-IN" sz="3600">
                <a:solidFill>
                  <a:schemeClr val="dk1"/>
                </a:solidFill>
              </a:rPr>
              <a:t>0.367</a:t>
            </a:r>
            <a:endParaRPr sz="36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 sz="3600"/>
              <a:t>F2-score </a:t>
            </a:r>
            <a:r>
              <a:rPr lang="en-IN" sz="3600">
                <a:solidFill>
                  <a:schemeClr val="dk1"/>
                </a:solidFill>
              </a:rPr>
              <a:t>0.406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Per POS performance for FFNN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 </a:t>
            </a:r>
            <a:endParaRPr sz="3600"/>
          </a:p>
        </p:txBody>
      </p:sp>
      <p:graphicFrame>
        <p:nvGraphicFramePr>
          <p:cNvPr id="98" name="Google Shape;98;p6"/>
          <p:cNvGraphicFramePr/>
          <p:nvPr/>
        </p:nvGraphicFramePr>
        <p:xfrm>
          <a:off x="457250" y="204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{FFC3A345-FA04-4781-AEAE-AC4BD9CD8988}</a:tableStyleId>
              </a:tblPr>
              <a:tblGrid>
                <a:gridCol w="832250"/>
                <a:gridCol w="832250"/>
                <a:gridCol w="832250"/>
                <a:gridCol w="832250"/>
                <a:gridCol w="832250"/>
                <a:gridCol w="832250"/>
                <a:gridCol w="832250"/>
                <a:gridCol w="832250"/>
                <a:gridCol w="832250"/>
                <a:gridCol w="832250"/>
              </a:tblGrid>
              <a:tr h="26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Encoder-Decoder ​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Encoder​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Feed Forward​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hMerge="1"/>
                <a:tc hMerge="1"/>
              </a:tr>
              <a:tr h="26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Tag​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F1​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F1​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F1​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6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VERB​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0.60​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0.45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NOUN​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0.98​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PRON​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ADJ​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ADV​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ADP​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0.26​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0.51​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0.35​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CONJ​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DET​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0.57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0.41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NUM​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PRT​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X​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.​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0.0​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0" y="100584"/>
            <a:ext cx="9208008" cy="2112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Confusion Matrix (12 X 12) (can give heat map) </a:t>
            </a:r>
            <a:r>
              <a:rPr lang="en-IN" sz="2800"/>
              <a:t>(</a:t>
            </a:r>
            <a:r>
              <a:rPr lang="en-IN" sz="2800">
                <a:solidFill>
                  <a:srgbClr val="FF0000"/>
                </a:solidFill>
              </a:rPr>
              <a:t>Comparison between EnCo-DeCo and FFNN-BP)</a:t>
            </a:r>
            <a:br>
              <a:rPr lang="en-IN">
                <a:solidFill>
                  <a:srgbClr val="FF0000"/>
                </a:solidFill>
              </a:rPr>
            </a:br>
            <a:endParaRPr/>
          </a:p>
        </p:txBody>
      </p:sp>
      <p:pic>
        <p:nvPicPr>
          <p:cNvPr id="104" name="Google Shape;10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675" y="1772301"/>
            <a:ext cx="5509599" cy="4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3119975" y="6281350"/>
            <a:ext cx="25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Confusion Matrix for FFNN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0x010100D8FDE6DC4C3E7441A64183DE057A2BAA</vt:lpwstr>
  </property>
</Properties>
</file>