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94" r:id="rId5"/>
    <p:sldId id="2147470495" r:id="rId6"/>
    <p:sldId id="2147470496" r:id="rId7"/>
    <p:sldId id="2147470497" r:id="rId8"/>
    <p:sldId id="2147470491" r:id="rId9"/>
    <p:sldId id="2147470487" r:id="rId10"/>
    <p:sldId id="2147470498" r:id="rId15"/>
    <p:sldId id="2147470499" r:id="rId16"/>
    <p:sldId id="2147470500" r:id="rId17"/>
    <p:sldId id="2147470501" r:id="rId18"/>
    <p:sldId id="2147470502" r:id="rId19"/>
    <p:sldId id="2147470503" r:id="rId20"/>
    <p:sldId id="2147470504" r:id="rId21"/>
    <p:sldId id="2147470505" r:id="rId22"/>
    <p:sldId id="2147470506" r:id="rId23"/>
    <p:sldId id="2147470507" r:id="rId24"/>
    <p:sldId id="2147470508" r:id="rId25"/>
    <p:sldId id="214747050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" Type="http://schemas.openxmlformats.org/officeDocument/2006/relationships/slide" Target="slides/slide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7" Type="http://schemas.microsoft.com/office/2007/relationships/hdphoto" Target="../media/hdphoto1.wdp"/><Relationship Id="rId18" Type="http://schemas.openxmlformats.org/officeDocument/2006/relationships/image" Target="../media/image3.png"/><Relationship Id="rId19" Type="http://schemas.microsoft.com/office/2007/relationships/hdphoto" Target="../media/hdphoto2.wdp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Project Title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Calibri body  </a:t>
            </a:r>
            <a:r>
              <a:rPr lang="en-US" sz="5400" b="1" dirty="0">
                <a:solidFill>
                  <a:prstClr val="white"/>
                </a:solidFill>
                <a:latin typeface="Frutiger 45 bold"/>
                <a:cs typeface="Calibri" panose="020F0502020204030204" pitchFamily="34" charset="0"/>
              </a:rPr>
              <a:t>-</a:t>
            </a:r>
            <a:r>
              <a:rPr lang="en-US" sz="3600" b="1" dirty="0">
                <a:solidFill>
                  <a:prstClr val="white"/>
                </a:solidFill>
                <a:latin typeface="Frutiger 45 bold"/>
                <a:cs typeface="Calibri" panose="020F0502020204030204" pitchFamily="34" charset="0"/>
              </a:rPr>
              <a:t>36</a:t>
            </a: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Calibri body  -24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utilizes PDF-based study materials provided by the user (e.g., ML textbooks, lecture notes). These documents serve as the dataset for building the personalized study assistant.</a:t>
            </a:r>
          </a:p>
          <a:p/>
          <a:p>
            <a:r>
              <a:t>Preprocessing includes:</a:t>
            </a:r>
          </a:p>
          <a:p>
            <a:r>
              <a:t>- Text extraction from PDFs</a:t>
            </a:r>
          </a:p>
          <a:p>
            <a:r>
              <a:t>- Sentence/Chunk splitting</a:t>
            </a:r>
          </a:p>
          <a:p>
            <a:r>
              <a:t>- Embedding generation for retrieval.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Several research works highlight the use of RAG (Retrieval-Augmented Generation) and Transformer models for educational purposes:</a:t>
            </a:r>
          </a:p>
          <a:p/>
          <a:p>
            <a:r>
              <a:t>- Simeone (2018): Intro to ML fundamentals.</a:t>
            </a:r>
          </a:p>
          <a:p>
            <a:r>
              <a:t>- Beckh et al. (2021): Explainable ML methods.</a:t>
            </a:r>
          </a:p>
          <a:p>
            <a:r>
              <a:t>- Use of FAISS and embeddings in semantic retrieval.</a:t>
            </a:r>
          </a:p>
          <a:p/>
          <a:p>
            <a:r>
              <a:t>These provide foundation for building adaptive, personalized assistants.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Planned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Ingestion: Extracting and preprocessing PDF content.</a:t>
            </a:r>
          </a:p>
          <a:p>
            <a:r>
              <a:t>- Embeddings + Vector Store: FAISS for semantic search.</a:t>
            </a:r>
          </a:p>
          <a:p>
            <a:r>
              <a:t>- Q&amp;A Module: RAG-based pipeline for accurate answers.</a:t>
            </a:r>
          </a:p>
          <a:p>
            <a:r>
              <a:t>- Quiz Generator: MCQ/short-answer generation.</a:t>
            </a:r>
          </a:p>
          <a:p>
            <a:r>
              <a:t>- Student Tracking: Track progress and weak areas.</a:t>
            </a:r>
          </a:p>
          <a:p>
            <a:r>
              <a:t>- Frontend: Simple interface using Streamlit.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Retrieval-Augmented Generation (RAG): For contextual Q&amp;A.</a:t>
            </a:r>
          </a:p>
          <a:p>
            <a:r>
              <a:t>- Sentence Transformers: Embeddings for semantic similarity.</a:t>
            </a:r>
          </a:p>
          <a:p>
            <a:r>
              <a:t>- FAISS: Vector database for fast retrieval.</a:t>
            </a:r>
          </a:p>
          <a:p>
            <a:r>
              <a:t>- Flan-T5 (base/large): For refining answers and quiz generation.</a:t>
            </a:r>
          </a:p>
          <a:p>
            <a:r>
              <a:t>- Adaptive Learning Loop: Quiz → Feedback → Retry until mastery.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 functional AI-powered study assistant chatbot.</a:t>
            </a:r>
          </a:p>
          <a:p>
            <a:r>
              <a:t>- Ability to upload study PDFs and ask questions.</a:t>
            </a:r>
          </a:p>
          <a:p>
            <a:r>
              <a:t>- Automatic generation of quizzes for practice.</a:t>
            </a:r>
          </a:p>
          <a:p>
            <a:r>
              <a:t>- Adaptive tracking of student learning progress.</a:t>
            </a:r>
          </a:p>
          <a:p>
            <a:r>
              <a:t>- Deployment-ready prototype with Streamlit frontend.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Personalized study assistant for students.</a:t>
            </a:r>
          </a:p>
          <a:p>
            <a:r>
              <a:t>- Onboarding/training tool for employees in organizations.</a:t>
            </a:r>
          </a:p>
          <a:p>
            <a:r>
              <a:t>- Self-paced learning for competitive exam aspirants.</a:t>
            </a:r>
          </a:p>
          <a:p>
            <a:r>
              <a:t>- Accessible knowledge assistant for institutions and schools.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Paper 1: Retrieval-Augmented Generation for Knowledge-Intensive NLP (Lewis et al., 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latin typeface="Calibri"/>
              </a:defRPr>
            </a:pPr>
            <a:r>
              <a:t>Summary: Introduces RAG framework combining dense retriever with seq2seq generator for knowledge-intensive tasks.</a:t>
            </a:r>
          </a:p>
          <a:p>
            <a:pPr>
              <a:defRPr sz="2800">
                <a:latin typeface="Calibri"/>
              </a:defRPr>
            </a:pPr>
          </a:p>
          <a:p>
            <a:pPr>
              <a:defRPr sz="2800">
                <a:latin typeface="Calibri"/>
              </a:defRPr>
            </a:pPr>
            <a:r>
              <a:t>Methodology: Dense embeddings, FAISS retrieval, seq2seq conditioning.</a:t>
            </a:r>
          </a:p>
          <a:p>
            <a:pPr>
              <a:defRPr sz="2800">
                <a:latin typeface="Calibri"/>
              </a:defRPr>
            </a:pPr>
          </a:p>
          <a:p>
            <a:pPr>
              <a:defRPr sz="2800">
                <a:latin typeface="Calibri"/>
              </a:defRPr>
            </a:pPr>
            <a:r>
              <a:t>Future Scope: Joint retriever-generator training, multimodal RAG, reducing hallucinations.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Paper 2: A Survey of Approaches to Automatic Question Generation (Lu et al., 2021)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latin typeface="Calibri"/>
              </a:defRPr>
            </a:pPr>
            <a:r>
              <a:t>Summary: Comprehensive survey of QG approaches (template-based, neural, transformer-based).</a:t>
            </a:r>
          </a:p>
          <a:p>
            <a:pPr>
              <a:defRPr sz="2800">
                <a:latin typeface="Calibri"/>
              </a:defRPr>
            </a:pPr>
          </a:p>
          <a:p>
            <a:pPr>
              <a:defRPr sz="2800">
                <a:latin typeface="Calibri"/>
              </a:defRPr>
            </a:pPr>
            <a:r>
              <a:t>Methodology: Rule-based QG, encoder-decoder transformers, answer-aware QG.</a:t>
            </a:r>
          </a:p>
          <a:p>
            <a:pPr>
              <a:defRPr sz="2800">
                <a:latin typeface="Calibri"/>
              </a:defRPr>
            </a:pPr>
          </a:p>
          <a:p>
            <a:pPr>
              <a:defRPr sz="2800">
                <a:latin typeface="Calibri"/>
              </a:defRPr>
            </a:pPr>
            <a:r>
              <a:t>Future Scope: Better evaluation metrics, controllable QG, multimodal integration.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Paper 3: Automatic Question Generation and Answer Assessment (Das et al., 2021)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latin typeface="Calibri"/>
              </a:defRPr>
            </a:pPr>
            <a:r>
              <a:t>Summary: Reviews QG pipelines with emphasis on student assessment and educational tools.</a:t>
            </a:r>
          </a:p>
          <a:p>
            <a:pPr>
              <a:defRPr sz="2800">
                <a:latin typeface="Calibri"/>
              </a:defRPr>
            </a:pPr>
          </a:p>
          <a:p>
            <a:pPr>
              <a:defRPr sz="2800">
                <a:latin typeface="Calibri"/>
              </a:defRPr>
            </a:pPr>
            <a:r>
              <a:t>Methodology: MCQ generation, distractor creation, transformer-based QG.</a:t>
            </a:r>
          </a:p>
          <a:p>
            <a:pPr>
              <a:defRPr sz="2800">
                <a:latin typeface="Calibri"/>
              </a:defRPr>
            </a:pPr>
          </a:p>
          <a:p>
            <a:pPr>
              <a:defRPr sz="2800">
                <a:latin typeface="Calibri"/>
              </a:defRPr>
            </a:pPr>
            <a:r>
              <a:t>Future Scope: Robust grading, adaptive QG, improved distractors, RAG integration.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Paper 4: Retrieval-Augmented Generation: A Survey (2024)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latin typeface="Calibri"/>
              </a:defRPr>
            </a:pPr>
            <a:r>
              <a:t>Summary: Recent survey analyzing &gt;100 RAG studies, covering retrieval, augmentation, and generation.</a:t>
            </a:r>
          </a:p>
          <a:p>
            <a:pPr>
              <a:defRPr sz="2800">
                <a:latin typeface="Calibri"/>
              </a:defRPr>
            </a:pPr>
          </a:p>
          <a:p>
            <a:pPr>
              <a:defRPr sz="2800">
                <a:latin typeface="Calibri"/>
              </a:defRPr>
            </a:pPr>
            <a:r>
              <a:t>Methodology: Dense vs sparse retrieval, augmentation strategies, generator conditioning.</a:t>
            </a:r>
          </a:p>
          <a:p>
            <a:pPr>
              <a:defRPr sz="2800">
                <a:latin typeface="Calibri"/>
              </a:defRPr>
            </a:pPr>
          </a:p>
          <a:p>
            <a:pPr>
              <a:defRPr sz="2800">
                <a:latin typeface="Calibri"/>
              </a:defRPr>
            </a:pPr>
            <a:r>
              <a:t>Future Scope: Standardized benchmarks, multimodal RAG, factuality evaluation.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Paper 5: RAG for Educational Tasks (EDM 2024)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800">
                <a:latin typeface="Calibri"/>
              </a:defRPr>
            </a:pPr>
            <a:r>
              <a:t>Summary: Demonstrates RAG improves feedback and hint generation in educational settings.</a:t>
            </a:r>
          </a:p>
          <a:p>
            <a:pPr>
              <a:defRPr sz="2800">
                <a:latin typeface="Calibri"/>
              </a:defRPr>
            </a:pPr>
          </a:p>
          <a:p>
            <a:pPr>
              <a:defRPr sz="2800">
                <a:latin typeface="Calibri"/>
              </a:defRPr>
            </a:pPr>
            <a:r>
              <a:t>Methodology: Retrieval from textbooks + LLM-generated hints.</a:t>
            </a:r>
          </a:p>
          <a:p>
            <a:pPr>
              <a:defRPr sz="2800">
                <a:latin typeface="Calibri"/>
              </a:defRPr>
            </a:pPr>
          </a:p>
          <a:p>
            <a:pPr>
              <a:defRPr sz="2800">
                <a:latin typeface="Calibri"/>
              </a:defRPr>
            </a:pPr>
            <a:r>
              <a:t>Future Scope: Adaptive hinting, curriculum coverage, personalized QG.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latin typeface="Calibri"/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t>References:</a:t>
            </a:r>
          </a:p>
          <a:p>
            <a:pPr>
              <a:defRPr sz="2000">
                <a:latin typeface="Calibri"/>
              </a:defRPr>
            </a:pPr>
          </a:p>
          <a:p>
            <a:pPr>
              <a:defRPr sz="2000">
                <a:latin typeface="Calibri"/>
              </a:defRPr>
            </a:pPr>
            <a:r>
              <a:t>1. Lewis et al., 2020 - Retrieval-Augmented Generation for Knowledge-Intensive NLP. https://arxiv.org/abs/2005.11401</a:t>
            </a:r>
          </a:p>
          <a:p>
            <a:pPr>
              <a:defRPr sz="2000">
                <a:latin typeface="Calibri"/>
              </a:defRPr>
            </a:pPr>
          </a:p>
          <a:p>
            <a:pPr>
              <a:defRPr sz="2000">
                <a:latin typeface="Calibri"/>
              </a:defRPr>
            </a:pPr>
            <a:r>
              <a:t>2. Lu et al., 2021 - A Survey of Approaches to Automatic Question Generation. https://aclanthology.org/2021.rocling-1.38/</a:t>
            </a:r>
          </a:p>
          <a:p>
            <a:pPr>
              <a:defRPr sz="2000">
                <a:latin typeface="Calibri"/>
              </a:defRPr>
            </a:pPr>
          </a:p>
          <a:p>
            <a:pPr>
              <a:defRPr sz="2000">
                <a:latin typeface="Calibri"/>
              </a:defRPr>
            </a:pPr>
            <a:r>
              <a:t>3. Das et al., 2021 - Automatic Question Generation and Answer Assessment. https://link.springer.com/article/10.1007/s40593-021-00244-w</a:t>
            </a:r>
          </a:p>
          <a:p>
            <a:pPr>
              <a:defRPr sz="2000">
                <a:latin typeface="Calibri"/>
              </a:defRPr>
            </a:pPr>
          </a:p>
          <a:p>
            <a:pPr>
              <a:defRPr sz="2000">
                <a:latin typeface="Calibri"/>
              </a:defRPr>
            </a:pPr>
            <a:r>
              <a:t>4. Survey 2024 - Retrieval-Augmented Generation: A Survey. https://arxiv.org/abs/2402.19473</a:t>
            </a:r>
          </a:p>
          <a:p>
            <a:pPr>
              <a:defRPr sz="2000">
                <a:latin typeface="Calibri"/>
              </a:defRPr>
            </a:pPr>
          </a:p>
          <a:p>
            <a:pPr>
              <a:defRPr sz="2000">
                <a:latin typeface="Calibri"/>
              </a:defRPr>
            </a:pPr>
            <a:r>
              <a:t>5. EDM 2024 - RAG for Educational Tasks. https://doi.org/10.48550/arXiv.2401.06204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4AF3A-1BAA-BB19-865F-8604C4E3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ADF6DB-6CFE-DDC5-997C-E84EE1A9470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Information….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Module 1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5583D1"/>
                </a:solidFill>
                <a:latin typeface="+mn-lt"/>
              </a:rPr>
              <a:t>calibri</a:t>
            </a:r>
            <a:r>
              <a:rPr lang="en-US" dirty="0">
                <a:solidFill>
                  <a:srgbClr val="5583D1"/>
                </a:solidFill>
                <a:latin typeface="+mn-lt"/>
              </a:rPr>
              <a:t> 28</a:t>
            </a:r>
            <a:r>
              <a:rPr lang="en-US" dirty="0">
                <a:solidFill>
                  <a:srgbClr val="5583D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Subtopic - Calibri body -28</a:t>
            </a:r>
          </a:p>
          <a:p>
            <a:r>
              <a:rPr lang="en-US" sz="24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+mn-lt"/>
              </a:rPr>
              <a:t>Content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 </a:t>
            </a:r>
            <a:r>
              <a:rPr lang="en-US" sz="2400" b="0" dirty="0">
                <a:solidFill>
                  <a:srgbClr val="242424"/>
                </a:solidFill>
                <a:highlight>
                  <a:srgbClr val="FFFFFF"/>
                </a:highlight>
                <a:latin typeface="+mn-lt"/>
              </a:rPr>
              <a:t>Calibri body -28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242424"/>
                </a:solidFill>
                <a:latin typeface="source-serif-pro"/>
              </a:rPr>
              <a:t>Calibri body -28</a:t>
            </a: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Calibri body -36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171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HARI PRASATH</cp:lastModifiedBy>
  <cp:revision>10</cp:revision>
  <dcterms:created xsi:type="dcterms:W3CDTF">2024-05-13T10:33:11Z</dcterms:created>
  <dcterms:modified xsi:type="dcterms:W3CDTF">2025-08-25T08:33:47Z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