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147470489" r:id="rId2"/>
    <p:sldId id="2147470492" r:id="rId3"/>
    <p:sldId id="2147470493" r:id="rId4"/>
    <p:sldId id="2147470487" r:id="rId5"/>
    <p:sldId id="2147470494" r:id="rId6"/>
    <p:sldId id="2147470497" r:id="rId7"/>
    <p:sldId id="2147470498" r:id="rId8"/>
    <p:sldId id="2147470500" r:id="rId9"/>
    <p:sldId id="214747049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25B9ED"/>
    <a:srgbClr val="47BDAE"/>
    <a:srgbClr val="30BBDA"/>
    <a:srgbClr val="47BDAF"/>
    <a:srgbClr val="696969"/>
    <a:srgbClr val="1C4D98"/>
    <a:srgbClr val="8BC431"/>
    <a:srgbClr val="97B6BA"/>
    <a:srgbClr val="24A8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6" d="100"/>
          <a:sy n="56" d="100"/>
        </p:scale>
        <p:origin x="100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9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3F4D17B-9B25-2D63-E389-71163BD2C8E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FC4ED1-FB42-4A6C-B292-B8C58946A8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35A630-145D-4232-9865-98341E30F7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708363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B0375-D926-48D9-8605-813B1B64E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8D7657-21CC-45AA-A2CE-92653962FC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39364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A09EBA-4206-40BF-81B1-742CF8BD5B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B8BE7B-6EB1-4B41-A25B-B41833E5B2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11384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3">
            <a:extLst>
              <a:ext uri="{FF2B5EF4-FFF2-40B4-BE49-F238E27FC236}">
                <a16:creationId xmlns:a16="http://schemas.microsoft.com/office/drawing/2014/main" id="{F7878D79-3823-9575-1C88-56C4110E1E3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55996" y="1271219"/>
            <a:ext cx="10624338" cy="44456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2800" b="1" kern="1200" dirty="0">
                <a:solidFill>
                  <a:srgbClr val="0070C0"/>
                </a:solidFill>
                <a:latin typeface="Frutiger 45 bold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 dirty="0"/>
              <a:t>Title Here</a:t>
            </a:r>
          </a:p>
        </p:txBody>
      </p:sp>
      <p:sp>
        <p:nvSpPr>
          <p:cNvPr id="4" name="Text Placeholder 13">
            <a:extLst>
              <a:ext uri="{FF2B5EF4-FFF2-40B4-BE49-F238E27FC236}">
                <a16:creationId xmlns:a16="http://schemas.microsoft.com/office/drawing/2014/main" id="{06C9D6B8-9A00-34FD-3E41-E67F07F278E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55996" y="629525"/>
            <a:ext cx="10624338" cy="44456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2800" b="1" kern="1200" dirty="0">
                <a:solidFill>
                  <a:srgbClr val="0070C0"/>
                </a:solidFill>
                <a:latin typeface="Frutiger 45 bold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36477356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3">
            <a:extLst>
              <a:ext uri="{FF2B5EF4-FFF2-40B4-BE49-F238E27FC236}">
                <a16:creationId xmlns:a16="http://schemas.microsoft.com/office/drawing/2014/main" id="{F7878D79-3823-9575-1C88-56C4110E1E3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3803" y="469835"/>
            <a:ext cx="11672300" cy="650048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3200" b="1" kern="1200" dirty="0">
                <a:solidFill>
                  <a:srgbClr val="595959"/>
                </a:solidFill>
                <a:latin typeface="Frutiger 45 bold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2443542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837F2-3C53-43E6-9F25-242D13C5A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2C3C5-9B28-493B-9422-74FF4AE180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70436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9B68FAD-9CFA-CBF0-4B37-9944C2E932A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D4B6E2-CC70-4366-ABC8-87480CC35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0D34EE-ED80-45A7-B964-53ED80D946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33036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3BCD6-D227-4C30-8364-6F161FA12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C3054-5604-4679-AF7D-07BF06BE01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47BA85-32D5-4EA3-9F8B-5A8B925174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96123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F33A1-3BE5-4F1B-8E70-082254902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C4CAE0-72F2-4F22-A85A-772E3DA044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DE67E9-F76F-4049-98D4-82E9E7C800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332A94-E906-4159-9FE4-E63CFAE0BE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16D1AA-A642-4FEB-91F0-3F506A2AE8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39363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BF108-6EC2-4592-9D33-716E6B1AC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26736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7387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2AB71-FC15-4C88-A99B-0D66CDCEE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69B3E-A4BB-45D7-ABB7-1E151F04F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FD4C72-B215-468A-8722-23007428B0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94330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42731-906B-40B4-86D3-CD7878598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1042F1-26FD-477E-A079-62384AA43E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52E8FE-8F89-4D08-8341-786A0381BB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38541148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png"/><Relationship Id="rId16" Type="http://schemas.openxmlformats.org/officeDocument/2006/relationships/image" Target="../media/image2.png"/><Relationship Id="rId17" Type="http://schemas.microsoft.com/office/2007/relationships/hdphoto" Target="../media/hdphoto1.wdp"/><Relationship Id="rId18" Type="http://schemas.openxmlformats.org/officeDocument/2006/relationships/image" Target="../media/image3.png"/><Relationship Id="rId19" Type="http://schemas.microsoft.com/office/2007/relationships/hdphoto" Target="../media/hdphoto2.wdp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2D087FE-85BE-5152-9EB5-3B57AE38DD48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337544"/>
            <a:ext cx="12191994" cy="154830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EFA70D2-ADBF-0DD4-D7D1-F37201867E99}"/>
              </a:ext>
            </a:extLst>
          </p:cNvPr>
          <p:cNvSpPr/>
          <p:nvPr userDrawn="1"/>
        </p:nvSpPr>
        <p:spPr>
          <a:xfrm>
            <a:off x="0" y="0"/>
            <a:ext cx="12192000" cy="365125"/>
          </a:xfrm>
          <a:prstGeom prst="rect">
            <a:avLst/>
          </a:prstGeom>
          <a:gradFill>
            <a:gsLst>
              <a:gs pos="5000">
                <a:srgbClr val="47BDAE"/>
              </a:gs>
              <a:gs pos="59000">
                <a:srgbClr val="25B9ED"/>
              </a:gs>
              <a:gs pos="100000">
                <a:srgbClr val="FFFFFF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2000" b="1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BC08DB-FBED-4A43-AE4B-B2CE371FE6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271" y="1191757"/>
            <a:ext cx="11004446" cy="47950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028" name="Picture 4" descr="LTIMindtree logo in transparent PNG and vectorized SVG formats">
            <a:extLst>
              <a:ext uri="{FF2B5EF4-FFF2-40B4-BE49-F238E27FC236}">
                <a16:creationId xmlns:a16="http://schemas.microsoft.com/office/drawing/2014/main" id="{21F70453-17DB-04F6-290A-DCDEF9FDE02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saturation sat="400000"/>
                    </a14:imgEffect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5387" y="6562429"/>
            <a:ext cx="1541059" cy="295571"/>
          </a:xfrm>
          <a:prstGeom prst="rect">
            <a:avLst/>
          </a:prstGeom>
          <a:noFill/>
        </p:spPr>
      </p:pic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DBDE3A73-7407-B3B5-0BC2-D13C973D143A}"/>
              </a:ext>
            </a:extLst>
          </p:cNvPr>
          <p:cNvSpPr txBox="1">
            <a:spLocks/>
          </p:cNvSpPr>
          <p:nvPr userDrawn="1"/>
        </p:nvSpPr>
        <p:spPr>
          <a:xfrm>
            <a:off x="221274" y="88514"/>
            <a:ext cx="8176583" cy="11032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70A0B4C8-C250-76C3-01DB-D728F6B32656}"/>
              </a:ext>
            </a:extLst>
          </p:cNvPr>
          <p:cNvSpPr txBox="1">
            <a:spLocks/>
          </p:cNvSpPr>
          <p:nvPr userDrawn="1"/>
        </p:nvSpPr>
        <p:spPr>
          <a:xfrm>
            <a:off x="391411" y="640135"/>
            <a:ext cx="11290305" cy="5237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>
              <a:latin typeface="Calibri (Body)"/>
            </a:endParaRP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349D7A90-F0A3-C216-D67E-9B86D1BECDF5}"/>
              </a:ext>
            </a:extLst>
          </p:cNvPr>
          <p:cNvSpPr txBox="1">
            <a:spLocks/>
          </p:cNvSpPr>
          <p:nvPr userDrawn="1"/>
        </p:nvSpPr>
        <p:spPr>
          <a:xfrm>
            <a:off x="158720" y="413891"/>
            <a:ext cx="10025576" cy="6859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83075D7-F006-A81F-68F1-A5F218FAF004}"/>
              </a:ext>
            </a:extLst>
          </p:cNvPr>
          <p:cNvPicPr>
            <a:picLocks noChangeAspect="1"/>
          </p:cNvPicPr>
          <p:nvPr userDrawn="1"/>
        </p:nvPicPr>
        <p:blipFill>
          <a:blip r:embed="rId18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rightnessContrast bright="-20000"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5554" y="6358271"/>
            <a:ext cx="964436" cy="411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482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microsoft.com/office/2007/relationships/hdphoto" Target="../media/hdphoto3.wdp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8D30BC0-07A3-DCDA-0D0B-DD40C2178A62}"/>
              </a:ext>
            </a:extLst>
          </p:cNvPr>
          <p:cNvSpPr/>
          <p:nvPr/>
        </p:nvSpPr>
        <p:spPr>
          <a:xfrm>
            <a:off x="-31269" y="29737"/>
            <a:ext cx="12254538" cy="6868389"/>
          </a:xfrm>
          <a:prstGeom prst="rect">
            <a:avLst/>
          </a:prstGeom>
          <a:gradFill>
            <a:gsLst>
              <a:gs pos="0">
                <a:srgbClr val="47BDAF"/>
              </a:gs>
              <a:gs pos="100000">
                <a:srgbClr val="3793A6"/>
              </a:gs>
              <a:gs pos="39000">
                <a:srgbClr val="1C4D98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utiger LT Pro 45 Light" panose="020B0403030504020204" pitchFamily="34" charset="0"/>
              <a:ea typeface="+mn-ea"/>
              <a:cs typeface="+mn-cs"/>
            </a:endParaRPr>
          </a:p>
          <a:p>
            <a:pPr>
              <a:defRPr sz="2000"/>
            </a:pPr>
            <a:r>
              <a:t>Team Member: Mittameeda Akshay (24MAI0078)</a:t>
            </a:r>
            <a:br/>
            <a:r>
              <a:t>M.Tech AI &amp; ML</a:t>
            </a:r>
            <a:br/>
            <a:r>
              <a:t>VIT University</a:t>
            </a:r>
          </a:p>
        </p:txBody>
      </p:sp>
      <p:sp>
        <p:nvSpPr>
          <p:cNvPr id="14" name="Text Placeholder 1">
            <a:extLst>
              <a:ext uri="{FF2B5EF4-FFF2-40B4-BE49-F238E27FC236}">
                <a16:creationId xmlns:a16="http://schemas.microsoft.com/office/drawing/2014/main" id="{0741E81D-922F-23FE-07A9-320FA2B27E3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89635" y="17705"/>
            <a:ext cx="6910121" cy="1058125"/>
          </a:xfrm>
        </p:spPr>
        <p:txBody>
          <a:bodyPr/>
          <a:lstStyle/>
          <a:p>
            <a:pPr marL="0" indent="0" algn="ctr">
              <a:buNone/>
            </a:pPr>
          </a:p>
          <a:p>
            <a:pPr>
              <a:defRPr sz="2000"/>
            </a:pPr>
            <a:r>
              <a:t>Team Member: Mittameeda Akshay (24MAI0078)</a:t>
            </a:r>
            <a:br/>
            <a:r>
              <a:t>M.Tech AI &amp; ML</a:t>
            </a:r>
            <a:br/>
            <a:r>
              <a:t>VIT University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D19DFA2-C55E-F4D5-C53A-B5ECEB442DC1}"/>
              </a:ext>
            </a:extLst>
          </p:cNvPr>
          <p:cNvCxnSpPr/>
          <p:nvPr/>
        </p:nvCxnSpPr>
        <p:spPr>
          <a:xfrm>
            <a:off x="2977350" y="1120307"/>
            <a:ext cx="58662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41AA452C-B3E6-7A79-FD46-04E813851A85}"/>
              </a:ext>
            </a:extLst>
          </p:cNvPr>
          <p:cNvSpPr/>
          <p:nvPr/>
        </p:nvSpPr>
        <p:spPr>
          <a:xfrm>
            <a:off x="4125951" y="1177578"/>
            <a:ext cx="3033131" cy="28603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</a:p>
          <a:p>
            <a:pPr>
              <a:defRPr sz="2000"/>
            </a:pPr>
            <a:r>
              <a:t>Team Member: Mittameeda Akshay (24MAI0078)</a:t>
            </a:r>
            <a:br/>
            <a:r>
              <a:t>M.Tech AI &amp; ML</a:t>
            </a:r>
            <a:br/>
            <a:r>
              <a:t>VIT University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8A8852-79FE-2D69-0530-D7712358063B}"/>
              </a:ext>
            </a:extLst>
          </p:cNvPr>
          <p:cNvSpPr txBox="1"/>
          <p:nvPr/>
        </p:nvSpPr>
        <p:spPr>
          <a:xfrm>
            <a:off x="180236" y="1659822"/>
            <a:ext cx="11428184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StudyBot – An AI-Powered Personalized Study Assistant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E7F5D19-19F4-F87F-17C2-8520612BCFEC}"/>
              </a:ext>
            </a:extLst>
          </p:cNvPr>
          <p:cNvGraphicFramePr>
            <a:graphicFrameLocks noGrp="1"/>
          </p:cNvGraphicFramePr>
          <p:nvPr/>
        </p:nvGraphicFramePr>
        <p:xfrm>
          <a:off x="-47290" y="5501244"/>
          <a:ext cx="12239216" cy="326483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19608">
                  <a:extLst>
                    <a:ext uri="{9D8B030D-6E8A-4147-A177-3AD203B41FA5}">
                      <a16:colId xmlns:a16="http://schemas.microsoft.com/office/drawing/2014/main" val="586572480"/>
                    </a:ext>
                  </a:extLst>
                </a:gridCol>
                <a:gridCol w="6119608">
                  <a:extLst>
                    <a:ext uri="{9D8B030D-6E8A-4147-A177-3AD203B41FA5}">
                      <a16:colId xmlns:a16="http://schemas.microsoft.com/office/drawing/2014/main" val="157907922"/>
                    </a:ext>
                  </a:extLst>
                </a:gridCol>
              </a:tblGrid>
              <a:tr h="15274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Frutiger 45 bold"/>
                          <a:cs typeface="Calibri" panose="020F0502020204030204" pitchFamily="34" charset="0"/>
                        </a:rPr>
                        <a:t>Knowledge partner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Frutiger 45 bold"/>
                          <a:cs typeface="Calibri" panose="020F0502020204030204" pitchFamily="34" charset="0"/>
                        </a:rPr>
                        <a:t>                                                                     Implementation partner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33668230"/>
                  </a:ext>
                </a:extLst>
              </a:tr>
              <a:tr h="1184198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66263768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2715C658-0B94-5B63-55F1-B9B6F645F0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5332" y="5852667"/>
            <a:ext cx="1987468" cy="847417"/>
          </a:xfrm>
          <a:prstGeom prst="rect">
            <a:avLst/>
          </a:prstGeom>
        </p:spPr>
      </p:pic>
      <p:pic>
        <p:nvPicPr>
          <p:cNvPr id="9" name="Picture 2" descr="LTIMindtree - Technology Consulting and Digital Solutions Company">
            <a:extLst>
              <a:ext uri="{FF2B5EF4-FFF2-40B4-BE49-F238E27FC236}">
                <a16:creationId xmlns:a16="http://schemas.microsoft.com/office/drawing/2014/main" id="{B3D78849-E5F7-1DB2-227F-1424458612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52667"/>
            <a:ext cx="3886489" cy="864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9507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318EFD-13D1-118F-A8E4-F9E2D3695A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7726612-73E0-5A94-F635-3A742DD5BA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0624338" cy="4142989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endParaRPr lang="en-US" sz="2400" b="0" dirty="0">
              <a:solidFill>
                <a:srgbClr val="5583D1"/>
              </a:solidFill>
            </a:endParaRPr>
          </a:p>
          <a:p>
            <a:pPr>
              <a:defRPr sz="2000"/>
            </a:pPr>
            <a:r>
              <a:t>• Need for a personalized study assistant</a:t>
            </a:r>
            <a:br/>
            <a:r>
              <a:t>• Challenges in managing vast academic materials</a:t>
            </a:r>
            <a:br/>
            <a:r>
              <a:t>• Motivation: Helping students with structured, AI-driven study support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4E3812-AF2F-9DD8-6ECF-C3425146B38F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t>Introduction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295426A-3395-FE92-30C7-C8A6AC62DE62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D91B1D4-191E-E882-BD37-9FBAED57B57F}"/>
              </a:ext>
            </a:extLst>
          </p:cNvPr>
          <p:cNvSpPr txBox="1"/>
          <p:nvPr/>
        </p:nvSpPr>
        <p:spPr>
          <a:xfrm>
            <a:off x="6093893" y="57036"/>
            <a:ext cx="6098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088180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D1235D-73A1-0B84-0745-6B97432CB0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4D551BF-43EB-C049-6D3B-4D17D57752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0624338" cy="4142989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endParaRPr lang="en-US" sz="2400" b="0" dirty="0">
              <a:solidFill>
                <a:srgbClr val="5583D1"/>
              </a:solidFill>
            </a:endParaRPr>
          </a:p>
          <a:p>
            <a:pPr>
              <a:defRPr sz="2000"/>
            </a:pPr>
            <a:r>
              <a:t>• Build a chatbot that can parse PDFs and extract content</a:t>
            </a:r>
            <a:br/>
            <a:r>
              <a:t>• Perform semantic search &amp; retrieval</a:t>
            </a:r>
            <a:br/>
            <a:r>
              <a:t>• Answer student queries with context</a:t>
            </a:r>
            <a:br/>
            <a:r>
              <a:t>• Provide adaptive study assistance</a:t>
            </a:r>
            <a:br/>
            <a:r>
              <a:t>• Deliver explainability + fairness in AI interactions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FF40D3-B05A-88C3-591F-882A93FC9918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t>Objectives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2740D4D-2363-70E1-0E6E-1BDDA8C33C87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4452DD5-D934-4955-F39B-2109AC72692F}"/>
              </a:ext>
            </a:extLst>
          </p:cNvPr>
          <p:cNvSpPr txBox="1"/>
          <p:nvPr/>
        </p:nvSpPr>
        <p:spPr>
          <a:xfrm>
            <a:off x="6093893" y="57036"/>
            <a:ext cx="6098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t>Objectives</a:t>
            </a:r>
          </a:p>
        </p:txBody>
      </p:sp>
    </p:spTree>
    <p:extLst>
      <p:ext uri="{BB962C8B-B14F-4D97-AF65-F5344CB8AC3E}">
        <p14:creationId xmlns:p14="http://schemas.microsoft.com/office/powerpoint/2010/main" val="1739450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F24291B-7EDA-4E3D-40F5-03FDC22C33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</a:p>
          <a:p>
            <a:pPr>
              <a:defRPr sz="2000"/>
            </a:pPr>
            <a:r>
              <a:t>1. Data Ingestion (PDFs → Text)</a:t>
            </a:r>
            <a:br/>
            <a:r>
              <a:t>2. Embedding Generation (Sentence-BERT)</a:t>
            </a:r>
            <a:br/>
            <a:r>
              <a:t>3. Vector Database (FAISS/ChromaDB)</a:t>
            </a:r>
            <a:br/>
            <a:r>
              <a:t>4. Question Answering (Gemini LLM + RAG)</a:t>
            </a:r>
            <a:br/>
            <a:r>
              <a:t>5. Streamlit UI with authentication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EA9B7F-B60D-6297-DC95-0FDA7E6D7C7C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t>Modules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6F77F89-4F98-73F2-FD5A-5DD416A6F12F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5221164-7940-3B34-A613-28A74A63E0F7}"/>
              </a:ext>
            </a:extLst>
          </p:cNvPr>
          <p:cNvSpPr txBox="1"/>
          <p:nvPr/>
        </p:nvSpPr>
        <p:spPr>
          <a:xfrm>
            <a:off x="6093893" y="57036"/>
            <a:ext cx="6098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t>Modules</a:t>
            </a:r>
          </a:p>
        </p:txBody>
      </p:sp>
    </p:spTree>
    <p:extLst>
      <p:ext uri="{BB962C8B-B14F-4D97-AF65-F5344CB8AC3E}">
        <p14:creationId xmlns:p14="http://schemas.microsoft.com/office/powerpoint/2010/main" val="33775862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E2D7CD-C158-6FC1-06C7-09444D2DE0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325C8EF-A5DD-AB22-0372-51B9ABE6352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0624338" cy="4142989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endParaRPr lang="en-US" sz="2400" b="0" dirty="0">
              <a:solidFill>
                <a:srgbClr val="5583D1"/>
              </a:solidFill>
            </a:endParaRPr>
          </a:p>
          <a:p>
            <a:pPr>
              <a:defRPr sz="2000"/>
            </a:pPr>
            <a:r>
              <a:t>• Workflow pipeline: Data → Preprocessing → Embedding → Storage → Query → Response</a:t>
            </a:r>
            <a:br/>
            <a:r>
              <a:t>• Retrieval Augmented Generation (RAG)</a:t>
            </a:r>
            <a:br/>
            <a:r>
              <a:t>• Sentence-BERT for embeddings</a:t>
            </a:r>
            <a:br/>
            <a:r>
              <a:t>• Gemini LLM for contextual answers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15F4B8-EED0-F7BE-96C7-D7AAE989A251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t>Methodology / Modeling Plan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A882B44-FCE4-BF93-E951-46CF2238FB74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CE164B1-01DD-BF3B-88E8-DF2DEDBFA9EB}"/>
              </a:ext>
            </a:extLst>
          </p:cNvPr>
          <p:cNvSpPr txBox="1"/>
          <p:nvPr/>
        </p:nvSpPr>
        <p:spPr>
          <a:xfrm>
            <a:off x="6093893" y="57036"/>
            <a:ext cx="6098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t>Methodology / Modeling Plan</a:t>
            </a:r>
          </a:p>
        </p:txBody>
      </p:sp>
    </p:spTree>
    <p:extLst>
      <p:ext uri="{BB962C8B-B14F-4D97-AF65-F5344CB8AC3E}">
        <p14:creationId xmlns:p14="http://schemas.microsoft.com/office/powerpoint/2010/main" val="2034681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9CEA2B-384E-F256-4734-5578EDB524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0F88864-2E71-2992-AD53-E8948837272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0624338" cy="4142989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endParaRPr lang="en-US" sz="2400" b="0" dirty="0">
              <a:solidFill>
                <a:srgbClr val="5583D1"/>
              </a:solidFill>
            </a:endParaRPr>
          </a:p>
          <a:p>
            <a:pPr>
              <a:defRPr sz="2000"/>
            </a:pPr>
            <a:r>
              <a:t>• Extracted raw text from academic PDFs</a:t>
            </a:r>
            <a:br/>
            <a:r>
              <a:t>• Tokenization, cleaning, stopword removal</a:t>
            </a:r>
            <a:br/>
            <a:r>
              <a:t>• Statistics: No. of documents processed, Avg. tokens per doc</a:t>
            </a:r>
            <a:br/>
            <a:r>
              <a:t>• Balanced content storage in FAISS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411E118-0427-BF72-3B78-1707B0D6E382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t>Data Preprocessing &amp; EDA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A5618F6-CE69-311A-F79A-D12C7E917449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4F7A196-7B69-DD68-52A5-39CD9B799F7D}"/>
              </a:ext>
            </a:extLst>
          </p:cNvPr>
          <p:cNvSpPr txBox="1"/>
          <p:nvPr/>
        </p:nvSpPr>
        <p:spPr>
          <a:xfrm>
            <a:off x="6093893" y="57036"/>
            <a:ext cx="6098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t>Data Preprocessing &amp; EDA</a:t>
            </a:r>
          </a:p>
        </p:txBody>
      </p:sp>
    </p:spTree>
    <p:extLst>
      <p:ext uri="{BB962C8B-B14F-4D97-AF65-F5344CB8AC3E}">
        <p14:creationId xmlns:p14="http://schemas.microsoft.com/office/powerpoint/2010/main" val="679362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E7B675-E694-7663-D55C-2461C40B8B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E433592-8155-CD6F-B5E3-78AB52F31D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0624338" cy="4142989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endParaRPr lang="en-US" sz="2400" b="0" dirty="0">
              <a:solidFill>
                <a:srgbClr val="5583D1"/>
              </a:solidFill>
            </a:endParaRPr>
          </a:p>
          <a:p>
            <a:pPr>
              <a:defRPr sz="2000"/>
            </a:pPr>
            <a:r>
              <a:t>• Algorithms: Sentence-BERT, RAG, SHAP (explainability)</a:t>
            </a:r>
            <a:br/>
            <a:r>
              <a:t>• Tools: Python, PyTorch, FAISS/ChromaDB, Streamlit, Google Gemini API</a:t>
            </a:r>
            <a:br/>
            <a:r>
              <a:t>• Frameworks: Hugging Face, LangChain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243BDD-B44E-04F0-FA93-336DD2FFA770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t>Approach / Algorithms / Tools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4963133-FFA1-7CF4-9FAD-E6A120EF4238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EA3EC9D-D5AF-E54C-A3D0-5E42F32DC03B}"/>
              </a:ext>
            </a:extLst>
          </p:cNvPr>
          <p:cNvSpPr txBox="1"/>
          <p:nvPr/>
        </p:nvSpPr>
        <p:spPr>
          <a:xfrm>
            <a:off x="6093893" y="57036"/>
            <a:ext cx="6098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t>Approach / Algorithms / Tools</a:t>
            </a:r>
          </a:p>
        </p:txBody>
      </p:sp>
    </p:spTree>
    <p:extLst>
      <p:ext uri="{BB962C8B-B14F-4D97-AF65-F5344CB8AC3E}">
        <p14:creationId xmlns:p14="http://schemas.microsoft.com/office/powerpoint/2010/main" val="1079446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19A058-E477-163A-1B3E-61A05B0F38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A69BAD7-4402-029D-94EE-84728E7A1B9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0624338" cy="4142989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endParaRPr lang="en-US" sz="2400" b="0" dirty="0">
              <a:solidFill>
                <a:srgbClr val="5583D1"/>
              </a:solidFill>
            </a:endParaRPr>
          </a:p>
          <a:p>
            <a:pPr>
              <a:defRPr sz="2000"/>
            </a:pPr>
            <a:r>
              <a:t>Week 1 – Literature survey &amp; setup ✅</a:t>
            </a:r>
            <a:br/>
            <a:r>
              <a:t>Week 2 – Data preprocessing ✅</a:t>
            </a:r>
            <a:br/>
            <a:r>
              <a:t>Week 3 – Embedding generation ✅</a:t>
            </a:r>
            <a:br/>
            <a:r>
              <a:t>Week 4 – FAISS/ChromaDB integration ✅</a:t>
            </a:r>
            <a:br/>
            <a:r>
              <a:t>Week 5 – Streamlit UI 🔄 In Progress</a:t>
            </a:r>
            <a:br/>
            <a:r>
              <a:t>Week 6 – Explainability &amp; testing 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F67352-6E77-1E87-24B7-ED7906E0679C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t>Project Plan / Milestones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64F4198-C244-16A7-B796-A2E4B5EA6A81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8C26B487-77E4-5D5B-7416-E64E3C867A98}"/>
              </a:ext>
            </a:extLst>
          </p:cNvPr>
          <p:cNvSpPr txBox="1"/>
          <p:nvPr/>
        </p:nvSpPr>
        <p:spPr>
          <a:xfrm>
            <a:off x="6093893" y="57036"/>
            <a:ext cx="6098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t>Project Plan / Milestones</a:t>
            </a:r>
          </a:p>
        </p:txBody>
      </p:sp>
    </p:spTree>
    <p:extLst>
      <p:ext uri="{BB962C8B-B14F-4D97-AF65-F5344CB8AC3E}">
        <p14:creationId xmlns:p14="http://schemas.microsoft.com/office/powerpoint/2010/main" val="25011091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E5BBC5-46B5-0DF4-A2AC-5289D29573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7872131-A6C0-4ECF-9994-EA002B6EAD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0624338" cy="4142989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endParaRPr lang="en-US" sz="2400" b="0" dirty="0">
              <a:solidFill>
                <a:srgbClr val="5583D1"/>
              </a:solidFill>
            </a:endParaRPr>
          </a:p>
          <a:p>
            <a:pPr>
              <a:defRPr sz="2000"/>
            </a:pPr>
            <a:r>
              <a:t>End-to-end Architecture:</a:t>
            </a:r>
            <a:br/>
            <a:r>
              <a:t>1. Input Query</a:t>
            </a:r>
            <a:br/>
            <a:r>
              <a:t>2. Embedding Search in FAISS</a:t>
            </a:r>
            <a:br/>
            <a:r>
              <a:t>3. Context Retrieval</a:t>
            </a:r>
            <a:br/>
            <a:r>
              <a:t>4. LLM Response</a:t>
            </a:r>
            <a:br/>
            <a:r>
              <a:t>5. UI Display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EA9949-295E-B2C7-8E3A-639B0AD48F51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t>Pipeline Structure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C3477A6-BED1-8211-5527-9030F1E86940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B5AC1E1-8B68-1019-1B7A-0CF7BDC8B3EC}"/>
              </a:ext>
            </a:extLst>
          </p:cNvPr>
          <p:cNvSpPr txBox="1"/>
          <p:nvPr/>
        </p:nvSpPr>
        <p:spPr>
          <a:xfrm>
            <a:off x="6093893" y="57036"/>
            <a:ext cx="6098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t>Pipeline Structure</a:t>
            </a:r>
          </a:p>
        </p:txBody>
      </p:sp>
    </p:spTree>
    <p:extLst>
      <p:ext uri="{BB962C8B-B14F-4D97-AF65-F5344CB8AC3E}">
        <p14:creationId xmlns:p14="http://schemas.microsoft.com/office/powerpoint/2010/main" val="21983719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</TotalTime>
  <Words>181</Words>
  <Application>Microsoft Office PowerPoint</Application>
  <PresentationFormat>Widescreen</PresentationFormat>
  <Paragraphs>41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Calibri</vt:lpstr>
      <vt:lpstr>Calibri (Body)</vt:lpstr>
      <vt:lpstr>Calibri Light</vt:lpstr>
      <vt:lpstr>Frutiger 45 bold</vt:lpstr>
      <vt:lpstr>Frutiger LT Pro 45 Light</vt:lpstr>
      <vt:lpstr>source-serif-pro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HARI PRASATH</dc:creator>
  <cp:lastModifiedBy>HARI PRASATH</cp:lastModifiedBy>
  <cp:revision>12</cp:revision>
  <dcterms:created xsi:type="dcterms:W3CDTF">2024-05-13T10:33:11Z</dcterms:created>
  <dcterms:modified xsi:type="dcterms:W3CDTF">2025-09-20T12:01:52Z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c52bb50-aef2-4dc8-bb7f-e0da22648362_Enabled">
    <vt:lpwstr>true</vt:lpwstr>
  </property>
  <property fmtid="{D5CDD505-2E9C-101B-9397-08002B2CF9AE}" pid="3" name="MSIP_Label_ac52bb50-aef2-4dc8-bb7f-e0da22648362_SetDate">
    <vt:lpwstr>2025-08-25T08:11:33Z</vt:lpwstr>
  </property>
  <property fmtid="{D5CDD505-2E9C-101B-9397-08002B2CF9AE}" pid="4" name="MSIP_Label_ac52bb50-aef2-4dc8-bb7f-e0da22648362_Method">
    <vt:lpwstr>Standard</vt:lpwstr>
  </property>
  <property fmtid="{D5CDD505-2E9C-101B-9397-08002B2CF9AE}" pid="5" name="MSIP_Label_ac52bb50-aef2-4dc8-bb7f-e0da22648362_Name">
    <vt:lpwstr>ac52bb50-aef2-4dc8-bb7f-e0da22648362</vt:lpwstr>
  </property>
  <property fmtid="{D5CDD505-2E9C-101B-9397-08002B2CF9AE}" pid="6" name="MSIP_Label_ac52bb50-aef2-4dc8-bb7f-e0da22648362_SiteId">
    <vt:lpwstr>264b9899-fe1b-430b-9509-2154878d5774</vt:lpwstr>
  </property>
  <property fmtid="{D5CDD505-2E9C-101B-9397-08002B2CF9AE}" pid="7" name="MSIP_Label_ac52bb50-aef2-4dc8-bb7f-e0da22648362_ActionId">
    <vt:lpwstr>5a5317b9-6049-4f38-9ea6-5786aca62bc4</vt:lpwstr>
  </property>
  <property fmtid="{D5CDD505-2E9C-101B-9397-08002B2CF9AE}" pid="8" name="MSIP_Label_ac52bb50-aef2-4dc8-bb7f-e0da22648362_ContentBits">
    <vt:lpwstr>2</vt:lpwstr>
  </property>
  <property fmtid="{D5CDD505-2E9C-101B-9397-08002B2CF9AE}" pid="9" name="MSIP_Label_ac52bb50-aef2-4dc8-bb7f-e0da22648362_Tag">
    <vt:lpwstr>10, 3, 0, 1</vt:lpwstr>
  </property>
  <property fmtid="{D5CDD505-2E9C-101B-9397-08002B2CF9AE}" pid="10" name="ClassificationContentMarkingFooterLocations">
    <vt:lpwstr>1_Office Theme:8</vt:lpwstr>
  </property>
  <property fmtid="{D5CDD505-2E9C-101B-9397-08002B2CF9AE}" pid="11" name="ClassificationContentMarkingFooterText">
    <vt:lpwstr>Sensitivity: LNT Construction Internal Use</vt:lpwstr>
  </property>
</Properties>
</file>