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37"/>
  </p:handoutMasterIdLst>
  <p:sldIdLst>
    <p:sldId id="256" r:id="rId2"/>
    <p:sldId id="263" r:id="rId3"/>
    <p:sldId id="257" r:id="rId4"/>
    <p:sldId id="258" r:id="rId5"/>
    <p:sldId id="259" r:id="rId6"/>
    <p:sldId id="260" r:id="rId7"/>
    <p:sldId id="261" r:id="rId8"/>
    <p:sldId id="262" r:id="rId9"/>
    <p:sldId id="264" r:id="rId10"/>
    <p:sldId id="265" r:id="rId11"/>
    <p:sldId id="267" r:id="rId12"/>
    <p:sldId id="271" r:id="rId13"/>
    <p:sldId id="272" r:id="rId14"/>
    <p:sldId id="273" r:id="rId15"/>
    <p:sldId id="275" r:id="rId16"/>
    <p:sldId id="266" r:id="rId17"/>
    <p:sldId id="274" r:id="rId18"/>
    <p:sldId id="268" r:id="rId19"/>
    <p:sldId id="269" r:id="rId20"/>
    <p:sldId id="270" r:id="rId21"/>
    <p:sldId id="282"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404"/>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2745E9-E1E6-4E03-9E0E-505672F88E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DE90C4C-0571-4989-B0E8-100015BEA7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A246D1-4B9A-4A85-B5B4-FAFAA617A73C}" type="datetimeFigureOut">
              <a:rPr lang="en-US" smtClean="0"/>
              <a:t>1/25/2022</a:t>
            </a:fld>
            <a:endParaRPr lang="en-US"/>
          </a:p>
        </p:txBody>
      </p:sp>
      <p:sp>
        <p:nvSpPr>
          <p:cNvPr id="4" name="Footer Placeholder 3">
            <a:extLst>
              <a:ext uri="{FF2B5EF4-FFF2-40B4-BE49-F238E27FC236}">
                <a16:creationId xmlns:a16="http://schemas.microsoft.com/office/drawing/2014/main" id="{87E1348C-DACA-4CC3-82C0-5A8B47AB07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4C3D611-9D4A-4EC5-B826-D01BE19F21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CBA872-8469-4D93-B3E8-FA8AE8C031E0}" type="slidenum">
              <a:rPr lang="en-US" smtClean="0"/>
              <a:t>‹#›</a:t>
            </a:fld>
            <a:endParaRPr lang="en-US"/>
          </a:p>
        </p:txBody>
      </p:sp>
    </p:spTree>
    <p:extLst>
      <p:ext uri="{BB962C8B-B14F-4D97-AF65-F5344CB8AC3E}">
        <p14:creationId xmlns:p14="http://schemas.microsoft.com/office/powerpoint/2010/main" val="168923430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6475-C56D-4B65-9202-0E4E834CBDDB}"/>
              </a:ext>
            </a:extLst>
          </p:cNvPr>
          <p:cNvSpPr>
            <a:spLocks noGrp="1"/>
          </p:cNvSpPr>
          <p:nvPr>
            <p:ph type="ctrTitle"/>
          </p:nvPr>
        </p:nvSpPr>
        <p:spPr>
          <a:xfrm>
            <a:off x="1790699" y="207963"/>
            <a:ext cx="8791575" cy="2387600"/>
          </a:xfrm>
        </p:spPr>
        <p:txBody>
          <a:bodyPr/>
          <a:lstStyle/>
          <a:p>
            <a:pPr algn="ctr"/>
            <a:r>
              <a:rPr lang="en-US" dirty="0">
                <a:latin typeface="Baskerville Old Face" panose="02020602080505020303" pitchFamily="18" charset="0"/>
                <a:cs typeface="Aldhabi" panose="020B0604020202020204" pitchFamily="2" charset="-78"/>
              </a:rPr>
              <a:t>Customer Retention</a:t>
            </a:r>
          </a:p>
        </p:txBody>
      </p:sp>
      <p:sp>
        <p:nvSpPr>
          <p:cNvPr id="3" name="Subtitle 2">
            <a:extLst>
              <a:ext uri="{FF2B5EF4-FFF2-40B4-BE49-F238E27FC236}">
                <a16:creationId xmlns:a16="http://schemas.microsoft.com/office/drawing/2014/main" id="{CABEC743-BD2C-41E1-928F-1281CBF81556}"/>
              </a:ext>
            </a:extLst>
          </p:cNvPr>
          <p:cNvSpPr>
            <a:spLocks noGrp="1"/>
          </p:cNvSpPr>
          <p:nvPr>
            <p:ph type="subTitle" idx="1"/>
          </p:nvPr>
        </p:nvSpPr>
        <p:spPr>
          <a:xfrm>
            <a:off x="1895474" y="3135313"/>
            <a:ext cx="8791575" cy="1417637"/>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E-retail factors for customer activation and retention: A case study from Indian e-commerce customers</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5354E4-D46B-4311-A400-D03906D8CCBC}"/>
              </a:ext>
            </a:extLst>
          </p:cNvPr>
          <p:cNvPicPr>
            <a:picLocks noChangeAspect="1"/>
          </p:cNvPicPr>
          <p:nvPr/>
        </p:nvPicPr>
        <p:blipFill>
          <a:blip r:embed="rId2"/>
          <a:stretch>
            <a:fillRect/>
          </a:stretch>
        </p:blipFill>
        <p:spPr>
          <a:xfrm>
            <a:off x="8653461" y="207963"/>
            <a:ext cx="3286125" cy="1066800"/>
          </a:xfrm>
          <a:prstGeom prst="rect">
            <a:avLst/>
          </a:prstGeom>
        </p:spPr>
      </p:pic>
      <p:sp>
        <p:nvSpPr>
          <p:cNvPr id="5" name="TextBox 4">
            <a:extLst>
              <a:ext uri="{FF2B5EF4-FFF2-40B4-BE49-F238E27FC236}">
                <a16:creationId xmlns:a16="http://schemas.microsoft.com/office/drawing/2014/main" id="{E0316B9B-E119-4473-AC47-D9D8F0651384}"/>
              </a:ext>
            </a:extLst>
          </p:cNvPr>
          <p:cNvSpPr txBox="1"/>
          <p:nvPr/>
        </p:nvSpPr>
        <p:spPr>
          <a:xfrm>
            <a:off x="6096000" y="5092700"/>
            <a:ext cx="5876925" cy="523220"/>
          </a:xfrm>
          <a:prstGeom prst="rect">
            <a:avLst/>
          </a:prstGeom>
          <a:noFill/>
        </p:spPr>
        <p:txBody>
          <a:bodyPr wrap="square" rtlCol="0">
            <a:spAutoFit/>
          </a:bodyPr>
          <a:lstStyle/>
          <a:p>
            <a:r>
              <a:rPr lang="en-US" sz="2800" dirty="0"/>
              <a:t>By: Akshaykumar B Torangatti</a:t>
            </a:r>
          </a:p>
        </p:txBody>
      </p:sp>
    </p:spTree>
    <p:extLst>
      <p:ext uri="{BB962C8B-B14F-4D97-AF65-F5344CB8AC3E}">
        <p14:creationId xmlns:p14="http://schemas.microsoft.com/office/powerpoint/2010/main" val="1170823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8F1CA-0A84-47BC-8942-F440DF230DB7}"/>
              </a:ext>
            </a:extLst>
          </p:cNvPr>
          <p:cNvSpPr>
            <a:spLocks noGrp="1"/>
          </p:cNvSpPr>
          <p:nvPr>
            <p:ph idx="1"/>
          </p:nvPr>
        </p:nvSpPr>
        <p:spPr>
          <a:xfrm>
            <a:off x="436880" y="243840"/>
            <a:ext cx="11308080" cy="6268720"/>
          </a:xfrm>
        </p:spPr>
        <p:txBody>
          <a:bodyPr/>
          <a:lstStyle/>
          <a:p>
            <a:pPr marL="0" indent="0">
              <a:buNone/>
            </a:pPr>
            <a:r>
              <a:rPr lang="en-US" sz="3200" dirty="0"/>
              <a:t>Exploratory Data Analysis</a:t>
            </a:r>
          </a:p>
          <a:p>
            <a:r>
              <a:rPr lang="en-US" dirty="0"/>
              <a:t>Check for the information of data, i.e., how many datatypes are present in the data, if any null values, number of entries in the dataset.</a:t>
            </a:r>
          </a:p>
          <a:p>
            <a:r>
              <a:rPr lang="en-US" dirty="0"/>
              <a:t>If there are any numerical values, we would have had a brief overview of statistics of dataset which helps in data analysis.</a:t>
            </a:r>
          </a:p>
          <a:p>
            <a:r>
              <a:rPr lang="en-US" dirty="0"/>
              <a:t> </a:t>
            </a:r>
          </a:p>
        </p:txBody>
      </p:sp>
      <p:pic>
        <p:nvPicPr>
          <p:cNvPr id="5" name="Picture 4">
            <a:extLst>
              <a:ext uri="{FF2B5EF4-FFF2-40B4-BE49-F238E27FC236}">
                <a16:creationId xmlns:a16="http://schemas.microsoft.com/office/drawing/2014/main" id="{11D3C3F8-A68F-41DE-9A7E-8F19EBEDBE09}"/>
              </a:ext>
            </a:extLst>
          </p:cNvPr>
          <p:cNvPicPr>
            <a:picLocks noChangeAspect="1"/>
          </p:cNvPicPr>
          <p:nvPr/>
        </p:nvPicPr>
        <p:blipFill>
          <a:blip r:embed="rId2"/>
          <a:stretch>
            <a:fillRect/>
          </a:stretch>
        </p:blipFill>
        <p:spPr>
          <a:xfrm>
            <a:off x="447040" y="2819400"/>
            <a:ext cx="6094253" cy="3779520"/>
          </a:xfrm>
          <a:prstGeom prst="rect">
            <a:avLst/>
          </a:prstGeom>
        </p:spPr>
      </p:pic>
      <p:pic>
        <p:nvPicPr>
          <p:cNvPr id="9" name="Picture 8">
            <a:extLst>
              <a:ext uri="{FF2B5EF4-FFF2-40B4-BE49-F238E27FC236}">
                <a16:creationId xmlns:a16="http://schemas.microsoft.com/office/drawing/2014/main" id="{C98DECD8-FD0C-4428-9AFC-4D4B8C601F69}"/>
              </a:ext>
            </a:extLst>
          </p:cNvPr>
          <p:cNvPicPr>
            <a:picLocks noChangeAspect="1"/>
          </p:cNvPicPr>
          <p:nvPr/>
        </p:nvPicPr>
        <p:blipFill>
          <a:blip r:embed="rId3"/>
          <a:stretch>
            <a:fillRect/>
          </a:stretch>
        </p:blipFill>
        <p:spPr>
          <a:xfrm>
            <a:off x="6551453" y="2819400"/>
            <a:ext cx="5092962" cy="3794760"/>
          </a:xfrm>
          <a:prstGeom prst="rect">
            <a:avLst/>
          </a:prstGeom>
        </p:spPr>
      </p:pic>
    </p:spTree>
    <p:extLst>
      <p:ext uri="{BB962C8B-B14F-4D97-AF65-F5344CB8AC3E}">
        <p14:creationId xmlns:p14="http://schemas.microsoft.com/office/powerpoint/2010/main" val="31129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F96F0-C6AE-4A2A-BE5C-857B816816AE}"/>
              </a:ext>
            </a:extLst>
          </p:cNvPr>
          <p:cNvSpPr>
            <a:spLocks noGrp="1"/>
          </p:cNvSpPr>
          <p:nvPr>
            <p:ph idx="1"/>
          </p:nvPr>
        </p:nvSpPr>
        <p:spPr>
          <a:xfrm>
            <a:off x="1141412" y="228600"/>
            <a:ext cx="9905999" cy="6438900"/>
          </a:xfrm>
        </p:spPr>
        <p:txBody>
          <a:bodyPr>
            <a:normAutofit/>
          </a:bodyPr>
          <a:lstStyle/>
          <a:p>
            <a:r>
              <a:rPr lang="en-US" dirty="0"/>
              <a:t>We will rename the columns into convenient and relatable names, which helps in saving the size of columns. We have renamed the columns and they are as follows.</a:t>
            </a:r>
          </a:p>
          <a:p>
            <a:endParaRPr lang="en-US" dirty="0"/>
          </a:p>
          <a:p>
            <a:endParaRPr lang="en-US" dirty="0"/>
          </a:p>
          <a:p>
            <a:endParaRPr lang="en-US" dirty="0"/>
          </a:p>
          <a:p>
            <a:endParaRPr lang="en-US" dirty="0"/>
          </a:p>
          <a:p>
            <a:endParaRPr lang="en-US" sz="800" dirty="0"/>
          </a:p>
          <a:p>
            <a:r>
              <a:rPr lang="en-US" sz="1100" dirty="0">
                <a:highlight>
                  <a:srgbClr val="000000"/>
                </a:highlight>
              </a:rPr>
              <a:t>Index(['Gender', 'Age', 'Location', '</a:t>
            </a:r>
            <a:r>
              <a:rPr lang="en-US" sz="1100" dirty="0" err="1">
                <a:highlight>
                  <a:srgbClr val="000000"/>
                </a:highlight>
              </a:rPr>
              <a:t>Pin_Code</a:t>
            </a:r>
            <a:r>
              <a:rPr lang="en-US" sz="1100" dirty="0">
                <a:highlight>
                  <a:srgbClr val="000000"/>
                </a:highlight>
              </a:rPr>
              <a:t>', '</a:t>
            </a:r>
            <a:r>
              <a:rPr lang="en-US" sz="1100" dirty="0" err="1">
                <a:highlight>
                  <a:srgbClr val="000000"/>
                </a:highlight>
              </a:rPr>
              <a:t>Shopping_since</a:t>
            </a:r>
            <a:r>
              <a:rPr lang="en-US" sz="1100" dirty="0">
                <a:highlight>
                  <a:srgbClr val="000000"/>
                </a:highlight>
              </a:rPr>
              <a:t>',     '</a:t>
            </a:r>
            <a:r>
              <a:rPr lang="en-US" sz="1100" dirty="0" err="1">
                <a:highlight>
                  <a:srgbClr val="000000"/>
                </a:highlight>
              </a:rPr>
              <a:t>Purchase_frequency</a:t>
            </a:r>
            <a:r>
              <a:rPr lang="en-US" sz="1100" dirty="0">
                <a:highlight>
                  <a:srgbClr val="000000"/>
                </a:highlight>
              </a:rPr>
              <a:t>', '</a:t>
            </a:r>
            <a:r>
              <a:rPr lang="en-US" sz="1100" dirty="0" err="1">
                <a:highlight>
                  <a:srgbClr val="000000"/>
                </a:highlight>
              </a:rPr>
              <a:t>Internet_access</a:t>
            </a:r>
            <a:r>
              <a:rPr lang="en-US" sz="1100" dirty="0">
                <a:highlight>
                  <a:srgbClr val="000000"/>
                </a:highlight>
              </a:rPr>
              <a:t>', '</a:t>
            </a:r>
            <a:r>
              <a:rPr lang="en-US" sz="1100" dirty="0" err="1">
                <a:highlight>
                  <a:srgbClr val="000000"/>
                </a:highlight>
              </a:rPr>
              <a:t>Device_name</a:t>
            </a:r>
            <a:r>
              <a:rPr lang="en-US" sz="1100" dirty="0">
                <a:highlight>
                  <a:srgbClr val="000000"/>
                </a:highlight>
              </a:rPr>
              <a:t>', '</a:t>
            </a:r>
            <a:r>
              <a:rPr lang="en-US" sz="1100" dirty="0" err="1">
                <a:highlight>
                  <a:srgbClr val="000000"/>
                </a:highlight>
              </a:rPr>
              <a:t>Screen_size</a:t>
            </a:r>
            <a:r>
              <a:rPr lang="en-US" sz="1100" dirty="0">
                <a:highlight>
                  <a:srgbClr val="000000"/>
                </a:highlight>
              </a:rPr>
              <a:t>',       'OS', 'Browser', '</a:t>
            </a:r>
            <a:r>
              <a:rPr lang="en-US" sz="1100" dirty="0" err="1">
                <a:highlight>
                  <a:srgbClr val="000000"/>
                </a:highlight>
              </a:rPr>
              <a:t>Channel_name</a:t>
            </a:r>
            <a:r>
              <a:rPr lang="en-US" sz="1100" dirty="0">
                <a:highlight>
                  <a:srgbClr val="000000"/>
                </a:highlight>
              </a:rPr>
              <a:t>', '</a:t>
            </a:r>
            <a:r>
              <a:rPr lang="en-US" sz="1100" dirty="0" err="1">
                <a:highlight>
                  <a:srgbClr val="000000"/>
                </a:highlight>
              </a:rPr>
              <a:t>After_first_visit</a:t>
            </a:r>
            <a:r>
              <a:rPr lang="en-US" sz="1100" dirty="0">
                <a:highlight>
                  <a:srgbClr val="000000"/>
                </a:highlight>
              </a:rPr>
              <a:t>',       '</a:t>
            </a:r>
            <a:r>
              <a:rPr lang="en-US" sz="1100" dirty="0" err="1">
                <a:highlight>
                  <a:srgbClr val="000000"/>
                </a:highlight>
              </a:rPr>
              <a:t>explore_frequency</a:t>
            </a:r>
            <a:r>
              <a:rPr lang="en-US" sz="1100" dirty="0">
                <a:highlight>
                  <a:srgbClr val="000000"/>
                </a:highlight>
              </a:rPr>
              <a:t>', '</a:t>
            </a:r>
            <a:r>
              <a:rPr lang="en-US" sz="1100" dirty="0" err="1">
                <a:highlight>
                  <a:srgbClr val="000000"/>
                </a:highlight>
              </a:rPr>
              <a:t>Payment_option</a:t>
            </a:r>
            <a:r>
              <a:rPr lang="en-US" sz="1100" dirty="0">
                <a:highlight>
                  <a:srgbClr val="000000"/>
                </a:highlight>
              </a:rPr>
              <a:t>', '</a:t>
            </a:r>
            <a:r>
              <a:rPr lang="en-US" sz="1100" dirty="0" err="1">
                <a:highlight>
                  <a:srgbClr val="000000"/>
                </a:highlight>
              </a:rPr>
              <a:t>Abandon_frequency</a:t>
            </a:r>
            <a:r>
              <a:rPr lang="en-US" sz="1100" dirty="0">
                <a:highlight>
                  <a:srgbClr val="000000"/>
                </a:highlight>
              </a:rPr>
              <a:t>',       '</a:t>
            </a:r>
            <a:r>
              <a:rPr lang="en-US" sz="1100" dirty="0" err="1">
                <a:highlight>
                  <a:srgbClr val="000000"/>
                </a:highlight>
              </a:rPr>
              <a:t>Abandon_reason</a:t>
            </a:r>
            <a:r>
              <a:rPr lang="en-US" sz="1100" dirty="0">
                <a:highlight>
                  <a:srgbClr val="000000"/>
                </a:highlight>
              </a:rPr>
              <a:t>', '</a:t>
            </a:r>
            <a:r>
              <a:rPr lang="en-US" sz="1100" dirty="0" err="1">
                <a:highlight>
                  <a:srgbClr val="000000"/>
                </a:highlight>
              </a:rPr>
              <a:t>Ease_of_reading</a:t>
            </a:r>
            <a:r>
              <a:rPr lang="en-US" sz="1100" dirty="0">
                <a:highlight>
                  <a:srgbClr val="000000"/>
                </a:highlight>
              </a:rPr>
              <a:t>', '</a:t>
            </a:r>
            <a:r>
              <a:rPr lang="en-US" sz="1100" dirty="0" err="1">
                <a:highlight>
                  <a:srgbClr val="000000"/>
                </a:highlight>
              </a:rPr>
              <a:t>Similar_prod_info</a:t>
            </a:r>
            <a:r>
              <a:rPr lang="en-US" sz="1100" dirty="0">
                <a:highlight>
                  <a:srgbClr val="000000"/>
                </a:highlight>
              </a:rPr>
              <a:t>',       '</a:t>
            </a:r>
            <a:r>
              <a:rPr lang="en-US" sz="1100" dirty="0" err="1">
                <a:highlight>
                  <a:srgbClr val="000000"/>
                </a:highlight>
              </a:rPr>
              <a:t>Complete_info</a:t>
            </a:r>
            <a:r>
              <a:rPr lang="en-US" sz="1100" dirty="0">
                <a:highlight>
                  <a:srgbClr val="000000"/>
                </a:highlight>
              </a:rPr>
              <a:t>', '</a:t>
            </a:r>
            <a:r>
              <a:rPr lang="en-US" sz="1100" dirty="0" err="1">
                <a:highlight>
                  <a:srgbClr val="000000"/>
                </a:highlight>
              </a:rPr>
              <a:t>Clear_Relavant_info</a:t>
            </a:r>
            <a:r>
              <a:rPr lang="en-US" sz="1100" dirty="0">
                <a:highlight>
                  <a:srgbClr val="000000"/>
                </a:highlight>
              </a:rPr>
              <a:t>', '</a:t>
            </a:r>
            <a:r>
              <a:rPr lang="en-US" sz="1100" dirty="0" err="1">
                <a:highlight>
                  <a:srgbClr val="000000"/>
                </a:highlight>
              </a:rPr>
              <a:t>Ease_of_navigation</a:t>
            </a:r>
            <a:r>
              <a:rPr lang="en-US" sz="1100" dirty="0">
                <a:highlight>
                  <a:srgbClr val="000000"/>
                </a:highlight>
              </a:rPr>
              <a:t>',       '</a:t>
            </a:r>
            <a:r>
              <a:rPr lang="en-US" sz="1100" dirty="0" err="1">
                <a:highlight>
                  <a:srgbClr val="000000"/>
                </a:highlight>
              </a:rPr>
              <a:t>Loading_speed</a:t>
            </a:r>
            <a:r>
              <a:rPr lang="en-US" sz="1100" dirty="0">
                <a:highlight>
                  <a:srgbClr val="000000"/>
                </a:highlight>
              </a:rPr>
              <a:t>', '</a:t>
            </a:r>
            <a:r>
              <a:rPr lang="en-US" sz="1100" dirty="0" err="1">
                <a:highlight>
                  <a:srgbClr val="000000"/>
                </a:highlight>
              </a:rPr>
              <a:t>User_friendliness</a:t>
            </a:r>
            <a:r>
              <a:rPr lang="en-US" sz="1100" dirty="0">
                <a:highlight>
                  <a:srgbClr val="000000"/>
                </a:highlight>
              </a:rPr>
              <a:t>', '</a:t>
            </a:r>
            <a:r>
              <a:rPr lang="en-US" sz="1100" dirty="0" err="1">
                <a:highlight>
                  <a:srgbClr val="000000"/>
                </a:highlight>
              </a:rPr>
              <a:t>Conveient_payment</a:t>
            </a:r>
            <a:r>
              <a:rPr lang="en-US" sz="1100" dirty="0">
                <a:highlight>
                  <a:srgbClr val="000000"/>
                </a:highlight>
              </a:rPr>
              <a:t>',       '</a:t>
            </a:r>
            <a:r>
              <a:rPr lang="en-US" sz="1100" dirty="0" err="1">
                <a:highlight>
                  <a:srgbClr val="000000"/>
                </a:highlight>
              </a:rPr>
              <a:t>Trust_of_transaction</a:t>
            </a:r>
            <a:r>
              <a:rPr lang="en-US" sz="1100" dirty="0">
                <a:highlight>
                  <a:srgbClr val="000000"/>
                </a:highlight>
              </a:rPr>
              <a:t>', 'Empathy', '</a:t>
            </a:r>
            <a:r>
              <a:rPr lang="en-US" sz="1100" dirty="0" err="1">
                <a:highlight>
                  <a:srgbClr val="000000"/>
                </a:highlight>
              </a:rPr>
              <a:t>Customer_privacy</a:t>
            </a:r>
            <a:r>
              <a:rPr lang="en-US" sz="1100" dirty="0">
                <a:highlight>
                  <a:srgbClr val="000000"/>
                </a:highlight>
              </a:rPr>
              <a:t>', '</a:t>
            </a:r>
            <a:r>
              <a:rPr lang="en-US" sz="1100" dirty="0" err="1">
                <a:highlight>
                  <a:srgbClr val="000000"/>
                </a:highlight>
              </a:rPr>
              <a:t>Customer_friendly</a:t>
            </a:r>
            <a:r>
              <a:rPr lang="en-US" sz="1100" dirty="0">
                <a:highlight>
                  <a:srgbClr val="000000"/>
                </a:highlight>
              </a:rPr>
              <a:t>', 'Benefits/discounts', '</a:t>
            </a:r>
            <a:r>
              <a:rPr lang="en-US" sz="1100" dirty="0" err="1">
                <a:highlight>
                  <a:srgbClr val="000000"/>
                </a:highlight>
              </a:rPr>
              <a:t>Shopping_Enjoyment</a:t>
            </a:r>
            <a:r>
              <a:rPr lang="en-US" sz="1100" dirty="0">
                <a:highlight>
                  <a:srgbClr val="000000"/>
                </a:highlight>
              </a:rPr>
              <a:t>',       'Convenience/flexibility', 'Return/Replacement', '</a:t>
            </a:r>
            <a:r>
              <a:rPr lang="en-US" sz="1100" dirty="0" err="1">
                <a:highlight>
                  <a:srgbClr val="000000"/>
                </a:highlight>
              </a:rPr>
              <a:t>Loyalty_programs</a:t>
            </a:r>
            <a:r>
              <a:rPr lang="en-US" sz="1100" dirty="0">
                <a:highlight>
                  <a:srgbClr val="000000"/>
                </a:highlight>
              </a:rPr>
              <a:t>',       '</a:t>
            </a:r>
            <a:r>
              <a:rPr lang="en-US" sz="1100" dirty="0" err="1">
                <a:highlight>
                  <a:srgbClr val="000000"/>
                </a:highlight>
              </a:rPr>
              <a:t>Quality_info_on_website</a:t>
            </a:r>
            <a:r>
              <a:rPr lang="en-US" sz="1100" dirty="0">
                <a:highlight>
                  <a:srgbClr val="000000"/>
                </a:highlight>
              </a:rPr>
              <a:t>', '</a:t>
            </a:r>
            <a:r>
              <a:rPr lang="en-US" sz="1100" dirty="0" err="1">
                <a:highlight>
                  <a:srgbClr val="000000"/>
                </a:highlight>
              </a:rPr>
              <a:t>Satisfaction_by_good_website</a:t>
            </a:r>
            <a:r>
              <a:rPr lang="en-US" sz="1100" dirty="0">
                <a:highlight>
                  <a:srgbClr val="000000"/>
                </a:highlight>
              </a:rPr>
              <a:t>',       '</a:t>
            </a:r>
            <a:r>
              <a:rPr lang="en-US" sz="1100" dirty="0" err="1">
                <a:highlight>
                  <a:srgbClr val="000000"/>
                </a:highlight>
              </a:rPr>
              <a:t>Net_benefit_by_shopping</a:t>
            </a:r>
            <a:r>
              <a:rPr lang="en-US" sz="1100" dirty="0">
                <a:highlight>
                  <a:srgbClr val="000000"/>
                </a:highlight>
              </a:rPr>
              <a:t>', 'Trust', '</a:t>
            </a:r>
            <a:r>
              <a:rPr lang="en-US" sz="1100" dirty="0" err="1">
                <a:highlight>
                  <a:srgbClr val="000000"/>
                </a:highlight>
              </a:rPr>
              <a:t>Category_of_products</a:t>
            </a:r>
            <a:r>
              <a:rPr lang="en-US" sz="1100" dirty="0">
                <a:highlight>
                  <a:srgbClr val="000000"/>
                </a:highlight>
              </a:rPr>
              <a:t>',       '</a:t>
            </a:r>
            <a:r>
              <a:rPr lang="en-US" sz="1100" dirty="0" err="1">
                <a:highlight>
                  <a:srgbClr val="000000"/>
                </a:highlight>
              </a:rPr>
              <a:t>Complete_Product_info</a:t>
            </a:r>
            <a:r>
              <a:rPr lang="en-US" sz="1100" dirty="0">
                <a:highlight>
                  <a:srgbClr val="000000"/>
                </a:highlight>
              </a:rPr>
              <a:t>', 'Savings', '</a:t>
            </a:r>
            <a:r>
              <a:rPr lang="en-US" sz="1100" dirty="0" err="1">
                <a:highlight>
                  <a:srgbClr val="000000"/>
                </a:highlight>
              </a:rPr>
              <a:t>Patronizing_retailer</a:t>
            </a:r>
            <a:r>
              <a:rPr lang="en-US" sz="1100" dirty="0">
                <a:highlight>
                  <a:srgbClr val="000000"/>
                </a:highlight>
              </a:rPr>
              <a:t>',       '</a:t>
            </a:r>
            <a:r>
              <a:rPr lang="en-US" sz="1100" dirty="0" err="1">
                <a:highlight>
                  <a:srgbClr val="000000"/>
                </a:highlight>
              </a:rPr>
              <a:t>Sense_of_adventure</a:t>
            </a:r>
            <a:r>
              <a:rPr lang="en-US" sz="1100" dirty="0">
                <a:highlight>
                  <a:srgbClr val="000000"/>
                </a:highlight>
              </a:rPr>
              <a:t>', '</a:t>
            </a:r>
            <a:r>
              <a:rPr lang="en-US" sz="1100" dirty="0" err="1">
                <a:highlight>
                  <a:srgbClr val="000000"/>
                </a:highlight>
              </a:rPr>
              <a:t>Social_status</a:t>
            </a:r>
            <a:r>
              <a:rPr lang="en-US" sz="1100" dirty="0">
                <a:highlight>
                  <a:srgbClr val="000000"/>
                </a:highlight>
              </a:rPr>
              <a:t>', 'Gratification',       '</a:t>
            </a:r>
            <a:r>
              <a:rPr lang="en-US" sz="1100" dirty="0" err="1">
                <a:highlight>
                  <a:srgbClr val="000000"/>
                </a:highlight>
              </a:rPr>
              <a:t>Role_fullfillment</a:t>
            </a:r>
            <a:r>
              <a:rPr lang="en-US" sz="1100" dirty="0">
                <a:highlight>
                  <a:srgbClr val="000000"/>
                </a:highlight>
              </a:rPr>
              <a:t>', '</a:t>
            </a:r>
            <a:r>
              <a:rPr lang="en-US" sz="1100" dirty="0" err="1">
                <a:highlight>
                  <a:srgbClr val="000000"/>
                </a:highlight>
              </a:rPr>
              <a:t>Value_for_money</a:t>
            </a:r>
            <a:r>
              <a:rPr lang="en-US" sz="1100" dirty="0">
                <a:highlight>
                  <a:srgbClr val="000000"/>
                </a:highlight>
              </a:rPr>
              <a:t>', '</a:t>
            </a:r>
            <a:r>
              <a:rPr lang="en-US" sz="1100" dirty="0" err="1">
                <a:highlight>
                  <a:srgbClr val="000000"/>
                </a:highlight>
              </a:rPr>
              <a:t>Online_retailers_shopped</a:t>
            </a:r>
            <a:r>
              <a:rPr lang="en-US" sz="1100" dirty="0">
                <a:highlight>
                  <a:srgbClr val="000000"/>
                </a:highlight>
              </a:rPr>
              <a:t>',       'Website/application Ease', 'Web-</a:t>
            </a:r>
            <a:r>
              <a:rPr lang="en-US" sz="1100" dirty="0" err="1">
                <a:highlight>
                  <a:srgbClr val="000000"/>
                </a:highlight>
              </a:rPr>
              <a:t>page_layout</a:t>
            </a:r>
            <a:r>
              <a:rPr lang="en-US" sz="1100" dirty="0">
                <a:highlight>
                  <a:srgbClr val="000000"/>
                </a:highlight>
              </a:rPr>
              <a:t>', '</a:t>
            </a:r>
            <a:r>
              <a:rPr lang="en-US" sz="1100" dirty="0" err="1">
                <a:highlight>
                  <a:srgbClr val="000000"/>
                </a:highlight>
              </a:rPr>
              <a:t>Variety_of_product</a:t>
            </a:r>
            <a:r>
              <a:rPr lang="en-US" sz="1100" dirty="0">
                <a:highlight>
                  <a:srgbClr val="000000"/>
                </a:highlight>
              </a:rPr>
              <a:t>',       'Complete/</a:t>
            </a:r>
            <a:r>
              <a:rPr lang="en-US" sz="1100" dirty="0" err="1">
                <a:highlight>
                  <a:srgbClr val="000000"/>
                </a:highlight>
              </a:rPr>
              <a:t>relavant</a:t>
            </a:r>
            <a:r>
              <a:rPr lang="en-US" sz="1100" dirty="0">
                <a:highlight>
                  <a:srgbClr val="000000"/>
                </a:highlight>
              </a:rPr>
              <a:t> info', '</a:t>
            </a:r>
            <a:r>
              <a:rPr lang="en-US" sz="1100" dirty="0" err="1">
                <a:highlight>
                  <a:srgbClr val="000000"/>
                </a:highlight>
              </a:rPr>
              <a:t>Speed_of_website</a:t>
            </a:r>
            <a:r>
              <a:rPr lang="en-US" sz="1100" dirty="0">
                <a:highlight>
                  <a:srgbClr val="000000"/>
                </a:highlight>
              </a:rPr>
              <a:t>',       '</a:t>
            </a:r>
            <a:r>
              <a:rPr lang="en-US" sz="1100" dirty="0" err="1">
                <a:highlight>
                  <a:srgbClr val="000000"/>
                </a:highlight>
              </a:rPr>
              <a:t>Reliability_of_application</a:t>
            </a:r>
            <a:r>
              <a:rPr lang="en-US" sz="1100" dirty="0">
                <a:highlight>
                  <a:srgbClr val="000000"/>
                </a:highlight>
              </a:rPr>
              <a:t>', 'Quickness', '</a:t>
            </a:r>
            <a:r>
              <a:rPr lang="en-US" sz="1100" dirty="0" err="1">
                <a:highlight>
                  <a:srgbClr val="000000"/>
                </a:highlight>
              </a:rPr>
              <a:t>Payment_options</a:t>
            </a:r>
            <a:r>
              <a:rPr lang="en-US" sz="1100" dirty="0">
                <a:highlight>
                  <a:srgbClr val="000000"/>
                </a:highlight>
              </a:rPr>
              <a:t>',       '</a:t>
            </a:r>
            <a:r>
              <a:rPr lang="en-US" sz="1100" dirty="0" err="1">
                <a:highlight>
                  <a:srgbClr val="000000"/>
                </a:highlight>
              </a:rPr>
              <a:t>Delivery_Speed</a:t>
            </a:r>
            <a:r>
              <a:rPr lang="en-US" sz="1100" dirty="0">
                <a:highlight>
                  <a:srgbClr val="000000"/>
                </a:highlight>
              </a:rPr>
              <a:t>', '</a:t>
            </a:r>
            <a:r>
              <a:rPr lang="en-US" sz="1100" dirty="0" err="1">
                <a:highlight>
                  <a:srgbClr val="000000"/>
                </a:highlight>
              </a:rPr>
              <a:t>Privacy_of_customer_info</a:t>
            </a:r>
            <a:r>
              <a:rPr lang="en-US" sz="1100" dirty="0">
                <a:highlight>
                  <a:srgbClr val="000000"/>
                </a:highlight>
              </a:rPr>
              <a:t>', '</a:t>
            </a:r>
            <a:r>
              <a:rPr lang="en-US" sz="1100" dirty="0" err="1">
                <a:highlight>
                  <a:srgbClr val="000000"/>
                </a:highlight>
              </a:rPr>
              <a:t>Financial_info_security</a:t>
            </a:r>
            <a:r>
              <a:rPr lang="en-US" sz="1100" dirty="0">
                <a:highlight>
                  <a:srgbClr val="000000"/>
                </a:highlight>
              </a:rPr>
              <a:t>',       'Trustworthiness', '</a:t>
            </a:r>
            <a:r>
              <a:rPr lang="en-US" sz="1100" dirty="0" err="1">
                <a:highlight>
                  <a:srgbClr val="000000"/>
                </a:highlight>
              </a:rPr>
              <a:t>Online_assistance</a:t>
            </a:r>
            <a:r>
              <a:rPr lang="en-US" sz="1100" dirty="0">
                <a:highlight>
                  <a:srgbClr val="000000"/>
                </a:highlight>
              </a:rPr>
              <a:t>',       '</a:t>
            </a:r>
            <a:r>
              <a:rPr lang="en-US" sz="1100" dirty="0" err="1">
                <a:highlight>
                  <a:srgbClr val="000000"/>
                </a:highlight>
              </a:rPr>
              <a:t>time_in_promotion_sales_period</a:t>
            </a:r>
            <a:r>
              <a:rPr lang="en-US" sz="1100" dirty="0">
                <a:highlight>
                  <a:srgbClr val="000000"/>
                </a:highlight>
              </a:rPr>
              <a:t>', '</a:t>
            </a:r>
            <a:r>
              <a:rPr lang="en-US" sz="1100" dirty="0" err="1">
                <a:highlight>
                  <a:srgbClr val="000000"/>
                </a:highlight>
              </a:rPr>
              <a:t>Displaying_graphs_time</a:t>
            </a:r>
            <a:r>
              <a:rPr lang="en-US" sz="1100" dirty="0">
                <a:highlight>
                  <a:srgbClr val="000000"/>
                </a:highlight>
              </a:rPr>
              <a:t>',       '</a:t>
            </a:r>
            <a:r>
              <a:rPr lang="en-US" sz="1100" dirty="0" err="1">
                <a:highlight>
                  <a:srgbClr val="000000"/>
                </a:highlight>
              </a:rPr>
              <a:t>Declaration_of_price</a:t>
            </a:r>
            <a:r>
              <a:rPr lang="en-US" sz="1100" dirty="0">
                <a:highlight>
                  <a:srgbClr val="000000"/>
                </a:highlight>
              </a:rPr>
              <a:t>', '</a:t>
            </a:r>
            <a:r>
              <a:rPr lang="en-US" sz="1100" dirty="0" err="1">
                <a:highlight>
                  <a:srgbClr val="000000"/>
                </a:highlight>
              </a:rPr>
              <a:t>Loading_time</a:t>
            </a:r>
            <a:r>
              <a:rPr lang="en-US" sz="1100" dirty="0">
                <a:highlight>
                  <a:srgbClr val="000000"/>
                </a:highlight>
              </a:rPr>
              <a:t>', '</a:t>
            </a:r>
            <a:r>
              <a:rPr lang="en-US" sz="1100" dirty="0" err="1">
                <a:highlight>
                  <a:srgbClr val="000000"/>
                </a:highlight>
              </a:rPr>
              <a:t>Limited_mode_of_payment</a:t>
            </a:r>
            <a:r>
              <a:rPr lang="en-US" sz="1100" dirty="0">
                <a:highlight>
                  <a:srgbClr val="000000"/>
                </a:highlight>
              </a:rPr>
              <a:t>',       '</a:t>
            </a:r>
            <a:r>
              <a:rPr lang="en-US" sz="1100" dirty="0" err="1">
                <a:highlight>
                  <a:srgbClr val="000000"/>
                </a:highlight>
              </a:rPr>
              <a:t>Delivery_period</a:t>
            </a:r>
            <a:r>
              <a:rPr lang="en-US" sz="1100" dirty="0">
                <a:highlight>
                  <a:srgbClr val="000000"/>
                </a:highlight>
              </a:rPr>
              <a:t>', '</a:t>
            </a:r>
            <a:r>
              <a:rPr lang="en-US" sz="1100" dirty="0" err="1">
                <a:highlight>
                  <a:srgbClr val="000000"/>
                </a:highlight>
              </a:rPr>
              <a:t>Design_change</a:t>
            </a:r>
            <a:r>
              <a:rPr lang="en-US" sz="1100" dirty="0">
                <a:highlight>
                  <a:srgbClr val="000000"/>
                </a:highlight>
              </a:rPr>
              <a:t>', '</a:t>
            </a:r>
            <a:r>
              <a:rPr lang="en-US" sz="1100" dirty="0" err="1">
                <a:highlight>
                  <a:srgbClr val="000000"/>
                </a:highlight>
              </a:rPr>
              <a:t>Disruption_frequency</a:t>
            </a:r>
            <a:r>
              <a:rPr lang="en-US" sz="1100" dirty="0">
                <a:highlight>
                  <a:srgbClr val="000000"/>
                </a:highlight>
              </a:rPr>
              <a:t>',       '</a:t>
            </a:r>
            <a:r>
              <a:rPr lang="en-US" sz="1100" dirty="0" err="1">
                <a:highlight>
                  <a:srgbClr val="000000"/>
                </a:highlight>
              </a:rPr>
              <a:t>Efficiency_comparison</a:t>
            </a:r>
            <a:r>
              <a:rPr lang="en-US" sz="1100" dirty="0">
                <a:highlight>
                  <a:srgbClr val="000000"/>
                </a:highlight>
              </a:rPr>
              <a:t>', '</a:t>
            </a:r>
            <a:r>
              <a:rPr lang="en-US" sz="1100" dirty="0" err="1">
                <a:highlight>
                  <a:srgbClr val="000000"/>
                </a:highlight>
              </a:rPr>
              <a:t>Recomendation_of_online_retailer</a:t>
            </a:r>
            <a:r>
              <a:rPr lang="en-US" sz="1100" dirty="0">
                <a:highlight>
                  <a:srgbClr val="000000"/>
                </a:highlight>
              </a:rPr>
              <a:t>'],</a:t>
            </a:r>
          </a:p>
          <a:p>
            <a:r>
              <a:rPr lang="en-US" sz="1100" dirty="0">
                <a:highlight>
                  <a:srgbClr val="000000"/>
                </a:highlight>
              </a:rPr>
              <a:t>      </a:t>
            </a:r>
            <a:r>
              <a:rPr lang="en-US" sz="1100" dirty="0" err="1">
                <a:highlight>
                  <a:srgbClr val="000000"/>
                </a:highlight>
              </a:rPr>
              <a:t>dtype</a:t>
            </a:r>
            <a:r>
              <a:rPr lang="en-US" sz="1100" dirty="0">
                <a:highlight>
                  <a:srgbClr val="000000"/>
                </a:highlight>
              </a:rPr>
              <a:t>='object')</a:t>
            </a:r>
          </a:p>
          <a:p>
            <a:endParaRPr lang="en-US" sz="800" dirty="0"/>
          </a:p>
        </p:txBody>
      </p:sp>
      <p:pic>
        <p:nvPicPr>
          <p:cNvPr id="11" name="Picture 10">
            <a:extLst>
              <a:ext uri="{FF2B5EF4-FFF2-40B4-BE49-F238E27FC236}">
                <a16:creationId xmlns:a16="http://schemas.microsoft.com/office/drawing/2014/main" id="{5948E3F8-ADAD-4DEF-A5A9-B1A9AAD69DB5}"/>
              </a:ext>
            </a:extLst>
          </p:cNvPr>
          <p:cNvPicPr>
            <a:picLocks noChangeAspect="1"/>
          </p:cNvPicPr>
          <p:nvPr/>
        </p:nvPicPr>
        <p:blipFill>
          <a:blip r:embed="rId2"/>
          <a:stretch>
            <a:fillRect/>
          </a:stretch>
        </p:blipFill>
        <p:spPr>
          <a:xfrm>
            <a:off x="2507818" y="1133475"/>
            <a:ext cx="8407832" cy="3022661"/>
          </a:xfrm>
          <a:prstGeom prst="rect">
            <a:avLst/>
          </a:prstGeom>
        </p:spPr>
      </p:pic>
    </p:spTree>
    <p:extLst>
      <p:ext uri="{BB962C8B-B14F-4D97-AF65-F5344CB8AC3E}">
        <p14:creationId xmlns:p14="http://schemas.microsoft.com/office/powerpoint/2010/main" val="136064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59F5C1-4DAF-4763-8DA5-D264D14430AC}"/>
              </a:ext>
            </a:extLst>
          </p:cNvPr>
          <p:cNvSpPr>
            <a:spLocks noGrp="1"/>
          </p:cNvSpPr>
          <p:nvPr>
            <p:ph idx="1"/>
          </p:nvPr>
        </p:nvSpPr>
        <p:spPr>
          <a:xfrm>
            <a:off x="723900" y="476250"/>
            <a:ext cx="11210925" cy="6086475"/>
          </a:xfrm>
        </p:spPr>
        <p:txBody>
          <a:bodyPr/>
          <a:lstStyle/>
          <a:p>
            <a:r>
              <a:rPr lang="en-US" dirty="0"/>
              <a:t>We check for unique values in all the columns in the data set using following code:</a:t>
            </a:r>
          </a:p>
          <a:p>
            <a:pPr marL="0" indent="0">
              <a:buNone/>
            </a:pPr>
            <a:r>
              <a:rPr lang="en-US" dirty="0"/>
              <a:t> And the output as follows</a:t>
            </a:r>
          </a:p>
        </p:txBody>
      </p:sp>
      <p:pic>
        <p:nvPicPr>
          <p:cNvPr id="5" name="Picture 4">
            <a:extLst>
              <a:ext uri="{FF2B5EF4-FFF2-40B4-BE49-F238E27FC236}">
                <a16:creationId xmlns:a16="http://schemas.microsoft.com/office/drawing/2014/main" id="{E2B40A2C-CF9A-4465-9C02-F66212ED9D4C}"/>
              </a:ext>
            </a:extLst>
          </p:cNvPr>
          <p:cNvPicPr>
            <a:picLocks noChangeAspect="1"/>
          </p:cNvPicPr>
          <p:nvPr/>
        </p:nvPicPr>
        <p:blipFill>
          <a:blip r:embed="rId2"/>
          <a:stretch>
            <a:fillRect/>
          </a:stretch>
        </p:blipFill>
        <p:spPr>
          <a:xfrm>
            <a:off x="1120703" y="1511198"/>
            <a:ext cx="3241747" cy="1095394"/>
          </a:xfrm>
          <a:prstGeom prst="rect">
            <a:avLst/>
          </a:prstGeom>
        </p:spPr>
      </p:pic>
      <p:pic>
        <p:nvPicPr>
          <p:cNvPr id="7" name="Picture 6">
            <a:extLst>
              <a:ext uri="{FF2B5EF4-FFF2-40B4-BE49-F238E27FC236}">
                <a16:creationId xmlns:a16="http://schemas.microsoft.com/office/drawing/2014/main" id="{0BC04194-9A33-4E76-BE85-8D00168A858B}"/>
              </a:ext>
            </a:extLst>
          </p:cNvPr>
          <p:cNvPicPr>
            <a:picLocks noChangeAspect="1"/>
          </p:cNvPicPr>
          <p:nvPr/>
        </p:nvPicPr>
        <p:blipFill>
          <a:blip r:embed="rId3"/>
          <a:stretch>
            <a:fillRect/>
          </a:stretch>
        </p:blipFill>
        <p:spPr>
          <a:xfrm>
            <a:off x="1120703" y="2778042"/>
            <a:ext cx="3241746" cy="3206915"/>
          </a:xfrm>
          <a:prstGeom prst="rect">
            <a:avLst/>
          </a:prstGeom>
        </p:spPr>
      </p:pic>
      <p:pic>
        <p:nvPicPr>
          <p:cNvPr id="9" name="Picture 8">
            <a:extLst>
              <a:ext uri="{FF2B5EF4-FFF2-40B4-BE49-F238E27FC236}">
                <a16:creationId xmlns:a16="http://schemas.microsoft.com/office/drawing/2014/main" id="{76728E84-CA8F-456B-B9EB-74AB2C5465C1}"/>
              </a:ext>
            </a:extLst>
          </p:cNvPr>
          <p:cNvPicPr>
            <a:picLocks noChangeAspect="1"/>
          </p:cNvPicPr>
          <p:nvPr/>
        </p:nvPicPr>
        <p:blipFill>
          <a:blip r:embed="rId4"/>
          <a:stretch>
            <a:fillRect/>
          </a:stretch>
        </p:blipFill>
        <p:spPr>
          <a:xfrm>
            <a:off x="4511606" y="1511197"/>
            <a:ext cx="2775019" cy="4473759"/>
          </a:xfrm>
          <a:prstGeom prst="rect">
            <a:avLst/>
          </a:prstGeom>
        </p:spPr>
      </p:pic>
      <p:pic>
        <p:nvPicPr>
          <p:cNvPr id="11" name="Picture 10">
            <a:extLst>
              <a:ext uri="{FF2B5EF4-FFF2-40B4-BE49-F238E27FC236}">
                <a16:creationId xmlns:a16="http://schemas.microsoft.com/office/drawing/2014/main" id="{81950D2B-3503-4080-A33D-A059C126E9F1}"/>
              </a:ext>
            </a:extLst>
          </p:cNvPr>
          <p:cNvPicPr>
            <a:picLocks noChangeAspect="1"/>
          </p:cNvPicPr>
          <p:nvPr/>
        </p:nvPicPr>
        <p:blipFill>
          <a:blip r:embed="rId5"/>
          <a:stretch>
            <a:fillRect/>
          </a:stretch>
        </p:blipFill>
        <p:spPr>
          <a:xfrm>
            <a:off x="7511981" y="1511197"/>
            <a:ext cx="3317943" cy="4473759"/>
          </a:xfrm>
          <a:prstGeom prst="rect">
            <a:avLst/>
          </a:prstGeom>
        </p:spPr>
      </p:pic>
    </p:spTree>
    <p:extLst>
      <p:ext uri="{BB962C8B-B14F-4D97-AF65-F5344CB8AC3E}">
        <p14:creationId xmlns:p14="http://schemas.microsoft.com/office/powerpoint/2010/main" val="390566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6D3ECC-0770-4F0D-BACF-0BE8E0FEB799}"/>
              </a:ext>
            </a:extLst>
          </p:cNvPr>
          <p:cNvPicPr>
            <a:picLocks noGrp="1" noChangeAspect="1"/>
          </p:cNvPicPr>
          <p:nvPr>
            <p:ph idx="1"/>
          </p:nvPr>
        </p:nvPicPr>
        <p:blipFill>
          <a:blip r:embed="rId2"/>
          <a:stretch>
            <a:fillRect/>
          </a:stretch>
        </p:blipFill>
        <p:spPr>
          <a:xfrm>
            <a:off x="968313" y="206265"/>
            <a:ext cx="3403669" cy="3794235"/>
          </a:xfrm>
        </p:spPr>
      </p:pic>
      <p:pic>
        <p:nvPicPr>
          <p:cNvPr id="7" name="Picture 6">
            <a:extLst>
              <a:ext uri="{FF2B5EF4-FFF2-40B4-BE49-F238E27FC236}">
                <a16:creationId xmlns:a16="http://schemas.microsoft.com/office/drawing/2014/main" id="{D02089D1-A669-4736-BF9C-F898423F11A8}"/>
              </a:ext>
            </a:extLst>
          </p:cNvPr>
          <p:cNvPicPr>
            <a:picLocks noChangeAspect="1"/>
          </p:cNvPicPr>
          <p:nvPr/>
        </p:nvPicPr>
        <p:blipFill>
          <a:blip r:embed="rId3"/>
          <a:stretch>
            <a:fillRect/>
          </a:stretch>
        </p:blipFill>
        <p:spPr>
          <a:xfrm>
            <a:off x="968313" y="3895725"/>
            <a:ext cx="2965512" cy="2616334"/>
          </a:xfrm>
          <a:prstGeom prst="rect">
            <a:avLst/>
          </a:prstGeom>
        </p:spPr>
      </p:pic>
      <p:pic>
        <p:nvPicPr>
          <p:cNvPr id="9" name="Picture 8">
            <a:extLst>
              <a:ext uri="{FF2B5EF4-FFF2-40B4-BE49-F238E27FC236}">
                <a16:creationId xmlns:a16="http://schemas.microsoft.com/office/drawing/2014/main" id="{98F527FA-7638-4A30-8373-C062586A3EA1}"/>
              </a:ext>
            </a:extLst>
          </p:cNvPr>
          <p:cNvPicPr>
            <a:picLocks noChangeAspect="1"/>
          </p:cNvPicPr>
          <p:nvPr/>
        </p:nvPicPr>
        <p:blipFill>
          <a:blip r:embed="rId4"/>
          <a:stretch>
            <a:fillRect/>
          </a:stretch>
        </p:blipFill>
        <p:spPr>
          <a:xfrm>
            <a:off x="4454440" y="206265"/>
            <a:ext cx="3365580" cy="6305794"/>
          </a:xfrm>
          <a:prstGeom prst="rect">
            <a:avLst/>
          </a:prstGeom>
        </p:spPr>
      </p:pic>
      <p:pic>
        <p:nvPicPr>
          <p:cNvPr id="11" name="Picture 10">
            <a:extLst>
              <a:ext uri="{FF2B5EF4-FFF2-40B4-BE49-F238E27FC236}">
                <a16:creationId xmlns:a16="http://schemas.microsoft.com/office/drawing/2014/main" id="{F8D7E580-1854-40C1-A91D-B2889D6B0E4D}"/>
              </a:ext>
            </a:extLst>
          </p:cNvPr>
          <p:cNvPicPr>
            <a:picLocks noChangeAspect="1"/>
          </p:cNvPicPr>
          <p:nvPr/>
        </p:nvPicPr>
        <p:blipFill>
          <a:blip r:embed="rId5"/>
          <a:stretch>
            <a:fillRect/>
          </a:stretch>
        </p:blipFill>
        <p:spPr>
          <a:xfrm>
            <a:off x="7988245" y="174434"/>
            <a:ext cx="3365579" cy="6305794"/>
          </a:xfrm>
          <a:prstGeom prst="rect">
            <a:avLst/>
          </a:prstGeom>
        </p:spPr>
      </p:pic>
    </p:spTree>
    <p:extLst>
      <p:ext uri="{BB962C8B-B14F-4D97-AF65-F5344CB8AC3E}">
        <p14:creationId xmlns:p14="http://schemas.microsoft.com/office/powerpoint/2010/main" val="3774453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E1F6C0-A939-4D22-B309-9E8AC4FDD601}"/>
              </a:ext>
            </a:extLst>
          </p:cNvPr>
          <p:cNvPicPr>
            <a:picLocks noGrp="1" noChangeAspect="1"/>
          </p:cNvPicPr>
          <p:nvPr>
            <p:ph idx="1"/>
          </p:nvPr>
        </p:nvPicPr>
        <p:blipFill>
          <a:blip r:embed="rId2"/>
          <a:stretch>
            <a:fillRect/>
          </a:stretch>
        </p:blipFill>
        <p:spPr>
          <a:xfrm>
            <a:off x="742877" y="68126"/>
            <a:ext cx="3429073" cy="6485073"/>
          </a:xfrm>
        </p:spPr>
      </p:pic>
      <p:pic>
        <p:nvPicPr>
          <p:cNvPr id="7" name="Picture 6">
            <a:extLst>
              <a:ext uri="{FF2B5EF4-FFF2-40B4-BE49-F238E27FC236}">
                <a16:creationId xmlns:a16="http://schemas.microsoft.com/office/drawing/2014/main" id="{4402BA80-FC00-4174-98F1-2A53F2F90202}"/>
              </a:ext>
            </a:extLst>
          </p:cNvPr>
          <p:cNvPicPr>
            <a:picLocks noChangeAspect="1"/>
          </p:cNvPicPr>
          <p:nvPr/>
        </p:nvPicPr>
        <p:blipFill>
          <a:blip r:embed="rId3"/>
          <a:stretch>
            <a:fillRect/>
          </a:stretch>
        </p:blipFill>
        <p:spPr>
          <a:xfrm>
            <a:off x="4330624" y="68126"/>
            <a:ext cx="3689428" cy="6485072"/>
          </a:xfrm>
          <a:prstGeom prst="rect">
            <a:avLst/>
          </a:prstGeom>
        </p:spPr>
      </p:pic>
      <p:pic>
        <p:nvPicPr>
          <p:cNvPr id="9" name="Picture 8">
            <a:extLst>
              <a:ext uri="{FF2B5EF4-FFF2-40B4-BE49-F238E27FC236}">
                <a16:creationId xmlns:a16="http://schemas.microsoft.com/office/drawing/2014/main" id="{087BCC97-814A-41C8-8FCB-B93860A71EC9}"/>
              </a:ext>
            </a:extLst>
          </p:cNvPr>
          <p:cNvPicPr>
            <a:picLocks noChangeAspect="1"/>
          </p:cNvPicPr>
          <p:nvPr/>
        </p:nvPicPr>
        <p:blipFill>
          <a:blip r:embed="rId4"/>
          <a:stretch>
            <a:fillRect/>
          </a:stretch>
        </p:blipFill>
        <p:spPr>
          <a:xfrm>
            <a:off x="8245407" y="68126"/>
            <a:ext cx="3498918" cy="6485072"/>
          </a:xfrm>
          <a:prstGeom prst="rect">
            <a:avLst/>
          </a:prstGeom>
        </p:spPr>
      </p:pic>
    </p:spTree>
    <p:extLst>
      <p:ext uri="{BB962C8B-B14F-4D97-AF65-F5344CB8AC3E}">
        <p14:creationId xmlns:p14="http://schemas.microsoft.com/office/powerpoint/2010/main" val="149226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C0E339-BA0E-45DF-8235-055EC7F09618}"/>
              </a:ext>
            </a:extLst>
          </p:cNvPr>
          <p:cNvPicPr>
            <a:picLocks noGrp="1" noChangeAspect="1"/>
          </p:cNvPicPr>
          <p:nvPr>
            <p:ph idx="1"/>
          </p:nvPr>
        </p:nvPicPr>
        <p:blipFill>
          <a:blip r:embed="rId2"/>
          <a:stretch>
            <a:fillRect/>
          </a:stretch>
        </p:blipFill>
        <p:spPr>
          <a:xfrm>
            <a:off x="861933" y="166559"/>
            <a:ext cx="3567192" cy="6472366"/>
          </a:xfrm>
        </p:spPr>
      </p:pic>
      <p:pic>
        <p:nvPicPr>
          <p:cNvPr id="7" name="Picture 6">
            <a:extLst>
              <a:ext uri="{FF2B5EF4-FFF2-40B4-BE49-F238E27FC236}">
                <a16:creationId xmlns:a16="http://schemas.microsoft.com/office/drawing/2014/main" id="{26839DBF-0F1F-440D-9A32-C11DE25EAF5E}"/>
              </a:ext>
            </a:extLst>
          </p:cNvPr>
          <p:cNvPicPr>
            <a:picLocks noChangeAspect="1"/>
          </p:cNvPicPr>
          <p:nvPr/>
        </p:nvPicPr>
        <p:blipFill>
          <a:blip r:embed="rId3"/>
          <a:stretch>
            <a:fillRect/>
          </a:stretch>
        </p:blipFill>
        <p:spPr>
          <a:xfrm>
            <a:off x="4587809" y="166559"/>
            <a:ext cx="3441766" cy="6472366"/>
          </a:xfrm>
          <a:prstGeom prst="rect">
            <a:avLst/>
          </a:prstGeom>
        </p:spPr>
      </p:pic>
      <p:pic>
        <p:nvPicPr>
          <p:cNvPr id="9" name="Picture 8">
            <a:extLst>
              <a:ext uri="{FF2B5EF4-FFF2-40B4-BE49-F238E27FC236}">
                <a16:creationId xmlns:a16="http://schemas.microsoft.com/office/drawing/2014/main" id="{BF80791B-2D17-4718-AE7F-7677F9819850}"/>
              </a:ext>
            </a:extLst>
          </p:cNvPr>
          <p:cNvPicPr>
            <a:picLocks noChangeAspect="1"/>
          </p:cNvPicPr>
          <p:nvPr/>
        </p:nvPicPr>
        <p:blipFill>
          <a:blip r:embed="rId4"/>
          <a:stretch>
            <a:fillRect/>
          </a:stretch>
        </p:blipFill>
        <p:spPr>
          <a:xfrm>
            <a:off x="8115233" y="1377905"/>
            <a:ext cx="3441766" cy="3127419"/>
          </a:xfrm>
          <a:prstGeom prst="rect">
            <a:avLst/>
          </a:prstGeom>
        </p:spPr>
      </p:pic>
    </p:spTree>
    <p:extLst>
      <p:ext uri="{BB962C8B-B14F-4D97-AF65-F5344CB8AC3E}">
        <p14:creationId xmlns:p14="http://schemas.microsoft.com/office/powerpoint/2010/main" val="623705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AA19-C12D-4732-B803-30E115124EFB}"/>
              </a:ext>
            </a:extLst>
          </p:cNvPr>
          <p:cNvSpPr>
            <a:spLocks noGrp="1"/>
          </p:cNvSpPr>
          <p:nvPr>
            <p:ph type="title"/>
          </p:nvPr>
        </p:nvSpPr>
        <p:spPr>
          <a:xfrm>
            <a:off x="1255713" y="-67282"/>
            <a:ext cx="9905998" cy="1478570"/>
          </a:xfrm>
        </p:spPr>
        <p:txBody>
          <a:bodyPr/>
          <a:lstStyle/>
          <a:p>
            <a:r>
              <a:rPr lang="en-US" dirty="0"/>
              <a:t>Data Visualization</a:t>
            </a:r>
          </a:p>
        </p:txBody>
      </p:sp>
      <p:pic>
        <p:nvPicPr>
          <p:cNvPr id="5" name="Content Placeholder 4">
            <a:extLst>
              <a:ext uri="{FF2B5EF4-FFF2-40B4-BE49-F238E27FC236}">
                <a16:creationId xmlns:a16="http://schemas.microsoft.com/office/drawing/2014/main" id="{F5E6F0DF-B2FD-4331-B7BC-6708D123C875}"/>
              </a:ext>
            </a:extLst>
          </p:cNvPr>
          <p:cNvPicPr>
            <a:picLocks noGrp="1" noChangeAspect="1"/>
          </p:cNvPicPr>
          <p:nvPr>
            <p:ph idx="1"/>
          </p:nvPr>
        </p:nvPicPr>
        <p:blipFill>
          <a:blip r:embed="rId2"/>
          <a:stretch>
            <a:fillRect/>
          </a:stretch>
        </p:blipFill>
        <p:spPr>
          <a:xfrm>
            <a:off x="1255713" y="1026243"/>
            <a:ext cx="4516437" cy="2940201"/>
          </a:xfrm>
        </p:spPr>
      </p:pic>
      <p:pic>
        <p:nvPicPr>
          <p:cNvPr id="7" name="Picture 6">
            <a:extLst>
              <a:ext uri="{FF2B5EF4-FFF2-40B4-BE49-F238E27FC236}">
                <a16:creationId xmlns:a16="http://schemas.microsoft.com/office/drawing/2014/main" id="{9AF0CA30-D88B-46BF-8A1F-7C6CF402D893}"/>
              </a:ext>
            </a:extLst>
          </p:cNvPr>
          <p:cNvPicPr>
            <a:picLocks noChangeAspect="1"/>
          </p:cNvPicPr>
          <p:nvPr/>
        </p:nvPicPr>
        <p:blipFill>
          <a:blip r:embed="rId3"/>
          <a:stretch>
            <a:fillRect/>
          </a:stretch>
        </p:blipFill>
        <p:spPr>
          <a:xfrm>
            <a:off x="6096000" y="1026243"/>
            <a:ext cx="5065711" cy="2940201"/>
          </a:xfrm>
          <a:prstGeom prst="rect">
            <a:avLst/>
          </a:prstGeom>
        </p:spPr>
      </p:pic>
      <p:sp>
        <p:nvSpPr>
          <p:cNvPr id="8" name="TextBox 7">
            <a:extLst>
              <a:ext uri="{FF2B5EF4-FFF2-40B4-BE49-F238E27FC236}">
                <a16:creationId xmlns:a16="http://schemas.microsoft.com/office/drawing/2014/main" id="{0803EAED-5DF2-4350-8E4D-F4322232A9AE}"/>
              </a:ext>
            </a:extLst>
          </p:cNvPr>
          <p:cNvSpPr txBox="1"/>
          <p:nvPr/>
        </p:nvSpPr>
        <p:spPr>
          <a:xfrm>
            <a:off x="1255713" y="4117257"/>
            <a:ext cx="9726612" cy="1200329"/>
          </a:xfrm>
          <a:prstGeom prst="rect">
            <a:avLst/>
          </a:prstGeom>
          <a:noFill/>
        </p:spPr>
        <p:txBody>
          <a:bodyPr wrap="square" rtlCol="0">
            <a:spAutoFit/>
          </a:bodyPr>
          <a:lstStyle/>
          <a:p>
            <a:r>
              <a:rPr lang="en-US" dirty="0"/>
              <a:t>1. The number of women customer shopping online is higher than that of men, 68% of customer are Women.</a:t>
            </a:r>
          </a:p>
          <a:p>
            <a:r>
              <a:rPr lang="en-US" dirty="0"/>
              <a:t>2. Nearly 31-40 aged people are seen to be shopping online the most. People aging from 21-50 makes around 85% of total customers who are shopping online.</a:t>
            </a:r>
          </a:p>
        </p:txBody>
      </p:sp>
    </p:spTree>
    <p:extLst>
      <p:ext uri="{BB962C8B-B14F-4D97-AF65-F5344CB8AC3E}">
        <p14:creationId xmlns:p14="http://schemas.microsoft.com/office/powerpoint/2010/main" val="8474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266FC1-3AF0-4D7C-A957-B630A218A913}"/>
              </a:ext>
            </a:extLst>
          </p:cNvPr>
          <p:cNvPicPr>
            <a:picLocks noGrp="1" noChangeAspect="1"/>
          </p:cNvPicPr>
          <p:nvPr>
            <p:ph idx="1"/>
          </p:nvPr>
        </p:nvPicPr>
        <p:blipFill>
          <a:blip r:embed="rId2"/>
          <a:stretch>
            <a:fillRect/>
          </a:stretch>
        </p:blipFill>
        <p:spPr>
          <a:xfrm>
            <a:off x="798406" y="206295"/>
            <a:ext cx="3649770" cy="3092609"/>
          </a:xfrm>
        </p:spPr>
      </p:pic>
      <p:pic>
        <p:nvPicPr>
          <p:cNvPr id="7" name="Picture 6">
            <a:extLst>
              <a:ext uri="{FF2B5EF4-FFF2-40B4-BE49-F238E27FC236}">
                <a16:creationId xmlns:a16="http://schemas.microsoft.com/office/drawing/2014/main" id="{3AA2FA60-7C26-419E-B68C-1EC186FA50F9}"/>
              </a:ext>
            </a:extLst>
          </p:cNvPr>
          <p:cNvPicPr>
            <a:picLocks noChangeAspect="1"/>
          </p:cNvPicPr>
          <p:nvPr/>
        </p:nvPicPr>
        <p:blipFill>
          <a:blip r:embed="rId3"/>
          <a:stretch>
            <a:fillRect/>
          </a:stretch>
        </p:blipFill>
        <p:spPr>
          <a:xfrm>
            <a:off x="4530634" y="206295"/>
            <a:ext cx="3549832" cy="3092609"/>
          </a:xfrm>
          <a:prstGeom prst="rect">
            <a:avLst/>
          </a:prstGeom>
        </p:spPr>
      </p:pic>
      <p:pic>
        <p:nvPicPr>
          <p:cNvPr id="9" name="Picture 8">
            <a:extLst>
              <a:ext uri="{FF2B5EF4-FFF2-40B4-BE49-F238E27FC236}">
                <a16:creationId xmlns:a16="http://schemas.microsoft.com/office/drawing/2014/main" id="{30B3D274-4FBA-4D75-8C7D-BCBB43663AEC}"/>
              </a:ext>
            </a:extLst>
          </p:cNvPr>
          <p:cNvPicPr>
            <a:picLocks noChangeAspect="1"/>
          </p:cNvPicPr>
          <p:nvPr/>
        </p:nvPicPr>
        <p:blipFill>
          <a:blip r:embed="rId4"/>
          <a:stretch>
            <a:fillRect/>
          </a:stretch>
        </p:blipFill>
        <p:spPr>
          <a:xfrm>
            <a:off x="8162923" y="206295"/>
            <a:ext cx="3549831" cy="3092609"/>
          </a:xfrm>
          <a:prstGeom prst="rect">
            <a:avLst/>
          </a:prstGeom>
        </p:spPr>
      </p:pic>
      <p:sp>
        <p:nvSpPr>
          <p:cNvPr id="10" name="TextBox 9">
            <a:extLst>
              <a:ext uri="{FF2B5EF4-FFF2-40B4-BE49-F238E27FC236}">
                <a16:creationId xmlns:a16="http://schemas.microsoft.com/office/drawing/2014/main" id="{25F25860-E83B-4BE9-B537-9C679B28CF7A}"/>
              </a:ext>
            </a:extLst>
          </p:cNvPr>
          <p:cNvSpPr txBox="1"/>
          <p:nvPr/>
        </p:nvSpPr>
        <p:spPr>
          <a:xfrm>
            <a:off x="1066800" y="4010025"/>
            <a:ext cx="10220325" cy="1477328"/>
          </a:xfrm>
          <a:prstGeom prst="rect">
            <a:avLst/>
          </a:prstGeom>
          <a:noFill/>
        </p:spPr>
        <p:txBody>
          <a:bodyPr wrap="square" rtlCol="0">
            <a:spAutoFit/>
          </a:bodyPr>
          <a:lstStyle/>
          <a:p>
            <a:r>
              <a:rPr lang="en-US" dirty="0"/>
              <a:t>1. People shopping since 4 years make nearly 36-40% of customers, and customer shopping 80% of total customer are shopping since more than 2 years.</a:t>
            </a:r>
          </a:p>
          <a:p>
            <a:r>
              <a:rPr lang="en-US" dirty="0"/>
              <a:t>2. High number of people have voted to shop less than 10 times in a year. Hence this category of data need to be focused more in order to improve action and retention.</a:t>
            </a:r>
          </a:p>
          <a:p>
            <a:r>
              <a:rPr lang="en-US" dirty="0"/>
              <a:t>3. 70% of people using the application make use of Mobile Internet to shop online.</a:t>
            </a:r>
          </a:p>
        </p:txBody>
      </p:sp>
    </p:spTree>
    <p:extLst>
      <p:ext uri="{BB962C8B-B14F-4D97-AF65-F5344CB8AC3E}">
        <p14:creationId xmlns:p14="http://schemas.microsoft.com/office/powerpoint/2010/main" val="221366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C23B37-3EF4-4C6A-97DA-6D9A9C7AFA51}"/>
              </a:ext>
            </a:extLst>
          </p:cNvPr>
          <p:cNvPicPr>
            <a:picLocks noGrp="1" noChangeAspect="1"/>
          </p:cNvPicPr>
          <p:nvPr>
            <p:ph idx="1"/>
          </p:nvPr>
        </p:nvPicPr>
        <p:blipFill>
          <a:blip r:embed="rId2"/>
          <a:stretch>
            <a:fillRect/>
          </a:stretch>
        </p:blipFill>
        <p:spPr>
          <a:xfrm>
            <a:off x="433957" y="118741"/>
            <a:ext cx="5139070" cy="3892750"/>
          </a:xfrm>
        </p:spPr>
      </p:pic>
      <p:pic>
        <p:nvPicPr>
          <p:cNvPr id="7" name="Picture 6">
            <a:extLst>
              <a:ext uri="{FF2B5EF4-FFF2-40B4-BE49-F238E27FC236}">
                <a16:creationId xmlns:a16="http://schemas.microsoft.com/office/drawing/2014/main" id="{B3463B39-1096-419F-9FDC-1FD95F259C92}"/>
              </a:ext>
            </a:extLst>
          </p:cNvPr>
          <p:cNvPicPr>
            <a:picLocks noChangeAspect="1"/>
          </p:cNvPicPr>
          <p:nvPr/>
        </p:nvPicPr>
        <p:blipFill>
          <a:blip r:embed="rId3"/>
          <a:stretch>
            <a:fillRect/>
          </a:stretch>
        </p:blipFill>
        <p:spPr>
          <a:xfrm>
            <a:off x="5779634" y="118741"/>
            <a:ext cx="5616678" cy="3892750"/>
          </a:xfrm>
          <a:prstGeom prst="rect">
            <a:avLst/>
          </a:prstGeom>
        </p:spPr>
      </p:pic>
      <p:sp>
        <p:nvSpPr>
          <p:cNvPr id="8" name="TextBox 7">
            <a:extLst>
              <a:ext uri="{FF2B5EF4-FFF2-40B4-BE49-F238E27FC236}">
                <a16:creationId xmlns:a16="http://schemas.microsoft.com/office/drawing/2014/main" id="{71691F8B-8449-4F31-9784-891AE3662997}"/>
              </a:ext>
            </a:extLst>
          </p:cNvPr>
          <p:cNvSpPr txBox="1"/>
          <p:nvPr/>
        </p:nvSpPr>
        <p:spPr>
          <a:xfrm>
            <a:off x="596901" y="4180344"/>
            <a:ext cx="10587656" cy="2677656"/>
          </a:xfrm>
          <a:prstGeom prst="rect">
            <a:avLst/>
          </a:prstGeom>
          <a:noFill/>
        </p:spPr>
        <p:txBody>
          <a:bodyPr wrap="square" rtlCol="0">
            <a:spAutoFit/>
          </a:bodyPr>
          <a:lstStyle/>
          <a:p>
            <a:r>
              <a:rPr lang="en-US" sz="2400" dirty="0"/>
              <a:t>1. Customer shopping from mobile comprise of more than 50% of total customers.</a:t>
            </a:r>
          </a:p>
          <a:p>
            <a:r>
              <a:rPr lang="en-US" sz="2400" dirty="0"/>
              <a:t>80% percent customer accessing online shopping website are Chrome users. We can say that chrome provides user friendly interface which is liked by most of users.</a:t>
            </a:r>
          </a:p>
          <a:p>
            <a:r>
              <a:rPr lang="en-US" sz="2400" dirty="0"/>
              <a:t>2. Channel followed by user to arrive at the favorite online store for the first time is </a:t>
            </a:r>
            <a:r>
              <a:rPr lang="en-US" sz="2400" dirty="0" err="1"/>
              <a:t>Search_engine</a:t>
            </a:r>
            <a:endParaRPr lang="en-US" sz="2400" dirty="0"/>
          </a:p>
          <a:p>
            <a:r>
              <a:rPr lang="en-US" sz="2400" dirty="0"/>
              <a:t>3. 45% customer uses smart phones to access online shopping and 42% customers use windows OS.</a:t>
            </a:r>
          </a:p>
        </p:txBody>
      </p:sp>
    </p:spTree>
    <p:extLst>
      <p:ext uri="{BB962C8B-B14F-4D97-AF65-F5344CB8AC3E}">
        <p14:creationId xmlns:p14="http://schemas.microsoft.com/office/powerpoint/2010/main" val="3790818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91B7AC4-9120-4187-AE4E-9CF27C42B1AF}"/>
              </a:ext>
            </a:extLst>
          </p:cNvPr>
          <p:cNvSpPr>
            <a:spLocks noGrp="1"/>
          </p:cNvSpPr>
          <p:nvPr>
            <p:ph idx="1"/>
          </p:nvPr>
        </p:nvSpPr>
        <p:spPr>
          <a:xfrm>
            <a:off x="1141412" y="3286124"/>
            <a:ext cx="9905999" cy="3297305"/>
          </a:xfrm>
        </p:spPr>
        <p:txBody>
          <a:bodyPr/>
          <a:lstStyle/>
          <a:p>
            <a:pPr marL="457200" indent="-457200">
              <a:buAutoNum type="arabicPeriod"/>
            </a:pPr>
            <a:r>
              <a:rPr lang="en-US" dirty="0"/>
              <a:t>Channel followed by user to arrive at the favorite online store for the first time is </a:t>
            </a:r>
            <a:r>
              <a:rPr lang="en-US" dirty="0" err="1"/>
              <a:t>Search_engine</a:t>
            </a:r>
            <a:r>
              <a:rPr lang="en-US" dirty="0"/>
              <a:t>.</a:t>
            </a:r>
          </a:p>
          <a:p>
            <a:pPr marL="457200" indent="-457200">
              <a:buAutoNum type="arabicPeriod"/>
            </a:pPr>
            <a:r>
              <a:rPr lang="en-US" dirty="0"/>
              <a:t> Highest online shopping is done from Delhi region with 21% of total </a:t>
            </a:r>
            <a:r>
              <a:rPr lang="en-US" dirty="0" err="1"/>
              <a:t>customes</a:t>
            </a:r>
            <a:r>
              <a:rPr lang="en-US" dirty="0"/>
              <a:t>, followed by Greater Noida, and Least is </a:t>
            </a:r>
            <a:r>
              <a:rPr lang="en-US" dirty="0" err="1"/>
              <a:t>Bulandshahr</a:t>
            </a:r>
            <a:r>
              <a:rPr lang="en-US" dirty="0"/>
              <a:t>.</a:t>
            </a:r>
          </a:p>
          <a:p>
            <a:pPr marL="457200" indent="-457200">
              <a:buAutoNum type="arabicPeriod"/>
            </a:pPr>
            <a:r>
              <a:rPr lang="en-US" dirty="0"/>
              <a:t>90% of Customer has reached the websites after first visit through search engine, application and company URL.</a:t>
            </a:r>
          </a:p>
        </p:txBody>
      </p:sp>
      <p:pic>
        <p:nvPicPr>
          <p:cNvPr id="11" name="Picture 10">
            <a:extLst>
              <a:ext uri="{FF2B5EF4-FFF2-40B4-BE49-F238E27FC236}">
                <a16:creationId xmlns:a16="http://schemas.microsoft.com/office/drawing/2014/main" id="{DCA6D1D4-0678-4634-ADB1-5B8666D04CD6}"/>
              </a:ext>
            </a:extLst>
          </p:cNvPr>
          <p:cNvPicPr>
            <a:picLocks noChangeAspect="1"/>
          </p:cNvPicPr>
          <p:nvPr/>
        </p:nvPicPr>
        <p:blipFill>
          <a:blip r:embed="rId2"/>
          <a:stretch>
            <a:fillRect/>
          </a:stretch>
        </p:blipFill>
        <p:spPr>
          <a:xfrm>
            <a:off x="511085" y="274570"/>
            <a:ext cx="3492679" cy="2898841"/>
          </a:xfrm>
          <a:prstGeom prst="rect">
            <a:avLst/>
          </a:prstGeom>
        </p:spPr>
      </p:pic>
      <p:pic>
        <p:nvPicPr>
          <p:cNvPr id="13" name="Picture 12">
            <a:extLst>
              <a:ext uri="{FF2B5EF4-FFF2-40B4-BE49-F238E27FC236}">
                <a16:creationId xmlns:a16="http://schemas.microsoft.com/office/drawing/2014/main" id="{AF5E6718-4009-491D-8D7B-AFEC0CE2E157}"/>
              </a:ext>
            </a:extLst>
          </p:cNvPr>
          <p:cNvPicPr>
            <a:picLocks noChangeAspect="1"/>
          </p:cNvPicPr>
          <p:nvPr/>
        </p:nvPicPr>
        <p:blipFill>
          <a:blip r:embed="rId3"/>
          <a:stretch>
            <a:fillRect/>
          </a:stretch>
        </p:blipFill>
        <p:spPr>
          <a:xfrm>
            <a:off x="4181182" y="274570"/>
            <a:ext cx="4007056" cy="2898841"/>
          </a:xfrm>
          <a:prstGeom prst="rect">
            <a:avLst/>
          </a:prstGeom>
        </p:spPr>
      </p:pic>
      <p:pic>
        <p:nvPicPr>
          <p:cNvPr id="15" name="Picture 14">
            <a:extLst>
              <a:ext uri="{FF2B5EF4-FFF2-40B4-BE49-F238E27FC236}">
                <a16:creationId xmlns:a16="http://schemas.microsoft.com/office/drawing/2014/main" id="{F743CD68-75EA-4232-8521-A5EB0D091580}"/>
              </a:ext>
            </a:extLst>
          </p:cNvPr>
          <p:cNvPicPr>
            <a:picLocks noChangeAspect="1"/>
          </p:cNvPicPr>
          <p:nvPr/>
        </p:nvPicPr>
        <p:blipFill>
          <a:blip r:embed="rId4"/>
          <a:stretch>
            <a:fillRect/>
          </a:stretch>
        </p:blipFill>
        <p:spPr>
          <a:xfrm>
            <a:off x="8365656" y="274570"/>
            <a:ext cx="3651357" cy="2898841"/>
          </a:xfrm>
          <a:prstGeom prst="rect">
            <a:avLst/>
          </a:prstGeom>
        </p:spPr>
      </p:pic>
    </p:spTree>
    <p:extLst>
      <p:ext uri="{BB962C8B-B14F-4D97-AF65-F5344CB8AC3E}">
        <p14:creationId xmlns:p14="http://schemas.microsoft.com/office/powerpoint/2010/main" val="425723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F622-3159-4A23-9178-E658BADE3AEA}"/>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C4AAC5A2-07C8-48F3-8E08-F5CD9044EA98}"/>
              </a:ext>
            </a:extLst>
          </p:cNvPr>
          <p:cNvSpPr>
            <a:spLocks noGrp="1"/>
          </p:cNvSpPr>
          <p:nvPr>
            <p:ph idx="1"/>
          </p:nvPr>
        </p:nvSpPr>
        <p:spPr>
          <a:xfrm>
            <a:off x="1141412" y="1963737"/>
            <a:ext cx="9905999" cy="3989388"/>
          </a:xfrm>
        </p:spPr>
        <p:txBody>
          <a:bodyPr>
            <a:normAutofit fontScale="85000" lnSpcReduction="10000"/>
          </a:bodyPr>
          <a:lstStyle/>
          <a:p>
            <a:r>
              <a:rPr lang="en-US" dirty="0"/>
              <a:t>Define the problem statement, Objective, Targets, Expected Improvement appropriately.</a:t>
            </a:r>
          </a:p>
          <a:p>
            <a:r>
              <a:rPr lang="en-US" dirty="0"/>
              <a:t>Collect the data, the more and better the data, better is Analysis.</a:t>
            </a:r>
          </a:p>
          <a:p>
            <a:r>
              <a:rPr lang="en-US" dirty="0"/>
              <a:t>Exploratory Data Analysis,  check for the information, check for null values, different datatypes available, dealing with missing values if any, Check for outliers, Checking the statistical overview of the data.</a:t>
            </a:r>
          </a:p>
          <a:p>
            <a:r>
              <a:rPr lang="en-US" dirty="0"/>
              <a:t>Understand the relationship between the attributes, apply the visualization techniques to draw the relationship and what inferences are they making. </a:t>
            </a:r>
          </a:p>
          <a:p>
            <a:r>
              <a:rPr lang="en-US" dirty="0"/>
              <a:t>Note down the observations based on the visualization graphs we have created.</a:t>
            </a:r>
          </a:p>
          <a:p>
            <a:r>
              <a:rPr lang="en-US" dirty="0"/>
              <a:t>Write down the detailed data analysis and Conclusion.</a:t>
            </a:r>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4321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EE350-54F5-4D37-BEDF-446B70C5516A}"/>
              </a:ext>
            </a:extLst>
          </p:cNvPr>
          <p:cNvSpPr>
            <a:spLocks noGrp="1"/>
          </p:cNvSpPr>
          <p:nvPr>
            <p:ph idx="1"/>
          </p:nvPr>
        </p:nvSpPr>
        <p:spPr>
          <a:xfrm>
            <a:off x="152400" y="3657599"/>
            <a:ext cx="11868150" cy="3076576"/>
          </a:xfrm>
        </p:spPr>
        <p:txBody>
          <a:bodyPr>
            <a:normAutofit fontScale="85000" lnSpcReduction="10000"/>
          </a:bodyPr>
          <a:lstStyle/>
          <a:p>
            <a:pPr marL="0" indent="0">
              <a:buNone/>
            </a:pPr>
            <a:r>
              <a:rPr lang="en-US" dirty="0"/>
              <a:t>1. Most of the customer has spent more than 15 minutes before making the decision of purchase.</a:t>
            </a:r>
          </a:p>
          <a:p>
            <a:pPr marL="0" indent="0">
              <a:buNone/>
            </a:pPr>
            <a:r>
              <a:rPr lang="en-US" dirty="0"/>
              <a:t>2. </a:t>
            </a:r>
            <a:r>
              <a:rPr lang="en-US" dirty="0" err="1"/>
              <a:t>Customre</a:t>
            </a:r>
            <a:r>
              <a:rPr lang="en-US" dirty="0"/>
              <a:t> feels ease of using Debit/Credit cards and COD as mode of payment while making an order. This may be due to availability of any cashback offers or customer see </a:t>
            </a:r>
            <a:r>
              <a:rPr lang="en-US" dirty="0" err="1"/>
              <a:t>reliabilty</a:t>
            </a:r>
            <a:r>
              <a:rPr lang="en-US" dirty="0"/>
              <a:t> in COD payment.</a:t>
            </a:r>
          </a:p>
          <a:p>
            <a:pPr marL="0" indent="0">
              <a:buNone/>
            </a:pPr>
            <a:r>
              <a:rPr lang="en-US" dirty="0"/>
              <a:t>3. 65% of Customers have voted that they abandon the products in bags "Sometimes".</a:t>
            </a:r>
          </a:p>
          <a:p>
            <a:pPr marL="0" indent="0">
              <a:buNone/>
            </a:pPr>
            <a:r>
              <a:rPr lang="en-US" dirty="0"/>
              <a:t>4. More than 50 % of customer has abandoned the bag as they got another alternative, but nearly 30% of customer abandoned due to lack of trust and not available mode of payment, by focusing on providing good benefits and multiple mode of payments may reduce these columns into 0.¶</a:t>
            </a:r>
          </a:p>
        </p:txBody>
      </p:sp>
      <p:pic>
        <p:nvPicPr>
          <p:cNvPr id="5" name="Picture 4">
            <a:extLst>
              <a:ext uri="{FF2B5EF4-FFF2-40B4-BE49-F238E27FC236}">
                <a16:creationId xmlns:a16="http://schemas.microsoft.com/office/drawing/2014/main" id="{43A285B4-C398-4D20-B546-4D7C0BAD3A29}"/>
              </a:ext>
            </a:extLst>
          </p:cNvPr>
          <p:cNvPicPr>
            <a:picLocks noChangeAspect="1"/>
          </p:cNvPicPr>
          <p:nvPr/>
        </p:nvPicPr>
        <p:blipFill>
          <a:blip r:embed="rId2"/>
          <a:stretch>
            <a:fillRect/>
          </a:stretch>
        </p:blipFill>
        <p:spPr>
          <a:xfrm>
            <a:off x="330077" y="219074"/>
            <a:ext cx="4788146" cy="3438525"/>
          </a:xfrm>
          <a:prstGeom prst="rect">
            <a:avLst/>
          </a:prstGeom>
        </p:spPr>
      </p:pic>
      <p:pic>
        <p:nvPicPr>
          <p:cNvPr id="7" name="Picture 6">
            <a:extLst>
              <a:ext uri="{FF2B5EF4-FFF2-40B4-BE49-F238E27FC236}">
                <a16:creationId xmlns:a16="http://schemas.microsoft.com/office/drawing/2014/main" id="{8B2C63A2-7C41-4529-A74B-84E91BC5CB12}"/>
              </a:ext>
            </a:extLst>
          </p:cNvPr>
          <p:cNvPicPr>
            <a:picLocks noChangeAspect="1"/>
          </p:cNvPicPr>
          <p:nvPr/>
        </p:nvPicPr>
        <p:blipFill>
          <a:blip r:embed="rId3"/>
          <a:stretch>
            <a:fillRect/>
          </a:stretch>
        </p:blipFill>
        <p:spPr>
          <a:xfrm>
            <a:off x="5295900" y="219074"/>
            <a:ext cx="6566023" cy="3438525"/>
          </a:xfrm>
          <a:prstGeom prst="rect">
            <a:avLst/>
          </a:prstGeom>
        </p:spPr>
      </p:pic>
    </p:spTree>
    <p:extLst>
      <p:ext uri="{BB962C8B-B14F-4D97-AF65-F5344CB8AC3E}">
        <p14:creationId xmlns:p14="http://schemas.microsoft.com/office/powerpoint/2010/main" val="2171234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A26B9-ABCE-4A54-9728-C485799C6776}"/>
              </a:ext>
            </a:extLst>
          </p:cNvPr>
          <p:cNvSpPr>
            <a:spLocks noGrp="1"/>
          </p:cNvSpPr>
          <p:nvPr>
            <p:ph idx="1"/>
          </p:nvPr>
        </p:nvSpPr>
        <p:spPr>
          <a:xfrm>
            <a:off x="1143000" y="3251202"/>
            <a:ext cx="9905999" cy="2882900"/>
          </a:xfrm>
        </p:spPr>
        <p:txBody>
          <a:bodyPr>
            <a:normAutofit fontScale="70000" lnSpcReduction="20000"/>
          </a:bodyPr>
          <a:lstStyle/>
          <a:p>
            <a:pPr marL="0" indent="0">
              <a:buNone/>
            </a:pPr>
            <a:r>
              <a:rPr lang="en-US" dirty="0"/>
              <a:t>1. 90% of customer agree or Strongly agree that the content on the website is be easy to read and understand. Further improvement can be directly made by asking customer feedback and taking </a:t>
            </a:r>
            <a:r>
              <a:rPr lang="en-US" dirty="0" err="1"/>
              <a:t>hypthesis</a:t>
            </a:r>
            <a:r>
              <a:rPr lang="en-US" dirty="0"/>
              <a:t> if that decision holds good for all population.</a:t>
            </a:r>
          </a:p>
          <a:p>
            <a:pPr marL="0" indent="0">
              <a:buNone/>
            </a:pPr>
            <a:r>
              <a:rPr lang="en-US" dirty="0"/>
              <a:t>2. 80% of customer agree that information on similar product to the one highlighted is important for product comparison.</a:t>
            </a:r>
          </a:p>
          <a:p>
            <a:pPr marL="0" indent="0">
              <a:buNone/>
            </a:pPr>
            <a:r>
              <a:rPr lang="en-US" dirty="0"/>
              <a:t>3. 75% of customer agree that if product is to be bough by most of customer then, complete information on listed seller and product being offered is important for purchase decision.</a:t>
            </a:r>
          </a:p>
          <a:p>
            <a:pPr marL="0" indent="0">
              <a:buNone/>
            </a:pPr>
            <a:r>
              <a:rPr lang="en-US" dirty="0"/>
              <a:t>4.  90% agree that to make a clear decision on purchase of product all the relevant information on listed products must be stated clearly</a:t>
            </a:r>
          </a:p>
        </p:txBody>
      </p:sp>
      <p:pic>
        <p:nvPicPr>
          <p:cNvPr id="5" name="Picture 4">
            <a:extLst>
              <a:ext uri="{FF2B5EF4-FFF2-40B4-BE49-F238E27FC236}">
                <a16:creationId xmlns:a16="http://schemas.microsoft.com/office/drawing/2014/main" id="{84C7B505-C0B3-44DB-A0E0-FEF414A0C01B}"/>
              </a:ext>
            </a:extLst>
          </p:cNvPr>
          <p:cNvPicPr>
            <a:picLocks noChangeAspect="1"/>
          </p:cNvPicPr>
          <p:nvPr/>
        </p:nvPicPr>
        <p:blipFill>
          <a:blip r:embed="rId2"/>
          <a:stretch>
            <a:fillRect/>
          </a:stretch>
        </p:blipFill>
        <p:spPr>
          <a:xfrm>
            <a:off x="366712" y="203200"/>
            <a:ext cx="5467631" cy="2794000"/>
          </a:xfrm>
          <a:prstGeom prst="rect">
            <a:avLst/>
          </a:prstGeom>
        </p:spPr>
      </p:pic>
      <p:pic>
        <p:nvPicPr>
          <p:cNvPr id="7" name="Picture 6">
            <a:extLst>
              <a:ext uri="{FF2B5EF4-FFF2-40B4-BE49-F238E27FC236}">
                <a16:creationId xmlns:a16="http://schemas.microsoft.com/office/drawing/2014/main" id="{0617426C-46EE-46E3-8E4C-09AC38D120DA}"/>
              </a:ext>
            </a:extLst>
          </p:cNvPr>
          <p:cNvPicPr>
            <a:picLocks noChangeAspect="1"/>
          </p:cNvPicPr>
          <p:nvPr/>
        </p:nvPicPr>
        <p:blipFill>
          <a:blip r:embed="rId3"/>
          <a:stretch>
            <a:fillRect/>
          </a:stretch>
        </p:blipFill>
        <p:spPr>
          <a:xfrm>
            <a:off x="5962509" y="203200"/>
            <a:ext cx="5473981" cy="2882900"/>
          </a:xfrm>
          <a:prstGeom prst="rect">
            <a:avLst/>
          </a:prstGeom>
        </p:spPr>
      </p:pic>
    </p:spTree>
    <p:extLst>
      <p:ext uri="{BB962C8B-B14F-4D97-AF65-F5344CB8AC3E}">
        <p14:creationId xmlns:p14="http://schemas.microsoft.com/office/powerpoint/2010/main" val="1483947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DF1D-1F53-48BF-81F3-0605C4F45C5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F0E43CE-A8CB-44D9-923B-5A534EACEC5C}"/>
              </a:ext>
            </a:extLst>
          </p:cNvPr>
          <p:cNvSpPr>
            <a:spLocks noGrp="1"/>
          </p:cNvSpPr>
          <p:nvPr>
            <p:ph idx="1"/>
          </p:nvPr>
        </p:nvSpPr>
        <p:spPr>
          <a:xfrm>
            <a:off x="1141412" y="3276599"/>
            <a:ext cx="9905999" cy="3263901"/>
          </a:xfrm>
        </p:spPr>
        <p:txBody>
          <a:bodyPr>
            <a:normAutofit fontScale="92500" lnSpcReduction="20000"/>
          </a:bodyPr>
          <a:lstStyle/>
          <a:p>
            <a:pPr marL="0" indent="0">
              <a:buNone/>
            </a:pPr>
            <a:r>
              <a:rPr lang="en-US" dirty="0"/>
              <a:t>1. It is evident that companies website should have better ease of navigation in website to make more customer interaction and customer activation.</a:t>
            </a:r>
          </a:p>
          <a:p>
            <a:pPr marL="0" indent="0">
              <a:buNone/>
            </a:pPr>
            <a:r>
              <a:rPr lang="en-US" dirty="0"/>
              <a:t>2. The website/Application should have better loading and processing speed, agreed by 85% of customers.</a:t>
            </a:r>
          </a:p>
          <a:p>
            <a:pPr marL="0" indent="0">
              <a:buNone/>
            </a:pPr>
            <a:r>
              <a:rPr lang="en-US" dirty="0"/>
              <a:t>3. Website having user friendly Interface will have high customer interaction, strongly agreed by 70%</a:t>
            </a:r>
          </a:p>
          <a:p>
            <a:pPr marL="0" indent="0">
              <a:buNone/>
            </a:pPr>
            <a:r>
              <a:rPr lang="en-US" dirty="0"/>
              <a:t>4. 60% of customer strongly agree that </a:t>
            </a:r>
            <a:r>
              <a:rPr lang="en-US" dirty="0" err="1"/>
              <a:t>comapanies</a:t>
            </a:r>
            <a:r>
              <a:rPr lang="en-US" dirty="0"/>
              <a:t> have convenient mode of payments.</a:t>
            </a:r>
          </a:p>
        </p:txBody>
      </p:sp>
      <p:pic>
        <p:nvPicPr>
          <p:cNvPr id="5" name="Picture 4">
            <a:extLst>
              <a:ext uri="{FF2B5EF4-FFF2-40B4-BE49-F238E27FC236}">
                <a16:creationId xmlns:a16="http://schemas.microsoft.com/office/drawing/2014/main" id="{4B1EAB55-F160-4D21-963F-92A13E23C2C0}"/>
              </a:ext>
            </a:extLst>
          </p:cNvPr>
          <p:cNvPicPr>
            <a:picLocks noChangeAspect="1"/>
          </p:cNvPicPr>
          <p:nvPr/>
        </p:nvPicPr>
        <p:blipFill>
          <a:blip r:embed="rId2"/>
          <a:stretch>
            <a:fillRect/>
          </a:stretch>
        </p:blipFill>
        <p:spPr>
          <a:xfrm>
            <a:off x="561829" y="136377"/>
            <a:ext cx="5683542" cy="2886224"/>
          </a:xfrm>
          <a:prstGeom prst="rect">
            <a:avLst/>
          </a:prstGeom>
        </p:spPr>
      </p:pic>
      <p:pic>
        <p:nvPicPr>
          <p:cNvPr id="7" name="Picture 6">
            <a:extLst>
              <a:ext uri="{FF2B5EF4-FFF2-40B4-BE49-F238E27FC236}">
                <a16:creationId xmlns:a16="http://schemas.microsoft.com/office/drawing/2014/main" id="{8945725D-F257-44CB-B3E0-BA694AC857AE}"/>
              </a:ext>
            </a:extLst>
          </p:cNvPr>
          <p:cNvPicPr>
            <a:picLocks noChangeAspect="1"/>
          </p:cNvPicPr>
          <p:nvPr/>
        </p:nvPicPr>
        <p:blipFill>
          <a:blip r:embed="rId3"/>
          <a:stretch>
            <a:fillRect/>
          </a:stretch>
        </p:blipFill>
        <p:spPr>
          <a:xfrm>
            <a:off x="6245371" y="136378"/>
            <a:ext cx="5969307" cy="2886224"/>
          </a:xfrm>
          <a:prstGeom prst="rect">
            <a:avLst/>
          </a:prstGeom>
        </p:spPr>
      </p:pic>
    </p:spTree>
    <p:extLst>
      <p:ext uri="{BB962C8B-B14F-4D97-AF65-F5344CB8AC3E}">
        <p14:creationId xmlns:p14="http://schemas.microsoft.com/office/powerpoint/2010/main" val="1471746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3118-05B5-4776-8DE2-1D267EEB767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ED462E9-511E-4D50-80D2-8D5382471922}"/>
              </a:ext>
            </a:extLst>
          </p:cNvPr>
          <p:cNvSpPr>
            <a:spLocks noGrp="1"/>
          </p:cNvSpPr>
          <p:nvPr>
            <p:ph idx="1"/>
          </p:nvPr>
        </p:nvSpPr>
        <p:spPr>
          <a:xfrm>
            <a:off x="1141412" y="3543299"/>
            <a:ext cx="9905999" cy="2247901"/>
          </a:xfrm>
        </p:spPr>
        <p:txBody>
          <a:bodyPr>
            <a:normAutofit fontScale="77500" lnSpcReduction="20000"/>
          </a:bodyPr>
          <a:lstStyle/>
          <a:p>
            <a:pPr marL="457200" indent="-457200">
              <a:buAutoNum type="arabicPeriod"/>
            </a:pPr>
            <a:r>
              <a:rPr lang="en-US" dirty="0"/>
              <a:t>Customer have agreed that there is trust of transaction with the online retailers.</a:t>
            </a:r>
          </a:p>
          <a:p>
            <a:pPr marL="457200" indent="-457200">
              <a:buAutoNum type="arabicPeriod"/>
            </a:pPr>
            <a:r>
              <a:rPr lang="en-US" dirty="0"/>
              <a:t> They strongly agree that customer executives have empathy towards customers problems.</a:t>
            </a:r>
          </a:p>
          <a:p>
            <a:pPr marL="0" indent="0">
              <a:buNone/>
            </a:pPr>
            <a:r>
              <a:rPr lang="en-US" dirty="0"/>
              <a:t>3. Customer strongly agree that customer care executives behave with empathy towards customer problems/issues.</a:t>
            </a:r>
          </a:p>
          <a:p>
            <a:pPr marL="0" indent="0">
              <a:buNone/>
            </a:pPr>
            <a:r>
              <a:rPr lang="en-US" dirty="0"/>
              <a:t>2. Customer have strongly agreed that customer data privacy is </a:t>
            </a:r>
            <a:r>
              <a:rPr lang="en-US" dirty="0" err="1"/>
              <a:t>guranteed</a:t>
            </a:r>
            <a:r>
              <a:rPr lang="en-US" dirty="0"/>
              <a:t> and Responsiveness is more customer friendly.</a:t>
            </a:r>
          </a:p>
        </p:txBody>
      </p:sp>
      <p:pic>
        <p:nvPicPr>
          <p:cNvPr id="5" name="Picture 4">
            <a:extLst>
              <a:ext uri="{FF2B5EF4-FFF2-40B4-BE49-F238E27FC236}">
                <a16:creationId xmlns:a16="http://schemas.microsoft.com/office/drawing/2014/main" id="{0385D94E-A6AF-44E7-AC11-2E369A382F51}"/>
              </a:ext>
            </a:extLst>
          </p:cNvPr>
          <p:cNvPicPr>
            <a:picLocks noChangeAspect="1"/>
          </p:cNvPicPr>
          <p:nvPr/>
        </p:nvPicPr>
        <p:blipFill>
          <a:blip r:embed="rId2"/>
          <a:stretch>
            <a:fillRect/>
          </a:stretch>
        </p:blipFill>
        <p:spPr>
          <a:xfrm>
            <a:off x="812678" y="152400"/>
            <a:ext cx="4750044" cy="3276600"/>
          </a:xfrm>
          <a:prstGeom prst="rect">
            <a:avLst/>
          </a:prstGeom>
        </p:spPr>
      </p:pic>
      <p:pic>
        <p:nvPicPr>
          <p:cNvPr id="7" name="Picture 6">
            <a:extLst>
              <a:ext uri="{FF2B5EF4-FFF2-40B4-BE49-F238E27FC236}">
                <a16:creationId xmlns:a16="http://schemas.microsoft.com/office/drawing/2014/main" id="{BCFB3086-8C81-4B29-83D0-4B841D38CDF3}"/>
              </a:ext>
            </a:extLst>
          </p:cNvPr>
          <p:cNvPicPr>
            <a:picLocks noChangeAspect="1"/>
          </p:cNvPicPr>
          <p:nvPr/>
        </p:nvPicPr>
        <p:blipFill>
          <a:blip r:embed="rId3"/>
          <a:stretch>
            <a:fillRect/>
          </a:stretch>
        </p:blipFill>
        <p:spPr>
          <a:xfrm>
            <a:off x="5825854" y="152400"/>
            <a:ext cx="5219968" cy="3276600"/>
          </a:xfrm>
          <a:prstGeom prst="rect">
            <a:avLst/>
          </a:prstGeom>
        </p:spPr>
      </p:pic>
    </p:spTree>
    <p:extLst>
      <p:ext uri="{BB962C8B-B14F-4D97-AF65-F5344CB8AC3E}">
        <p14:creationId xmlns:p14="http://schemas.microsoft.com/office/powerpoint/2010/main" val="2105646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C23DE3-4F45-4F64-8029-4D722CBC13A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1BD8856-464C-41AA-A5E7-A6D0FC8FE189}"/>
              </a:ext>
            </a:extLst>
          </p:cNvPr>
          <p:cNvPicPr>
            <a:picLocks noChangeAspect="1"/>
          </p:cNvPicPr>
          <p:nvPr/>
        </p:nvPicPr>
        <p:blipFill>
          <a:blip r:embed="rId2"/>
          <a:stretch>
            <a:fillRect/>
          </a:stretch>
        </p:blipFill>
        <p:spPr>
          <a:xfrm>
            <a:off x="847607" y="212578"/>
            <a:ext cx="3724393" cy="5654822"/>
          </a:xfrm>
          <a:prstGeom prst="rect">
            <a:avLst/>
          </a:prstGeom>
        </p:spPr>
      </p:pic>
      <p:pic>
        <p:nvPicPr>
          <p:cNvPr id="7" name="Picture 6">
            <a:extLst>
              <a:ext uri="{FF2B5EF4-FFF2-40B4-BE49-F238E27FC236}">
                <a16:creationId xmlns:a16="http://schemas.microsoft.com/office/drawing/2014/main" id="{293C0A24-C0C2-45B0-964F-4CDE0038DC3A}"/>
              </a:ext>
            </a:extLst>
          </p:cNvPr>
          <p:cNvPicPr>
            <a:picLocks noChangeAspect="1"/>
          </p:cNvPicPr>
          <p:nvPr/>
        </p:nvPicPr>
        <p:blipFill>
          <a:blip r:embed="rId3"/>
          <a:stretch>
            <a:fillRect/>
          </a:stretch>
        </p:blipFill>
        <p:spPr>
          <a:xfrm>
            <a:off x="4673485" y="212578"/>
            <a:ext cx="3937116" cy="5658141"/>
          </a:xfrm>
          <a:prstGeom prst="rect">
            <a:avLst/>
          </a:prstGeom>
        </p:spPr>
      </p:pic>
    </p:spTree>
    <p:extLst>
      <p:ext uri="{BB962C8B-B14F-4D97-AF65-F5344CB8AC3E}">
        <p14:creationId xmlns:p14="http://schemas.microsoft.com/office/powerpoint/2010/main" val="3199845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53C5-8298-4133-8461-04C25DF48339}"/>
              </a:ext>
            </a:extLst>
          </p:cNvPr>
          <p:cNvSpPr>
            <a:spLocks noGrp="1"/>
          </p:cNvSpPr>
          <p:nvPr>
            <p:ph type="title"/>
          </p:nvPr>
        </p:nvSpPr>
        <p:spPr/>
        <p:txBody>
          <a:bodyPr>
            <a:normAutofit fontScale="90000"/>
          </a:bodyPr>
          <a:lstStyle/>
          <a:p>
            <a:r>
              <a:rPr lang="en-US" dirty="0"/>
              <a:t>Customers have strongly agreed the following below points:</a:t>
            </a:r>
            <a:br>
              <a:rPr lang="en-US" dirty="0"/>
            </a:br>
            <a:endParaRPr lang="en-US" dirty="0"/>
          </a:p>
        </p:txBody>
      </p:sp>
      <p:sp>
        <p:nvSpPr>
          <p:cNvPr id="3" name="Content Placeholder 2">
            <a:extLst>
              <a:ext uri="{FF2B5EF4-FFF2-40B4-BE49-F238E27FC236}">
                <a16:creationId xmlns:a16="http://schemas.microsoft.com/office/drawing/2014/main" id="{5F9C8054-40C8-4EE2-B45A-03CB11066630}"/>
              </a:ext>
            </a:extLst>
          </p:cNvPr>
          <p:cNvSpPr>
            <a:spLocks noGrp="1"/>
          </p:cNvSpPr>
          <p:nvPr>
            <p:ph idx="1"/>
          </p:nvPr>
        </p:nvSpPr>
        <p:spPr>
          <a:xfrm>
            <a:off x="1141412" y="1695450"/>
            <a:ext cx="9905999" cy="4657725"/>
          </a:xfrm>
        </p:spPr>
        <p:txBody>
          <a:bodyPr>
            <a:normAutofit fontScale="85000" lnSpcReduction="10000"/>
          </a:bodyPr>
          <a:lstStyle/>
          <a:p>
            <a:r>
              <a:rPr lang="en-US" dirty="0"/>
              <a:t> Benefits and Discounts are provided by online shopping retailers, and they have enjoyed the shopping experience.</a:t>
            </a:r>
          </a:p>
          <a:p>
            <a:r>
              <a:rPr lang="en-US" dirty="0"/>
              <a:t> Convenience and Flexibility in shopping online, Return/Replacements are provided for the products purchased.</a:t>
            </a:r>
          </a:p>
          <a:p>
            <a:r>
              <a:rPr lang="en-US" dirty="0"/>
              <a:t> Loyalty benefit programs are benefits for online shopping,</a:t>
            </a:r>
          </a:p>
          <a:p>
            <a:r>
              <a:rPr lang="en-US" dirty="0"/>
              <a:t> Information provided on website have quality information of products and improves customer satisfaction.</a:t>
            </a:r>
          </a:p>
          <a:p>
            <a:r>
              <a:rPr lang="en-US" dirty="0"/>
              <a:t> Net benefits by online shopping leads to customer satisfaction</a:t>
            </a:r>
          </a:p>
          <a:p>
            <a:r>
              <a:rPr lang="en-US" dirty="0"/>
              <a:t> Online shopping provides wide variety of products listed into websites.</a:t>
            </a:r>
          </a:p>
          <a:p>
            <a:r>
              <a:rPr lang="en-US" dirty="0"/>
              <a:t> There is provision for complete product information.</a:t>
            </a:r>
          </a:p>
          <a:p>
            <a:r>
              <a:rPr lang="en-US" dirty="0"/>
              <a:t> From online shopping the monetary savings can be done.¶</a:t>
            </a:r>
          </a:p>
        </p:txBody>
      </p:sp>
    </p:spTree>
    <p:extLst>
      <p:ext uri="{BB962C8B-B14F-4D97-AF65-F5344CB8AC3E}">
        <p14:creationId xmlns:p14="http://schemas.microsoft.com/office/powerpoint/2010/main" val="3438839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E01A-4CF1-4A58-8F56-3D0D8D034629}"/>
              </a:ext>
            </a:extLst>
          </p:cNvPr>
          <p:cNvSpPr>
            <a:spLocks noGrp="1"/>
          </p:cNvSpPr>
          <p:nvPr>
            <p:ph type="title"/>
          </p:nvPr>
        </p:nvSpPr>
        <p:spPr/>
        <p:txBody>
          <a:bodyPr>
            <a:normAutofit fontScale="90000"/>
          </a:bodyPr>
          <a:lstStyle/>
          <a:p>
            <a:r>
              <a:rPr lang="en-US" dirty="0"/>
              <a:t>People agreed or have indifferent feeling on below attributes</a:t>
            </a:r>
            <a:br>
              <a:rPr lang="en-US" dirty="0"/>
            </a:br>
            <a:endParaRPr lang="en-US" dirty="0"/>
          </a:p>
        </p:txBody>
      </p:sp>
      <p:sp>
        <p:nvSpPr>
          <p:cNvPr id="3" name="Content Placeholder 2">
            <a:extLst>
              <a:ext uri="{FF2B5EF4-FFF2-40B4-BE49-F238E27FC236}">
                <a16:creationId xmlns:a16="http://schemas.microsoft.com/office/drawing/2014/main" id="{9DB4844A-CB8E-41D6-B6BA-F8C5D132A335}"/>
              </a:ext>
            </a:extLst>
          </p:cNvPr>
          <p:cNvSpPr>
            <a:spLocks noGrp="1"/>
          </p:cNvSpPr>
          <p:nvPr>
            <p:ph idx="1"/>
          </p:nvPr>
        </p:nvSpPr>
        <p:spPr/>
        <p:txBody>
          <a:bodyPr>
            <a:normAutofit lnSpcReduction="10000"/>
          </a:bodyPr>
          <a:lstStyle/>
          <a:p>
            <a:r>
              <a:rPr lang="en-US" dirty="0"/>
              <a:t>37% customer have indifferent feeling on Gratification on e-retailer</a:t>
            </a:r>
          </a:p>
          <a:p>
            <a:r>
              <a:rPr lang="en-US" dirty="0"/>
              <a:t>32% of customer have indifferent feeling that shopping online fills the role.</a:t>
            </a:r>
          </a:p>
          <a:p>
            <a:r>
              <a:rPr lang="en-US" dirty="0"/>
              <a:t>55% customer believes that online shopping give value for money.</a:t>
            </a:r>
          </a:p>
          <a:p>
            <a:pPr marL="0" indent="0">
              <a:buNone/>
            </a:pPr>
            <a:r>
              <a:rPr lang="en-US" dirty="0"/>
              <a:t>* Amazon being top player in the e-commerce business, is one of common </a:t>
            </a:r>
            <a:r>
              <a:rPr lang="en-US" dirty="0" err="1"/>
              <a:t>Online_retailers_shopped</a:t>
            </a:r>
            <a:r>
              <a:rPr lang="en-US" dirty="0"/>
              <a:t> by all customers.</a:t>
            </a:r>
          </a:p>
          <a:p>
            <a:pPr marL="0" indent="0">
              <a:buNone/>
            </a:pPr>
            <a:br>
              <a:rPr lang="en-US" dirty="0"/>
            </a:br>
            <a:endParaRPr lang="en-US" dirty="0"/>
          </a:p>
        </p:txBody>
      </p:sp>
    </p:spTree>
    <p:extLst>
      <p:ext uri="{BB962C8B-B14F-4D97-AF65-F5344CB8AC3E}">
        <p14:creationId xmlns:p14="http://schemas.microsoft.com/office/powerpoint/2010/main" val="4006301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1BB4-A09E-434F-A7B2-3710A6F2162B}"/>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9716F784-8A8B-4671-B116-F1AEE0FEFEA9}"/>
              </a:ext>
            </a:extLst>
          </p:cNvPr>
          <p:cNvPicPr>
            <a:picLocks noGrp="1" noChangeAspect="1"/>
          </p:cNvPicPr>
          <p:nvPr>
            <p:ph idx="1"/>
          </p:nvPr>
        </p:nvPicPr>
        <p:blipFill>
          <a:blip r:embed="rId2"/>
          <a:stretch>
            <a:fillRect/>
          </a:stretch>
        </p:blipFill>
        <p:spPr>
          <a:xfrm>
            <a:off x="4504065" y="215749"/>
            <a:ext cx="3620759" cy="6023731"/>
          </a:xfrm>
        </p:spPr>
      </p:pic>
      <p:pic>
        <p:nvPicPr>
          <p:cNvPr id="5" name="Picture 4">
            <a:extLst>
              <a:ext uri="{FF2B5EF4-FFF2-40B4-BE49-F238E27FC236}">
                <a16:creationId xmlns:a16="http://schemas.microsoft.com/office/drawing/2014/main" id="{652A2FC6-86AC-4A5B-A4C6-CD80649CA78F}"/>
              </a:ext>
            </a:extLst>
          </p:cNvPr>
          <p:cNvPicPr>
            <a:picLocks noChangeAspect="1"/>
          </p:cNvPicPr>
          <p:nvPr/>
        </p:nvPicPr>
        <p:blipFill>
          <a:blip r:embed="rId3"/>
          <a:stretch>
            <a:fillRect/>
          </a:stretch>
        </p:blipFill>
        <p:spPr>
          <a:xfrm>
            <a:off x="339613" y="215749"/>
            <a:ext cx="4079987" cy="6023732"/>
          </a:xfrm>
          <a:prstGeom prst="rect">
            <a:avLst/>
          </a:prstGeom>
        </p:spPr>
      </p:pic>
      <p:pic>
        <p:nvPicPr>
          <p:cNvPr id="9" name="Picture 8">
            <a:extLst>
              <a:ext uri="{FF2B5EF4-FFF2-40B4-BE49-F238E27FC236}">
                <a16:creationId xmlns:a16="http://schemas.microsoft.com/office/drawing/2014/main" id="{E76DA82B-62C4-4AB7-B8CF-F536B2F7CD9E}"/>
              </a:ext>
            </a:extLst>
          </p:cNvPr>
          <p:cNvPicPr>
            <a:picLocks noChangeAspect="1"/>
          </p:cNvPicPr>
          <p:nvPr/>
        </p:nvPicPr>
        <p:blipFill>
          <a:blip r:embed="rId4"/>
          <a:stretch>
            <a:fillRect/>
          </a:stretch>
        </p:blipFill>
        <p:spPr>
          <a:xfrm>
            <a:off x="8209290" y="215749"/>
            <a:ext cx="3820786" cy="6023731"/>
          </a:xfrm>
          <a:prstGeom prst="rect">
            <a:avLst/>
          </a:prstGeom>
        </p:spPr>
      </p:pic>
    </p:spTree>
    <p:extLst>
      <p:ext uri="{BB962C8B-B14F-4D97-AF65-F5344CB8AC3E}">
        <p14:creationId xmlns:p14="http://schemas.microsoft.com/office/powerpoint/2010/main" val="2273372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A6F491-478B-44FA-87FB-3D67214920B9}"/>
              </a:ext>
            </a:extLst>
          </p:cNvPr>
          <p:cNvPicPr>
            <a:picLocks noChangeAspect="1"/>
          </p:cNvPicPr>
          <p:nvPr/>
        </p:nvPicPr>
        <p:blipFill>
          <a:blip r:embed="rId2"/>
          <a:stretch>
            <a:fillRect/>
          </a:stretch>
        </p:blipFill>
        <p:spPr>
          <a:xfrm>
            <a:off x="2707112" y="164953"/>
            <a:ext cx="6022022" cy="5908822"/>
          </a:xfrm>
          <a:prstGeom prst="rect">
            <a:avLst/>
          </a:prstGeom>
        </p:spPr>
      </p:pic>
    </p:spTree>
    <p:extLst>
      <p:ext uri="{BB962C8B-B14F-4D97-AF65-F5344CB8AC3E}">
        <p14:creationId xmlns:p14="http://schemas.microsoft.com/office/powerpoint/2010/main" val="4101949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5F19-BA27-4AE7-A22E-FFC67D222003}"/>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98FAFB6E-A64C-47F4-9242-5B13175BAB86}"/>
              </a:ext>
            </a:extLst>
          </p:cNvPr>
          <p:cNvSpPr>
            <a:spLocks noGrp="1"/>
          </p:cNvSpPr>
          <p:nvPr>
            <p:ph idx="1"/>
          </p:nvPr>
        </p:nvSpPr>
        <p:spPr/>
        <p:txBody>
          <a:bodyPr>
            <a:normAutofit fontScale="70000" lnSpcReduction="20000"/>
          </a:bodyPr>
          <a:lstStyle/>
          <a:p>
            <a:r>
              <a:rPr lang="en-US" dirty="0"/>
              <a:t> Amazon and Flipkart are the online shopping applications/websites with good web-page layout, comprise of 32% of customer votes</a:t>
            </a:r>
          </a:p>
          <a:p>
            <a:r>
              <a:rPr lang="en-US" dirty="0"/>
              <a:t> 70% of customers say that wild variety of products are listed in Amazon and Flipkart</a:t>
            </a:r>
          </a:p>
          <a:p>
            <a:r>
              <a:rPr lang="en-US" dirty="0"/>
              <a:t> 15% of customers believe the reliability of amazon website is better followed by Flipkart, Myntra, Paytm, Snapdeal</a:t>
            </a:r>
          </a:p>
          <a:p>
            <a:r>
              <a:rPr lang="en-US" dirty="0"/>
              <a:t>Amazon has quickest purchase time as per customer feedback comprise of 28% of total feedback</a:t>
            </a:r>
          </a:p>
          <a:p>
            <a:r>
              <a:rPr lang="en-US" dirty="0"/>
              <a:t> Wide range of payment methods must be provided by online websites/application in order to attract higher customer base.</a:t>
            </a:r>
          </a:p>
          <a:p>
            <a:r>
              <a:rPr lang="en-US" dirty="0"/>
              <a:t>In order to retain the customer, we must work more on waiting period for delivery, which can be done by appointing more logistics option internally as well as externally.¶</a:t>
            </a:r>
          </a:p>
        </p:txBody>
      </p:sp>
    </p:spTree>
    <p:extLst>
      <p:ext uri="{BB962C8B-B14F-4D97-AF65-F5344CB8AC3E}">
        <p14:creationId xmlns:p14="http://schemas.microsoft.com/office/powerpoint/2010/main" val="136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8A9-0A2C-4CD0-AB62-418D6178E97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169AB69-496E-4C3F-82F4-FDE70835EA97}"/>
              </a:ext>
            </a:extLst>
          </p:cNvPr>
          <p:cNvSpPr>
            <a:spLocks noGrp="1"/>
          </p:cNvSpPr>
          <p:nvPr>
            <p:ph idx="1"/>
          </p:nvPr>
        </p:nvSpPr>
        <p:spPr>
          <a:xfrm>
            <a:off x="1141412" y="1943100"/>
            <a:ext cx="9905999" cy="3848101"/>
          </a:xfrm>
        </p:spPr>
        <p:txBody>
          <a:bodyPr>
            <a:normAutofit fontScale="92500"/>
          </a:bodyPr>
          <a:lstStyle/>
          <a:p>
            <a:r>
              <a:rPr lang="en-US" dirty="0"/>
              <a:t>Customer satisfaction has emerged as one of the most important factors that guarantee the success of online store; it has been posited as a key stimulant of purchase, repurchase intentions and customer loyalty. </a:t>
            </a:r>
          </a:p>
          <a:p>
            <a:r>
              <a:rPr lang="en-US" dirty="0"/>
              <a:t>A comprehensive review of the literature, theories and models have been carried out to propose the models for customer activation and customer retention.  </a:t>
            </a:r>
          </a:p>
          <a:p>
            <a:r>
              <a:rPr lang="en-US" dirty="0"/>
              <a:t>The research furthermore investigated the factors that influence the online customers repeat purchase intention. The combination of both utilitarian value and hedonistic values are needed to affect the repeat purchase intention (loyalty) positively. </a:t>
            </a:r>
          </a:p>
        </p:txBody>
      </p:sp>
    </p:spTree>
    <p:extLst>
      <p:ext uri="{BB962C8B-B14F-4D97-AF65-F5344CB8AC3E}">
        <p14:creationId xmlns:p14="http://schemas.microsoft.com/office/powerpoint/2010/main" val="668194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2FB5-8606-494C-8A79-F67DE7CD2DE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11EE6B1-0C59-44D3-BFE8-B046B265BE3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A007F92-8461-40DE-9C3D-58D9EE637EC7}"/>
              </a:ext>
            </a:extLst>
          </p:cNvPr>
          <p:cNvPicPr>
            <a:picLocks noChangeAspect="1"/>
          </p:cNvPicPr>
          <p:nvPr/>
        </p:nvPicPr>
        <p:blipFill>
          <a:blip r:embed="rId2"/>
          <a:stretch>
            <a:fillRect/>
          </a:stretch>
        </p:blipFill>
        <p:spPr>
          <a:xfrm>
            <a:off x="263412" y="209400"/>
            <a:ext cx="4041888" cy="6239024"/>
          </a:xfrm>
          <a:prstGeom prst="rect">
            <a:avLst/>
          </a:prstGeom>
        </p:spPr>
      </p:pic>
      <p:pic>
        <p:nvPicPr>
          <p:cNvPr id="7" name="Picture 6">
            <a:extLst>
              <a:ext uri="{FF2B5EF4-FFF2-40B4-BE49-F238E27FC236}">
                <a16:creationId xmlns:a16="http://schemas.microsoft.com/office/drawing/2014/main" id="{A060689B-6CEA-4441-9DF5-5816AEF17712}"/>
              </a:ext>
            </a:extLst>
          </p:cNvPr>
          <p:cNvPicPr>
            <a:picLocks noChangeAspect="1"/>
          </p:cNvPicPr>
          <p:nvPr/>
        </p:nvPicPr>
        <p:blipFill>
          <a:blip r:embed="rId3"/>
          <a:stretch>
            <a:fillRect/>
          </a:stretch>
        </p:blipFill>
        <p:spPr>
          <a:xfrm>
            <a:off x="4419600" y="202914"/>
            <a:ext cx="3798038" cy="6239023"/>
          </a:xfrm>
          <a:prstGeom prst="rect">
            <a:avLst/>
          </a:prstGeom>
        </p:spPr>
      </p:pic>
      <p:pic>
        <p:nvPicPr>
          <p:cNvPr id="9" name="Picture 8">
            <a:extLst>
              <a:ext uri="{FF2B5EF4-FFF2-40B4-BE49-F238E27FC236}">
                <a16:creationId xmlns:a16="http://schemas.microsoft.com/office/drawing/2014/main" id="{F13CFEA2-02FE-445E-BFB7-86AC0C2FCD10}"/>
              </a:ext>
            </a:extLst>
          </p:cNvPr>
          <p:cNvPicPr>
            <a:picLocks noChangeAspect="1"/>
          </p:cNvPicPr>
          <p:nvPr/>
        </p:nvPicPr>
        <p:blipFill>
          <a:blip r:embed="rId4"/>
          <a:stretch>
            <a:fillRect/>
          </a:stretch>
        </p:blipFill>
        <p:spPr>
          <a:xfrm>
            <a:off x="8331939" y="209400"/>
            <a:ext cx="3798038" cy="6232537"/>
          </a:xfrm>
          <a:prstGeom prst="rect">
            <a:avLst/>
          </a:prstGeom>
        </p:spPr>
      </p:pic>
    </p:spTree>
    <p:extLst>
      <p:ext uri="{BB962C8B-B14F-4D97-AF65-F5344CB8AC3E}">
        <p14:creationId xmlns:p14="http://schemas.microsoft.com/office/powerpoint/2010/main" val="3873283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9D9D-509A-465B-B162-225E161F309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A922350-0C21-4B00-8CB0-363E41A8E4E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60CC467-4D78-4DF0-973B-CF8529507926}"/>
              </a:ext>
            </a:extLst>
          </p:cNvPr>
          <p:cNvPicPr>
            <a:picLocks noChangeAspect="1"/>
          </p:cNvPicPr>
          <p:nvPr/>
        </p:nvPicPr>
        <p:blipFill>
          <a:blip r:embed="rId2"/>
          <a:stretch>
            <a:fillRect/>
          </a:stretch>
        </p:blipFill>
        <p:spPr>
          <a:xfrm>
            <a:off x="5620279" y="342750"/>
            <a:ext cx="5860521" cy="5816899"/>
          </a:xfrm>
          <a:prstGeom prst="rect">
            <a:avLst/>
          </a:prstGeom>
        </p:spPr>
      </p:pic>
      <p:pic>
        <p:nvPicPr>
          <p:cNvPr id="7" name="Picture 6">
            <a:extLst>
              <a:ext uri="{FF2B5EF4-FFF2-40B4-BE49-F238E27FC236}">
                <a16:creationId xmlns:a16="http://schemas.microsoft.com/office/drawing/2014/main" id="{66352DD9-9053-4D42-A955-A79AF67844B1}"/>
              </a:ext>
            </a:extLst>
          </p:cNvPr>
          <p:cNvPicPr>
            <a:picLocks noChangeAspect="1"/>
          </p:cNvPicPr>
          <p:nvPr/>
        </p:nvPicPr>
        <p:blipFill>
          <a:blip r:embed="rId3"/>
          <a:stretch>
            <a:fillRect/>
          </a:stretch>
        </p:blipFill>
        <p:spPr>
          <a:xfrm>
            <a:off x="603521" y="340103"/>
            <a:ext cx="5016758" cy="5816899"/>
          </a:xfrm>
          <a:prstGeom prst="rect">
            <a:avLst/>
          </a:prstGeom>
        </p:spPr>
      </p:pic>
    </p:spTree>
    <p:extLst>
      <p:ext uri="{BB962C8B-B14F-4D97-AF65-F5344CB8AC3E}">
        <p14:creationId xmlns:p14="http://schemas.microsoft.com/office/powerpoint/2010/main" val="3439753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8ACD-6295-4B15-9031-3F3FD4483610}"/>
              </a:ext>
            </a:extLst>
          </p:cNvPr>
          <p:cNvSpPr>
            <a:spLocks noGrp="1"/>
          </p:cNvSpPr>
          <p:nvPr>
            <p:ph type="title"/>
          </p:nvPr>
        </p:nvSpPr>
        <p:spPr>
          <a:xfrm>
            <a:off x="1141413" y="618518"/>
            <a:ext cx="9905998" cy="871615"/>
          </a:xfrm>
        </p:spPr>
        <p:txBody>
          <a:bodyPr/>
          <a:lstStyle/>
          <a:p>
            <a:r>
              <a:rPr lang="en-US" dirty="0"/>
              <a:t>Observations:</a:t>
            </a:r>
          </a:p>
        </p:txBody>
      </p:sp>
      <p:sp>
        <p:nvSpPr>
          <p:cNvPr id="3" name="Content Placeholder 2">
            <a:extLst>
              <a:ext uri="{FF2B5EF4-FFF2-40B4-BE49-F238E27FC236}">
                <a16:creationId xmlns:a16="http://schemas.microsoft.com/office/drawing/2014/main" id="{9E8AA9DF-D800-4810-97E8-8842ACD850AA}"/>
              </a:ext>
            </a:extLst>
          </p:cNvPr>
          <p:cNvSpPr>
            <a:spLocks noGrp="1"/>
          </p:cNvSpPr>
          <p:nvPr>
            <p:ph idx="1"/>
          </p:nvPr>
        </p:nvSpPr>
        <p:spPr>
          <a:xfrm>
            <a:off x="1141412" y="1286933"/>
            <a:ext cx="9905999" cy="4504268"/>
          </a:xfrm>
        </p:spPr>
        <p:txBody>
          <a:bodyPr>
            <a:normAutofit fontScale="55000" lnSpcReduction="20000"/>
          </a:bodyPr>
          <a:lstStyle/>
          <a:p>
            <a:r>
              <a:rPr lang="en-US" dirty="0"/>
              <a:t>Privacy of customers information: When customer uses online shopping, they will be sharing all the personal/private information to the retailers, Keeping the privacy of customer is one of toughest though most important thing which helps in building trust in customers</a:t>
            </a:r>
          </a:p>
          <a:p>
            <a:r>
              <a:rPr lang="en-US" dirty="0"/>
              <a:t>Financial information: shared by customer during payments will be saved in online store databases. Hence keeping the financial information safe makes the them reliable towards customer.</a:t>
            </a:r>
          </a:p>
          <a:p>
            <a:r>
              <a:rPr lang="en-US" dirty="0"/>
              <a:t>Trustworthiness: built up towards customer might be one of important reason to increase customer database</a:t>
            </a:r>
          </a:p>
          <a:p>
            <a:r>
              <a:rPr lang="en-US" dirty="0"/>
              <a:t>If customer who have made online shopping from any retailer, Resolving their issues w.r.t to product should be important to attract them again form online shopping, Presence of online assistance through multi-channel should be kept by online retailers.</a:t>
            </a:r>
          </a:p>
          <a:p>
            <a:r>
              <a:rPr lang="en-US" dirty="0"/>
              <a:t>To increase the number of customers attracting to online shopping, online retailers should focus on increasing sales promotion.</a:t>
            </a:r>
          </a:p>
          <a:p>
            <a:r>
              <a:rPr lang="en-US" dirty="0"/>
              <a:t>Online websites/applications should be having attractive product information and images/ graphics in order to make products more visible for shopping. While it should also be kept in mind to keep time constraints of loading the websites/images.</a:t>
            </a:r>
          </a:p>
          <a:p>
            <a:r>
              <a:rPr lang="en-US" dirty="0"/>
              <a:t>Online retailers will always be trying to bring any changes in their websites so change in website/Application design will be important to increase customer interaction.</a:t>
            </a:r>
          </a:p>
          <a:p>
            <a:r>
              <a:rPr lang="en-US" dirty="0"/>
              <a:t>Website/application efficiency are calculated by how fast the website can bring up the results, how big traffic it can hold with out being disrupted and how light the application is. It must be designed keeping all the constraints in mind to be more efficient.</a:t>
            </a:r>
          </a:p>
          <a:p>
            <a:r>
              <a:rPr lang="en-US" dirty="0"/>
              <a:t>Finally, recommendation is something one does when that product is impressive and has been outstanding with all the competitors.</a:t>
            </a:r>
          </a:p>
          <a:p>
            <a:r>
              <a:rPr lang="en-US" dirty="0"/>
              <a:t>We can see that amazon has got 79 individual votes out of 269, and Flipkart has got 39 votes from the customer choose.</a:t>
            </a:r>
          </a:p>
        </p:txBody>
      </p:sp>
    </p:spTree>
    <p:extLst>
      <p:ext uri="{BB962C8B-B14F-4D97-AF65-F5344CB8AC3E}">
        <p14:creationId xmlns:p14="http://schemas.microsoft.com/office/powerpoint/2010/main" val="2936877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9456-7623-4468-B1FB-3126746CADA9}"/>
              </a:ext>
            </a:extLst>
          </p:cNvPr>
          <p:cNvSpPr>
            <a:spLocks noGrp="1"/>
          </p:cNvSpPr>
          <p:nvPr>
            <p:ph type="title"/>
          </p:nvPr>
        </p:nvSpPr>
        <p:spPr>
          <a:xfrm>
            <a:off x="1141413" y="618518"/>
            <a:ext cx="9905998" cy="448281"/>
          </a:xfrm>
        </p:spPr>
        <p:txBody>
          <a:bodyPr>
            <a:normAutofit fontScale="90000"/>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517003A2-9206-4E2D-9087-8544DA8667DA}"/>
              </a:ext>
            </a:extLst>
          </p:cNvPr>
          <p:cNvSpPr>
            <a:spLocks noGrp="1"/>
          </p:cNvSpPr>
          <p:nvPr>
            <p:ph idx="1"/>
          </p:nvPr>
        </p:nvSpPr>
        <p:spPr>
          <a:xfrm>
            <a:off x="1022878" y="829733"/>
            <a:ext cx="9905999" cy="5647267"/>
          </a:xfrm>
        </p:spPr>
        <p:txBody>
          <a:bodyPr>
            <a:normAutofit fontScale="85000" lnSpcReduction="10000"/>
          </a:bodyPr>
          <a:lstStyle/>
          <a:p>
            <a:r>
              <a:rPr lang="en-US" dirty="0"/>
              <a:t>Based on the above understanding, analysis, EDA steps and visualizations we could see find some insights about the online retail stores, how they have been working to improvise there customer activity and increasing customer repeat purchase intention.</a:t>
            </a:r>
          </a:p>
          <a:p>
            <a:r>
              <a:rPr lang="en-US" dirty="0"/>
              <a:t>The gender ratio of male and female was unbalanced, there are a greater number of women who make online shopping then that of men, who are shopping since more than 3 years, most of customer use Mobile applications for online shopping using their mobile internet to connect to online retailers.</a:t>
            </a:r>
          </a:p>
          <a:p>
            <a:r>
              <a:rPr lang="en-US" dirty="0"/>
              <a:t>The sales of products could be increased by analyzing the reason provided to abandon the bag, by increasing the quality of information that is being provided in the product information box, providing more benefits to the customers and discounts over the period of times, customer retention can be seen, which also helps in increasing the customer Loyalty towards the online retailers.</a:t>
            </a:r>
          </a:p>
          <a:p>
            <a:r>
              <a:rPr lang="en-US" dirty="0"/>
              <a:t>Online retailers should be more focused providing the best service to the customer base like providing clear and much relevant information for products or setting up the good website/application service which is handy in use with user-friendly interfaces.</a:t>
            </a:r>
          </a:p>
        </p:txBody>
      </p:sp>
    </p:spTree>
    <p:extLst>
      <p:ext uri="{BB962C8B-B14F-4D97-AF65-F5344CB8AC3E}">
        <p14:creationId xmlns:p14="http://schemas.microsoft.com/office/powerpoint/2010/main" val="415729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225C-5FA5-455B-B543-8961F39934CD}"/>
              </a:ext>
            </a:extLst>
          </p:cNvPr>
          <p:cNvSpPr>
            <a:spLocks noGrp="1"/>
          </p:cNvSpPr>
          <p:nvPr>
            <p:ph type="title"/>
          </p:nvPr>
        </p:nvSpPr>
        <p:spPr>
          <a:xfrm>
            <a:off x="1141413" y="618518"/>
            <a:ext cx="9905998" cy="837750"/>
          </a:xfrm>
        </p:spPr>
        <p:txBody>
          <a:bodyPr/>
          <a:lstStyle/>
          <a:p>
            <a:r>
              <a:rPr lang="en-US" dirty="0"/>
              <a:t>Conclusion:</a:t>
            </a:r>
          </a:p>
        </p:txBody>
      </p:sp>
      <p:sp>
        <p:nvSpPr>
          <p:cNvPr id="3" name="Content Placeholder 2">
            <a:extLst>
              <a:ext uri="{FF2B5EF4-FFF2-40B4-BE49-F238E27FC236}">
                <a16:creationId xmlns:a16="http://schemas.microsoft.com/office/drawing/2014/main" id="{4EB0BD28-AA20-4E79-9D44-6A3B943ADC2F}"/>
              </a:ext>
            </a:extLst>
          </p:cNvPr>
          <p:cNvSpPr>
            <a:spLocks noGrp="1"/>
          </p:cNvSpPr>
          <p:nvPr>
            <p:ph idx="1"/>
          </p:nvPr>
        </p:nvSpPr>
        <p:spPr>
          <a:xfrm>
            <a:off x="1141412" y="1456268"/>
            <a:ext cx="9905999" cy="4715932"/>
          </a:xfrm>
        </p:spPr>
        <p:txBody>
          <a:bodyPr>
            <a:normAutofit fontScale="62500" lnSpcReduction="20000"/>
          </a:bodyPr>
          <a:lstStyle/>
          <a:p>
            <a:r>
              <a:rPr lang="en-US" dirty="0"/>
              <a:t>Online retailers should be more focused on providing convenient mode of payments so that customer feels safe to share the private and financial information for transactions and make sure the privacy retention of customer is the goal.</a:t>
            </a:r>
          </a:p>
          <a:p>
            <a:r>
              <a:rPr lang="en-US" dirty="0"/>
              <a:t>E-commerce businesses must provide wild range of variety of combinations for the products which make the customer to choose which is best suitable for there use case, also make sure that products listed on the site are trustworthy and maintain quality. Customer also be provided with return and replacement policies.</a:t>
            </a:r>
          </a:p>
          <a:p>
            <a:r>
              <a:rPr lang="en-US" dirty="0"/>
              <a:t>Overall customer should be provided with such a service that he is coming back to us with all heart looking for the value for the money he spent on our products, such services create trustworthiness between customer and sellers.</a:t>
            </a:r>
          </a:p>
          <a:p>
            <a:r>
              <a:rPr lang="en-US" dirty="0"/>
              <a:t>Looking at above surveys took between couple of the online retailers, Amazon has been the best customer friendly, reliable, user friendly, customer service focused company which has excellent customer assistance at hand to provide all the information, help needed by customer hence such environments attract huge customer bases, and a smaller number of churns are seen.</a:t>
            </a:r>
          </a:p>
          <a:p>
            <a:r>
              <a:rPr lang="en-US" dirty="0"/>
              <a:t>By the recommendations provided Amazon bagged 21% of overall upvotes which makes that amazon is leading in its own sector. Though there are some drawbacks like 'mode of payments' and '</a:t>
            </a:r>
            <a:r>
              <a:rPr lang="en-US" dirty="0" err="1"/>
              <a:t>Speed_of_website</a:t>
            </a:r>
            <a:r>
              <a:rPr lang="en-US" dirty="0"/>
              <a:t>', 'website application ease' which company needs to work on to improvise near actions and attract more customers.</a:t>
            </a:r>
          </a:p>
          <a:p>
            <a:r>
              <a:rPr lang="en-US" dirty="0"/>
              <a:t>Likewise, company has been constantly focusing on providing customer benefits and discounts on products to attract huge base of customer.</a:t>
            </a:r>
          </a:p>
          <a:p>
            <a:endParaRPr lang="en-US" dirty="0"/>
          </a:p>
        </p:txBody>
      </p:sp>
    </p:spTree>
    <p:extLst>
      <p:ext uri="{BB962C8B-B14F-4D97-AF65-F5344CB8AC3E}">
        <p14:creationId xmlns:p14="http://schemas.microsoft.com/office/powerpoint/2010/main" val="1337220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0C8A-B4B3-47CA-B653-EA29DE78FB67}"/>
              </a:ext>
            </a:extLst>
          </p:cNvPr>
          <p:cNvSpPr>
            <a:spLocks noGrp="1"/>
          </p:cNvSpPr>
          <p:nvPr>
            <p:ph type="ctrTitle"/>
          </p:nvPr>
        </p:nvSpPr>
        <p:spPr/>
        <p:txBody>
          <a:bodyPr/>
          <a:lstStyle/>
          <a:p>
            <a:r>
              <a:rPr lang="en-US" dirty="0"/>
              <a:t>Thank You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24786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E6F1-9201-49F7-93DC-11DB08F4B33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0369D2F2-CCE9-4F4A-B6F8-0CB3F8429304}"/>
              </a:ext>
            </a:extLst>
          </p:cNvPr>
          <p:cNvSpPr>
            <a:spLocks noGrp="1"/>
          </p:cNvSpPr>
          <p:nvPr>
            <p:ph idx="1"/>
          </p:nvPr>
        </p:nvSpPr>
        <p:spPr>
          <a:xfrm>
            <a:off x="1141412" y="1935162"/>
            <a:ext cx="9905999" cy="3541714"/>
          </a:xfrm>
        </p:spPr>
        <p:txBody>
          <a:bodyPr>
            <a:normAutofit fontScale="92500" lnSpcReduction="10000"/>
          </a:bodyPr>
          <a:lstStyle/>
          <a:p>
            <a:pPr marL="0" indent="0">
              <a:buNone/>
            </a:pPr>
            <a:r>
              <a:rPr lang="en-US" dirty="0"/>
              <a:t>1. What is customer retention? Why is it important?</a:t>
            </a:r>
          </a:p>
          <a:p>
            <a:pPr marL="0" indent="0">
              <a:buNone/>
            </a:pPr>
            <a:r>
              <a:rPr lang="en-US" dirty="0"/>
              <a:t>2. What is the data about and what it represents?</a:t>
            </a:r>
          </a:p>
          <a:p>
            <a:pPr marL="0" indent="0">
              <a:buNone/>
            </a:pPr>
            <a:r>
              <a:rPr lang="en-US" dirty="0"/>
              <a:t>3. What are the Business Problems.</a:t>
            </a:r>
          </a:p>
          <a:p>
            <a:pPr marL="0" indent="0">
              <a:buNone/>
            </a:pPr>
            <a:r>
              <a:rPr lang="en-US" dirty="0"/>
              <a:t>4. How can we improve customer retention, and increase customer engagements</a:t>
            </a:r>
          </a:p>
          <a:p>
            <a:pPr marL="0" indent="0">
              <a:buNone/>
            </a:pPr>
            <a:r>
              <a:rPr lang="en-US" dirty="0"/>
              <a:t>5. How are we going to achieve the target at end of the project.</a:t>
            </a:r>
          </a:p>
          <a:p>
            <a:pPr marL="0" indent="0">
              <a:buNone/>
            </a:pPr>
            <a:r>
              <a:rPr lang="en-US" dirty="0"/>
              <a:t>6.  Conclusion.</a:t>
            </a:r>
          </a:p>
          <a:p>
            <a:pPr marL="0" indent="0">
              <a:buNone/>
            </a:pPr>
            <a:r>
              <a:rPr lang="en-US" dirty="0"/>
              <a:t> </a:t>
            </a:r>
          </a:p>
        </p:txBody>
      </p:sp>
    </p:spTree>
    <p:extLst>
      <p:ext uri="{BB962C8B-B14F-4D97-AF65-F5344CB8AC3E}">
        <p14:creationId xmlns:p14="http://schemas.microsoft.com/office/powerpoint/2010/main" val="75114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4BFA-7AF2-4879-9ADC-64D26808DE0E}"/>
              </a:ext>
            </a:extLst>
          </p:cNvPr>
          <p:cNvSpPr>
            <a:spLocks noGrp="1"/>
          </p:cNvSpPr>
          <p:nvPr>
            <p:ph type="title"/>
          </p:nvPr>
        </p:nvSpPr>
        <p:spPr/>
        <p:txBody>
          <a:bodyPr/>
          <a:lstStyle/>
          <a:p>
            <a:r>
              <a:rPr lang="en-US" dirty="0"/>
              <a:t>Five Major Factors</a:t>
            </a:r>
          </a:p>
        </p:txBody>
      </p:sp>
      <p:sp>
        <p:nvSpPr>
          <p:cNvPr id="3" name="Content Placeholder 2">
            <a:extLst>
              <a:ext uri="{FF2B5EF4-FFF2-40B4-BE49-F238E27FC236}">
                <a16:creationId xmlns:a16="http://schemas.microsoft.com/office/drawing/2014/main" id="{05B2484E-106C-4655-BC09-95A745CA17BA}"/>
              </a:ext>
            </a:extLst>
          </p:cNvPr>
          <p:cNvSpPr>
            <a:spLocks noGrp="1"/>
          </p:cNvSpPr>
          <p:nvPr>
            <p:ph idx="1"/>
          </p:nvPr>
        </p:nvSpPr>
        <p:spPr>
          <a:xfrm>
            <a:off x="568960" y="2249487"/>
            <a:ext cx="11079322" cy="3541714"/>
          </a:xfrm>
        </p:spPr>
        <p:txBody>
          <a:bodyPr>
            <a:normAutofit/>
          </a:bodyPr>
          <a:lstStyle/>
          <a:p>
            <a:r>
              <a:rPr lang="en-US" dirty="0"/>
              <a:t>Five major factors that contributed to the success of an e-commerce store have been identified as: </a:t>
            </a:r>
          </a:p>
          <a:p>
            <a:endParaRPr lang="en-US" dirty="0"/>
          </a:p>
          <a:p>
            <a:endParaRPr lang="en-US" dirty="0"/>
          </a:p>
          <a:p>
            <a:pPr marL="0" indent="0">
              <a:buNone/>
            </a:pPr>
            <a:endParaRPr lang="en-US" dirty="0"/>
          </a:p>
          <a:p>
            <a:pPr marL="0" indent="0">
              <a:buNone/>
            </a:pPr>
            <a:r>
              <a:rPr lang="en-US" dirty="0"/>
              <a:t>Service quality      System quality   Information quality           Trust               Net benefit</a:t>
            </a:r>
          </a:p>
        </p:txBody>
      </p:sp>
      <p:pic>
        <p:nvPicPr>
          <p:cNvPr id="4" name="Picture 3">
            <a:extLst>
              <a:ext uri="{FF2B5EF4-FFF2-40B4-BE49-F238E27FC236}">
                <a16:creationId xmlns:a16="http://schemas.microsoft.com/office/drawing/2014/main" id="{1B6CC4A2-FDA5-473F-B151-13DE85BC2D32}"/>
              </a:ext>
            </a:extLst>
          </p:cNvPr>
          <p:cNvPicPr>
            <a:picLocks noChangeAspect="1"/>
          </p:cNvPicPr>
          <p:nvPr/>
        </p:nvPicPr>
        <p:blipFill>
          <a:blip r:embed="rId2"/>
          <a:stretch>
            <a:fillRect/>
          </a:stretch>
        </p:blipFill>
        <p:spPr>
          <a:xfrm>
            <a:off x="543718" y="3380740"/>
            <a:ext cx="2108042" cy="1600200"/>
          </a:xfrm>
          <a:prstGeom prst="rect">
            <a:avLst/>
          </a:prstGeom>
        </p:spPr>
      </p:pic>
      <p:pic>
        <p:nvPicPr>
          <p:cNvPr id="5" name="Picture 4">
            <a:extLst>
              <a:ext uri="{FF2B5EF4-FFF2-40B4-BE49-F238E27FC236}">
                <a16:creationId xmlns:a16="http://schemas.microsoft.com/office/drawing/2014/main" id="{4EE1838D-E021-4622-BDE1-817C3046F9B5}"/>
              </a:ext>
            </a:extLst>
          </p:cNvPr>
          <p:cNvPicPr>
            <a:picLocks noChangeAspect="1"/>
          </p:cNvPicPr>
          <p:nvPr/>
        </p:nvPicPr>
        <p:blipFill>
          <a:blip r:embed="rId3"/>
          <a:stretch>
            <a:fillRect/>
          </a:stretch>
        </p:blipFill>
        <p:spPr>
          <a:xfrm>
            <a:off x="2753360" y="3380740"/>
            <a:ext cx="1982788" cy="1600200"/>
          </a:xfrm>
          <a:prstGeom prst="rect">
            <a:avLst/>
          </a:prstGeom>
        </p:spPr>
      </p:pic>
      <p:pic>
        <p:nvPicPr>
          <p:cNvPr id="6" name="Picture 5">
            <a:extLst>
              <a:ext uri="{FF2B5EF4-FFF2-40B4-BE49-F238E27FC236}">
                <a16:creationId xmlns:a16="http://schemas.microsoft.com/office/drawing/2014/main" id="{D7DD52D7-31E1-47F7-A08A-2F0DE2B0A8CA}"/>
              </a:ext>
            </a:extLst>
          </p:cNvPr>
          <p:cNvPicPr>
            <a:picLocks noChangeAspect="1"/>
          </p:cNvPicPr>
          <p:nvPr/>
        </p:nvPicPr>
        <p:blipFill>
          <a:blip r:embed="rId4"/>
          <a:stretch>
            <a:fillRect/>
          </a:stretch>
        </p:blipFill>
        <p:spPr>
          <a:xfrm>
            <a:off x="4975145" y="3380740"/>
            <a:ext cx="2266951" cy="1600200"/>
          </a:xfrm>
          <a:prstGeom prst="rect">
            <a:avLst/>
          </a:prstGeom>
        </p:spPr>
      </p:pic>
      <p:pic>
        <p:nvPicPr>
          <p:cNvPr id="7" name="Picture 6">
            <a:extLst>
              <a:ext uri="{FF2B5EF4-FFF2-40B4-BE49-F238E27FC236}">
                <a16:creationId xmlns:a16="http://schemas.microsoft.com/office/drawing/2014/main" id="{AA7204A5-40F3-44D0-8E19-D2FA57402FDF}"/>
              </a:ext>
            </a:extLst>
          </p:cNvPr>
          <p:cNvPicPr>
            <a:picLocks noChangeAspect="1"/>
          </p:cNvPicPr>
          <p:nvPr/>
        </p:nvPicPr>
        <p:blipFill>
          <a:blip r:embed="rId5"/>
          <a:stretch>
            <a:fillRect/>
          </a:stretch>
        </p:blipFill>
        <p:spPr>
          <a:xfrm>
            <a:off x="7455854" y="3388360"/>
            <a:ext cx="2127013" cy="1648460"/>
          </a:xfrm>
          <a:prstGeom prst="rect">
            <a:avLst/>
          </a:prstGeom>
        </p:spPr>
      </p:pic>
      <p:pic>
        <p:nvPicPr>
          <p:cNvPr id="8" name="Picture 7">
            <a:extLst>
              <a:ext uri="{FF2B5EF4-FFF2-40B4-BE49-F238E27FC236}">
                <a16:creationId xmlns:a16="http://schemas.microsoft.com/office/drawing/2014/main" id="{0F4D5FAB-B26D-4638-9331-B18010093FCE}"/>
              </a:ext>
            </a:extLst>
          </p:cNvPr>
          <p:cNvPicPr>
            <a:picLocks noChangeAspect="1"/>
          </p:cNvPicPr>
          <p:nvPr/>
        </p:nvPicPr>
        <p:blipFill>
          <a:blip r:embed="rId6"/>
          <a:stretch>
            <a:fillRect/>
          </a:stretch>
        </p:blipFill>
        <p:spPr>
          <a:xfrm>
            <a:off x="9773920" y="3388360"/>
            <a:ext cx="1899603" cy="1592580"/>
          </a:xfrm>
          <a:prstGeom prst="rect">
            <a:avLst/>
          </a:prstGeom>
        </p:spPr>
      </p:pic>
    </p:spTree>
    <p:extLst>
      <p:ext uri="{BB962C8B-B14F-4D97-AF65-F5344CB8AC3E}">
        <p14:creationId xmlns:p14="http://schemas.microsoft.com/office/powerpoint/2010/main" val="51726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FCD-6FF0-4C35-93B6-691838D7A3DF}"/>
              </a:ext>
            </a:extLst>
          </p:cNvPr>
          <p:cNvSpPr>
            <a:spLocks noGrp="1"/>
          </p:cNvSpPr>
          <p:nvPr>
            <p:ph type="title"/>
          </p:nvPr>
        </p:nvSpPr>
        <p:spPr/>
        <p:txBody>
          <a:bodyPr/>
          <a:lstStyle/>
          <a:p>
            <a:pPr marL="0" indent="0">
              <a:buNone/>
            </a:pPr>
            <a:r>
              <a:rPr lang="en-US" dirty="0"/>
              <a:t>What is customer retention ? </a:t>
            </a:r>
            <a:br>
              <a:rPr lang="en-US" dirty="0"/>
            </a:br>
            <a:r>
              <a:rPr lang="en-US" dirty="0"/>
              <a:t>Why is it important ?</a:t>
            </a:r>
          </a:p>
        </p:txBody>
      </p:sp>
      <p:sp>
        <p:nvSpPr>
          <p:cNvPr id="3" name="Content Placeholder 2">
            <a:extLst>
              <a:ext uri="{FF2B5EF4-FFF2-40B4-BE49-F238E27FC236}">
                <a16:creationId xmlns:a16="http://schemas.microsoft.com/office/drawing/2014/main" id="{80DC2982-9A0D-4971-B4FE-3A11705DD4AF}"/>
              </a:ext>
            </a:extLst>
          </p:cNvPr>
          <p:cNvSpPr>
            <a:spLocks noGrp="1"/>
          </p:cNvSpPr>
          <p:nvPr>
            <p:ph idx="1"/>
          </p:nvPr>
        </p:nvSpPr>
        <p:spPr>
          <a:xfrm>
            <a:off x="1141412" y="1885949"/>
            <a:ext cx="9905999" cy="4534507"/>
          </a:xfrm>
        </p:spPr>
        <p:txBody>
          <a:bodyPr>
            <a:normAutofit/>
          </a:bodyPr>
          <a:lstStyle/>
          <a:p>
            <a:r>
              <a:rPr lang="en-US" dirty="0"/>
              <a:t>Customer retention refers to the ability of a company or product to retain its customers over some specified period. High customer retention means customers of the product or business tend to return to, continue to buy or in some other way not defect to another product or business, or to non-use entirely.</a:t>
            </a:r>
          </a:p>
          <a:p>
            <a:r>
              <a:rPr lang="en-US" dirty="0"/>
              <a:t>Customer retention increases the customers' lifetime value and boosts the company revenue. It also helps building amazing relationships with customers. customer retention often is faster and, on average, costs up to seven times less than customer acquisition.</a:t>
            </a:r>
          </a:p>
          <a:p>
            <a:endParaRPr lang="en-US" dirty="0"/>
          </a:p>
          <a:p>
            <a:pPr marL="0" indent="0">
              <a:buNone/>
            </a:pPr>
            <a:endParaRPr lang="en-US" dirty="0"/>
          </a:p>
        </p:txBody>
      </p:sp>
    </p:spTree>
    <p:extLst>
      <p:ext uri="{BB962C8B-B14F-4D97-AF65-F5344CB8AC3E}">
        <p14:creationId xmlns:p14="http://schemas.microsoft.com/office/powerpoint/2010/main" val="222798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4FF9B-F9A9-45B7-B3C9-F23DB8ED2BC1}"/>
              </a:ext>
            </a:extLst>
          </p:cNvPr>
          <p:cNvSpPr>
            <a:spLocks noGrp="1"/>
          </p:cNvSpPr>
          <p:nvPr>
            <p:ph type="title"/>
          </p:nvPr>
        </p:nvSpPr>
        <p:spPr/>
        <p:txBody>
          <a:bodyPr/>
          <a:lstStyle/>
          <a:p>
            <a:r>
              <a:rPr lang="en-US" dirty="0"/>
              <a:t>What is the data about ?</a:t>
            </a:r>
            <a:br>
              <a:rPr lang="en-US" dirty="0"/>
            </a:br>
            <a:r>
              <a:rPr lang="en-US" dirty="0"/>
              <a:t>what it represents ?</a:t>
            </a:r>
          </a:p>
        </p:txBody>
      </p:sp>
      <p:sp>
        <p:nvSpPr>
          <p:cNvPr id="3" name="Content Placeholder 2">
            <a:extLst>
              <a:ext uri="{FF2B5EF4-FFF2-40B4-BE49-F238E27FC236}">
                <a16:creationId xmlns:a16="http://schemas.microsoft.com/office/drawing/2014/main" id="{9CE0A47D-35D2-452A-9EEF-0A80677BA749}"/>
              </a:ext>
            </a:extLst>
          </p:cNvPr>
          <p:cNvSpPr>
            <a:spLocks noGrp="1"/>
          </p:cNvSpPr>
          <p:nvPr>
            <p:ph idx="1"/>
          </p:nvPr>
        </p:nvSpPr>
        <p:spPr/>
        <p:txBody>
          <a:bodyPr>
            <a:normAutofit fontScale="92500" lnSpcReduction="20000"/>
          </a:bodyPr>
          <a:lstStyle/>
          <a:p>
            <a:r>
              <a:rPr lang="en-US" dirty="0"/>
              <a:t>The data is collected from the Indian online shoppers. Results indicate the e-retail success factors, which are very much critical for customer satisfaction.</a:t>
            </a:r>
          </a:p>
          <a:p>
            <a:r>
              <a:rPr lang="en-US" dirty="0"/>
              <a:t>The data represents Key Performance Indicators of the Indian Online business which can be analyzed and make inferences on the key findings of data.</a:t>
            </a:r>
          </a:p>
          <a:p>
            <a:r>
              <a:rPr lang="en-US" dirty="0"/>
              <a:t>The dataset consist of many attributes which represents customer details, behavior, e-commerce customer services details and feedback columns.</a:t>
            </a:r>
          </a:p>
          <a:p>
            <a:r>
              <a:rPr lang="en-US" dirty="0"/>
              <a:t>The data is provided from </a:t>
            </a:r>
            <a:r>
              <a:rPr lang="en-US" dirty="0" err="1"/>
              <a:t>Fliprobo</a:t>
            </a:r>
            <a:r>
              <a:rPr lang="en-US" dirty="0"/>
              <a:t> technologies in excel format which has 2 sheets, </a:t>
            </a:r>
          </a:p>
          <a:p>
            <a:pPr marL="0" indent="0">
              <a:buNone/>
            </a:pPr>
            <a:r>
              <a:rPr lang="en-US" dirty="0"/>
              <a:t>   One is detailed overview of all columns another coded file.</a:t>
            </a:r>
          </a:p>
          <a:p>
            <a:endParaRPr lang="en-US" dirty="0"/>
          </a:p>
        </p:txBody>
      </p:sp>
    </p:spTree>
    <p:extLst>
      <p:ext uri="{BB962C8B-B14F-4D97-AF65-F5344CB8AC3E}">
        <p14:creationId xmlns:p14="http://schemas.microsoft.com/office/powerpoint/2010/main" val="18817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1B538-EDAB-4AA0-951E-614155AE9FB2}"/>
              </a:ext>
            </a:extLst>
          </p:cNvPr>
          <p:cNvSpPr>
            <a:spLocks noGrp="1"/>
          </p:cNvSpPr>
          <p:nvPr>
            <p:ph idx="1"/>
          </p:nvPr>
        </p:nvSpPr>
        <p:spPr>
          <a:xfrm>
            <a:off x="1141412" y="361950"/>
            <a:ext cx="9905999" cy="5429251"/>
          </a:xfrm>
        </p:spPr>
        <p:txBody>
          <a:bodyPr>
            <a:normAutofit fontScale="92500" lnSpcReduction="10000"/>
          </a:bodyPr>
          <a:lstStyle/>
          <a:p>
            <a:pPr marL="0" indent="0">
              <a:buNone/>
            </a:pPr>
            <a:r>
              <a:rPr lang="en-US" sz="3200" dirty="0"/>
              <a:t> Importing Libraries</a:t>
            </a:r>
            <a:endParaRPr lang="en-US" dirty="0"/>
          </a:p>
          <a:p>
            <a:r>
              <a:rPr lang="en-US" dirty="0"/>
              <a:t>To start with, we import all the necessary libraries required in performing all the steps of data analysis. We have imported the following libraries </a:t>
            </a:r>
          </a:p>
          <a:p>
            <a:pPr marL="0" indent="0">
              <a:buNone/>
            </a:pPr>
            <a:r>
              <a:rPr lang="en-US" dirty="0"/>
              <a:t>NumPy, Pandas : </a:t>
            </a:r>
          </a:p>
          <a:p>
            <a:pPr marL="0" indent="0">
              <a:buNone/>
            </a:pPr>
            <a:r>
              <a:rPr lang="en-US" sz="2000" dirty="0"/>
              <a:t>NumPy is a library for Python that adds support for large, multi-dimensional arrays and    matrices, along with a large collection of high-level mathematical functions to operate on these   arrays. Pandas is a high-level data manipulation tool that is built on the NumPy package.</a:t>
            </a:r>
          </a:p>
          <a:p>
            <a:pPr marL="0" indent="0">
              <a:buNone/>
            </a:pPr>
            <a:r>
              <a:rPr lang="en-US" dirty="0"/>
              <a:t>Matplotlib.pyplot, Seaborn: </a:t>
            </a:r>
          </a:p>
          <a:p>
            <a:pPr marL="0" indent="0">
              <a:buNone/>
            </a:pPr>
            <a:r>
              <a:rPr lang="en-US" dirty="0"/>
              <a:t>Matplotlib is a plotting library for the Python programming language and its numerical mathematics extension NumPy.</a:t>
            </a:r>
          </a:p>
          <a:p>
            <a:pPr marL="0" indent="0">
              <a:buNone/>
            </a:pPr>
            <a:r>
              <a:rPr lang="en-US" sz="2000" dirty="0"/>
              <a:t>Seaborn is a Python data visualization library based on matplotlib which provides a high-level interface for drawing attractive and informative statistical graphics.</a:t>
            </a:r>
            <a:endParaRPr lang="en-US" sz="2800" dirty="0"/>
          </a:p>
        </p:txBody>
      </p:sp>
    </p:spTree>
    <p:extLst>
      <p:ext uri="{BB962C8B-B14F-4D97-AF65-F5344CB8AC3E}">
        <p14:creationId xmlns:p14="http://schemas.microsoft.com/office/powerpoint/2010/main" val="183639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48C1FBC-60F2-41A2-B46F-073940F59B85}"/>
              </a:ext>
            </a:extLst>
          </p:cNvPr>
          <p:cNvSpPr>
            <a:spLocks noGrp="1"/>
          </p:cNvSpPr>
          <p:nvPr>
            <p:ph idx="1"/>
          </p:nvPr>
        </p:nvSpPr>
        <p:spPr>
          <a:xfrm>
            <a:off x="1141412" y="223520"/>
            <a:ext cx="10359708" cy="5567681"/>
          </a:xfrm>
        </p:spPr>
        <p:txBody>
          <a:bodyPr/>
          <a:lstStyle/>
          <a:p>
            <a:r>
              <a:rPr lang="en-US" dirty="0"/>
              <a:t>We have imported the datasets using pandas and converted them into DataFrame</a:t>
            </a:r>
          </a:p>
          <a:p>
            <a:r>
              <a:rPr lang="en-US" dirty="0"/>
              <a:t>Checking for top 5 columns, the shape of DataFrame and check for the null values. </a:t>
            </a:r>
          </a:p>
        </p:txBody>
      </p:sp>
      <p:pic>
        <p:nvPicPr>
          <p:cNvPr id="9" name="Picture 8">
            <a:extLst>
              <a:ext uri="{FF2B5EF4-FFF2-40B4-BE49-F238E27FC236}">
                <a16:creationId xmlns:a16="http://schemas.microsoft.com/office/drawing/2014/main" id="{A4345645-9903-4DCF-88E6-07555DD23BD4}"/>
              </a:ext>
            </a:extLst>
          </p:cNvPr>
          <p:cNvPicPr>
            <a:picLocks noChangeAspect="1"/>
          </p:cNvPicPr>
          <p:nvPr/>
        </p:nvPicPr>
        <p:blipFill>
          <a:blip r:embed="rId2"/>
          <a:stretch>
            <a:fillRect/>
          </a:stretch>
        </p:blipFill>
        <p:spPr>
          <a:xfrm>
            <a:off x="799371" y="1909837"/>
            <a:ext cx="3702240" cy="1473276"/>
          </a:xfrm>
          <a:prstGeom prst="rect">
            <a:avLst/>
          </a:prstGeom>
        </p:spPr>
      </p:pic>
      <p:pic>
        <p:nvPicPr>
          <p:cNvPr id="11" name="Picture 10">
            <a:extLst>
              <a:ext uri="{FF2B5EF4-FFF2-40B4-BE49-F238E27FC236}">
                <a16:creationId xmlns:a16="http://schemas.microsoft.com/office/drawing/2014/main" id="{4580E592-AE73-45FE-BC22-4279DA126068}"/>
              </a:ext>
            </a:extLst>
          </p:cNvPr>
          <p:cNvPicPr>
            <a:picLocks noChangeAspect="1"/>
          </p:cNvPicPr>
          <p:nvPr/>
        </p:nvPicPr>
        <p:blipFill>
          <a:blip r:embed="rId3"/>
          <a:stretch>
            <a:fillRect/>
          </a:stretch>
        </p:blipFill>
        <p:spPr>
          <a:xfrm>
            <a:off x="4712240" y="3180079"/>
            <a:ext cx="6788880" cy="3127925"/>
          </a:xfrm>
          <a:prstGeom prst="rect">
            <a:avLst/>
          </a:prstGeom>
        </p:spPr>
      </p:pic>
      <p:pic>
        <p:nvPicPr>
          <p:cNvPr id="13" name="Picture 12">
            <a:extLst>
              <a:ext uri="{FF2B5EF4-FFF2-40B4-BE49-F238E27FC236}">
                <a16:creationId xmlns:a16="http://schemas.microsoft.com/office/drawing/2014/main" id="{0F6F7A7A-4244-422F-921E-CCAF2E8F703E}"/>
              </a:ext>
            </a:extLst>
          </p:cNvPr>
          <p:cNvPicPr>
            <a:picLocks noChangeAspect="1"/>
          </p:cNvPicPr>
          <p:nvPr/>
        </p:nvPicPr>
        <p:blipFill>
          <a:blip r:embed="rId4"/>
          <a:stretch>
            <a:fillRect/>
          </a:stretch>
        </p:blipFill>
        <p:spPr>
          <a:xfrm>
            <a:off x="840011" y="3977435"/>
            <a:ext cx="3683189" cy="2330570"/>
          </a:xfrm>
          <a:prstGeom prst="rect">
            <a:avLst/>
          </a:prstGeom>
        </p:spPr>
      </p:pic>
      <p:pic>
        <p:nvPicPr>
          <p:cNvPr id="15" name="Picture 14">
            <a:extLst>
              <a:ext uri="{FF2B5EF4-FFF2-40B4-BE49-F238E27FC236}">
                <a16:creationId xmlns:a16="http://schemas.microsoft.com/office/drawing/2014/main" id="{54B5B08E-CAEE-46F9-8B11-8D4EE78AA1D4}"/>
              </a:ext>
            </a:extLst>
          </p:cNvPr>
          <p:cNvPicPr>
            <a:picLocks noChangeAspect="1"/>
          </p:cNvPicPr>
          <p:nvPr/>
        </p:nvPicPr>
        <p:blipFill>
          <a:blip r:embed="rId5"/>
          <a:stretch>
            <a:fillRect/>
          </a:stretch>
        </p:blipFill>
        <p:spPr>
          <a:xfrm>
            <a:off x="5074874" y="1909836"/>
            <a:ext cx="2717846" cy="1026403"/>
          </a:xfrm>
          <a:prstGeom prst="rect">
            <a:avLst/>
          </a:prstGeom>
        </p:spPr>
      </p:pic>
    </p:spTree>
    <p:extLst>
      <p:ext uri="{BB962C8B-B14F-4D97-AF65-F5344CB8AC3E}">
        <p14:creationId xmlns:p14="http://schemas.microsoft.com/office/powerpoint/2010/main" val="2857124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293</TotalTime>
  <Words>2973</Words>
  <Application>Microsoft Office PowerPoint</Application>
  <PresentationFormat>Widescreen</PresentationFormat>
  <Paragraphs>138</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Baskerville Old Face</vt:lpstr>
      <vt:lpstr>Calibri</vt:lpstr>
      <vt:lpstr>Times New Roman</vt:lpstr>
      <vt:lpstr>Tw Cen MT</vt:lpstr>
      <vt:lpstr>Circuit</vt:lpstr>
      <vt:lpstr>Customer Retention</vt:lpstr>
      <vt:lpstr>Workflow</vt:lpstr>
      <vt:lpstr>Introduction</vt:lpstr>
      <vt:lpstr>Objectives</vt:lpstr>
      <vt:lpstr>Five Major Factors</vt:lpstr>
      <vt:lpstr>What is customer retention ?  Why is it important ?</vt:lpstr>
      <vt:lpstr>What is the data about ? what it represents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Customers have strongly agreed the following below points: </vt:lpstr>
      <vt:lpstr>People agreed or have indifferent feeling on below attributes </vt:lpstr>
      <vt:lpstr>PowerPoint Presentation</vt:lpstr>
      <vt:lpstr>PowerPoint Presentation</vt:lpstr>
      <vt:lpstr>Observations</vt:lpstr>
      <vt:lpstr>PowerPoint Presentation</vt:lpstr>
      <vt:lpstr>PowerPoint Presentation</vt:lpstr>
      <vt:lpstr>Observations:</vt:lpstr>
      <vt:lpstr>Conclusion: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Akshaykumar Torangatti -X (atoranga - TATA CONSULTANCY SERVICES LIMITED at Cisco)</dc:creator>
  <cp:lastModifiedBy>Akshaykumar Torangatti -X (atoranga - TATA CONSULTANCY SERVICES LIMITED at Cisco)</cp:lastModifiedBy>
  <cp:revision>4</cp:revision>
  <dcterms:created xsi:type="dcterms:W3CDTF">2022-01-25T13:25:00Z</dcterms:created>
  <dcterms:modified xsi:type="dcterms:W3CDTF">2022-01-25T18:18:28Z</dcterms:modified>
</cp:coreProperties>
</file>