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3244850" cx="5765800"/>
  <p:notesSz cx="5765800" cy="3244850"/>
  <p:embeddedFontLst>
    <p:embeddedFont>
      <p:font typeface="Roboto"/>
      <p:regular r:id="rId62"/>
      <p:bold r:id="rId63"/>
      <p:italic r:id="rId64"/>
      <p:boldItalic r:id="rId65"/>
    </p:embeddedFont>
    <p:embeddedFont>
      <p:font typeface="Tahoma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8" roundtripDataSignature="AMtx7mg1PiLBZsBNRRf6tg3TwVkgdeCB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66" Type="http://schemas.openxmlformats.org/officeDocument/2006/relationships/font" Target="fonts/Tahoma-regular.fntdata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Tahoma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265488" y="0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911350" y="406400"/>
            <a:ext cx="1943100" cy="10937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082925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:notes"/>
          <p:cNvSpPr txBox="1"/>
          <p:nvPr>
            <p:ph idx="1" type="body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9:notes"/>
          <p:cNvSpPr/>
          <p:nvPr>
            <p:ph idx="2" type="sldImg"/>
          </p:nvPr>
        </p:nvSpPr>
        <p:spPr>
          <a:xfrm>
            <a:off x="1911350" y="406400"/>
            <a:ext cx="1943100" cy="10937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17fd89bd6_0_22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the optimal solution is shown by the arrow, and the optimal solution is still to cross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the value is the expected utility you will get, we’ll talk about it later</a:t>
            </a:r>
            <a:endParaRPr sz="1500"/>
          </a:p>
        </p:txBody>
      </p:sp>
      <p:sp>
        <p:nvSpPr>
          <p:cNvPr id="266" name="Google Shape;266;g2117fd89bd6_0_22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17fd89bd6_0_28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how many people would cross at 20%?</a:t>
            </a:r>
            <a:endParaRPr sz="1500"/>
          </a:p>
        </p:txBody>
      </p:sp>
      <p:sp>
        <p:nvSpPr>
          <p:cNvPr id="297" name="Google Shape;297;g2117fd89bd6_0_28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17fd89bd6_0_31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the optimal solution is still to cross</a:t>
            </a:r>
            <a:endParaRPr sz="1500"/>
          </a:p>
        </p:txBody>
      </p:sp>
      <p:sp>
        <p:nvSpPr>
          <p:cNvPr id="328" name="Google Shape;328;g2117fd89bd6_0_31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17fd89bd6_0_34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how many people would cross at 30%?</a:t>
            </a:r>
            <a:endParaRPr sz="1500"/>
          </a:p>
        </p:txBody>
      </p:sp>
      <p:sp>
        <p:nvSpPr>
          <p:cNvPr id="359" name="Google Shape;359;g2117fd89bd6_0_34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17fd89bd6_0_37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how many people would cross at 30%?</a:t>
            </a:r>
            <a:endParaRPr sz="1500"/>
          </a:p>
        </p:txBody>
      </p:sp>
      <p:sp>
        <p:nvSpPr>
          <p:cNvPr id="390" name="Google Shape;390;g2117fd89bd6_0_37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17fd89bd6_0_404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117fd89bd6_0_404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that was an example of the mdp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 will model these and study how to do inference, which is called value iteration.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the middle will talk about policy iteration which is not the inference but a step towards it. If someone tells me a policy, can I eveluate how good it is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117fd89bd6_0_404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117fd89bd6_0_444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2117fd89bd6_0_444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117fd89bd6_0_444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117fd89bd6_0_46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117fd89bd6_0_46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117fd89bd6_0_46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117fd89bd6_0_48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117fd89bd6_0_48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117fd89bd6_0_48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117fd89bd6_0_507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117fd89bd6_0_507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117fd89bd6_0_507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18ec45df6_0_15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018ec45df6_0_15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just">
              <a:lnSpc>
                <a:spcPct val="102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500"/>
              <a:t>still will continue the reflex based model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g2018ec45df6_0_15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117fd89bd6_0_550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117fd89bd6_0_550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you decide to quit, this is your expected utility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117fd89bd6_0_550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117fd89bd6_0_528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2117fd89bd6_0_528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the policy is keep staying, this is the expected utility, the probability is going to come down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thing we care about is the expected utility. The expectation is 12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117fd89bd6_0_528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117fd89bd6_0_568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2117fd89bd6_0_568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 want to formalize this problem (draw on the white board)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either in the game or out of the game, these are my states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when I’m in either of these states I can take actions. If I’m in the in state I can decide to stay or I can quit. If I decide to stay that takes me to the chance node. A chance node is a node that represents my state and actions, as a way of going through these examples to see where things are going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in, state nodes -&gt; stay, quit edge -&gt; 1:$10 (deterministic) -&gt; (⅔) 4$, ¼ 4$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117fd89bd6_0_568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117fd89bd6_0_586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2117fd89bd6_0_586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more formally, we define the things of MDP here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 have a set of states, in and end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actions, of in, are stay or quit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transition probabilities, take s, a, and the new state s’ and tell me what’s the transition 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T(in, stay, in) = 2/3, T(in, stay, end) = 1/3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reward,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addition there’s the discount factor, I’ll talk about this later don’t worry about it now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2117fd89bd6_0_586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117fd89bd6_0_604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2117fd89bd6_0_604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main things that are changed are …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2117fd89bd6_0_604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117fd89bd6_0_622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2117fd89bd6_0_622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let’s take another problem, which is the tram problem.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tram may be fail maybe not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similar for search problem except we have probabilities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2117fd89bd6_0_622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117fd89bd6_0_641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2117fd89bd6_0_641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 interesting question is what’s the optimal path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solution to the search problem was a sequence of actions, because everything is deterministic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but in case of mdp, things are non deterministic, so if you apply a fixed sequence of actions, the agent might end up in a state other than our expectation, so the fixed policy is no longer optimal. For example, if you take the train from lieb building to times square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 provide a solution for the uncertain situation what we need is not a static sequence of actions, but rather a function that tells that at each state, what’s the best action to do, so the solution is dynamic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the case of volcano crossing, this solution defines the best action for every state. For search, I’ll just say go south and then go east,...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117fd89bd6_0_641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1630c799ee_0_58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21630c799ee_0_58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 interesting question is what’s the optimal path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solution to the search problem was a sequence of actions, because everything is deterministic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but in case of mdp, things are non deterministic, so if you apply a fixed sequence of actions, the agent might end up in a state other than our expectation, so the fixed policy is no longer optimal. For example, if you take the train from lieb building to times square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 provide a solution for the uncertain situation what we need is not a static sequence of actions, but rather a function that tells that at each state, what’s the best action to do, so the solution is dynamic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the case of volcano crossing, this solution defines the best action for every state. For search, I’ll just say go south and then go east,...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21630c799ee_0_58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117fd89bd6_0_676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g2117fd89bd6_0_676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next I’ll talk about how we evaluate a policy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2117fd89bd6_0_676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117fd89bd6_0_696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g2117fd89bd6_0_696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you give me a policy, which tells me at every state s, the policy will generate multiple random paths because the nature behaves differently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each of those random paths I can define a utility, which is the sum of the reward I get 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across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the path, it can be discounted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the value is defined as the expected utility of a policy. The policy is defined w.r.t a state, so is the value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2117fd89bd6_0_696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1d8d24dd_0_48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081d8d24dd_0_48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081d8d24dd_0_48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117fd89bd6_0_71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2117fd89bd6_0_71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can run this game, every time i run it, I will get a different utility. some of these paths get into the volcano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value is not changing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2117fd89bd6_0_71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117fd89bd6_0_734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2117fd89bd6_0_734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I’m gonna get a different utility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value is the number associated with this state and it tells me the expected utility if I follow a specific policy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2117fd89bd6_0_734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117fd89bd6_0_794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2117fd89bd6_0_794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2117fd89bd6_0_794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117fd89bd6_0_814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g2117fd89bd6_0_814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 I care about the future that much?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a lot of problems we’ll just use discount factor of 1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2117fd89bd6_0_814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117fd89bd6_0_838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g2117fd89bd6_0_838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we’ve been talking about someone give me a policy pi, and we want to figure out what’s the value of pi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 pi is the expected utility received by following pi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Q-value of a policy Qπ(s, a).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2117fd89bd6_0_838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117fd89bd6_0_85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2117fd89bd6_0_85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sum over all the possible states I can end of the transition probability times the immediate reward plus the value here but I care about the discount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notice the point is this is a recursive definition, this can be proved following the discounting function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2117fd89bd6_0_85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117fd89bd6_0_866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2117fd89bd6_0_866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when you doing policy evaluation you got to compute vpi for all states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this specific case we have a closed form solution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2117fd89bd6_0_866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117fd89bd6_0_876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g2117fd89bd6_0_876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here it leverages the future state of the previous iteration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2117fd89bd6_0_876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117fd89bd6_0_88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g2117fd89bd6_0_88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we can see it converges in the last two iterations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117fd89bd6_0_88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117fd89bd6_0_934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2117fd89bd6_0_934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how long should you run this? one thing is to keep track of the difference of the previous time step with the current time step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another thing is I’m not storing the whole table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2117fd89bd6_0_934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17fd89bd6_0_6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so far we talked about search problem, where the successor of a state following an action is deterministic</a:t>
            </a:r>
            <a:endParaRPr sz="1500"/>
          </a:p>
        </p:txBody>
      </p:sp>
      <p:sp>
        <p:nvSpPr>
          <p:cNvPr id="116" name="Google Shape;116;g2117fd89bd6_0_6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117fd89bd6_0_983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2117fd89bd6_0_983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reason it doesn’t depends on the size of the action is because I’m given the policy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2117fd89bd6_0_983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117fd89bd6_0_992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g2117fd89bd6_0_992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2117fd89bd6_0_992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117fd89bd6_0_1014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g2117fd89bd6_0_1014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2117fd89bd6_0_1014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117fd89bd6_0_1002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g2117fd89bd6_0_1002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117fd89bd6_0_1002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117fd89bd6_0_1026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g2117fd89bd6_0_1026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2117fd89bd6_0_1026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1630c799ee_0_0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g21630c799ee_0_0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next I’ll talk about how we evaluate a policy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21630c799ee_0_0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1630c799ee_0_82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g21630c799ee_0_82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policy iteration can only estimated the expected utility by following a specific policy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if you have a different strategies, you can …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if we want to use policy iteration to solve the inference problem, but there are exponential number of strategies,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 will now introduce value iteration, which is an algorithm for finding the best policy, which is just very similar to policy iteration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21630c799ee_0_82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1630c799ee_0_104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21630c799ee_0_104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now goal is to get the maximum expected utility, and find the set of policy that gets me the maximum expected utility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 do that I need to define a thing called the optimal value, instead of the value of a particular policy, I just want the opt of state s,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21630c799ee_0_104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1630c799ee_0_12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g21630c799ee_0_12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difference is before someone told me what the 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is, I just took the q of that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now I take the optimal policy 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what’s the optimal policy?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21630c799ee_0_12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1630c799ee_0_140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21630c799ee_0_140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21630c799ee_0_140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17fd89bd6_0_9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in reality, taking the same action may result in multiple different states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one question is how can we even hope to act optimally? in a world of randomness, we can’t stick to a deterministic plan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we will develop tools to solve this more challenging setting</a:t>
            </a:r>
            <a:endParaRPr sz="1500"/>
          </a:p>
        </p:txBody>
      </p:sp>
      <p:sp>
        <p:nvSpPr>
          <p:cNvPr id="133" name="Google Shape;133;g2117fd89bd6_0_9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1630c799ee_0_149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3" name="Google Shape;1003;g21630c799ee_0_149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21630c799ee_0_149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1630c799ee_0_162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g21630c799ee_0_162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with 1 iteration, it hasn’t seen it yet, so the value is 1.85, hasn’t been updated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21630c799ee_0_162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1630c799ee_0_220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g21630c799ee_0_220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21630c799ee_0_220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1630c799ee_0_262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7" name="Google Shape;1087;g21630c799ee_0_262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21630c799ee_0_262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1630c799ee_0_30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g21630c799ee_0_30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g21630c799ee_0_30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1630c799ee_0_335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g21630c799ee_0_335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g21630c799ee_0_335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1630c799ee_0_368:notes"/>
          <p:cNvSpPr/>
          <p:nvPr>
            <p:ph idx="2" type="sldImg"/>
          </p:nvPr>
        </p:nvSpPr>
        <p:spPr>
          <a:xfrm>
            <a:off x="1911350" y="406400"/>
            <a:ext cx="1943100" cy="10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8" name="Google Shape;1158;g21630c799ee_0_368:notes"/>
          <p:cNvSpPr txBox="1"/>
          <p:nvPr>
            <p:ph idx="1" type="body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3048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g21630c799ee_0_368:notes"/>
          <p:cNvSpPr txBox="1"/>
          <p:nvPr>
            <p:ph idx="12" type="sldNum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17fd89bd6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my friend came to visit me and stuck in the traffic</a:t>
            </a:r>
            <a:endParaRPr sz="1500"/>
          </a:p>
        </p:txBody>
      </p:sp>
      <p:sp>
        <p:nvSpPr>
          <p:cNvPr id="141" name="Google Shape;141;g2117fd89bd6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17fd89bd6_0_10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I’m starting from this, can move to all the 4 directions. Should I cross the mountain?</a:t>
            </a:r>
            <a:endParaRPr sz="1500"/>
          </a:p>
        </p:txBody>
      </p:sp>
      <p:sp>
        <p:nvSpPr>
          <p:cNvPr id="158" name="Google Shape;158;g2117fd89bd6_0_10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17fd89bd6_0_12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I’m starting from this, can move to all the 4 directions.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case 1: if moving has no cost, slip prob = 0, Should I cross the mountain?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but the thing is we’ve been talking about how the world is stochastic and slip prob may not be 0</a:t>
            </a:r>
            <a:endParaRPr sz="1500"/>
          </a:p>
        </p:txBody>
      </p:sp>
      <p:sp>
        <p:nvSpPr>
          <p:cNvPr id="170" name="Google Shape;170;g2117fd89bd6_0_12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17fd89bd6_0_17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/>
              <a:t>if the chance of falling is 10%, how many people would still cross?</a:t>
            </a:r>
            <a:endParaRPr sz="1500"/>
          </a:p>
        </p:txBody>
      </p:sp>
      <p:sp>
        <p:nvSpPr>
          <p:cNvPr id="217" name="Google Shape;217;g2117fd89bd6_0_17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type="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" type="body"/>
          </p:nvPr>
        </p:nvSpPr>
        <p:spPr>
          <a:xfrm>
            <a:off x="226288" y="654353"/>
            <a:ext cx="4994910" cy="2236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/>
          <p:nvPr>
            <p:ph type="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6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/>
          <p:nvPr>
            <p:ph type="ctr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018ec45df6_0_1744"/>
          <p:cNvSpPr txBox="1"/>
          <p:nvPr>
            <p:ph type="title"/>
          </p:nvPr>
        </p:nvSpPr>
        <p:spPr>
          <a:xfrm>
            <a:off x="801947" y="110734"/>
            <a:ext cx="41655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000A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2018ec45df6_0_1744"/>
          <p:cNvSpPr txBox="1"/>
          <p:nvPr>
            <p:ph idx="1" type="body"/>
          </p:nvPr>
        </p:nvSpPr>
        <p:spPr>
          <a:xfrm>
            <a:off x="106570" y="564589"/>
            <a:ext cx="42285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2018ec45df6_0_1744"/>
          <p:cNvSpPr txBox="1"/>
          <p:nvPr>
            <p:ph idx="11" type="ftr"/>
          </p:nvPr>
        </p:nvSpPr>
        <p:spPr>
          <a:xfrm>
            <a:off x="1961597" y="3017710"/>
            <a:ext cx="18462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018ec45df6_0_1744"/>
          <p:cNvSpPr txBox="1"/>
          <p:nvPr>
            <p:ph idx="10" type="dt"/>
          </p:nvPr>
        </p:nvSpPr>
        <p:spPr>
          <a:xfrm>
            <a:off x="288470" y="3017710"/>
            <a:ext cx="13269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018ec45df6_0_1744"/>
          <p:cNvSpPr txBox="1"/>
          <p:nvPr>
            <p:ph idx="12" type="sldNum"/>
          </p:nvPr>
        </p:nvSpPr>
        <p:spPr>
          <a:xfrm>
            <a:off x="4153971" y="3017710"/>
            <a:ext cx="1326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8100" lvl="0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" lvl="1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" lvl="2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8100" lvl="3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8100" lvl="4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8100" lvl="5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8100" lvl="6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8100" lvl="7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8100" lvl="8" marL="38100" marR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810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264388" y="167266"/>
            <a:ext cx="3848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700" u="none" cap="none" strike="noStrike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226288" y="654353"/>
            <a:ext cx="4994910" cy="2236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750474" y="1066750"/>
            <a:ext cx="4469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1209675" lvl="0" marL="122174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50"/>
              <a:t>Lecture 6: Markov Decision Process I</a:t>
            </a:r>
            <a:endParaRPr sz="1500"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5412689" y="3125241"/>
            <a:ext cx="2794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descr="Diagram&#10;&#10;Description automatically generated"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303" y="2227484"/>
            <a:ext cx="1266412" cy="70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/>
        </p:nvSpPr>
        <p:spPr>
          <a:xfrm>
            <a:off x="283052" y="2397847"/>
            <a:ext cx="1553737" cy="535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0" marR="279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Monday 6:30-9:00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" rtl="0" algn="ctr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 230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17fd89bd6_0_225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1: </a:t>
            </a:r>
            <a:r>
              <a:rPr b="0" lang="en-US"/>
              <a:t>Volcano crossing</a:t>
            </a:r>
            <a:endParaRPr b="0"/>
          </a:p>
        </p:txBody>
      </p:sp>
      <p:sp>
        <p:nvSpPr>
          <p:cNvPr id="269" name="Google Shape;269;g2117fd89bd6_0_22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117fd89bd6_0_22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271" name="Google Shape;271;g2117fd89bd6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3" y="816650"/>
            <a:ext cx="3739100" cy="21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117fd89bd6_0_225"/>
          <p:cNvSpPr/>
          <p:nvPr/>
        </p:nvSpPr>
        <p:spPr>
          <a:xfrm>
            <a:off x="967350" y="14798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117fd89bd6_0_225"/>
          <p:cNvSpPr/>
          <p:nvPr/>
        </p:nvSpPr>
        <p:spPr>
          <a:xfrm>
            <a:off x="1010725" y="21941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117fd89bd6_0_225"/>
          <p:cNvSpPr/>
          <p:nvPr/>
        </p:nvSpPr>
        <p:spPr>
          <a:xfrm>
            <a:off x="1010725" y="81665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g2117fd89bd6_0_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925" y="634875"/>
            <a:ext cx="3714100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117fd89bd6_0_225"/>
          <p:cNvSpPr txBox="1"/>
          <p:nvPr/>
        </p:nvSpPr>
        <p:spPr>
          <a:xfrm>
            <a:off x="3135600" y="18346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13.4</a:t>
            </a:r>
            <a:endParaRPr sz="500"/>
          </a:p>
        </p:txBody>
      </p:sp>
      <p:cxnSp>
        <p:nvCxnSpPr>
          <p:cNvPr id="277" name="Google Shape;277;g2117fd89bd6_0_225"/>
          <p:cNvCxnSpPr/>
          <p:nvPr/>
        </p:nvCxnSpPr>
        <p:spPr>
          <a:xfrm>
            <a:off x="3298025" y="20234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g2117fd89bd6_0_225"/>
          <p:cNvCxnSpPr/>
          <p:nvPr/>
        </p:nvCxnSpPr>
        <p:spPr>
          <a:xfrm>
            <a:off x="3636150" y="202392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g2117fd89bd6_0_225"/>
          <p:cNvCxnSpPr/>
          <p:nvPr/>
        </p:nvCxnSpPr>
        <p:spPr>
          <a:xfrm flipH="1" rot="10800000">
            <a:off x="3378475" y="22993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g2117fd89bd6_0_225"/>
          <p:cNvCxnSpPr/>
          <p:nvPr/>
        </p:nvCxnSpPr>
        <p:spPr>
          <a:xfrm>
            <a:off x="3629925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g2117fd89bd6_0_225"/>
          <p:cNvCxnSpPr/>
          <p:nvPr/>
        </p:nvCxnSpPr>
        <p:spPr>
          <a:xfrm flipH="1" rot="10800000">
            <a:off x="3732375" y="26407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g2117fd89bd6_0_225"/>
          <p:cNvCxnSpPr/>
          <p:nvPr/>
        </p:nvCxnSpPr>
        <p:spPr>
          <a:xfrm flipH="1" rot="10800000">
            <a:off x="4070500" y="26411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2117fd89bd6_0_225"/>
          <p:cNvCxnSpPr/>
          <p:nvPr/>
        </p:nvCxnSpPr>
        <p:spPr>
          <a:xfrm flipH="1" rot="10800000">
            <a:off x="4330900" y="24734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g2117fd89bd6_0_225"/>
          <p:cNvCxnSpPr/>
          <p:nvPr/>
        </p:nvCxnSpPr>
        <p:spPr>
          <a:xfrm flipH="1" rot="10800000">
            <a:off x="4324675" y="21320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g2117fd89bd6_0_225"/>
          <p:cNvSpPr txBox="1"/>
          <p:nvPr/>
        </p:nvSpPr>
        <p:spPr>
          <a:xfrm>
            <a:off x="3429000" y="2846000"/>
            <a:ext cx="22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value: 13.7</a:t>
            </a:r>
            <a:endParaRPr sz="1000"/>
          </a:p>
        </p:txBody>
      </p:sp>
      <p:sp>
        <p:nvSpPr>
          <p:cNvPr id="286" name="Google Shape;286;g2117fd89bd6_0_225"/>
          <p:cNvSpPr/>
          <p:nvPr/>
        </p:nvSpPr>
        <p:spPr>
          <a:xfrm>
            <a:off x="1504850" y="2065600"/>
            <a:ext cx="82200" cy="6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117fd89bd6_0_225"/>
          <p:cNvSpPr txBox="1"/>
          <p:nvPr/>
        </p:nvSpPr>
        <p:spPr>
          <a:xfrm>
            <a:off x="1409350" y="19682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0.1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117fd89bd6_0_225"/>
          <p:cNvSpPr txBox="1"/>
          <p:nvPr/>
        </p:nvSpPr>
        <p:spPr>
          <a:xfrm>
            <a:off x="3135600" y="217106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13.7</a:t>
            </a:r>
            <a:endParaRPr sz="500"/>
          </a:p>
        </p:txBody>
      </p:sp>
      <p:sp>
        <p:nvSpPr>
          <p:cNvPr id="289" name="Google Shape;289;g2117fd89bd6_0_225"/>
          <p:cNvSpPr txBox="1"/>
          <p:nvPr/>
        </p:nvSpPr>
        <p:spPr>
          <a:xfrm>
            <a:off x="3489500" y="18346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12.3</a:t>
            </a:r>
            <a:endParaRPr sz="500"/>
          </a:p>
        </p:txBody>
      </p:sp>
      <p:sp>
        <p:nvSpPr>
          <p:cNvPr id="290" name="Google Shape;290;g2117fd89bd6_0_225"/>
          <p:cNvSpPr txBox="1"/>
          <p:nvPr/>
        </p:nvSpPr>
        <p:spPr>
          <a:xfrm>
            <a:off x="3470400" y="21715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14.1</a:t>
            </a:r>
            <a:endParaRPr sz="500"/>
          </a:p>
        </p:txBody>
      </p:sp>
      <p:sp>
        <p:nvSpPr>
          <p:cNvPr id="291" name="Google Shape;291;g2117fd89bd6_0_225"/>
          <p:cNvSpPr txBox="1"/>
          <p:nvPr/>
        </p:nvSpPr>
        <p:spPr>
          <a:xfrm>
            <a:off x="3464175" y="25085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15.9</a:t>
            </a:r>
            <a:endParaRPr sz="500"/>
          </a:p>
        </p:txBody>
      </p:sp>
      <p:sp>
        <p:nvSpPr>
          <p:cNvPr id="292" name="Google Shape;292;g2117fd89bd6_0_225"/>
          <p:cNvSpPr txBox="1"/>
          <p:nvPr/>
        </p:nvSpPr>
        <p:spPr>
          <a:xfrm>
            <a:off x="3821188" y="25085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16.3</a:t>
            </a:r>
            <a:endParaRPr sz="500"/>
          </a:p>
        </p:txBody>
      </p:sp>
      <p:sp>
        <p:nvSpPr>
          <p:cNvPr id="293" name="Google Shape;293;g2117fd89bd6_0_225"/>
          <p:cNvSpPr txBox="1"/>
          <p:nvPr/>
        </p:nvSpPr>
        <p:spPr>
          <a:xfrm>
            <a:off x="4159525" y="251247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18.1</a:t>
            </a:r>
            <a:endParaRPr sz="500"/>
          </a:p>
        </p:txBody>
      </p:sp>
      <p:sp>
        <p:nvSpPr>
          <p:cNvPr id="294" name="Google Shape;294;g2117fd89bd6_0_225"/>
          <p:cNvSpPr txBox="1"/>
          <p:nvPr/>
        </p:nvSpPr>
        <p:spPr>
          <a:xfrm>
            <a:off x="4159525" y="217110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18.2</a:t>
            </a:r>
            <a:endParaRPr sz="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17fd89bd6_0_282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1: </a:t>
            </a:r>
            <a:r>
              <a:rPr b="0" lang="en-US"/>
              <a:t>Volcano crossing</a:t>
            </a:r>
            <a:endParaRPr b="0"/>
          </a:p>
        </p:txBody>
      </p:sp>
      <p:sp>
        <p:nvSpPr>
          <p:cNvPr id="300" name="Google Shape;300;g2117fd89bd6_0_28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117fd89bd6_0_28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302" name="Google Shape;302;g2117fd89bd6_0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3" y="816650"/>
            <a:ext cx="3739100" cy="21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117fd89bd6_0_282"/>
          <p:cNvSpPr/>
          <p:nvPr/>
        </p:nvSpPr>
        <p:spPr>
          <a:xfrm>
            <a:off x="967350" y="14798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117fd89bd6_0_282"/>
          <p:cNvSpPr/>
          <p:nvPr/>
        </p:nvSpPr>
        <p:spPr>
          <a:xfrm>
            <a:off x="1010725" y="21941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117fd89bd6_0_282"/>
          <p:cNvSpPr/>
          <p:nvPr/>
        </p:nvSpPr>
        <p:spPr>
          <a:xfrm>
            <a:off x="1010725" y="81665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g2117fd89bd6_0_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925" y="634875"/>
            <a:ext cx="3714100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117fd89bd6_0_282"/>
          <p:cNvSpPr txBox="1"/>
          <p:nvPr/>
        </p:nvSpPr>
        <p:spPr>
          <a:xfrm>
            <a:off x="3135600" y="18346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13.4</a:t>
            </a:r>
            <a:endParaRPr sz="500"/>
          </a:p>
        </p:txBody>
      </p:sp>
      <p:cxnSp>
        <p:nvCxnSpPr>
          <p:cNvPr id="308" name="Google Shape;308;g2117fd89bd6_0_282"/>
          <p:cNvCxnSpPr/>
          <p:nvPr/>
        </p:nvCxnSpPr>
        <p:spPr>
          <a:xfrm>
            <a:off x="3298025" y="20234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g2117fd89bd6_0_282"/>
          <p:cNvCxnSpPr/>
          <p:nvPr/>
        </p:nvCxnSpPr>
        <p:spPr>
          <a:xfrm>
            <a:off x="3636150" y="202392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g2117fd89bd6_0_282"/>
          <p:cNvCxnSpPr/>
          <p:nvPr/>
        </p:nvCxnSpPr>
        <p:spPr>
          <a:xfrm flipH="1" rot="10800000">
            <a:off x="3378475" y="22993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g2117fd89bd6_0_282"/>
          <p:cNvCxnSpPr/>
          <p:nvPr/>
        </p:nvCxnSpPr>
        <p:spPr>
          <a:xfrm>
            <a:off x="3629925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g2117fd89bd6_0_282"/>
          <p:cNvCxnSpPr/>
          <p:nvPr/>
        </p:nvCxnSpPr>
        <p:spPr>
          <a:xfrm flipH="1" rot="10800000">
            <a:off x="3732375" y="26407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g2117fd89bd6_0_282"/>
          <p:cNvCxnSpPr/>
          <p:nvPr/>
        </p:nvCxnSpPr>
        <p:spPr>
          <a:xfrm flipH="1" rot="10800000">
            <a:off x="4070500" y="26411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g2117fd89bd6_0_282"/>
          <p:cNvCxnSpPr/>
          <p:nvPr/>
        </p:nvCxnSpPr>
        <p:spPr>
          <a:xfrm flipH="1" rot="10800000">
            <a:off x="4330900" y="24734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g2117fd89bd6_0_282"/>
          <p:cNvCxnSpPr/>
          <p:nvPr/>
        </p:nvCxnSpPr>
        <p:spPr>
          <a:xfrm flipH="1" rot="10800000">
            <a:off x="4324675" y="21320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g2117fd89bd6_0_282"/>
          <p:cNvSpPr txBox="1"/>
          <p:nvPr/>
        </p:nvSpPr>
        <p:spPr>
          <a:xfrm>
            <a:off x="3429000" y="2846000"/>
            <a:ext cx="22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value: 13.7</a:t>
            </a:r>
            <a:endParaRPr sz="1000"/>
          </a:p>
        </p:txBody>
      </p:sp>
      <p:sp>
        <p:nvSpPr>
          <p:cNvPr id="317" name="Google Shape;317;g2117fd89bd6_0_282"/>
          <p:cNvSpPr/>
          <p:nvPr/>
        </p:nvSpPr>
        <p:spPr>
          <a:xfrm>
            <a:off x="1504850" y="2065600"/>
            <a:ext cx="82200" cy="6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117fd89bd6_0_282"/>
          <p:cNvSpPr txBox="1"/>
          <p:nvPr/>
        </p:nvSpPr>
        <p:spPr>
          <a:xfrm>
            <a:off x="1409350" y="19682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0.2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117fd89bd6_0_282"/>
          <p:cNvSpPr txBox="1"/>
          <p:nvPr/>
        </p:nvSpPr>
        <p:spPr>
          <a:xfrm>
            <a:off x="3135600" y="217106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13.7</a:t>
            </a:r>
            <a:endParaRPr sz="500"/>
          </a:p>
        </p:txBody>
      </p:sp>
      <p:sp>
        <p:nvSpPr>
          <p:cNvPr id="320" name="Google Shape;320;g2117fd89bd6_0_282"/>
          <p:cNvSpPr txBox="1"/>
          <p:nvPr/>
        </p:nvSpPr>
        <p:spPr>
          <a:xfrm>
            <a:off x="3489500" y="18346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12.3</a:t>
            </a:r>
            <a:endParaRPr sz="500"/>
          </a:p>
        </p:txBody>
      </p:sp>
      <p:sp>
        <p:nvSpPr>
          <p:cNvPr id="321" name="Google Shape;321;g2117fd89bd6_0_282"/>
          <p:cNvSpPr txBox="1"/>
          <p:nvPr/>
        </p:nvSpPr>
        <p:spPr>
          <a:xfrm>
            <a:off x="3470400" y="21715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14.1</a:t>
            </a:r>
            <a:endParaRPr sz="500"/>
          </a:p>
        </p:txBody>
      </p:sp>
      <p:sp>
        <p:nvSpPr>
          <p:cNvPr id="322" name="Google Shape;322;g2117fd89bd6_0_282"/>
          <p:cNvSpPr txBox="1"/>
          <p:nvPr/>
        </p:nvSpPr>
        <p:spPr>
          <a:xfrm>
            <a:off x="3464175" y="25085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15.9</a:t>
            </a:r>
            <a:endParaRPr sz="500"/>
          </a:p>
        </p:txBody>
      </p:sp>
      <p:sp>
        <p:nvSpPr>
          <p:cNvPr id="323" name="Google Shape;323;g2117fd89bd6_0_282"/>
          <p:cNvSpPr txBox="1"/>
          <p:nvPr/>
        </p:nvSpPr>
        <p:spPr>
          <a:xfrm>
            <a:off x="3821188" y="25085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16.3</a:t>
            </a:r>
            <a:endParaRPr sz="500"/>
          </a:p>
        </p:txBody>
      </p:sp>
      <p:sp>
        <p:nvSpPr>
          <p:cNvPr id="324" name="Google Shape;324;g2117fd89bd6_0_282"/>
          <p:cNvSpPr txBox="1"/>
          <p:nvPr/>
        </p:nvSpPr>
        <p:spPr>
          <a:xfrm>
            <a:off x="4159525" y="251247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18.1</a:t>
            </a:r>
            <a:endParaRPr sz="500"/>
          </a:p>
        </p:txBody>
      </p:sp>
      <p:sp>
        <p:nvSpPr>
          <p:cNvPr id="325" name="Google Shape;325;g2117fd89bd6_0_282"/>
          <p:cNvSpPr txBox="1"/>
          <p:nvPr/>
        </p:nvSpPr>
        <p:spPr>
          <a:xfrm>
            <a:off x="4159525" y="217110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18.2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17fd89bd6_0_312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1: </a:t>
            </a:r>
            <a:r>
              <a:rPr b="0" lang="en-US"/>
              <a:t>Volcano crossing</a:t>
            </a:r>
            <a:endParaRPr b="0"/>
          </a:p>
        </p:txBody>
      </p:sp>
      <p:sp>
        <p:nvSpPr>
          <p:cNvPr id="331" name="Google Shape;331;g2117fd89bd6_0_31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117fd89bd6_0_31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333" name="Google Shape;333;g2117fd89bd6_0_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3" y="816650"/>
            <a:ext cx="3739100" cy="21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2117fd89bd6_0_312"/>
          <p:cNvSpPr/>
          <p:nvPr/>
        </p:nvSpPr>
        <p:spPr>
          <a:xfrm>
            <a:off x="967350" y="14798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117fd89bd6_0_312"/>
          <p:cNvSpPr/>
          <p:nvPr/>
        </p:nvSpPr>
        <p:spPr>
          <a:xfrm>
            <a:off x="1010725" y="21941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117fd89bd6_0_312"/>
          <p:cNvSpPr/>
          <p:nvPr/>
        </p:nvSpPr>
        <p:spPr>
          <a:xfrm>
            <a:off x="1010725" y="81665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g2117fd89bd6_0_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925" y="634875"/>
            <a:ext cx="3714100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117fd89bd6_0_312"/>
          <p:cNvSpPr txBox="1"/>
          <p:nvPr/>
        </p:nvSpPr>
        <p:spPr>
          <a:xfrm>
            <a:off x="3135600" y="18346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6</a:t>
            </a:r>
            <a:r>
              <a:rPr lang="en-US" sz="500"/>
              <a:t>.4</a:t>
            </a:r>
            <a:endParaRPr sz="500"/>
          </a:p>
        </p:txBody>
      </p:sp>
      <p:cxnSp>
        <p:nvCxnSpPr>
          <p:cNvPr id="339" name="Google Shape;339;g2117fd89bd6_0_312"/>
          <p:cNvCxnSpPr/>
          <p:nvPr/>
        </p:nvCxnSpPr>
        <p:spPr>
          <a:xfrm>
            <a:off x="3298025" y="20234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g2117fd89bd6_0_312"/>
          <p:cNvCxnSpPr/>
          <p:nvPr/>
        </p:nvCxnSpPr>
        <p:spPr>
          <a:xfrm>
            <a:off x="3636150" y="202392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g2117fd89bd6_0_312"/>
          <p:cNvCxnSpPr/>
          <p:nvPr/>
        </p:nvCxnSpPr>
        <p:spPr>
          <a:xfrm flipH="1" rot="10800000">
            <a:off x="3378475" y="22993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g2117fd89bd6_0_312"/>
          <p:cNvCxnSpPr/>
          <p:nvPr/>
        </p:nvCxnSpPr>
        <p:spPr>
          <a:xfrm>
            <a:off x="3629925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g2117fd89bd6_0_312"/>
          <p:cNvCxnSpPr/>
          <p:nvPr/>
        </p:nvCxnSpPr>
        <p:spPr>
          <a:xfrm flipH="1" rot="10800000">
            <a:off x="3732375" y="26407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g2117fd89bd6_0_312"/>
          <p:cNvCxnSpPr/>
          <p:nvPr/>
        </p:nvCxnSpPr>
        <p:spPr>
          <a:xfrm flipH="1" rot="10800000">
            <a:off x="4070500" y="26411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g2117fd89bd6_0_312"/>
          <p:cNvCxnSpPr/>
          <p:nvPr/>
        </p:nvCxnSpPr>
        <p:spPr>
          <a:xfrm flipH="1" rot="10800000">
            <a:off x="4330900" y="24734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g2117fd89bd6_0_312"/>
          <p:cNvCxnSpPr/>
          <p:nvPr/>
        </p:nvCxnSpPr>
        <p:spPr>
          <a:xfrm flipH="1" rot="10800000">
            <a:off x="4324675" y="21320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g2117fd89bd6_0_312"/>
          <p:cNvSpPr txBox="1"/>
          <p:nvPr/>
        </p:nvSpPr>
        <p:spPr>
          <a:xfrm>
            <a:off x="3429000" y="2846000"/>
            <a:ext cx="22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value: 7.07</a:t>
            </a:r>
            <a:endParaRPr sz="1000"/>
          </a:p>
        </p:txBody>
      </p:sp>
      <p:sp>
        <p:nvSpPr>
          <p:cNvPr id="348" name="Google Shape;348;g2117fd89bd6_0_312"/>
          <p:cNvSpPr/>
          <p:nvPr/>
        </p:nvSpPr>
        <p:spPr>
          <a:xfrm>
            <a:off x="1504850" y="2065600"/>
            <a:ext cx="82200" cy="6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117fd89bd6_0_312"/>
          <p:cNvSpPr txBox="1"/>
          <p:nvPr/>
        </p:nvSpPr>
        <p:spPr>
          <a:xfrm>
            <a:off x="1409350" y="19682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0.2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117fd89bd6_0_312"/>
          <p:cNvSpPr txBox="1"/>
          <p:nvPr/>
        </p:nvSpPr>
        <p:spPr>
          <a:xfrm>
            <a:off x="3135600" y="217106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7.1</a:t>
            </a:r>
            <a:endParaRPr sz="500"/>
          </a:p>
        </p:txBody>
      </p:sp>
      <p:sp>
        <p:nvSpPr>
          <p:cNvPr id="351" name="Google Shape;351;g2117fd89bd6_0_312"/>
          <p:cNvSpPr txBox="1"/>
          <p:nvPr/>
        </p:nvSpPr>
        <p:spPr>
          <a:xfrm>
            <a:off x="3489500" y="18346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4</a:t>
            </a:r>
            <a:r>
              <a:rPr lang="en-US" sz="500"/>
              <a:t>.3</a:t>
            </a:r>
            <a:endParaRPr sz="500"/>
          </a:p>
        </p:txBody>
      </p:sp>
      <p:sp>
        <p:nvSpPr>
          <p:cNvPr id="352" name="Google Shape;352;g2117fd89bd6_0_312"/>
          <p:cNvSpPr txBox="1"/>
          <p:nvPr/>
        </p:nvSpPr>
        <p:spPr>
          <a:xfrm>
            <a:off x="3470400" y="21715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7.6</a:t>
            </a:r>
            <a:endParaRPr sz="500"/>
          </a:p>
        </p:txBody>
      </p:sp>
      <p:sp>
        <p:nvSpPr>
          <p:cNvPr id="353" name="Google Shape;353;g2117fd89bd6_0_312"/>
          <p:cNvSpPr txBox="1"/>
          <p:nvPr/>
        </p:nvSpPr>
        <p:spPr>
          <a:xfrm>
            <a:off x="3464175" y="25085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11.4</a:t>
            </a:r>
            <a:endParaRPr sz="500"/>
          </a:p>
        </p:txBody>
      </p:sp>
      <p:sp>
        <p:nvSpPr>
          <p:cNvPr id="354" name="Google Shape;354;g2117fd89bd6_0_312"/>
          <p:cNvSpPr txBox="1"/>
          <p:nvPr/>
        </p:nvSpPr>
        <p:spPr>
          <a:xfrm>
            <a:off x="3821198" y="25085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12.2</a:t>
            </a:r>
            <a:endParaRPr sz="500"/>
          </a:p>
        </p:txBody>
      </p:sp>
      <p:sp>
        <p:nvSpPr>
          <p:cNvPr id="355" name="Google Shape;355;g2117fd89bd6_0_312"/>
          <p:cNvSpPr txBox="1"/>
          <p:nvPr/>
        </p:nvSpPr>
        <p:spPr>
          <a:xfrm>
            <a:off x="4231775" y="25085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15.9</a:t>
            </a:r>
            <a:endParaRPr sz="500"/>
          </a:p>
        </p:txBody>
      </p:sp>
      <p:sp>
        <p:nvSpPr>
          <p:cNvPr id="356" name="Google Shape;356;g2117fd89bd6_0_312"/>
          <p:cNvSpPr txBox="1"/>
          <p:nvPr/>
        </p:nvSpPr>
        <p:spPr>
          <a:xfrm>
            <a:off x="4159525" y="217110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16.1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17fd89bd6_0_342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1: </a:t>
            </a:r>
            <a:r>
              <a:rPr b="0" lang="en-US"/>
              <a:t>Volcano crossing</a:t>
            </a:r>
            <a:endParaRPr b="0"/>
          </a:p>
        </p:txBody>
      </p:sp>
      <p:sp>
        <p:nvSpPr>
          <p:cNvPr id="362" name="Google Shape;362;g2117fd89bd6_0_34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117fd89bd6_0_34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364" name="Google Shape;364;g2117fd89bd6_0_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3" y="816650"/>
            <a:ext cx="3739100" cy="21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117fd89bd6_0_342"/>
          <p:cNvSpPr/>
          <p:nvPr/>
        </p:nvSpPr>
        <p:spPr>
          <a:xfrm>
            <a:off x="967350" y="14798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117fd89bd6_0_342"/>
          <p:cNvSpPr/>
          <p:nvPr/>
        </p:nvSpPr>
        <p:spPr>
          <a:xfrm>
            <a:off x="1010725" y="21941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117fd89bd6_0_342"/>
          <p:cNvSpPr/>
          <p:nvPr/>
        </p:nvSpPr>
        <p:spPr>
          <a:xfrm>
            <a:off x="1010725" y="81665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g2117fd89bd6_0_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925" y="634875"/>
            <a:ext cx="3714100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2117fd89bd6_0_342"/>
          <p:cNvSpPr txBox="1"/>
          <p:nvPr/>
        </p:nvSpPr>
        <p:spPr>
          <a:xfrm>
            <a:off x="3135600" y="18346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6.4</a:t>
            </a:r>
            <a:endParaRPr sz="500"/>
          </a:p>
        </p:txBody>
      </p:sp>
      <p:cxnSp>
        <p:nvCxnSpPr>
          <p:cNvPr id="370" name="Google Shape;370;g2117fd89bd6_0_342"/>
          <p:cNvCxnSpPr/>
          <p:nvPr/>
        </p:nvCxnSpPr>
        <p:spPr>
          <a:xfrm>
            <a:off x="3298025" y="20234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g2117fd89bd6_0_342"/>
          <p:cNvCxnSpPr/>
          <p:nvPr/>
        </p:nvCxnSpPr>
        <p:spPr>
          <a:xfrm>
            <a:off x="3636150" y="202392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g2117fd89bd6_0_342"/>
          <p:cNvCxnSpPr/>
          <p:nvPr/>
        </p:nvCxnSpPr>
        <p:spPr>
          <a:xfrm flipH="1" rot="10800000">
            <a:off x="3378475" y="22993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g2117fd89bd6_0_342"/>
          <p:cNvCxnSpPr/>
          <p:nvPr/>
        </p:nvCxnSpPr>
        <p:spPr>
          <a:xfrm>
            <a:off x="3629925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g2117fd89bd6_0_342"/>
          <p:cNvCxnSpPr/>
          <p:nvPr/>
        </p:nvCxnSpPr>
        <p:spPr>
          <a:xfrm flipH="1" rot="10800000">
            <a:off x="3732375" y="26407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g2117fd89bd6_0_342"/>
          <p:cNvCxnSpPr/>
          <p:nvPr/>
        </p:nvCxnSpPr>
        <p:spPr>
          <a:xfrm flipH="1" rot="10800000">
            <a:off x="4070500" y="26411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g2117fd89bd6_0_342"/>
          <p:cNvCxnSpPr/>
          <p:nvPr/>
        </p:nvCxnSpPr>
        <p:spPr>
          <a:xfrm flipH="1" rot="10800000">
            <a:off x="4330900" y="24734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g2117fd89bd6_0_342"/>
          <p:cNvCxnSpPr/>
          <p:nvPr/>
        </p:nvCxnSpPr>
        <p:spPr>
          <a:xfrm flipH="1" rot="10800000">
            <a:off x="4324675" y="21320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g2117fd89bd6_0_342"/>
          <p:cNvSpPr txBox="1"/>
          <p:nvPr/>
        </p:nvSpPr>
        <p:spPr>
          <a:xfrm>
            <a:off x="3429000" y="2846000"/>
            <a:ext cx="22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value: 7.07</a:t>
            </a:r>
            <a:endParaRPr sz="1000"/>
          </a:p>
        </p:txBody>
      </p:sp>
      <p:sp>
        <p:nvSpPr>
          <p:cNvPr id="379" name="Google Shape;379;g2117fd89bd6_0_342"/>
          <p:cNvSpPr/>
          <p:nvPr/>
        </p:nvSpPr>
        <p:spPr>
          <a:xfrm>
            <a:off x="1504850" y="2065600"/>
            <a:ext cx="82200" cy="6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117fd89bd6_0_342"/>
          <p:cNvSpPr txBox="1"/>
          <p:nvPr/>
        </p:nvSpPr>
        <p:spPr>
          <a:xfrm>
            <a:off x="1409350" y="19682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0.3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2117fd89bd6_0_342"/>
          <p:cNvSpPr txBox="1"/>
          <p:nvPr/>
        </p:nvSpPr>
        <p:spPr>
          <a:xfrm>
            <a:off x="3135600" y="217106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7.1</a:t>
            </a:r>
            <a:endParaRPr sz="500"/>
          </a:p>
        </p:txBody>
      </p:sp>
      <p:sp>
        <p:nvSpPr>
          <p:cNvPr id="382" name="Google Shape;382;g2117fd89bd6_0_342"/>
          <p:cNvSpPr txBox="1"/>
          <p:nvPr/>
        </p:nvSpPr>
        <p:spPr>
          <a:xfrm>
            <a:off x="3489500" y="18346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4.3</a:t>
            </a:r>
            <a:endParaRPr sz="500"/>
          </a:p>
        </p:txBody>
      </p:sp>
      <p:sp>
        <p:nvSpPr>
          <p:cNvPr id="383" name="Google Shape;383;g2117fd89bd6_0_342"/>
          <p:cNvSpPr txBox="1"/>
          <p:nvPr/>
        </p:nvSpPr>
        <p:spPr>
          <a:xfrm>
            <a:off x="3470400" y="21715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7.6</a:t>
            </a:r>
            <a:endParaRPr sz="500"/>
          </a:p>
        </p:txBody>
      </p:sp>
      <p:sp>
        <p:nvSpPr>
          <p:cNvPr id="384" name="Google Shape;384;g2117fd89bd6_0_342"/>
          <p:cNvSpPr txBox="1"/>
          <p:nvPr/>
        </p:nvSpPr>
        <p:spPr>
          <a:xfrm>
            <a:off x="3464175" y="25085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11.4</a:t>
            </a:r>
            <a:endParaRPr sz="500"/>
          </a:p>
        </p:txBody>
      </p:sp>
      <p:sp>
        <p:nvSpPr>
          <p:cNvPr id="385" name="Google Shape;385;g2117fd89bd6_0_342"/>
          <p:cNvSpPr txBox="1"/>
          <p:nvPr/>
        </p:nvSpPr>
        <p:spPr>
          <a:xfrm>
            <a:off x="3821188" y="25085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12.2</a:t>
            </a:r>
            <a:endParaRPr sz="500"/>
          </a:p>
        </p:txBody>
      </p:sp>
      <p:sp>
        <p:nvSpPr>
          <p:cNvPr id="386" name="Google Shape;386;g2117fd89bd6_0_342"/>
          <p:cNvSpPr txBox="1"/>
          <p:nvPr/>
        </p:nvSpPr>
        <p:spPr>
          <a:xfrm>
            <a:off x="4159525" y="251247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15.9</a:t>
            </a:r>
            <a:endParaRPr sz="500"/>
          </a:p>
        </p:txBody>
      </p:sp>
      <p:sp>
        <p:nvSpPr>
          <p:cNvPr id="387" name="Google Shape;387;g2117fd89bd6_0_342"/>
          <p:cNvSpPr txBox="1"/>
          <p:nvPr/>
        </p:nvSpPr>
        <p:spPr>
          <a:xfrm>
            <a:off x="4159525" y="217110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16.1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17fd89bd6_0_372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1: </a:t>
            </a:r>
            <a:r>
              <a:rPr b="0" lang="en-US"/>
              <a:t>Volcano crossing</a:t>
            </a:r>
            <a:endParaRPr b="0"/>
          </a:p>
        </p:txBody>
      </p:sp>
      <p:sp>
        <p:nvSpPr>
          <p:cNvPr id="393" name="Google Shape;393;g2117fd89bd6_0_37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117fd89bd6_0_37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395" name="Google Shape;395;g2117fd89bd6_0_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3" y="816650"/>
            <a:ext cx="3739100" cy="21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2117fd89bd6_0_372"/>
          <p:cNvSpPr/>
          <p:nvPr/>
        </p:nvSpPr>
        <p:spPr>
          <a:xfrm>
            <a:off x="967350" y="14798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117fd89bd6_0_372"/>
          <p:cNvSpPr/>
          <p:nvPr/>
        </p:nvSpPr>
        <p:spPr>
          <a:xfrm>
            <a:off x="1010725" y="21941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117fd89bd6_0_372"/>
          <p:cNvSpPr/>
          <p:nvPr/>
        </p:nvSpPr>
        <p:spPr>
          <a:xfrm>
            <a:off x="1010725" y="81665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g2117fd89bd6_0_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925" y="634875"/>
            <a:ext cx="3714100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2117fd89bd6_0_372"/>
          <p:cNvSpPr txBox="1"/>
          <p:nvPr/>
        </p:nvSpPr>
        <p:spPr>
          <a:xfrm>
            <a:off x="3135600" y="18346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</a:t>
            </a:r>
            <a:r>
              <a:rPr lang="en-US" sz="500"/>
              <a:t>.4</a:t>
            </a:r>
            <a:endParaRPr sz="500"/>
          </a:p>
        </p:txBody>
      </p:sp>
      <p:cxnSp>
        <p:nvCxnSpPr>
          <p:cNvPr id="401" name="Google Shape;401;g2117fd89bd6_0_372"/>
          <p:cNvCxnSpPr/>
          <p:nvPr/>
        </p:nvCxnSpPr>
        <p:spPr>
          <a:xfrm>
            <a:off x="3298025" y="20234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g2117fd89bd6_0_372"/>
          <p:cNvCxnSpPr/>
          <p:nvPr/>
        </p:nvCxnSpPr>
        <p:spPr>
          <a:xfrm>
            <a:off x="3629925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g2117fd89bd6_0_372"/>
          <p:cNvCxnSpPr/>
          <p:nvPr/>
        </p:nvCxnSpPr>
        <p:spPr>
          <a:xfrm flipH="1" rot="10800000">
            <a:off x="3732375" y="26407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g2117fd89bd6_0_372"/>
          <p:cNvCxnSpPr/>
          <p:nvPr/>
        </p:nvCxnSpPr>
        <p:spPr>
          <a:xfrm flipH="1" rot="10800000">
            <a:off x="4070500" y="26411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g2117fd89bd6_0_372"/>
          <p:cNvCxnSpPr/>
          <p:nvPr/>
        </p:nvCxnSpPr>
        <p:spPr>
          <a:xfrm flipH="1" rot="10800000">
            <a:off x="4330900" y="24734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g2117fd89bd6_0_372"/>
          <p:cNvCxnSpPr/>
          <p:nvPr/>
        </p:nvCxnSpPr>
        <p:spPr>
          <a:xfrm flipH="1" rot="10800000">
            <a:off x="4324675" y="21320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g2117fd89bd6_0_372"/>
          <p:cNvSpPr txBox="1"/>
          <p:nvPr/>
        </p:nvSpPr>
        <p:spPr>
          <a:xfrm>
            <a:off x="3429000" y="2846000"/>
            <a:ext cx="22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value: 1.86</a:t>
            </a:r>
            <a:endParaRPr sz="1000"/>
          </a:p>
        </p:txBody>
      </p:sp>
      <p:sp>
        <p:nvSpPr>
          <p:cNvPr id="408" name="Google Shape;408;g2117fd89bd6_0_372"/>
          <p:cNvSpPr/>
          <p:nvPr/>
        </p:nvSpPr>
        <p:spPr>
          <a:xfrm>
            <a:off x="1504850" y="2065600"/>
            <a:ext cx="82200" cy="6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117fd89bd6_0_372"/>
          <p:cNvSpPr txBox="1"/>
          <p:nvPr/>
        </p:nvSpPr>
        <p:spPr>
          <a:xfrm>
            <a:off x="1409350" y="19682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0.3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2117fd89bd6_0_372"/>
          <p:cNvSpPr txBox="1"/>
          <p:nvPr/>
        </p:nvSpPr>
        <p:spPr>
          <a:xfrm>
            <a:off x="3154700" y="21717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1.9</a:t>
            </a:r>
            <a:endParaRPr sz="500"/>
          </a:p>
        </p:txBody>
      </p:sp>
      <p:sp>
        <p:nvSpPr>
          <p:cNvPr id="411" name="Google Shape;411;g2117fd89bd6_0_372"/>
          <p:cNvSpPr txBox="1"/>
          <p:nvPr/>
        </p:nvSpPr>
        <p:spPr>
          <a:xfrm>
            <a:off x="3505275" y="18346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2.9</a:t>
            </a:r>
            <a:endParaRPr sz="500"/>
          </a:p>
        </p:txBody>
      </p:sp>
      <p:sp>
        <p:nvSpPr>
          <p:cNvPr id="412" name="Google Shape;412;g2117fd89bd6_0_372"/>
          <p:cNvSpPr txBox="1"/>
          <p:nvPr/>
        </p:nvSpPr>
        <p:spPr>
          <a:xfrm>
            <a:off x="3489500" y="217158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1.1</a:t>
            </a:r>
            <a:endParaRPr sz="500"/>
          </a:p>
        </p:txBody>
      </p:sp>
      <p:sp>
        <p:nvSpPr>
          <p:cNvPr id="413" name="Google Shape;413;g2117fd89bd6_0_372"/>
          <p:cNvSpPr txBox="1"/>
          <p:nvPr/>
        </p:nvSpPr>
        <p:spPr>
          <a:xfrm>
            <a:off x="3482875" y="250878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6.5</a:t>
            </a:r>
            <a:endParaRPr sz="500"/>
          </a:p>
        </p:txBody>
      </p:sp>
      <p:sp>
        <p:nvSpPr>
          <p:cNvPr id="414" name="Google Shape;414;g2117fd89bd6_0_372"/>
          <p:cNvSpPr txBox="1"/>
          <p:nvPr/>
        </p:nvSpPr>
        <p:spPr>
          <a:xfrm>
            <a:off x="3821188" y="25085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7.5</a:t>
            </a:r>
            <a:endParaRPr sz="500"/>
          </a:p>
        </p:txBody>
      </p:sp>
      <p:sp>
        <p:nvSpPr>
          <p:cNvPr id="415" name="Google Shape;415;g2117fd89bd6_0_372"/>
          <p:cNvSpPr txBox="1"/>
          <p:nvPr/>
        </p:nvSpPr>
        <p:spPr>
          <a:xfrm>
            <a:off x="4159525" y="251247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13.2</a:t>
            </a:r>
            <a:endParaRPr sz="500"/>
          </a:p>
        </p:txBody>
      </p:sp>
      <p:sp>
        <p:nvSpPr>
          <p:cNvPr id="416" name="Google Shape;416;g2117fd89bd6_0_372"/>
          <p:cNvSpPr txBox="1"/>
          <p:nvPr/>
        </p:nvSpPr>
        <p:spPr>
          <a:xfrm>
            <a:off x="4159525" y="21926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13.8</a:t>
            </a:r>
            <a:endParaRPr sz="500"/>
          </a:p>
        </p:txBody>
      </p:sp>
      <p:cxnSp>
        <p:nvCxnSpPr>
          <p:cNvPr id="417" name="Google Shape;417;g2117fd89bd6_0_372"/>
          <p:cNvCxnSpPr/>
          <p:nvPr/>
        </p:nvCxnSpPr>
        <p:spPr>
          <a:xfrm flipH="1">
            <a:off x="3467075" y="196122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g2117fd89bd6_0_372"/>
          <p:cNvCxnSpPr/>
          <p:nvPr/>
        </p:nvCxnSpPr>
        <p:spPr>
          <a:xfrm>
            <a:off x="3301350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17fd89bd6_0_404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Overview of Lecture 6</a:t>
            </a:r>
            <a:endParaRPr b="0"/>
          </a:p>
        </p:txBody>
      </p:sp>
      <p:sp>
        <p:nvSpPr>
          <p:cNvPr id="425" name="Google Shape;425;g2117fd89bd6_0_40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117fd89bd6_0_40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7" name="Google Shape;427;g2117fd89bd6_0_404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28" name="Google Shape;428;g2117fd89bd6_0_404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9" name="Google Shape;429;g2117fd89bd6_0_4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Google Shape;430;g2117fd89bd6_0_404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31" name="Google Shape;431;g2117fd89bd6_0_404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2" name="Google Shape;432;g2117fd89bd6_0_4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g2117fd89bd6_0_404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117fd89bd6_0_404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2117fd89bd6_0_404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117fd89bd6_0_404"/>
          <p:cNvSpPr txBox="1"/>
          <p:nvPr/>
        </p:nvSpPr>
        <p:spPr>
          <a:xfrm>
            <a:off x="1891738" y="1206050"/>
            <a:ext cx="19797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Markov Decision Process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117fd89bd6_0_404"/>
          <p:cNvSpPr txBox="1"/>
          <p:nvPr/>
        </p:nvSpPr>
        <p:spPr>
          <a:xfrm>
            <a:off x="1889113" y="1707975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Policy Iteration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117fd89bd6_0_404"/>
          <p:cNvSpPr txBox="1"/>
          <p:nvPr/>
        </p:nvSpPr>
        <p:spPr>
          <a:xfrm>
            <a:off x="1893050" y="679788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Overview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117fd89bd6_0_404"/>
          <p:cNvSpPr txBox="1"/>
          <p:nvPr/>
        </p:nvSpPr>
        <p:spPr>
          <a:xfrm>
            <a:off x="1889113" y="2258538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Value Iteration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17fd89bd6_0_444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Example 2: Dice game</a:t>
            </a:r>
            <a:endParaRPr b="0"/>
          </a:p>
        </p:txBody>
      </p:sp>
      <p:sp>
        <p:nvSpPr>
          <p:cNvPr id="446" name="Google Shape;446;g2117fd89bd6_0_44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117fd89bd6_0_44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8" name="Google Shape;448;g2117fd89bd6_0_444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49" name="Google Shape;449;g2117fd89bd6_0_444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0" name="Google Shape;450;g2117fd89bd6_0_4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" name="Google Shape;451;g2117fd89bd6_0_444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52" name="Google Shape;452;g2117fd89bd6_0_444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3" name="Google Shape;453;g2117fd89bd6_0_4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" name="Google Shape;454;g2117fd89bd6_0_444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2117fd89bd6_0_444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2117fd89bd6_0_444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g2117fd89bd6_0_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500" y="581174"/>
            <a:ext cx="3776474" cy="22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17fd89bd6_0_46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2: Dice game</a:t>
            </a:r>
            <a:endParaRPr b="0"/>
          </a:p>
        </p:txBody>
      </p:sp>
      <p:sp>
        <p:nvSpPr>
          <p:cNvPr id="464" name="Google Shape;464;g2117fd89bd6_0_46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117fd89bd6_0_46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6" name="Google Shape;466;g2117fd89bd6_0_46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67" name="Google Shape;467;g2117fd89bd6_0_46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8" name="Google Shape;468;g2117fd89bd6_0_4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g2117fd89bd6_0_46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70" name="Google Shape;470;g2117fd89bd6_0_46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1" name="Google Shape;471;g2117fd89bd6_0_4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2" name="Google Shape;472;g2117fd89bd6_0_46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2117fd89bd6_0_46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2117fd89bd6_0_46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g2117fd89bd6_0_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500" y="581174"/>
            <a:ext cx="3776474" cy="22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2117fd89bd6_0_465"/>
          <p:cNvSpPr/>
          <p:nvPr/>
        </p:nvSpPr>
        <p:spPr>
          <a:xfrm>
            <a:off x="3327525" y="2522550"/>
            <a:ext cx="77100" cy="19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117fd89bd6_0_465"/>
          <p:cNvSpPr txBox="1"/>
          <p:nvPr/>
        </p:nvSpPr>
        <p:spPr>
          <a:xfrm>
            <a:off x="3234625" y="24892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</a:t>
            </a:r>
            <a:endParaRPr sz="500"/>
          </a:p>
        </p:txBody>
      </p:sp>
      <p:sp>
        <p:nvSpPr>
          <p:cNvPr id="478" name="Google Shape;478;g2117fd89bd6_0_465"/>
          <p:cNvSpPr/>
          <p:nvPr/>
        </p:nvSpPr>
        <p:spPr>
          <a:xfrm>
            <a:off x="3327525" y="2328050"/>
            <a:ext cx="48900" cy="118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117fd89bd6_0_48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2: Dice game</a:t>
            </a:r>
            <a:endParaRPr b="0"/>
          </a:p>
        </p:txBody>
      </p:sp>
      <p:sp>
        <p:nvSpPr>
          <p:cNvPr id="485" name="Google Shape;485;g2117fd89bd6_0_48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117fd89bd6_0_48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7" name="Google Shape;487;g2117fd89bd6_0_48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88" name="Google Shape;488;g2117fd89bd6_0_48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" name="Google Shape;489;g2117fd89bd6_0_4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" name="Google Shape;490;g2117fd89bd6_0_485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491" name="Google Shape;491;g2117fd89bd6_0_485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2" name="Google Shape;492;g2117fd89bd6_0_4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Google Shape;493;g2117fd89bd6_0_485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2117fd89bd6_0_485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2117fd89bd6_0_485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g2117fd89bd6_0_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500" y="581174"/>
            <a:ext cx="3776474" cy="22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117fd89bd6_0_485"/>
          <p:cNvSpPr/>
          <p:nvPr/>
        </p:nvSpPr>
        <p:spPr>
          <a:xfrm>
            <a:off x="3327525" y="2522550"/>
            <a:ext cx="77100" cy="19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117fd89bd6_0_485"/>
          <p:cNvSpPr txBox="1"/>
          <p:nvPr/>
        </p:nvSpPr>
        <p:spPr>
          <a:xfrm>
            <a:off x="3234625" y="24892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4</a:t>
            </a:r>
            <a:endParaRPr sz="500"/>
          </a:p>
        </p:txBody>
      </p:sp>
      <p:sp>
        <p:nvSpPr>
          <p:cNvPr id="499" name="Google Shape;499;g2117fd89bd6_0_485"/>
          <p:cNvSpPr/>
          <p:nvPr/>
        </p:nvSpPr>
        <p:spPr>
          <a:xfrm>
            <a:off x="2795288" y="2371050"/>
            <a:ext cx="48900" cy="118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2117fd89bd6_0_485"/>
          <p:cNvSpPr txBox="1"/>
          <p:nvPr/>
        </p:nvSpPr>
        <p:spPr>
          <a:xfrm>
            <a:off x="2380725" y="24559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6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117fd89bd6_0_507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2: Dice game</a:t>
            </a:r>
            <a:endParaRPr b="0"/>
          </a:p>
        </p:txBody>
      </p:sp>
      <p:sp>
        <p:nvSpPr>
          <p:cNvPr id="507" name="Google Shape;507;g2117fd89bd6_0_50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117fd89bd6_0_507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9" name="Google Shape;509;g2117fd89bd6_0_50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10" name="Google Shape;510;g2117fd89bd6_0_50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" name="Google Shape;511;g2117fd89bd6_0_5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" name="Google Shape;512;g2117fd89bd6_0_507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13" name="Google Shape;513;g2117fd89bd6_0_507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4" name="Google Shape;514;g2117fd89bd6_0_5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5" name="Google Shape;515;g2117fd89bd6_0_507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117fd89bd6_0_507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117fd89bd6_0_507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g2117fd89bd6_0_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500" y="581174"/>
            <a:ext cx="3776474" cy="22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2117fd89bd6_0_507"/>
          <p:cNvSpPr/>
          <p:nvPr/>
        </p:nvSpPr>
        <p:spPr>
          <a:xfrm>
            <a:off x="3327525" y="2522550"/>
            <a:ext cx="77100" cy="19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2117fd89bd6_0_507"/>
          <p:cNvSpPr txBox="1"/>
          <p:nvPr/>
        </p:nvSpPr>
        <p:spPr>
          <a:xfrm>
            <a:off x="3234625" y="24892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8</a:t>
            </a:r>
            <a:endParaRPr sz="500"/>
          </a:p>
        </p:txBody>
      </p:sp>
      <p:sp>
        <p:nvSpPr>
          <p:cNvPr id="521" name="Google Shape;521;g2117fd89bd6_0_507"/>
          <p:cNvSpPr/>
          <p:nvPr/>
        </p:nvSpPr>
        <p:spPr>
          <a:xfrm>
            <a:off x="2795288" y="2371050"/>
            <a:ext cx="48900" cy="118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2117fd89bd6_0_507"/>
          <p:cNvSpPr txBox="1"/>
          <p:nvPr/>
        </p:nvSpPr>
        <p:spPr>
          <a:xfrm>
            <a:off x="2380725" y="2455938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2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18ec45df6_0_15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How to Solve AI Tasks?</a:t>
            </a:r>
            <a:endParaRPr b="0"/>
          </a:p>
        </p:txBody>
      </p:sp>
      <p:sp>
        <p:nvSpPr>
          <p:cNvPr id="63" name="Google Shape;63;g2018ec45df6_0_15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018ec45df6_0_15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65" name="Google Shape;65;g2018ec45df6_0_15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6" name="Google Shape;66;g2018ec45df6_0_15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" name="Google Shape;67;g2018ec45df6_0_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g2018ec45df6_0_151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9" name="Google Shape;69;g2018ec45df6_0_151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g2018ec45df6_0_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g2018ec45df6_0_151"/>
          <p:cNvSpPr/>
          <p:nvPr/>
        </p:nvSpPr>
        <p:spPr>
          <a:xfrm>
            <a:off x="500062" y="2016125"/>
            <a:ext cx="47181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018ec45df6_0_151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018ec45df6_0_151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018ec45df6_0_151"/>
          <p:cNvSpPr txBox="1"/>
          <p:nvPr/>
        </p:nvSpPr>
        <p:spPr>
          <a:xfrm>
            <a:off x="680643" y="1693365"/>
            <a:ext cx="608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Reflex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2018ec45df6_0_151"/>
          <p:cNvSpPr txBox="1"/>
          <p:nvPr/>
        </p:nvSpPr>
        <p:spPr>
          <a:xfrm>
            <a:off x="1509200" y="1619552"/>
            <a:ext cx="1180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State-based models</a:t>
            </a:r>
            <a:endParaRPr b="0" i="0" sz="11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g2018ec45df6_0_151"/>
          <p:cNvSpPr txBox="1"/>
          <p:nvPr/>
        </p:nvSpPr>
        <p:spPr>
          <a:xfrm>
            <a:off x="4003896" y="1619551"/>
            <a:ext cx="11808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E36C09"/>
                </a:solidFill>
                <a:latin typeface="Trebuchet MS"/>
                <a:ea typeface="Trebuchet MS"/>
                <a:cs typeface="Trebuchet MS"/>
                <a:sym typeface="Trebuchet MS"/>
              </a:rPr>
              <a:t>“Virtual Assistant”</a:t>
            </a:r>
            <a:endParaRPr b="0" i="0" sz="1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2018ec45df6_0_151"/>
          <p:cNvSpPr txBox="1"/>
          <p:nvPr/>
        </p:nvSpPr>
        <p:spPr>
          <a:xfrm>
            <a:off x="588616" y="2362502"/>
            <a:ext cx="11298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"low level AI"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2018ec45df6_0_151"/>
          <p:cNvSpPr txBox="1"/>
          <p:nvPr/>
        </p:nvSpPr>
        <p:spPr>
          <a:xfrm>
            <a:off x="4034342" y="2362501"/>
            <a:ext cx="11298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"high level AI"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2018ec45df6_0_151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018ec45df6_0_151"/>
          <p:cNvSpPr txBox="1"/>
          <p:nvPr/>
        </p:nvSpPr>
        <p:spPr>
          <a:xfrm>
            <a:off x="3920894" y="2756200"/>
            <a:ext cx="1829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Handles complicated logics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2018ec45df6_0_151"/>
          <p:cNvSpPr txBox="1"/>
          <p:nvPr/>
        </p:nvSpPr>
        <p:spPr>
          <a:xfrm>
            <a:off x="2606700" y="1619552"/>
            <a:ext cx="1180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Variable-based models</a:t>
            </a:r>
            <a:endParaRPr b="0" i="0" sz="11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g2018ec45df6_0_151"/>
          <p:cNvSpPr/>
          <p:nvPr/>
        </p:nvSpPr>
        <p:spPr>
          <a:xfrm>
            <a:off x="1827725" y="869550"/>
            <a:ext cx="131400" cy="32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018ec45df6_0_151"/>
          <p:cNvSpPr txBox="1"/>
          <p:nvPr/>
        </p:nvSpPr>
        <p:spPr>
          <a:xfrm>
            <a:off x="500054" y="604926"/>
            <a:ext cx="969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2&amp;3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018ec45df6_0_151"/>
          <p:cNvSpPr txBox="1"/>
          <p:nvPr/>
        </p:nvSpPr>
        <p:spPr>
          <a:xfrm>
            <a:off x="1509200" y="1205115"/>
            <a:ext cx="1180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problems</a:t>
            </a:r>
            <a:endParaRPr b="0" i="0" sz="9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g2018ec45df6_0_151"/>
          <p:cNvSpPr txBox="1"/>
          <p:nvPr/>
        </p:nvSpPr>
        <p:spPr>
          <a:xfrm>
            <a:off x="1469954" y="604926"/>
            <a:ext cx="969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4-7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018ec45df6_0_151"/>
          <p:cNvSpPr txBox="1"/>
          <p:nvPr/>
        </p:nvSpPr>
        <p:spPr>
          <a:xfrm>
            <a:off x="2630750" y="1222977"/>
            <a:ext cx="11808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Bayes Networks</a:t>
            </a:r>
            <a:endParaRPr b="0" i="0" sz="9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g2018ec45df6_0_151"/>
          <p:cNvSpPr txBox="1"/>
          <p:nvPr/>
        </p:nvSpPr>
        <p:spPr>
          <a:xfrm>
            <a:off x="2637304" y="604926"/>
            <a:ext cx="969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8-9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018ec45df6_0_151"/>
          <p:cNvSpPr txBox="1"/>
          <p:nvPr/>
        </p:nvSpPr>
        <p:spPr>
          <a:xfrm>
            <a:off x="4035946" y="1207501"/>
            <a:ext cx="11808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E36C09"/>
                </a:solidFill>
                <a:latin typeface="Trebuchet MS"/>
                <a:ea typeface="Trebuchet MS"/>
                <a:cs typeface="Trebuchet MS"/>
                <a:sym typeface="Trebuchet MS"/>
              </a:rPr>
              <a:t>Logic</a:t>
            </a:r>
            <a:endParaRPr b="0" i="0" sz="1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018ec45df6_0_151"/>
          <p:cNvSpPr txBox="1"/>
          <p:nvPr/>
        </p:nvSpPr>
        <p:spPr>
          <a:xfrm>
            <a:off x="4035954" y="604926"/>
            <a:ext cx="969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10-13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018ec45df6_0_151"/>
          <p:cNvSpPr txBox="1"/>
          <p:nvPr/>
        </p:nvSpPr>
        <p:spPr>
          <a:xfrm>
            <a:off x="4035946" y="1413526"/>
            <a:ext cx="11808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E36C09"/>
                </a:solidFill>
                <a:latin typeface="Trebuchet MS"/>
                <a:ea typeface="Trebuchet MS"/>
                <a:cs typeface="Trebuchet MS"/>
                <a:sym typeface="Trebuchet MS"/>
              </a:rPr>
              <a:t>Deep learning</a:t>
            </a:r>
            <a:endParaRPr b="0" i="0" sz="1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2018ec45df6_0_151"/>
          <p:cNvSpPr txBox="1"/>
          <p:nvPr/>
        </p:nvSpPr>
        <p:spPr>
          <a:xfrm>
            <a:off x="1509200" y="1413515"/>
            <a:ext cx="1180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MDP</a:t>
            </a:r>
            <a:endParaRPr b="0" i="0" sz="9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g2018ec45df6_0_151"/>
          <p:cNvSpPr/>
          <p:nvPr/>
        </p:nvSpPr>
        <p:spPr>
          <a:xfrm>
            <a:off x="1476425" y="1392167"/>
            <a:ext cx="834000" cy="1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117fd89bd6_0_550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Reward probability distribution</a:t>
            </a:r>
            <a:endParaRPr b="0"/>
          </a:p>
        </p:txBody>
      </p:sp>
      <p:sp>
        <p:nvSpPr>
          <p:cNvPr id="529" name="Google Shape;529;g2117fd89bd6_0_55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117fd89bd6_0_550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1" name="Google Shape;531;g2117fd89bd6_0_550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32" name="Google Shape;532;g2117fd89bd6_0_550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3" name="Google Shape;533;g2117fd89bd6_0_5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" name="Google Shape;534;g2117fd89bd6_0_550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35" name="Google Shape;535;g2117fd89bd6_0_550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6" name="Google Shape;536;g2117fd89bd6_0_5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g2117fd89bd6_0_550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2117fd89bd6_0_550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2117fd89bd6_0_550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g2117fd89bd6_0_5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875" y="610475"/>
            <a:ext cx="3996625" cy="24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17fd89bd6_0_528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Reward probability distribution</a:t>
            </a:r>
            <a:endParaRPr b="0"/>
          </a:p>
        </p:txBody>
      </p:sp>
      <p:sp>
        <p:nvSpPr>
          <p:cNvPr id="547" name="Google Shape;547;g2117fd89bd6_0_52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117fd89bd6_0_528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9" name="Google Shape;549;g2117fd89bd6_0_528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50" name="Google Shape;550;g2117fd89bd6_0_528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1" name="Google Shape;551;g2117fd89bd6_0_5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" name="Google Shape;552;g2117fd89bd6_0_528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53" name="Google Shape;553;g2117fd89bd6_0_528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4" name="Google Shape;554;g2117fd89bd6_0_5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g2117fd89bd6_0_528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2117fd89bd6_0_528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2117fd89bd6_0_528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8" name="Google Shape;558;g2117fd89bd6_0_5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300" y="606841"/>
            <a:ext cx="3864595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17fd89bd6_0_568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Formalize the dice game as MDP</a:t>
            </a:r>
            <a:endParaRPr b="0"/>
          </a:p>
        </p:txBody>
      </p:sp>
      <p:sp>
        <p:nvSpPr>
          <p:cNvPr id="565" name="Google Shape;565;g2117fd89bd6_0_56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2117fd89bd6_0_568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7" name="Google Shape;567;g2117fd89bd6_0_568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68" name="Google Shape;568;g2117fd89bd6_0_568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9" name="Google Shape;569;g2117fd89bd6_0_5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0" name="Google Shape;570;g2117fd89bd6_0_568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71" name="Google Shape;571;g2117fd89bd6_0_568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2" name="Google Shape;572;g2117fd89bd6_0_5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g2117fd89bd6_0_568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2117fd89bd6_0_568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2117fd89bd6_0_568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g2117fd89bd6_0_5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475" y="606824"/>
            <a:ext cx="3192776" cy="22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117fd89bd6_0_586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Formalize MDP</a:t>
            </a:r>
            <a:endParaRPr b="0"/>
          </a:p>
        </p:txBody>
      </p:sp>
      <p:sp>
        <p:nvSpPr>
          <p:cNvPr id="583" name="Google Shape;583;g2117fd89bd6_0_58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117fd89bd6_0_586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5" name="Google Shape;585;g2117fd89bd6_0_586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86" name="Google Shape;586;g2117fd89bd6_0_586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7" name="Google Shape;587;g2117fd89bd6_0_5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8" name="Google Shape;588;g2117fd89bd6_0_586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589" name="Google Shape;589;g2117fd89bd6_0_586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0" name="Google Shape;590;g2117fd89bd6_0_5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1" name="Google Shape;591;g2117fd89bd6_0_586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2117fd89bd6_0_586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2117fd89bd6_0_586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g2117fd89bd6_0_5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00" y="647925"/>
            <a:ext cx="4729900" cy="23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117fd89bd6_0_604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Formalize MDP</a:t>
            </a:r>
            <a:endParaRPr b="0"/>
          </a:p>
        </p:txBody>
      </p:sp>
      <p:sp>
        <p:nvSpPr>
          <p:cNvPr id="601" name="Google Shape;601;g2117fd89bd6_0_60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117fd89bd6_0_60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3" name="Google Shape;603;g2117fd89bd6_0_604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04" name="Google Shape;604;g2117fd89bd6_0_604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5" name="Google Shape;605;g2117fd89bd6_0_6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Google Shape;606;g2117fd89bd6_0_604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07" name="Google Shape;607;g2117fd89bd6_0_604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8" name="Google Shape;608;g2117fd89bd6_0_6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9" name="Google Shape;609;g2117fd89bd6_0_604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2117fd89bd6_0_604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2117fd89bd6_0_604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g2117fd89bd6_0_6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575" y="629366"/>
            <a:ext cx="3805818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117fd89bd6_0_622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Tram problem with uncertainty</a:t>
            </a:r>
            <a:endParaRPr b="0"/>
          </a:p>
        </p:txBody>
      </p:sp>
      <p:sp>
        <p:nvSpPr>
          <p:cNvPr id="619" name="Google Shape;619;g2117fd89bd6_0_62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2117fd89bd6_0_62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1" name="Google Shape;621;g2117fd89bd6_0_622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22" name="Google Shape;622;g2117fd89bd6_0_622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3" name="Google Shape;623;g2117fd89bd6_0_6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4" name="Google Shape;624;g2117fd89bd6_0_622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25" name="Google Shape;625;g2117fd89bd6_0_622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6" name="Google Shape;626;g2117fd89bd6_0_6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7" name="Google Shape;627;g2117fd89bd6_0_622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2117fd89bd6_0_622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2117fd89bd6_0_622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g2117fd89bd6_0_6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575" y="706374"/>
            <a:ext cx="3770701" cy="22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g2117fd89bd6_0_622"/>
          <p:cNvSpPr/>
          <p:nvPr/>
        </p:nvSpPr>
        <p:spPr>
          <a:xfrm>
            <a:off x="1510000" y="1916700"/>
            <a:ext cx="2033100" cy="1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117fd89bd6_0_641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What is a solution?</a:t>
            </a:r>
            <a:endParaRPr b="0"/>
          </a:p>
        </p:txBody>
      </p:sp>
      <p:sp>
        <p:nvSpPr>
          <p:cNvPr id="638" name="Google Shape;638;g2117fd89bd6_0_64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2117fd89bd6_0_64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g2117fd89bd6_0_641"/>
          <p:cNvSpPr/>
          <p:nvPr/>
        </p:nvSpPr>
        <p:spPr>
          <a:xfrm>
            <a:off x="1510000" y="1916700"/>
            <a:ext cx="2033100" cy="1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g2117fd89bd6_0_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50" y="540325"/>
            <a:ext cx="4038607" cy="25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g2117fd89bd6_0_641"/>
          <p:cNvSpPr/>
          <p:nvPr/>
        </p:nvSpPr>
        <p:spPr>
          <a:xfrm>
            <a:off x="801450" y="3066775"/>
            <a:ext cx="10320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2117fd89bd6_0_641"/>
          <p:cNvSpPr/>
          <p:nvPr/>
        </p:nvSpPr>
        <p:spPr>
          <a:xfrm>
            <a:off x="743350" y="852250"/>
            <a:ext cx="4304100" cy="106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2117fd89bd6_0_641"/>
          <p:cNvSpPr/>
          <p:nvPr/>
        </p:nvSpPr>
        <p:spPr>
          <a:xfrm>
            <a:off x="849550" y="1881700"/>
            <a:ext cx="4326300" cy="121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1630c799ee_0_58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What is a solution?</a:t>
            </a:r>
            <a:endParaRPr b="0"/>
          </a:p>
        </p:txBody>
      </p:sp>
      <p:sp>
        <p:nvSpPr>
          <p:cNvPr id="651" name="Google Shape;651;g21630c799ee_0_5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21630c799ee_0_58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3" name="Google Shape;653;g21630c799ee_0_58"/>
          <p:cNvSpPr/>
          <p:nvPr/>
        </p:nvSpPr>
        <p:spPr>
          <a:xfrm>
            <a:off x="1510000" y="1916700"/>
            <a:ext cx="2033100" cy="1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g21630c799e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50" y="540325"/>
            <a:ext cx="4038607" cy="25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g21630c799ee_0_58"/>
          <p:cNvSpPr/>
          <p:nvPr/>
        </p:nvSpPr>
        <p:spPr>
          <a:xfrm>
            <a:off x="801450" y="3066775"/>
            <a:ext cx="10320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1630c799ee_0_58"/>
          <p:cNvSpPr/>
          <p:nvPr/>
        </p:nvSpPr>
        <p:spPr>
          <a:xfrm>
            <a:off x="1131275" y="1905150"/>
            <a:ext cx="3498000" cy="12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21630c799ee_0_58"/>
          <p:cNvSpPr txBox="1"/>
          <p:nvPr/>
        </p:nvSpPr>
        <p:spPr>
          <a:xfrm>
            <a:off x="649125" y="2106600"/>
            <a:ext cx="291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(1,1) -&gt; S       (2,1) -&gt; E      (3,1) …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(1,2) -&gt; S       (2,2) -&gt; S      (3,2) -&gt; 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(1,3) …          (2,3) …          (3,3) -&gt; 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(1,4) …           (2,4) -&gt; N      (3,4) -&gt; N</a:t>
            </a:r>
            <a:endParaRPr sz="800"/>
          </a:p>
        </p:txBody>
      </p:sp>
      <p:pic>
        <p:nvPicPr>
          <p:cNvPr id="658" name="Google Shape;658;g21630c799ee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294" y="1920931"/>
            <a:ext cx="1595450" cy="11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g21630c799ee_0_58"/>
          <p:cNvSpPr/>
          <p:nvPr/>
        </p:nvSpPr>
        <p:spPr>
          <a:xfrm>
            <a:off x="3164350" y="2021425"/>
            <a:ext cx="172200" cy="1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21630c799ee_0_58"/>
          <p:cNvSpPr/>
          <p:nvPr/>
        </p:nvSpPr>
        <p:spPr>
          <a:xfrm>
            <a:off x="3498975" y="2047250"/>
            <a:ext cx="2274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21630c799ee_0_58"/>
          <p:cNvSpPr/>
          <p:nvPr/>
        </p:nvSpPr>
        <p:spPr>
          <a:xfrm>
            <a:off x="3109150" y="2439749"/>
            <a:ext cx="2274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21630c799ee_0_58"/>
          <p:cNvSpPr/>
          <p:nvPr/>
        </p:nvSpPr>
        <p:spPr>
          <a:xfrm>
            <a:off x="3543100" y="2439725"/>
            <a:ext cx="2274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21630c799ee_0_58"/>
          <p:cNvSpPr/>
          <p:nvPr/>
        </p:nvSpPr>
        <p:spPr>
          <a:xfrm>
            <a:off x="3452900" y="2804725"/>
            <a:ext cx="2793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21630c799ee_0_58"/>
          <p:cNvSpPr/>
          <p:nvPr/>
        </p:nvSpPr>
        <p:spPr>
          <a:xfrm>
            <a:off x="3863950" y="2804724"/>
            <a:ext cx="2274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21630c799ee_0_58"/>
          <p:cNvSpPr/>
          <p:nvPr/>
        </p:nvSpPr>
        <p:spPr>
          <a:xfrm>
            <a:off x="4223100" y="2804725"/>
            <a:ext cx="2793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21630c799ee_0_58"/>
          <p:cNvSpPr/>
          <p:nvPr/>
        </p:nvSpPr>
        <p:spPr>
          <a:xfrm>
            <a:off x="4223100" y="2439750"/>
            <a:ext cx="2793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117fd89bd6_0_676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Overview of Lecture 6</a:t>
            </a:r>
            <a:endParaRPr b="0"/>
          </a:p>
        </p:txBody>
      </p:sp>
      <p:sp>
        <p:nvSpPr>
          <p:cNvPr id="673" name="Google Shape;673;g2117fd89bd6_0_67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2117fd89bd6_0_676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5" name="Google Shape;675;g2117fd89bd6_0_676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76" name="Google Shape;676;g2117fd89bd6_0_676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7" name="Google Shape;677;g2117fd89bd6_0_6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8" name="Google Shape;678;g2117fd89bd6_0_676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679" name="Google Shape;679;g2117fd89bd6_0_676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0" name="Google Shape;680;g2117fd89bd6_0_6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1" name="Google Shape;681;g2117fd89bd6_0_676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2117fd89bd6_0_676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2117fd89bd6_0_676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2117fd89bd6_0_676"/>
          <p:cNvSpPr txBox="1"/>
          <p:nvPr/>
        </p:nvSpPr>
        <p:spPr>
          <a:xfrm>
            <a:off x="1891738" y="1206050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Markov Decision Process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2117fd89bd6_0_676"/>
          <p:cNvSpPr txBox="1"/>
          <p:nvPr/>
        </p:nvSpPr>
        <p:spPr>
          <a:xfrm>
            <a:off x="1889113" y="1707975"/>
            <a:ext cx="19797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Policy Iteration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2117fd89bd6_0_676"/>
          <p:cNvSpPr txBox="1"/>
          <p:nvPr/>
        </p:nvSpPr>
        <p:spPr>
          <a:xfrm>
            <a:off x="1893050" y="679788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Overview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2117fd89bd6_0_676"/>
          <p:cNvSpPr txBox="1"/>
          <p:nvPr/>
        </p:nvSpPr>
        <p:spPr>
          <a:xfrm>
            <a:off x="1889113" y="2258538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Value Iteration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117fd89bd6_0_696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Evaluating a policy</a:t>
            </a:r>
            <a:endParaRPr b="0"/>
          </a:p>
        </p:txBody>
      </p:sp>
      <p:sp>
        <p:nvSpPr>
          <p:cNvPr id="694" name="Google Shape;694;g2117fd89bd6_0_69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2117fd89bd6_0_696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6" name="Google Shape;696;g2117fd89bd6_0_696"/>
          <p:cNvSpPr/>
          <p:nvPr/>
        </p:nvSpPr>
        <p:spPr>
          <a:xfrm>
            <a:off x="1510000" y="1916700"/>
            <a:ext cx="2033100" cy="1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117fd89bd6_0_696"/>
          <p:cNvSpPr/>
          <p:nvPr/>
        </p:nvSpPr>
        <p:spPr>
          <a:xfrm>
            <a:off x="801450" y="3066775"/>
            <a:ext cx="10320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2117fd89bd6_0_696"/>
          <p:cNvSpPr/>
          <p:nvPr/>
        </p:nvSpPr>
        <p:spPr>
          <a:xfrm>
            <a:off x="743350" y="852250"/>
            <a:ext cx="4304100" cy="106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2117fd89bd6_0_696"/>
          <p:cNvSpPr/>
          <p:nvPr/>
        </p:nvSpPr>
        <p:spPr>
          <a:xfrm>
            <a:off x="849550" y="1881700"/>
            <a:ext cx="4326300" cy="121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0" name="Google Shape;700;g2117fd89bd6_0_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325" y="594750"/>
            <a:ext cx="3511849" cy="21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g2117fd89bd6_0_696"/>
          <p:cNvSpPr/>
          <p:nvPr/>
        </p:nvSpPr>
        <p:spPr>
          <a:xfrm>
            <a:off x="1355975" y="1131150"/>
            <a:ext cx="3229500" cy="2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2117fd89bd6_0_696"/>
          <p:cNvSpPr/>
          <p:nvPr/>
        </p:nvSpPr>
        <p:spPr>
          <a:xfrm>
            <a:off x="1770225" y="1545251"/>
            <a:ext cx="2789400" cy="2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2117fd89bd6_0_696"/>
          <p:cNvSpPr/>
          <p:nvPr/>
        </p:nvSpPr>
        <p:spPr>
          <a:xfrm>
            <a:off x="1866150" y="1766650"/>
            <a:ext cx="2719200" cy="1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2117fd89bd6_0_696"/>
          <p:cNvSpPr/>
          <p:nvPr/>
        </p:nvSpPr>
        <p:spPr>
          <a:xfrm>
            <a:off x="2009975" y="1882850"/>
            <a:ext cx="2719200" cy="1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2117fd89bd6_0_696"/>
          <p:cNvSpPr/>
          <p:nvPr/>
        </p:nvSpPr>
        <p:spPr>
          <a:xfrm>
            <a:off x="1770225" y="1999050"/>
            <a:ext cx="2719200" cy="1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2117fd89bd6_0_696"/>
          <p:cNvSpPr/>
          <p:nvPr/>
        </p:nvSpPr>
        <p:spPr>
          <a:xfrm>
            <a:off x="1707000" y="2219451"/>
            <a:ext cx="2782500" cy="6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81d8d24dd_0_48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Overview of Lecture 6</a:t>
            </a:r>
            <a:endParaRPr b="0"/>
          </a:p>
        </p:txBody>
      </p:sp>
      <p:sp>
        <p:nvSpPr>
          <p:cNvPr id="99" name="Google Shape;99;g2081d8d24dd_0_48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081d8d24dd_0_48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" name="Google Shape;101;g2081d8d24dd_0_48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2" name="Google Shape;102;g2081d8d24dd_0_48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Google Shape;103;g2081d8d24dd_0_4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g2081d8d24dd_0_483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105" name="Google Shape;105;g2081d8d24dd_0_483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g2081d8d24dd_0_4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g2081d8d24dd_0_483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081d8d24dd_0_483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081d8d24dd_0_483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081d8d24dd_0_483"/>
          <p:cNvSpPr txBox="1"/>
          <p:nvPr/>
        </p:nvSpPr>
        <p:spPr>
          <a:xfrm>
            <a:off x="1891738" y="1206050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Markov Decision Process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081d8d24dd_0_483"/>
          <p:cNvSpPr txBox="1"/>
          <p:nvPr/>
        </p:nvSpPr>
        <p:spPr>
          <a:xfrm>
            <a:off x="1889113" y="1707975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Policy Iteration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081d8d24dd_0_483"/>
          <p:cNvSpPr txBox="1"/>
          <p:nvPr/>
        </p:nvSpPr>
        <p:spPr>
          <a:xfrm>
            <a:off x="1893050" y="679788"/>
            <a:ext cx="19797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Overview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081d8d24dd_0_483"/>
          <p:cNvSpPr txBox="1"/>
          <p:nvPr/>
        </p:nvSpPr>
        <p:spPr>
          <a:xfrm>
            <a:off x="1889113" y="2258538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Value</a:t>
            </a:r>
            <a:r>
              <a:rPr lang="en-US" sz="1000">
                <a:solidFill>
                  <a:srgbClr val="0000FF"/>
                </a:solidFill>
              </a:rPr>
              <a:t> Iteration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17fd89bd6_0_71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Evaluating a policy: volcano crossing</a:t>
            </a:r>
            <a:endParaRPr b="0"/>
          </a:p>
        </p:txBody>
      </p:sp>
      <p:sp>
        <p:nvSpPr>
          <p:cNvPr id="713" name="Google Shape;713;g2117fd89bd6_0_71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2117fd89bd6_0_71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5" name="Google Shape;715;g2117fd89bd6_0_7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625" y="673575"/>
            <a:ext cx="3813250" cy="23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g2117fd89bd6_0_7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94" y="1060194"/>
            <a:ext cx="2424475" cy="14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2117fd89bd6_0_715"/>
          <p:cNvSpPr/>
          <p:nvPr/>
        </p:nvSpPr>
        <p:spPr>
          <a:xfrm>
            <a:off x="965750" y="1408425"/>
            <a:ext cx="1131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2117fd89bd6_0_715"/>
          <p:cNvSpPr txBox="1"/>
          <p:nvPr/>
        </p:nvSpPr>
        <p:spPr>
          <a:xfrm>
            <a:off x="895975" y="13238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0.3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2117fd89bd6_0_715"/>
          <p:cNvSpPr/>
          <p:nvPr/>
        </p:nvSpPr>
        <p:spPr>
          <a:xfrm>
            <a:off x="1051400" y="1170600"/>
            <a:ext cx="135000" cy="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2117fd89bd6_0_715"/>
          <p:cNvSpPr txBox="1"/>
          <p:nvPr/>
        </p:nvSpPr>
        <p:spPr>
          <a:xfrm>
            <a:off x="965750" y="10894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-0.1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2117fd89bd6_0_715"/>
          <p:cNvSpPr txBox="1"/>
          <p:nvPr/>
        </p:nvSpPr>
        <p:spPr>
          <a:xfrm>
            <a:off x="965750" y="117060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-40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2117fd89bd6_0_715"/>
          <p:cNvSpPr/>
          <p:nvPr/>
        </p:nvSpPr>
        <p:spPr>
          <a:xfrm>
            <a:off x="970900" y="1500825"/>
            <a:ext cx="804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2117fd89bd6_0_715"/>
          <p:cNvSpPr txBox="1"/>
          <p:nvPr/>
        </p:nvSpPr>
        <p:spPr>
          <a:xfrm>
            <a:off x="895975" y="14084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0.9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17fd89bd6_0_734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Evaluating a policy: volcano crossing</a:t>
            </a:r>
            <a:endParaRPr b="0"/>
          </a:p>
        </p:txBody>
      </p:sp>
      <p:sp>
        <p:nvSpPr>
          <p:cNvPr id="730" name="Google Shape;730;g2117fd89bd6_0_73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2117fd89bd6_0_73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2" name="Google Shape;732;g2117fd89bd6_0_7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25" y="673600"/>
            <a:ext cx="3813250" cy="23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2117fd89bd6_0_734"/>
          <p:cNvSpPr/>
          <p:nvPr/>
        </p:nvSpPr>
        <p:spPr>
          <a:xfrm>
            <a:off x="4434175" y="1167100"/>
            <a:ext cx="549300" cy="62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2117fd89bd6_0_734"/>
          <p:cNvSpPr/>
          <p:nvPr/>
        </p:nvSpPr>
        <p:spPr>
          <a:xfrm>
            <a:off x="3195175" y="2372025"/>
            <a:ext cx="1295400" cy="59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g2117fd89bd6_0_734"/>
          <p:cNvSpPr txBox="1"/>
          <p:nvPr/>
        </p:nvSpPr>
        <p:spPr>
          <a:xfrm>
            <a:off x="4341725" y="1167088"/>
            <a:ext cx="198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             (2,1)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E   -0.1 (2,2)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chemeClr val="dk1"/>
                </a:solidFill>
              </a:rPr>
              <a:t>S</a:t>
            </a:r>
            <a:r>
              <a:rPr lang="en-US" sz="500">
                <a:solidFill>
                  <a:schemeClr val="dk1"/>
                </a:solidFill>
              </a:rPr>
              <a:t> -50.1 (2,3)</a:t>
            </a:r>
            <a:endParaRPr sz="500"/>
          </a:p>
        </p:txBody>
      </p:sp>
      <p:sp>
        <p:nvSpPr>
          <p:cNvPr id="736" name="Google Shape;736;g2117fd89bd6_0_734"/>
          <p:cNvSpPr txBox="1"/>
          <p:nvPr/>
        </p:nvSpPr>
        <p:spPr>
          <a:xfrm>
            <a:off x="3239975" y="2336063"/>
            <a:ext cx="19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Utility</a:t>
            </a:r>
            <a:r>
              <a:rPr lang="en-US" sz="1000"/>
              <a:t>: -45.19</a:t>
            </a:r>
            <a:endParaRPr sz="1000"/>
          </a:p>
        </p:txBody>
      </p:sp>
      <p:pic>
        <p:nvPicPr>
          <p:cNvPr id="737" name="Google Shape;737;g2117fd89bd6_0_7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94" y="1060194"/>
            <a:ext cx="2424475" cy="14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2117fd89bd6_0_734"/>
          <p:cNvSpPr/>
          <p:nvPr/>
        </p:nvSpPr>
        <p:spPr>
          <a:xfrm>
            <a:off x="965750" y="1408425"/>
            <a:ext cx="1131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2117fd89bd6_0_734"/>
          <p:cNvSpPr txBox="1"/>
          <p:nvPr/>
        </p:nvSpPr>
        <p:spPr>
          <a:xfrm>
            <a:off x="895975" y="13238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0.3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g2117fd89bd6_0_734"/>
          <p:cNvSpPr/>
          <p:nvPr/>
        </p:nvSpPr>
        <p:spPr>
          <a:xfrm>
            <a:off x="1051400" y="1170600"/>
            <a:ext cx="135000" cy="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2117fd89bd6_0_734"/>
          <p:cNvSpPr txBox="1"/>
          <p:nvPr/>
        </p:nvSpPr>
        <p:spPr>
          <a:xfrm>
            <a:off x="965750" y="10894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-0.1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2117fd89bd6_0_734"/>
          <p:cNvSpPr txBox="1"/>
          <p:nvPr/>
        </p:nvSpPr>
        <p:spPr>
          <a:xfrm>
            <a:off x="965750" y="117060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-40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2117fd89bd6_0_734"/>
          <p:cNvSpPr/>
          <p:nvPr/>
        </p:nvSpPr>
        <p:spPr>
          <a:xfrm>
            <a:off x="970900" y="1500825"/>
            <a:ext cx="804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g2117fd89bd6_0_734"/>
          <p:cNvSpPr txBox="1"/>
          <p:nvPr/>
        </p:nvSpPr>
        <p:spPr>
          <a:xfrm>
            <a:off x="895975" y="14084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0.9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117fd89bd6_0_794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Evaluating a policy: volcano crossing</a:t>
            </a:r>
            <a:endParaRPr b="0"/>
          </a:p>
        </p:txBody>
      </p:sp>
      <p:sp>
        <p:nvSpPr>
          <p:cNvPr id="751" name="Google Shape;751;g2117fd89bd6_0_79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2117fd89bd6_0_79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3" name="Google Shape;753;g2117fd89bd6_0_7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25" y="673600"/>
            <a:ext cx="3813250" cy="23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g2117fd89bd6_0_794"/>
          <p:cNvSpPr/>
          <p:nvPr/>
        </p:nvSpPr>
        <p:spPr>
          <a:xfrm>
            <a:off x="4434175" y="1167100"/>
            <a:ext cx="549300" cy="62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2117fd89bd6_0_794"/>
          <p:cNvSpPr/>
          <p:nvPr/>
        </p:nvSpPr>
        <p:spPr>
          <a:xfrm>
            <a:off x="3195175" y="2372025"/>
            <a:ext cx="1295400" cy="59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2117fd89bd6_0_794"/>
          <p:cNvSpPr txBox="1"/>
          <p:nvPr/>
        </p:nvSpPr>
        <p:spPr>
          <a:xfrm>
            <a:off x="4341725" y="1167088"/>
            <a:ext cx="198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             (2,1)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E   -0.1 (2,2)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</a:rPr>
              <a:t>S   -0.1 (3,2)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</a:rPr>
              <a:t>E</a:t>
            </a:r>
            <a:r>
              <a:rPr lang="en-US" sz="500">
                <a:solidFill>
                  <a:schemeClr val="dk1"/>
                </a:solidFill>
              </a:rPr>
              <a:t>   -0.1 (3,3)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</a:rPr>
              <a:t>E   -0.1 (3,4)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</a:rPr>
              <a:t>N   -0.1 (2,4)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</a:rPr>
              <a:t>N   39.9 (1,4)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757" name="Google Shape;757;g2117fd89bd6_0_794"/>
          <p:cNvSpPr txBox="1"/>
          <p:nvPr/>
        </p:nvSpPr>
        <p:spPr>
          <a:xfrm>
            <a:off x="3239975" y="2336063"/>
            <a:ext cx="19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Utility</a:t>
            </a:r>
            <a:r>
              <a:rPr lang="en-US" sz="1000"/>
              <a:t>: 23.5</a:t>
            </a:r>
            <a:endParaRPr sz="1000"/>
          </a:p>
        </p:txBody>
      </p:sp>
      <p:pic>
        <p:nvPicPr>
          <p:cNvPr id="758" name="Google Shape;758;g2117fd89bd6_0_7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94" y="1060194"/>
            <a:ext cx="2424475" cy="14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g2117fd89bd6_0_794"/>
          <p:cNvSpPr/>
          <p:nvPr/>
        </p:nvSpPr>
        <p:spPr>
          <a:xfrm>
            <a:off x="965750" y="1408425"/>
            <a:ext cx="1131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2117fd89bd6_0_794"/>
          <p:cNvSpPr txBox="1"/>
          <p:nvPr/>
        </p:nvSpPr>
        <p:spPr>
          <a:xfrm>
            <a:off x="895975" y="13238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0.3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2117fd89bd6_0_794"/>
          <p:cNvSpPr/>
          <p:nvPr/>
        </p:nvSpPr>
        <p:spPr>
          <a:xfrm>
            <a:off x="1051400" y="1170600"/>
            <a:ext cx="135000" cy="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2117fd89bd6_0_794"/>
          <p:cNvSpPr txBox="1"/>
          <p:nvPr/>
        </p:nvSpPr>
        <p:spPr>
          <a:xfrm>
            <a:off x="965750" y="10894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-0.1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2117fd89bd6_0_794"/>
          <p:cNvSpPr txBox="1"/>
          <p:nvPr/>
        </p:nvSpPr>
        <p:spPr>
          <a:xfrm>
            <a:off x="965750" y="117060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-40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g2117fd89bd6_0_794"/>
          <p:cNvSpPr/>
          <p:nvPr/>
        </p:nvSpPr>
        <p:spPr>
          <a:xfrm>
            <a:off x="970900" y="1500825"/>
            <a:ext cx="804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2117fd89bd6_0_794"/>
          <p:cNvSpPr txBox="1"/>
          <p:nvPr/>
        </p:nvSpPr>
        <p:spPr>
          <a:xfrm>
            <a:off x="895975" y="14084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0.9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117fd89bd6_0_814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Discounting</a:t>
            </a:r>
            <a:endParaRPr b="0"/>
          </a:p>
        </p:txBody>
      </p:sp>
      <p:sp>
        <p:nvSpPr>
          <p:cNvPr id="772" name="Google Shape;772;g2117fd89bd6_0_81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2117fd89bd6_0_81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4" name="Google Shape;774;g2117fd89bd6_0_8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875" y="637675"/>
            <a:ext cx="3678301" cy="2373401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2117fd89bd6_0_814"/>
          <p:cNvSpPr/>
          <p:nvPr/>
        </p:nvSpPr>
        <p:spPr>
          <a:xfrm>
            <a:off x="801500" y="1639425"/>
            <a:ext cx="3465600" cy="40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2117fd89bd6_0_814"/>
          <p:cNvSpPr/>
          <p:nvPr/>
        </p:nvSpPr>
        <p:spPr>
          <a:xfrm>
            <a:off x="896875" y="2069075"/>
            <a:ext cx="3465600" cy="40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2117fd89bd6_0_814"/>
          <p:cNvSpPr/>
          <p:nvPr/>
        </p:nvSpPr>
        <p:spPr>
          <a:xfrm>
            <a:off x="936325" y="2519275"/>
            <a:ext cx="3465600" cy="40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117fd89bd6_0_838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Policy evaluation</a:t>
            </a:r>
            <a:endParaRPr b="0"/>
          </a:p>
        </p:txBody>
      </p:sp>
      <p:sp>
        <p:nvSpPr>
          <p:cNvPr id="784" name="Google Shape;784;g2117fd89bd6_0_83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2117fd89bd6_0_838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6" name="Google Shape;786;g2117fd89bd6_0_8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74" y="565750"/>
            <a:ext cx="3745726" cy="23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g2117fd89bd6_0_838"/>
          <p:cNvSpPr/>
          <p:nvPr/>
        </p:nvSpPr>
        <p:spPr>
          <a:xfrm>
            <a:off x="801500" y="1367325"/>
            <a:ext cx="4025100" cy="7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2117fd89bd6_0_838"/>
          <p:cNvSpPr/>
          <p:nvPr/>
        </p:nvSpPr>
        <p:spPr>
          <a:xfrm>
            <a:off x="948750" y="2012625"/>
            <a:ext cx="4025100" cy="7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117fd89bd6_0_85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Policy evaluation</a:t>
            </a:r>
            <a:endParaRPr b="0"/>
          </a:p>
        </p:txBody>
      </p:sp>
      <p:sp>
        <p:nvSpPr>
          <p:cNvPr id="795" name="Google Shape;795;g2117fd89bd6_0_85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2117fd89bd6_0_85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7" name="Google Shape;797;g2117fd89bd6_0_8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5" y="588941"/>
            <a:ext cx="4230691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g2117fd89bd6_0_855"/>
          <p:cNvSpPr txBox="1"/>
          <p:nvPr/>
        </p:nvSpPr>
        <p:spPr>
          <a:xfrm>
            <a:off x="592750" y="2780775"/>
            <a:ext cx="2915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E</a:t>
            </a:r>
            <a:r>
              <a:rPr lang="en-US" sz="500"/>
              <a:t>xpected utility if starting from s, take action a and then follow pi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117fd89bd6_0_866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Dice game example</a:t>
            </a:r>
            <a:endParaRPr b="0"/>
          </a:p>
        </p:txBody>
      </p:sp>
      <p:sp>
        <p:nvSpPr>
          <p:cNvPr id="805" name="Google Shape;805;g2117fd89bd6_0_86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2117fd89bd6_0_866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7" name="Google Shape;807;g2117fd89bd6_0_8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500" y="629366"/>
            <a:ext cx="3350828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117fd89bd6_0_876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Policy evaluation</a:t>
            </a:r>
            <a:endParaRPr b="0"/>
          </a:p>
        </p:txBody>
      </p:sp>
      <p:sp>
        <p:nvSpPr>
          <p:cNvPr id="814" name="Google Shape;814;g2117fd89bd6_0_87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2117fd89bd6_0_876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6" name="Google Shape;816;g2117fd89bd6_0_8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25" y="629366"/>
            <a:ext cx="4016731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g2117fd89bd6_0_876"/>
          <p:cNvSpPr/>
          <p:nvPr/>
        </p:nvSpPr>
        <p:spPr>
          <a:xfrm>
            <a:off x="1248650" y="2051500"/>
            <a:ext cx="28902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2117fd89bd6_0_876"/>
          <p:cNvSpPr/>
          <p:nvPr/>
        </p:nvSpPr>
        <p:spPr>
          <a:xfrm>
            <a:off x="1302525" y="2248600"/>
            <a:ext cx="2890200" cy="55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117fd89bd6_0_885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Policy evaluation computation</a:t>
            </a:r>
            <a:endParaRPr b="0"/>
          </a:p>
        </p:txBody>
      </p:sp>
      <p:sp>
        <p:nvSpPr>
          <p:cNvPr id="825" name="Google Shape;825;g2117fd89bd6_0_88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117fd89bd6_0_88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7" name="Google Shape;827;g2117fd89bd6_0_8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00" y="588966"/>
            <a:ext cx="3988958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g2117fd89bd6_0_885"/>
          <p:cNvSpPr/>
          <p:nvPr/>
        </p:nvSpPr>
        <p:spPr>
          <a:xfrm>
            <a:off x="1973575" y="1457300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2117fd89bd6_0_885"/>
          <p:cNvSpPr/>
          <p:nvPr/>
        </p:nvSpPr>
        <p:spPr>
          <a:xfrm>
            <a:off x="1973575" y="174166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2117fd89bd6_0_885"/>
          <p:cNvSpPr/>
          <p:nvPr/>
        </p:nvSpPr>
        <p:spPr>
          <a:xfrm>
            <a:off x="1973575" y="202603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2117fd89bd6_0_885"/>
          <p:cNvSpPr/>
          <p:nvPr/>
        </p:nvSpPr>
        <p:spPr>
          <a:xfrm>
            <a:off x="1973575" y="231041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2117fd89bd6_0_885"/>
          <p:cNvSpPr/>
          <p:nvPr/>
        </p:nvSpPr>
        <p:spPr>
          <a:xfrm>
            <a:off x="1973575" y="259478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2117fd89bd6_0_885"/>
          <p:cNvSpPr/>
          <p:nvPr/>
        </p:nvSpPr>
        <p:spPr>
          <a:xfrm>
            <a:off x="2293550" y="1457300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2117fd89bd6_0_885"/>
          <p:cNvSpPr/>
          <p:nvPr/>
        </p:nvSpPr>
        <p:spPr>
          <a:xfrm>
            <a:off x="2293550" y="174166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2117fd89bd6_0_885"/>
          <p:cNvSpPr/>
          <p:nvPr/>
        </p:nvSpPr>
        <p:spPr>
          <a:xfrm>
            <a:off x="2293550" y="202603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2117fd89bd6_0_885"/>
          <p:cNvSpPr/>
          <p:nvPr/>
        </p:nvSpPr>
        <p:spPr>
          <a:xfrm>
            <a:off x="2293550" y="231041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2117fd89bd6_0_885"/>
          <p:cNvSpPr/>
          <p:nvPr/>
        </p:nvSpPr>
        <p:spPr>
          <a:xfrm>
            <a:off x="2293550" y="259478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2117fd89bd6_0_885"/>
          <p:cNvSpPr/>
          <p:nvPr/>
        </p:nvSpPr>
        <p:spPr>
          <a:xfrm>
            <a:off x="2613525" y="1457300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2117fd89bd6_0_885"/>
          <p:cNvSpPr/>
          <p:nvPr/>
        </p:nvSpPr>
        <p:spPr>
          <a:xfrm>
            <a:off x="2613525" y="174166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2117fd89bd6_0_885"/>
          <p:cNvSpPr/>
          <p:nvPr/>
        </p:nvSpPr>
        <p:spPr>
          <a:xfrm>
            <a:off x="2613525" y="202603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2117fd89bd6_0_885"/>
          <p:cNvSpPr/>
          <p:nvPr/>
        </p:nvSpPr>
        <p:spPr>
          <a:xfrm>
            <a:off x="2613525" y="231041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2117fd89bd6_0_885"/>
          <p:cNvSpPr/>
          <p:nvPr/>
        </p:nvSpPr>
        <p:spPr>
          <a:xfrm>
            <a:off x="2613525" y="259478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2117fd89bd6_0_885"/>
          <p:cNvSpPr/>
          <p:nvPr/>
        </p:nvSpPr>
        <p:spPr>
          <a:xfrm>
            <a:off x="2963975" y="1457300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2117fd89bd6_0_885"/>
          <p:cNvSpPr/>
          <p:nvPr/>
        </p:nvSpPr>
        <p:spPr>
          <a:xfrm>
            <a:off x="2963975" y="174166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2117fd89bd6_0_885"/>
          <p:cNvSpPr/>
          <p:nvPr/>
        </p:nvSpPr>
        <p:spPr>
          <a:xfrm>
            <a:off x="2963975" y="202603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2117fd89bd6_0_885"/>
          <p:cNvSpPr/>
          <p:nvPr/>
        </p:nvSpPr>
        <p:spPr>
          <a:xfrm>
            <a:off x="2963975" y="231041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2117fd89bd6_0_885"/>
          <p:cNvSpPr/>
          <p:nvPr/>
        </p:nvSpPr>
        <p:spPr>
          <a:xfrm>
            <a:off x="2963975" y="259478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g2117fd89bd6_0_885"/>
          <p:cNvSpPr/>
          <p:nvPr/>
        </p:nvSpPr>
        <p:spPr>
          <a:xfrm>
            <a:off x="3314425" y="1457300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g2117fd89bd6_0_885"/>
          <p:cNvSpPr/>
          <p:nvPr/>
        </p:nvSpPr>
        <p:spPr>
          <a:xfrm>
            <a:off x="3314425" y="174166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2117fd89bd6_0_885"/>
          <p:cNvSpPr/>
          <p:nvPr/>
        </p:nvSpPr>
        <p:spPr>
          <a:xfrm>
            <a:off x="3314425" y="202603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2117fd89bd6_0_885"/>
          <p:cNvSpPr/>
          <p:nvPr/>
        </p:nvSpPr>
        <p:spPr>
          <a:xfrm>
            <a:off x="3314425" y="231041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g2117fd89bd6_0_885"/>
          <p:cNvSpPr/>
          <p:nvPr/>
        </p:nvSpPr>
        <p:spPr>
          <a:xfrm>
            <a:off x="3314425" y="259478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g2117fd89bd6_0_885"/>
          <p:cNvSpPr/>
          <p:nvPr/>
        </p:nvSpPr>
        <p:spPr>
          <a:xfrm>
            <a:off x="3634400" y="1457300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g2117fd89bd6_0_885"/>
          <p:cNvSpPr/>
          <p:nvPr/>
        </p:nvSpPr>
        <p:spPr>
          <a:xfrm>
            <a:off x="3634400" y="174166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g2117fd89bd6_0_885"/>
          <p:cNvSpPr/>
          <p:nvPr/>
        </p:nvSpPr>
        <p:spPr>
          <a:xfrm>
            <a:off x="3634400" y="202603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2117fd89bd6_0_885"/>
          <p:cNvSpPr/>
          <p:nvPr/>
        </p:nvSpPr>
        <p:spPr>
          <a:xfrm>
            <a:off x="3634400" y="231041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2117fd89bd6_0_885"/>
          <p:cNvSpPr/>
          <p:nvPr/>
        </p:nvSpPr>
        <p:spPr>
          <a:xfrm>
            <a:off x="3634400" y="259478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g2117fd89bd6_0_885"/>
          <p:cNvSpPr/>
          <p:nvPr/>
        </p:nvSpPr>
        <p:spPr>
          <a:xfrm>
            <a:off x="3984850" y="1457300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2117fd89bd6_0_885"/>
          <p:cNvSpPr/>
          <p:nvPr/>
        </p:nvSpPr>
        <p:spPr>
          <a:xfrm>
            <a:off x="3984850" y="174166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g2117fd89bd6_0_885"/>
          <p:cNvSpPr/>
          <p:nvPr/>
        </p:nvSpPr>
        <p:spPr>
          <a:xfrm>
            <a:off x="3984850" y="202603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2117fd89bd6_0_885"/>
          <p:cNvSpPr/>
          <p:nvPr/>
        </p:nvSpPr>
        <p:spPr>
          <a:xfrm>
            <a:off x="3984850" y="231041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g2117fd89bd6_0_885"/>
          <p:cNvSpPr/>
          <p:nvPr/>
        </p:nvSpPr>
        <p:spPr>
          <a:xfrm>
            <a:off x="3984850" y="259478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g2117fd89bd6_0_885"/>
          <p:cNvSpPr/>
          <p:nvPr/>
        </p:nvSpPr>
        <p:spPr>
          <a:xfrm>
            <a:off x="4304825" y="1457300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g2117fd89bd6_0_885"/>
          <p:cNvSpPr/>
          <p:nvPr/>
        </p:nvSpPr>
        <p:spPr>
          <a:xfrm>
            <a:off x="4304825" y="174166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g2117fd89bd6_0_885"/>
          <p:cNvSpPr/>
          <p:nvPr/>
        </p:nvSpPr>
        <p:spPr>
          <a:xfrm>
            <a:off x="4304825" y="202603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2117fd89bd6_0_885"/>
          <p:cNvSpPr/>
          <p:nvPr/>
        </p:nvSpPr>
        <p:spPr>
          <a:xfrm>
            <a:off x="4304825" y="2310413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g2117fd89bd6_0_885"/>
          <p:cNvSpPr/>
          <p:nvPr/>
        </p:nvSpPr>
        <p:spPr>
          <a:xfrm>
            <a:off x="4304825" y="2594788"/>
            <a:ext cx="279300" cy="1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117fd89bd6_0_934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Policy evaluation implementation</a:t>
            </a:r>
            <a:endParaRPr b="0"/>
          </a:p>
        </p:txBody>
      </p:sp>
      <p:sp>
        <p:nvSpPr>
          <p:cNvPr id="874" name="Google Shape;874;g2117fd89bd6_0_93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2117fd89bd6_0_93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6" name="Google Shape;876;g2117fd89bd6_0_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25" y="596566"/>
            <a:ext cx="4234589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17fd89bd6_0_66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Search: Deterministic transition</a:t>
            </a:r>
            <a:endParaRPr b="0"/>
          </a:p>
        </p:txBody>
      </p:sp>
      <p:sp>
        <p:nvSpPr>
          <p:cNvPr id="119" name="Google Shape;119;g2117fd89bd6_0_6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117fd89bd6_0_66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121" name="Google Shape;121;g2117fd89bd6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4" y="710375"/>
            <a:ext cx="3807350" cy="23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117fd89bd6_0_66"/>
          <p:cNvSpPr txBox="1"/>
          <p:nvPr/>
        </p:nvSpPr>
        <p:spPr>
          <a:xfrm>
            <a:off x="1908925" y="1378500"/>
            <a:ext cx="2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</a:rPr>
              <a:t>1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23" name="Google Shape;123;g2117fd89bd6_0_66"/>
          <p:cNvSpPr txBox="1"/>
          <p:nvPr/>
        </p:nvSpPr>
        <p:spPr>
          <a:xfrm>
            <a:off x="1625950" y="1090950"/>
            <a:ext cx="2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</a:rPr>
              <a:t>2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24" name="Google Shape;124;g2117fd89bd6_0_66"/>
          <p:cNvSpPr txBox="1"/>
          <p:nvPr/>
        </p:nvSpPr>
        <p:spPr>
          <a:xfrm>
            <a:off x="2031450" y="949750"/>
            <a:ext cx="2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</a:rPr>
              <a:t>5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25" name="Google Shape;125;g2117fd89bd6_0_66"/>
          <p:cNvSpPr txBox="1"/>
          <p:nvPr/>
        </p:nvSpPr>
        <p:spPr>
          <a:xfrm>
            <a:off x="2295250" y="1188200"/>
            <a:ext cx="2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</a:rPr>
              <a:t>3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26" name="Google Shape;126;g2117fd89bd6_0_66"/>
          <p:cNvSpPr txBox="1"/>
          <p:nvPr/>
        </p:nvSpPr>
        <p:spPr>
          <a:xfrm>
            <a:off x="2645050" y="880400"/>
            <a:ext cx="2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</a:rPr>
              <a:t>2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27" name="Google Shape;127;g2117fd89bd6_0_66"/>
          <p:cNvSpPr txBox="1"/>
          <p:nvPr/>
        </p:nvSpPr>
        <p:spPr>
          <a:xfrm>
            <a:off x="3030325" y="980125"/>
            <a:ext cx="2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</a:rPr>
              <a:t>3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28" name="Google Shape;128;g2117fd89bd6_0_66"/>
          <p:cNvSpPr txBox="1"/>
          <p:nvPr/>
        </p:nvSpPr>
        <p:spPr>
          <a:xfrm>
            <a:off x="3248125" y="949750"/>
            <a:ext cx="2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</a:rPr>
              <a:t>2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29" name="Google Shape;129;g2117fd89bd6_0_66"/>
          <p:cNvSpPr txBox="1"/>
          <p:nvPr/>
        </p:nvSpPr>
        <p:spPr>
          <a:xfrm>
            <a:off x="3465925" y="1188200"/>
            <a:ext cx="2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</a:rPr>
              <a:t>7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0" name="Google Shape;130;g2117fd89bd6_0_66"/>
          <p:cNvSpPr txBox="1"/>
          <p:nvPr/>
        </p:nvSpPr>
        <p:spPr>
          <a:xfrm>
            <a:off x="3593025" y="849575"/>
            <a:ext cx="2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</a:rPr>
              <a:t>1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117fd89bd6_0_983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Complexity</a:t>
            </a:r>
            <a:endParaRPr b="0"/>
          </a:p>
        </p:txBody>
      </p:sp>
      <p:sp>
        <p:nvSpPr>
          <p:cNvPr id="883" name="Google Shape;883;g2117fd89bd6_0_98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2117fd89bd6_0_983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5" name="Google Shape;885;g2117fd89bd6_0_9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275" y="669791"/>
            <a:ext cx="3004702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117fd89bd6_0_992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Policy evaluation on dice game</a:t>
            </a:r>
            <a:endParaRPr b="0"/>
          </a:p>
        </p:txBody>
      </p:sp>
      <p:sp>
        <p:nvSpPr>
          <p:cNvPr id="892" name="Google Shape;892;g2117fd89bd6_0_99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2117fd89bd6_0_99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4" name="Google Shape;894;g2117fd89bd6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0" y="588966"/>
            <a:ext cx="3649045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g2117fd89bd6_0_992"/>
          <p:cNvSpPr/>
          <p:nvPr/>
        </p:nvSpPr>
        <p:spPr>
          <a:xfrm>
            <a:off x="2308725" y="2059050"/>
            <a:ext cx="3198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2117fd89bd6_0_992"/>
          <p:cNvSpPr/>
          <p:nvPr/>
        </p:nvSpPr>
        <p:spPr>
          <a:xfrm>
            <a:off x="2910525" y="1944875"/>
            <a:ext cx="2283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g2117fd89bd6_0_992"/>
          <p:cNvSpPr txBox="1"/>
          <p:nvPr/>
        </p:nvSpPr>
        <p:spPr>
          <a:xfrm>
            <a:off x="2308725" y="2011800"/>
            <a:ext cx="6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FF"/>
                </a:solidFill>
              </a:rPr>
              <a:t>4.00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898" name="Google Shape;898;g2117fd89bd6_0_992"/>
          <p:cNvSpPr txBox="1"/>
          <p:nvPr/>
        </p:nvSpPr>
        <p:spPr>
          <a:xfrm>
            <a:off x="2910525" y="1889975"/>
            <a:ext cx="6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117fd89bd6_0_1014"/>
          <p:cNvSpPr txBox="1"/>
          <p:nvPr>
            <p:ph type="title"/>
          </p:nvPr>
        </p:nvSpPr>
        <p:spPr>
          <a:xfrm>
            <a:off x="264388" y="167266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Policy evaluation on dice game</a:t>
            </a:r>
            <a:endParaRPr b="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905" name="Google Shape;905;g2117fd89bd6_0_101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2117fd89bd6_0_101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7" name="Google Shape;907;g2117fd89bd6_0_10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0" y="588966"/>
            <a:ext cx="3649045" cy="24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g2117fd89bd6_0_1014"/>
          <p:cNvSpPr/>
          <p:nvPr/>
        </p:nvSpPr>
        <p:spPr>
          <a:xfrm>
            <a:off x="2308725" y="2059050"/>
            <a:ext cx="3198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g2117fd89bd6_0_1014"/>
          <p:cNvSpPr/>
          <p:nvPr/>
        </p:nvSpPr>
        <p:spPr>
          <a:xfrm>
            <a:off x="2910525" y="1944875"/>
            <a:ext cx="2283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g2117fd89bd6_0_1014"/>
          <p:cNvSpPr txBox="1"/>
          <p:nvPr/>
        </p:nvSpPr>
        <p:spPr>
          <a:xfrm>
            <a:off x="2308725" y="2011800"/>
            <a:ext cx="6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FF"/>
                </a:solidFill>
              </a:rPr>
              <a:t>6.67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911" name="Google Shape;911;g2117fd89bd6_0_1014"/>
          <p:cNvSpPr txBox="1"/>
          <p:nvPr/>
        </p:nvSpPr>
        <p:spPr>
          <a:xfrm>
            <a:off x="2910525" y="1889975"/>
            <a:ext cx="6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2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117fd89bd6_0_1002"/>
          <p:cNvSpPr txBox="1"/>
          <p:nvPr>
            <p:ph type="title"/>
          </p:nvPr>
        </p:nvSpPr>
        <p:spPr>
          <a:xfrm>
            <a:off x="264388" y="167266"/>
            <a:ext cx="38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Policy evaluation on dice game</a:t>
            </a:r>
            <a:endParaRPr b="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918" name="Google Shape;918;g2117fd89bd6_0_100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2117fd89bd6_0_100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0" name="Google Shape;920;g2117fd89bd6_0_10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0" y="588966"/>
            <a:ext cx="3649045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117fd89bd6_0_1026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Summary so far</a:t>
            </a:r>
            <a:endParaRPr b="0"/>
          </a:p>
        </p:txBody>
      </p:sp>
      <p:sp>
        <p:nvSpPr>
          <p:cNvPr id="927" name="Google Shape;927;g2117fd89bd6_0_102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2117fd89bd6_0_1026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9" name="Google Shape;929;g2117fd89bd6_0_1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25" y="629366"/>
            <a:ext cx="4551318" cy="249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1630c799ee_0_0"/>
          <p:cNvSpPr txBox="1"/>
          <p:nvPr>
            <p:ph type="title"/>
          </p:nvPr>
        </p:nvSpPr>
        <p:spPr>
          <a:xfrm>
            <a:off x="264388" y="167266"/>
            <a:ext cx="3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Overview of Lecture 6</a:t>
            </a:r>
            <a:endParaRPr b="0"/>
          </a:p>
        </p:txBody>
      </p:sp>
      <p:sp>
        <p:nvSpPr>
          <p:cNvPr id="936" name="Google Shape;936;g21630c799ee_0_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1630c799ee_0_0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38" name="Google Shape;938;g21630c799ee_0_0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39" name="Google Shape;939;g21630c799ee_0_0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0" name="Google Shape;940;g21630c799ee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1" name="Google Shape;941;g21630c799ee_0_0"/>
          <p:cNvGrpSpPr/>
          <p:nvPr/>
        </p:nvGrpSpPr>
        <p:grpSpPr>
          <a:xfrm>
            <a:off x="314831" y="4282015"/>
            <a:ext cx="9459130" cy="129939"/>
            <a:chOff x="314831" y="4282015"/>
            <a:chExt cx="9459130" cy="129939"/>
          </a:xfrm>
        </p:grpSpPr>
        <p:sp>
          <p:nvSpPr>
            <p:cNvPr id="942" name="Google Shape;942;g21630c799ee_0_0"/>
            <p:cNvSpPr/>
            <p:nvPr/>
          </p:nvSpPr>
          <p:spPr>
            <a:xfrm>
              <a:off x="314831" y="4346985"/>
              <a:ext cx="9427845" cy="0"/>
            </a:xfrm>
            <a:custGeom>
              <a:rect b="b" l="l" r="r" t="t"/>
              <a:pathLst>
                <a:path extrusionOk="0" h="120000" w="9427845">
                  <a:moveTo>
                    <a:pt x="0" y="0"/>
                  </a:moveTo>
                  <a:lnTo>
                    <a:pt x="9427340" y="0"/>
                  </a:lnTo>
                </a:path>
              </a:pathLst>
            </a:custGeom>
            <a:noFill/>
            <a:ln cap="flat" cmpd="sng" w="63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3" name="Google Shape;943;g21630c799ee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0792" y="4282015"/>
              <a:ext cx="173169" cy="129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4" name="Google Shape;944;g21630c799ee_0_0"/>
          <p:cNvSpPr txBox="1"/>
          <p:nvPr/>
        </p:nvSpPr>
        <p:spPr>
          <a:xfrm>
            <a:off x="1125571" y="3899899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g21630c799ee_0_0"/>
          <p:cNvSpPr txBox="1"/>
          <p:nvPr/>
        </p:nvSpPr>
        <p:spPr>
          <a:xfrm>
            <a:off x="1268446" y="4042774"/>
            <a:ext cx="751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g21630c799ee_0_0"/>
          <p:cNvSpPr txBox="1"/>
          <p:nvPr/>
        </p:nvSpPr>
        <p:spPr>
          <a:xfrm>
            <a:off x="3811544" y="4700597"/>
            <a:ext cx="254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52929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21630c799ee_0_0"/>
          <p:cNvSpPr txBox="1"/>
          <p:nvPr/>
        </p:nvSpPr>
        <p:spPr>
          <a:xfrm>
            <a:off x="1891738" y="1206050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Markov Decision Process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1630c799ee_0_0"/>
          <p:cNvSpPr txBox="1"/>
          <p:nvPr/>
        </p:nvSpPr>
        <p:spPr>
          <a:xfrm>
            <a:off x="1889113" y="1707975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Policy Iteration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21630c799ee_0_0"/>
          <p:cNvSpPr txBox="1"/>
          <p:nvPr/>
        </p:nvSpPr>
        <p:spPr>
          <a:xfrm>
            <a:off x="1893050" y="679788"/>
            <a:ext cx="1979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Overview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1630c799ee_0_0"/>
          <p:cNvSpPr txBox="1"/>
          <p:nvPr/>
        </p:nvSpPr>
        <p:spPr>
          <a:xfrm>
            <a:off x="1889113" y="2258538"/>
            <a:ext cx="19797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FF"/>
                </a:solidFill>
              </a:rPr>
              <a:t>Value Iteration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1630c799ee_0_82"/>
          <p:cNvSpPr txBox="1"/>
          <p:nvPr>
            <p:ph type="title"/>
          </p:nvPr>
        </p:nvSpPr>
        <p:spPr>
          <a:xfrm>
            <a:off x="264405" y="167275"/>
            <a:ext cx="5405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US"/>
              <a:t>Can policy iteration solve the inference problem? </a:t>
            </a:r>
            <a:endParaRPr b="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957" name="Google Shape;957;g21630c799ee_0_8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21630c799ee_0_8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9" name="Google Shape;959;g21630c799ee_0_82"/>
          <p:cNvSpPr/>
          <p:nvPr/>
        </p:nvSpPr>
        <p:spPr>
          <a:xfrm>
            <a:off x="1510000" y="1916700"/>
            <a:ext cx="2033100" cy="1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0" name="Google Shape;960;g21630c799ee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50" y="540325"/>
            <a:ext cx="4038607" cy="25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g21630c799ee_0_82"/>
          <p:cNvSpPr/>
          <p:nvPr/>
        </p:nvSpPr>
        <p:spPr>
          <a:xfrm>
            <a:off x="801450" y="3066775"/>
            <a:ext cx="10320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g21630c799ee_0_82"/>
          <p:cNvSpPr/>
          <p:nvPr/>
        </p:nvSpPr>
        <p:spPr>
          <a:xfrm>
            <a:off x="1131275" y="1905150"/>
            <a:ext cx="3498000" cy="12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g21630c799ee_0_82"/>
          <p:cNvSpPr txBox="1"/>
          <p:nvPr/>
        </p:nvSpPr>
        <p:spPr>
          <a:xfrm>
            <a:off x="649125" y="2106600"/>
            <a:ext cx="291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(1,1) -&gt; S       (2,1) -&gt; E      (3,1) …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(1,2) -&gt; S       (2,2) -&gt; S      (3,2) -&gt; 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(1,3) …          (2,3) …          (3,3) -&gt; 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(1,4) …           (2,4) -&gt; N      (3,4) -&gt; N</a:t>
            </a:r>
            <a:endParaRPr sz="800"/>
          </a:p>
        </p:txBody>
      </p:sp>
      <p:pic>
        <p:nvPicPr>
          <p:cNvPr id="964" name="Google Shape;964;g21630c799ee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294" y="1920931"/>
            <a:ext cx="1595450" cy="11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g21630c799ee_0_82"/>
          <p:cNvSpPr/>
          <p:nvPr/>
        </p:nvSpPr>
        <p:spPr>
          <a:xfrm>
            <a:off x="3164350" y="2021425"/>
            <a:ext cx="172200" cy="1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g21630c799ee_0_82"/>
          <p:cNvSpPr/>
          <p:nvPr/>
        </p:nvSpPr>
        <p:spPr>
          <a:xfrm>
            <a:off x="3498975" y="2047250"/>
            <a:ext cx="2274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21630c799ee_0_82"/>
          <p:cNvSpPr/>
          <p:nvPr/>
        </p:nvSpPr>
        <p:spPr>
          <a:xfrm>
            <a:off x="3109150" y="2439749"/>
            <a:ext cx="2274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21630c799ee_0_82"/>
          <p:cNvSpPr/>
          <p:nvPr/>
        </p:nvSpPr>
        <p:spPr>
          <a:xfrm>
            <a:off x="3543100" y="2439725"/>
            <a:ext cx="2274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g21630c799ee_0_82"/>
          <p:cNvSpPr/>
          <p:nvPr/>
        </p:nvSpPr>
        <p:spPr>
          <a:xfrm>
            <a:off x="3452900" y="2804725"/>
            <a:ext cx="2793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g21630c799ee_0_82"/>
          <p:cNvSpPr/>
          <p:nvPr/>
        </p:nvSpPr>
        <p:spPr>
          <a:xfrm>
            <a:off x="3863950" y="2804724"/>
            <a:ext cx="2274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g21630c799ee_0_82"/>
          <p:cNvSpPr/>
          <p:nvPr/>
        </p:nvSpPr>
        <p:spPr>
          <a:xfrm>
            <a:off x="4223100" y="2804725"/>
            <a:ext cx="2793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21630c799ee_0_82"/>
          <p:cNvSpPr/>
          <p:nvPr/>
        </p:nvSpPr>
        <p:spPr>
          <a:xfrm>
            <a:off x="4223100" y="2439750"/>
            <a:ext cx="2793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1630c799ee_0_104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Optimal value and policy</a:t>
            </a:r>
            <a:endParaRPr b="0"/>
          </a:p>
        </p:txBody>
      </p:sp>
      <p:sp>
        <p:nvSpPr>
          <p:cNvPr id="979" name="Google Shape;979;g21630c799ee_0_10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g21630c799ee_0_10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1" name="Google Shape;981;g21630c799ee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00" y="609850"/>
            <a:ext cx="4166125" cy="23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g21630c799ee_0_104"/>
          <p:cNvSpPr/>
          <p:nvPr/>
        </p:nvSpPr>
        <p:spPr>
          <a:xfrm>
            <a:off x="461150" y="1307675"/>
            <a:ext cx="4667400" cy="142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1630c799ee_0_129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Optimal values and Q-values</a:t>
            </a:r>
            <a:endParaRPr b="0"/>
          </a:p>
        </p:txBody>
      </p:sp>
      <p:sp>
        <p:nvSpPr>
          <p:cNvPr id="989" name="Google Shape;989;g21630c799ee_0_12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21630c799ee_0_12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1" name="Google Shape;991;g21630c799ee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00" y="629375"/>
            <a:ext cx="3971776" cy="23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1630c799ee_0_140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Optimal policy</a:t>
            </a:r>
            <a:endParaRPr b="0"/>
          </a:p>
        </p:txBody>
      </p:sp>
      <p:sp>
        <p:nvSpPr>
          <p:cNvPr id="998" name="Google Shape;998;g21630c799ee_0_14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21630c799ee_0_140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0" name="Google Shape;1000;g21630c799ee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25" y="583425"/>
            <a:ext cx="4234574" cy="24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17fd89bd6_0_92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Reality</a:t>
            </a:r>
            <a:r>
              <a:rPr b="0" lang="en-US"/>
              <a:t>: Non-deterministic transition</a:t>
            </a:r>
            <a:endParaRPr b="0"/>
          </a:p>
        </p:txBody>
      </p:sp>
      <p:sp>
        <p:nvSpPr>
          <p:cNvPr id="136" name="Google Shape;136;g2117fd89bd6_0_9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117fd89bd6_0_9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138" name="Google Shape;138;g2117fd89bd6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50" y="741325"/>
            <a:ext cx="2966426" cy="20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1630c799ee_0_149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Value iteration: Solving the inference problem</a:t>
            </a:r>
            <a:endParaRPr b="0"/>
          </a:p>
        </p:txBody>
      </p:sp>
      <p:sp>
        <p:nvSpPr>
          <p:cNvPr id="1007" name="Google Shape;1007;g21630c799ee_0_14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21630c799ee_0_14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9" name="Google Shape;1009;g21630c799ee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5" y="629375"/>
            <a:ext cx="4304399" cy="24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g21630c799ee_0_149"/>
          <p:cNvSpPr/>
          <p:nvPr/>
        </p:nvSpPr>
        <p:spPr>
          <a:xfrm>
            <a:off x="1110725" y="1269825"/>
            <a:ext cx="3142500" cy="36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g21630c799ee_0_149"/>
          <p:cNvSpPr/>
          <p:nvPr/>
        </p:nvSpPr>
        <p:spPr>
          <a:xfrm>
            <a:off x="1180475" y="1668665"/>
            <a:ext cx="3072600" cy="41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1630c799ee_0_162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Value iteration: Solving the inference problem</a:t>
            </a:r>
            <a:endParaRPr b="0"/>
          </a:p>
        </p:txBody>
      </p:sp>
      <p:sp>
        <p:nvSpPr>
          <p:cNvPr id="1018" name="Google Shape;1018;g21630c799ee_0_16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g21630c799ee_0_16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0" name="Google Shape;1020;g21630c799ee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86" y="761175"/>
            <a:ext cx="4102324" cy="22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g21630c799ee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44" y="1060194"/>
            <a:ext cx="2424475" cy="14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g21630c799ee_0_162"/>
          <p:cNvSpPr/>
          <p:nvPr/>
        </p:nvSpPr>
        <p:spPr>
          <a:xfrm>
            <a:off x="1169825" y="1407775"/>
            <a:ext cx="1050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g21630c799ee_0_162"/>
          <p:cNvSpPr txBox="1"/>
          <p:nvPr/>
        </p:nvSpPr>
        <p:spPr>
          <a:xfrm>
            <a:off x="1084475" y="1323175"/>
            <a:ext cx="34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0.1</a:t>
            </a:r>
            <a:endParaRPr sz="500"/>
          </a:p>
        </p:txBody>
      </p:sp>
      <p:sp>
        <p:nvSpPr>
          <p:cNvPr id="1024" name="Google Shape;1024;g21630c799ee_0_162"/>
          <p:cNvSpPr/>
          <p:nvPr/>
        </p:nvSpPr>
        <p:spPr>
          <a:xfrm>
            <a:off x="1169825" y="1729625"/>
            <a:ext cx="1050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g21630c799ee_0_162"/>
          <p:cNvSpPr txBox="1"/>
          <p:nvPr/>
        </p:nvSpPr>
        <p:spPr>
          <a:xfrm>
            <a:off x="1084475" y="1645025"/>
            <a:ext cx="34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</a:t>
            </a:r>
            <a:endParaRPr sz="500"/>
          </a:p>
        </p:txBody>
      </p:sp>
      <p:sp>
        <p:nvSpPr>
          <p:cNvPr id="1026" name="Google Shape;1026;g21630c799ee_0_162"/>
          <p:cNvSpPr txBox="1"/>
          <p:nvPr/>
        </p:nvSpPr>
        <p:spPr>
          <a:xfrm>
            <a:off x="3224225" y="114616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0</a:t>
            </a:r>
            <a:endParaRPr sz="500"/>
          </a:p>
        </p:txBody>
      </p:sp>
      <p:cxnSp>
        <p:nvCxnSpPr>
          <p:cNvPr id="1027" name="Google Shape;1027;g21630c799ee_0_162"/>
          <p:cNvCxnSpPr/>
          <p:nvPr/>
        </p:nvCxnSpPr>
        <p:spPr>
          <a:xfrm>
            <a:off x="3389975" y="13928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g21630c799ee_0_162"/>
          <p:cNvSpPr txBox="1"/>
          <p:nvPr/>
        </p:nvSpPr>
        <p:spPr>
          <a:xfrm>
            <a:off x="3187550" y="1584774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1.9</a:t>
            </a:r>
            <a:endParaRPr sz="500"/>
          </a:p>
        </p:txBody>
      </p:sp>
      <p:sp>
        <p:nvSpPr>
          <p:cNvPr id="1029" name="Google Shape;1029;g21630c799ee_0_162"/>
          <p:cNvSpPr txBox="1"/>
          <p:nvPr/>
        </p:nvSpPr>
        <p:spPr>
          <a:xfrm>
            <a:off x="3650675" y="11584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-1.2</a:t>
            </a:r>
            <a:endParaRPr sz="500"/>
          </a:p>
        </p:txBody>
      </p:sp>
      <p:sp>
        <p:nvSpPr>
          <p:cNvPr id="1030" name="Google Shape;1030;g21630c799ee_0_162"/>
          <p:cNvSpPr txBox="1"/>
          <p:nvPr/>
        </p:nvSpPr>
        <p:spPr>
          <a:xfrm>
            <a:off x="3668925" y="16028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1.2</a:t>
            </a:r>
            <a:endParaRPr sz="500"/>
          </a:p>
        </p:txBody>
      </p:sp>
      <p:sp>
        <p:nvSpPr>
          <p:cNvPr id="1031" name="Google Shape;1031;g21630c799ee_0_162"/>
          <p:cNvSpPr txBox="1"/>
          <p:nvPr/>
        </p:nvSpPr>
        <p:spPr>
          <a:xfrm>
            <a:off x="3668925" y="20045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1.9</a:t>
            </a:r>
            <a:endParaRPr sz="500"/>
          </a:p>
        </p:txBody>
      </p:sp>
      <p:sp>
        <p:nvSpPr>
          <p:cNvPr id="1032" name="Google Shape;1032;g21630c799ee_0_162"/>
          <p:cNvSpPr txBox="1"/>
          <p:nvPr/>
        </p:nvSpPr>
        <p:spPr>
          <a:xfrm>
            <a:off x="4124438" y="20045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1.2</a:t>
            </a:r>
            <a:endParaRPr sz="500"/>
          </a:p>
        </p:txBody>
      </p:sp>
      <p:sp>
        <p:nvSpPr>
          <p:cNvPr id="1033" name="Google Shape;1033;g21630c799ee_0_162"/>
          <p:cNvSpPr txBox="1"/>
          <p:nvPr/>
        </p:nvSpPr>
        <p:spPr>
          <a:xfrm>
            <a:off x="4579975" y="20045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0</a:t>
            </a:r>
            <a:endParaRPr sz="500"/>
          </a:p>
        </p:txBody>
      </p:sp>
      <p:sp>
        <p:nvSpPr>
          <p:cNvPr id="1034" name="Google Shape;1034;g21630c799ee_0_162"/>
          <p:cNvSpPr txBox="1"/>
          <p:nvPr/>
        </p:nvSpPr>
        <p:spPr>
          <a:xfrm>
            <a:off x="4487925" y="158477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17.3</a:t>
            </a:r>
            <a:endParaRPr sz="500"/>
          </a:p>
        </p:txBody>
      </p:sp>
      <p:cxnSp>
        <p:nvCxnSpPr>
          <p:cNvPr id="1035" name="Google Shape;1035;g21630c799ee_0_162"/>
          <p:cNvCxnSpPr/>
          <p:nvPr/>
        </p:nvCxnSpPr>
        <p:spPr>
          <a:xfrm flipH="1">
            <a:off x="3559025" y="127592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g21630c799ee_0_162"/>
          <p:cNvCxnSpPr/>
          <p:nvPr/>
        </p:nvCxnSpPr>
        <p:spPr>
          <a:xfrm flipH="1">
            <a:off x="3133375" y="127592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7" name="Google Shape;1037;g21630c799ee_0_162"/>
          <p:cNvCxnSpPr/>
          <p:nvPr/>
        </p:nvCxnSpPr>
        <p:spPr>
          <a:xfrm flipH="1" rot="10800000">
            <a:off x="3451325" y="12744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g21630c799ee_0_162"/>
          <p:cNvCxnSpPr/>
          <p:nvPr/>
        </p:nvCxnSpPr>
        <p:spPr>
          <a:xfrm flipH="1" rot="10800000">
            <a:off x="3389375" y="1060200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g21630c799ee_0_162"/>
          <p:cNvCxnSpPr/>
          <p:nvPr/>
        </p:nvCxnSpPr>
        <p:spPr>
          <a:xfrm flipH="1" rot="10800000">
            <a:off x="3783525" y="1087800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g21630c799ee_0_162"/>
          <p:cNvCxnSpPr/>
          <p:nvPr/>
        </p:nvCxnSpPr>
        <p:spPr>
          <a:xfrm>
            <a:off x="3802375" y="13928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g21630c799ee_0_162"/>
          <p:cNvCxnSpPr/>
          <p:nvPr/>
        </p:nvCxnSpPr>
        <p:spPr>
          <a:xfrm flipH="1">
            <a:off x="3591313" y="1697313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g21630c799ee_0_162"/>
          <p:cNvCxnSpPr/>
          <p:nvPr/>
        </p:nvCxnSpPr>
        <p:spPr>
          <a:xfrm flipH="1" rot="10800000">
            <a:off x="3815813" y="1509188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g21630c799ee_0_162"/>
          <p:cNvCxnSpPr/>
          <p:nvPr/>
        </p:nvCxnSpPr>
        <p:spPr>
          <a:xfrm>
            <a:off x="3834663" y="1814263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g21630c799ee_0_162"/>
          <p:cNvCxnSpPr/>
          <p:nvPr/>
        </p:nvCxnSpPr>
        <p:spPr>
          <a:xfrm>
            <a:off x="3353288" y="1814263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g21630c799ee_0_162"/>
          <p:cNvCxnSpPr/>
          <p:nvPr/>
        </p:nvCxnSpPr>
        <p:spPr>
          <a:xfrm flipH="1">
            <a:off x="3591313" y="2134263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g21630c799ee_0_162"/>
          <p:cNvCxnSpPr/>
          <p:nvPr/>
        </p:nvCxnSpPr>
        <p:spPr>
          <a:xfrm>
            <a:off x="4244163" y="2238313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g21630c799ee_0_162"/>
          <p:cNvCxnSpPr/>
          <p:nvPr/>
        </p:nvCxnSpPr>
        <p:spPr>
          <a:xfrm flipH="1">
            <a:off x="4039613" y="2134263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g21630c799ee_0_162"/>
          <p:cNvCxnSpPr/>
          <p:nvPr/>
        </p:nvCxnSpPr>
        <p:spPr>
          <a:xfrm flipH="1" rot="10800000">
            <a:off x="4351550" y="21327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g21630c799ee_0_162"/>
          <p:cNvCxnSpPr/>
          <p:nvPr/>
        </p:nvCxnSpPr>
        <p:spPr>
          <a:xfrm>
            <a:off x="4701363" y="2238313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g21630c799ee_0_162"/>
          <p:cNvCxnSpPr/>
          <p:nvPr/>
        </p:nvCxnSpPr>
        <p:spPr>
          <a:xfrm flipH="1">
            <a:off x="4496813" y="2134263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g21630c799ee_0_162"/>
          <p:cNvCxnSpPr/>
          <p:nvPr/>
        </p:nvCxnSpPr>
        <p:spPr>
          <a:xfrm flipH="1" rot="10800000">
            <a:off x="4808750" y="21327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g21630c799ee_0_162"/>
          <p:cNvCxnSpPr/>
          <p:nvPr/>
        </p:nvCxnSpPr>
        <p:spPr>
          <a:xfrm flipH="1" rot="10800000">
            <a:off x="4654013" y="1509188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3" name="Google Shape;1053;g21630c799ee_0_162"/>
          <p:cNvSpPr txBox="1"/>
          <p:nvPr/>
        </p:nvSpPr>
        <p:spPr>
          <a:xfrm>
            <a:off x="3522350" y="2476913"/>
            <a:ext cx="202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value: 1.85</a:t>
            </a:r>
            <a:endParaRPr sz="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1630c799ee_0_220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Value iteration: Solving the inference problem</a:t>
            </a:r>
            <a:endParaRPr b="0"/>
          </a:p>
        </p:txBody>
      </p:sp>
      <p:sp>
        <p:nvSpPr>
          <p:cNvPr id="1060" name="Google Shape;1060;g21630c799ee_0_22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21630c799ee_0_220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2" name="Google Shape;1062;g21630c799ee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86" y="761175"/>
            <a:ext cx="4102324" cy="22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g21630c799ee_0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44" y="1060194"/>
            <a:ext cx="2424475" cy="14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g21630c799ee_0_220"/>
          <p:cNvSpPr/>
          <p:nvPr/>
        </p:nvSpPr>
        <p:spPr>
          <a:xfrm>
            <a:off x="1169825" y="1407775"/>
            <a:ext cx="1050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g21630c799ee_0_220"/>
          <p:cNvSpPr txBox="1"/>
          <p:nvPr/>
        </p:nvSpPr>
        <p:spPr>
          <a:xfrm>
            <a:off x="1084475" y="1323175"/>
            <a:ext cx="34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0.1</a:t>
            </a:r>
            <a:endParaRPr sz="500"/>
          </a:p>
        </p:txBody>
      </p:sp>
      <p:sp>
        <p:nvSpPr>
          <p:cNvPr id="1066" name="Google Shape;1066;g21630c799ee_0_220"/>
          <p:cNvSpPr/>
          <p:nvPr/>
        </p:nvSpPr>
        <p:spPr>
          <a:xfrm>
            <a:off x="1169825" y="1729625"/>
            <a:ext cx="1050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g21630c799ee_0_220"/>
          <p:cNvSpPr txBox="1"/>
          <p:nvPr/>
        </p:nvSpPr>
        <p:spPr>
          <a:xfrm>
            <a:off x="1084475" y="1645025"/>
            <a:ext cx="34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3</a:t>
            </a:r>
            <a:endParaRPr sz="500"/>
          </a:p>
        </p:txBody>
      </p:sp>
      <p:sp>
        <p:nvSpPr>
          <p:cNvPr id="1068" name="Google Shape;1068;g21630c799ee_0_220"/>
          <p:cNvSpPr txBox="1"/>
          <p:nvPr/>
        </p:nvSpPr>
        <p:spPr>
          <a:xfrm>
            <a:off x="3224225" y="114616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1.8</a:t>
            </a:r>
            <a:endParaRPr sz="500"/>
          </a:p>
        </p:txBody>
      </p:sp>
      <p:cxnSp>
        <p:nvCxnSpPr>
          <p:cNvPr id="1069" name="Google Shape;1069;g21630c799ee_0_220"/>
          <p:cNvCxnSpPr/>
          <p:nvPr/>
        </p:nvCxnSpPr>
        <p:spPr>
          <a:xfrm>
            <a:off x="3389975" y="13928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0" name="Google Shape;1070;g21630c799ee_0_220"/>
          <p:cNvSpPr txBox="1"/>
          <p:nvPr/>
        </p:nvSpPr>
        <p:spPr>
          <a:xfrm>
            <a:off x="3240375" y="1584774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2</a:t>
            </a:r>
            <a:endParaRPr sz="500"/>
          </a:p>
        </p:txBody>
      </p:sp>
      <p:sp>
        <p:nvSpPr>
          <p:cNvPr id="1071" name="Google Shape;1071;g21630c799ee_0_220"/>
          <p:cNvSpPr txBox="1"/>
          <p:nvPr/>
        </p:nvSpPr>
        <p:spPr>
          <a:xfrm>
            <a:off x="3650675" y="11584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0.3</a:t>
            </a:r>
            <a:endParaRPr sz="500"/>
          </a:p>
        </p:txBody>
      </p:sp>
      <p:sp>
        <p:nvSpPr>
          <p:cNvPr id="1072" name="Google Shape;1072;g21630c799ee_0_220"/>
          <p:cNvSpPr txBox="1"/>
          <p:nvPr/>
        </p:nvSpPr>
        <p:spPr>
          <a:xfrm>
            <a:off x="3668925" y="16028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0.5</a:t>
            </a:r>
            <a:endParaRPr sz="500"/>
          </a:p>
        </p:txBody>
      </p:sp>
      <p:sp>
        <p:nvSpPr>
          <p:cNvPr id="1073" name="Google Shape;1073;g21630c799ee_0_220"/>
          <p:cNvSpPr txBox="1"/>
          <p:nvPr/>
        </p:nvSpPr>
        <p:spPr>
          <a:xfrm>
            <a:off x="3668925" y="20045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1.9</a:t>
            </a:r>
            <a:endParaRPr sz="500"/>
          </a:p>
        </p:txBody>
      </p:sp>
      <p:sp>
        <p:nvSpPr>
          <p:cNvPr id="1074" name="Google Shape;1074;g21630c799ee_0_220"/>
          <p:cNvSpPr txBox="1"/>
          <p:nvPr/>
        </p:nvSpPr>
        <p:spPr>
          <a:xfrm>
            <a:off x="4110063" y="20045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13.5</a:t>
            </a:r>
            <a:endParaRPr sz="500"/>
          </a:p>
        </p:txBody>
      </p:sp>
      <p:sp>
        <p:nvSpPr>
          <p:cNvPr id="1075" name="Google Shape;1075;g21630c799ee_0_220"/>
          <p:cNvSpPr txBox="1"/>
          <p:nvPr/>
        </p:nvSpPr>
        <p:spPr>
          <a:xfrm>
            <a:off x="4551225" y="20308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17.2</a:t>
            </a:r>
            <a:endParaRPr sz="500"/>
          </a:p>
        </p:txBody>
      </p:sp>
      <p:sp>
        <p:nvSpPr>
          <p:cNvPr id="1076" name="Google Shape;1076;g21630c799ee_0_220"/>
          <p:cNvSpPr txBox="1"/>
          <p:nvPr/>
        </p:nvSpPr>
        <p:spPr>
          <a:xfrm>
            <a:off x="4487925" y="158477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18.1</a:t>
            </a:r>
            <a:endParaRPr sz="500"/>
          </a:p>
        </p:txBody>
      </p:sp>
      <p:cxnSp>
        <p:nvCxnSpPr>
          <p:cNvPr id="1077" name="Google Shape;1077;g21630c799ee_0_220"/>
          <p:cNvCxnSpPr/>
          <p:nvPr/>
        </p:nvCxnSpPr>
        <p:spPr>
          <a:xfrm flipH="1">
            <a:off x="3559025" y="127592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g21630c799ee_0_220"/>
          <p:cNvCxnSpPr/>
          <p:nvPr/>
        </p:nvCxnSpPr>
        <p:spPr>
          <a:xfrm flipH="1">
            <a:off x="3591313" y="1697313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g21630c799ee_0_220"/>
          <p:cNvCxnSpPr/>
          <p:nvPr/>
        </p:nvCxnSpPr>
        <p:spPr>
          <a:xfrm>
            <a:off x="3353288" y="1814263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g21630c799ee_0_220"/>
          <p:cNvCxnSpPr/>
          <p:nvPr/>
        </p:nvCxnSpPr>
        <p:spPr>
          <a:xfrm flipH="1">
            <a:off x="3591313" y="2134263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g21630c799ee_0_220"/>
          <p:cNvCxnSpPr/>
          <p:nvPr/>
        </p:nvCxnSpPr>
        <p:spPr>
          <a:xfrm flipH="1" rot="10800000">
            <a:off x="4351550" y="21327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g21630c799ee_0_220"/>
          <p:cNvCxnSpPr/>
          <p:nvPr/>
        </p:nvCxnSpPr>
        <p:spPr>
          <a:xfrm flipH="1" rot="10800000">
            <a:off x="4654013" y="1509188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g21630c799ee_0_220"/>
          <p:cNvSpPr txBox="1"/>
          <p:nvPr/>
        </p:nvSpPr>
        <p:spPr>
          <a:xfrm>
            <a:off x="3522350" y="2476913"/>
            <a:ext cx="202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value: 1.95</a:t>
            </a:r>
            <a:endParaRPr sz="800"/>
          </a:p>
        </p:txBody>
      </p:sp>
      <p:cxnSp>
        <p:nvCxnSpPr>
          <p:cNvPr id="1084" name="Google Shape;1084;g21630c799ee_0_220"/>
          <p:cNvCxnSpPr/>
          <p:nvPr/>
        </p:nvCxnSpPr>
        <p:spPr>
          <a:xfrm flipH="1" rot="10800000">
            <a:off x="4672913" y="1949138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1630c799ee_0_262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Value iteration: Solving the inference problem</a:t>
            </a:r>
            <a:endParaRPr b="0"/>
          </a:p>
        </p:txBody>
      </p:sp>
      <p:sp>
        <p:nvSpPr>
          <p:cNvPr id="1091" name="Google Shape;1091;g21630c799ee_0_26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21630c799ee_0_262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3" name="Google Shape;1093;g21630c799ee_0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86" y="761175"/>
            <a:ext cx="4102324" cy="22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g21630c799ee_0_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44" y="1060194"/>
            <a:ext cx="2424475" cy="14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g21630c799ee_0_262"/>
          <p:cNvSpPr/>
          <p:nvPr/>
        </p:nvSpPr>
        <p:spPr>
          <a:xfrm>
            <a:off x="1169825" y="1407775"/>
            <a:ext cx="1050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g21630c799ee_0_262"/>
          <p:cNvSpPr txBox="1"/>
          <p:nvPr/>
        </p:nvSpPr>
        <p:spPr>
          <a:xfrm>
            <a:off x="1084475" y="1323175"/>
            <a:ext cx="34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0.1</a:t>
            </a:r>
            <a:endParaRPr sz="500"/>
          </a:p>
        </p:txBody>
      </p:sp>
      <p:sp>
        <p:nvSpPr>
          <p:cNvPr id="1097" name="Google Shape;1097;g21630c799ee_0_262"/>
          <p:cNvSpPr/>
          <p:nvPr/>
        </p:nvSpPr>
        <p:spPr>
          <a:xfrm>
            <a:off x="1169825" y="1729625"/>
            <a:ext cx="1050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g21630c799ee_0_262"/>
          <p:cNvSpPr txBox="1"/>
          <p:nvPr/>
        </p:nvSpPr>
        <p:spPr>
          <a:xfrm>
            <a:off x="1084475" y="1645025"/>
            <a:ext cx="34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</a:t>
            </a:r>
            <a:endParaRPr sz="500"/>
          </a:p>
        </p:txBody>
      </p:sp>
      <p:sp>
        <p:nvSpPr>
          <p:cNvPr id="1099" name="Google Shape;1099;g21630c799ee_0_262"/>
          <p:cNvSpPr txBox="1"/>
          <p:nvPr/>
        </p:nvSpPr>
        <p:spPr>
          <a:xfrm>
            <a:off x="3187550" y="114616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13.4</a:t>
            </a:r>
            <a:endParaRPr sz="500"/>
          </a:p>
        </p:txBody>
      </p:sp>
      <p:cxnSp>
        <p:nvCxnSpPr>
          <p:cNvPr id="1100" name="Google Shape;1100;g21630c799ee_0_262"/>
          <p:cNvCxnSpPr/>
          <p:nvPr/>
        </p:nvCxnSpPr>
        <p:spPr>
          <a:xfrm>
            <a:off x="3389975" y="13928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1" name="Google Shape;1101;g21630c799ee_0_262"/>
          <p:cNvSpPr txBox="1"/>
          <p:nvPr/>
        </p:nvSpPr>
        <p:spPr>
          <a:xfrm>
            <a:off x="3187550" y="1584774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13.7</a:t>
            </a:r>
            <a:endParaRPr sz="500"/>
          </a:p>
        </p:txBody>
      </p:sp>
      <p:sp>
        <p:nvSpPr>
          <p:cNvPr id="1102" name="Google Shape;1102;g21630c799ee_0_262"/>
          <p:cNvSpPr txBox="1"/>
          <p:nvPr/>
        </p:nvSpPr>
        <p:spPr>
          <a:xfrm>
            <a:off x="3650675" y="11584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12.3</a:t>
            </a:r>
            <a:endParaRPr sz="500"/>
          </a:p>
        </p:txBody>
      </p:sp>
      <p:sp>
        <p:nvSpPr>
          <p:cNvPr id="1103" name="Google Shape;1103;g21630c799ee_0_262"/>
          <p:cNvSpPr txBox="1"/>
          <p:nvPr/>
        </p:nvSpPr>
        <p:spPr>
          <a:xfrm>
            <a:off x="3668925" y="16028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14.1</a:t>
            </a:r>
            <a:endParaRPr sz="500"/>
          </a:p>
        </p:txBody>
      </p:sp>
      <p:sp>
        <p:nvSpPr>
          <p:cNvPr id="1104" name="Google Shape;1104;g21630c799ee_0_262"/>
          <p:cNvSpPr txBox="1"/>
          <p:nvPr/>
        </p:nvSpPr>
        <p:spPr>
          <a:xfrm>
            <a:off x="3622450" y="20060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15.9</a:t>
            </a:r>
            <a:endParaRPr sz="500"/>
          </a:p>
        </p:txBody>
      </p:sp>
      <p:sp>
        <p:nvSpPr>
          <p:cNvPr id="1105" name="Google Shape;1105;g21630c799ee_0_262"/>
          <p:cNvSpPr txBox="1"/>
          <p:nvPr/>
        </p:nvSpPr>
        <p:spPr>
          <a:xfrm>
            <a:off x="4072250" y="20045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16.3</a:t>
            </a:r>
            <a:endParaRPr sz="500"/>
          </a:p>
        </p:txBody>
      </p:sp>
      <p:sp>
        <p:nvSpPr>
          <p:cNvPr id="1106" name="Google Shape;1106;g21630c799ee_0_262"/>
          <p:cNvSpPr txBox="1"/>
          <p:nvPr/>
        </p:nvSpPr>
        <p:spPr>
          <a:xfrm>
            <a:off x="4545450" y="20308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18.1</a:t>
            </a:r>
            <a:endParaRPr sz="500"/>
          </a:p>
        </p:txBody>
      </p:sp>
      <p:sp>
        <p:nvSpPr>
          <p:cNvPr id="1107" name="Google Shape;1107;g21630c799ee_0_262"/>
          <p:cNvSpPr txBox="1"/>
          <p:nvPr/>
        </p:nvSpPr>
        <p:spPr>
          <a:xfrm>
            <a:off x="4545450" y="158477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18.2</a:t>
            </a:r>
            <a:endParaRPr sz="500"/>
          </a:p>
        </p:txBody>
      </p:sp>
      <p:cxnSp>
        <p:nvCxnSpPr>
          <p:cNvPr id="1108" name="Google Shape;1108;g21630c799ee_0_262"/>
          <p:cNvCxnSpPr/>
          <p:nvPr/>
        </p:nvCxnSpPr>
        <p:spPr>
          <a:xfrm flipH="1" rot="10800000">
            <a:off x="3474325" y="17130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g21630c799ee_0_262"/>
          <p:cNvCxnSpPr/>
          <p:nvPr/>
        </p:nvCxnSpPr>
        <p:spPr>
          <a:xfrm>
            <a:off x="3802375" y="13928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g21630c799ee_0_262"/>
          <p:cNvCxnSpPr/>
          <p:nvPr/>
        </p:nvCxnSpPr>
        <p:spPr>
          <a:xfrm>
            <a:off x="3834663" y="1814263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g21630c799ee_0_262"/>
          <p:cNvCxnSpPr/>
          <p:nvPr/>
        </p:nvCxnSpPr>
        <p:spPr>
          <a:xfrm flipH="1" rot="10800000">
            <a:off x="4351550" y="21327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g21630c799ee_0_262"/>
          <p:cNvCxnSpPr/>
          <p:nvPr/>
        </p:nvCxnSpPr>
        <p:spPr>
          <a:xfrm flipH="1" rot="10800000">
            <a:off x="4672913" y="1500563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g21630c799ee_0_262"/>
          <p:cNvSpPr txBox="1"/>
          <p:nvPr/>
        </p:nvSpPr>
        <p:spPr>
          <a:xfrm>
            <a:off x="3522350" y="2476913"/>
            <a:ext cx="202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value: 13.68</a:t>
            </a:r>
            <a:endParaRPr sz="800"/>
          </a:p>
        </p:txBody>
      </p:sp>
      <p:cxnSp>
        <p:nvCxnSpPr>
          <p:cNvPr id="1114" name="Google Shape;1114;g21630c799ee_0_262"/>
          <p:cNvCxnSpPr/>
          <p:nvPr/>
        </p:nvCxnSpPr>
        <p:spPr>
          <a:xfrm flipH="1" rot="10800000">
            <a:off x="3896025" y="21342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g21630c799ee_0_262"/>
          <p:cNvCxnSpPr/>
          <p:nvPr/>
        </p:nvCxnSpPr>
        <p:spPr>
          <a:xfrm flipH="1" rot="10800000">
            <a:off x="4672913" y="1921963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1630c799ee_0_305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Value iteration: Solving the inference problem</a:t>
            </a:r>
            <a:endParaRPr b="0"/>
          </a:p>
        </p:txBody>
      </p:sp>
      <p:sp>
        <p:nvSpPr>
          <p:cNvPr id="1122" name="Google Shape;1122;g21630c799ee_0_30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21630c799ee_0_30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4" name="Google Shape;1124;g21630c799ee_0_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86" y="761175"/>
            <a:ext cx="4102324" cy="22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g21630c799ee_0_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44" y="1060194"/>
            <a:ext cx="2424475" cy="14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g21630c799ee_0_305"/>
          <p:cNvSpPr/>
          <p:nvPr/>
        </p:nvSpPr>
        <p:spPr>
          <a:xfrm>
            <a:off x="1169825" y="1407775"/>
            <a:ext cx="1050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g21630c799ee_0_305"/>
          <p:cNvSpPr txBox="1"/>
          <p:nvPr/>
        </p:nvSpPr>
        <p:spPr>
          <a:xfrm>
            <a:off x="1084475" y="1323175"/>
            <a:ext cx="34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0.1</a:t>
            </a:r>
            <a:endParaRPr sz="500"/>
          </a:p>
        </p:txBody>
      </p:sp>
      <p:sp>
        <p:nvSpPr>
          <p:cNvPr id="1128" name="Google Shape;1128;g21630c799ee_0_305"/>
          <p:cNvSpPr/>
          <p:nvPr/>
        </p:nvSpPr>
        <p:spPr>
          <a:xfrm>
            <a:off x="1169825" y="1729625"/>
            <a:ext cx="1050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g21630c799ee_0_305"/>
          <p:cNvSpPr txBox="1"/>
          <p:nvPr/>
        </p:nvSpPr>
        <p:spPr>
          <a:xfrm>
            <a:off x="1084475" y="1645025"/>
            <a:ext cx="34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100</a:t>
            </a:r>
            <a:endParaRPr sz="500"/>
          </a:p>
        </p:txBody>
      </p:sp>
      <p:sp>
        <p:nvSpPr>
          <p:cNvPr id="1130" name="Google Shape;1130;g21630c799ee_0_305"/>
          <p:cNvSpPr txBox="1"/>
          <p:nvPr/>
        </p:nvSpPr>
        <p:spPr>
          <a:xfrm>
            <a:off x="3187550" y="114616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13.7</a:t>
            </a:r>
            <a:endParaRPr sz="500"/>
          </a:p>
        </p:txBody>
      </p:sp>
      <p:cxnSp>
        <p:nvCxnSpPr>
          <p:cNvPr id="1131" name="Google Shape;1131;g21630c799ee_0_305"/>
          <p:cNvCxnSpPr/>
          <p:nvPr/>
        </p:nvCxnSpPr>
        <p:spPr>
          <a:xfrm>
            <a:off x="3389975" y="13928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2" name="Google Shape;1132;g21630c799ee_0_305"/>
          <p:cNvSpPr txBox="1"/>
          <p:nvPr/>
        </p:nvSpPr>
        <p:spPr>
          <a:xfrm>
            <a:off x="3187550" y="1584774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13.8</a:t>
            </a:r>
            <a:endParaRPr sz="500"/>
          </a:p>
        </p:txBody>
      </p:sp>
      <p:sp>
        <p:nvSpPr>
          <p:cNvPr id="1133" name="Google Shape;1133;g21630c799ee_0_305"/>
          <p:cNvSpPr txBox="1"/>
          <p:nvPr/>
        </p:nvSpPr>
        <p:spPr>
          <a:xfrm>
            <a:off x="3650675" y="11584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12.4</a:t>
            </a:r>
            <a:endParaRPr sz="500"/>
          </a:p>
        </p:txBody>
      </p:sp>
      <p:sp>
        <p:nvSpPr>
          <p:cNvPr id="1134" name="Google Shape;1134;g21630c799ee_0_305"/>
          <p:cNvSpPr txBox="1"/>
          <p:nvPr/>
        </p:nvSpPr>
        <p:spPr>
          <a:xfrm>
            <a:off x="3668925" y="16028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14.1</a:t>
            </a:r>
            <a:endParaRPr sz="500"/>
          </a:p>
        </p:txBody>
      </p:sp>
      <p:sp>
        <p:nvSpPr>
          <p:cNvPr id="1135" name="Google Shape;1135;g21630c799ee_0_305"/>
          <p:cNvSpPr txBox="1"/>
          <p:nvPr/>
        </p:nvSpPr>
        <p:spPr>
          <a:xfrm>
            <a:off x="3622450" y="2006013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15.9</a:t>
            </a:r>
            <a:endParaRPr sz="500"/>
          </a:p>
        </p:txBody>
      </p:sp>
      <p:sp>
        <p:nvSpPr>
          <p:cNvPr id="1136" name="Google Shape;1136;g21630c799ee_0_305"/>
          <p:cNvSpPr txBox="1"/>
          <p:nvPr/>
        </p:nvSpPr>
        <p:spPr>
          <a:xfrm>
            <a:off x="4072250" y="200452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16.3</a:t>
            </a:r>
            <a:endParaRPr sz="500"/>
          </a:p>
        </p:txBody>
      </p:sp>
      <p:sp>
        <p:nvSpPr>
          <p:cNvPr id="1137" name="Google Shape;1137;g21630c799ee_0_305"/>
          <p:cNvSpPr txBox="1"/>
          <p:nvPr/>
        </p:nvSpPr>
        <p:spPr>
          <a:xfrm>
            <a:off x="4545450" y="20308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18.1</a:t>
            </a:r>
            <a:endParaRPr sz="500"/>
          </a:p>
        </p:txBody>
      </p:sp>
      <p:sp>
        <p:nvSpPr>
          <p:cNvPr id="1138" name="Google Shape;1138;g21630c799ee_0_305"/>
          <p:cNvSpPr txBox="1"/>
          <p:nvPr/>
        </p:nvSpPr>
        <p:spPr>
          <a:xfrm>
            <a:off x="4545450" y="1584775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18.2</a:t>
            </a:r>
            <a:endParaRPr sz="500"/>
          </a:p>
        </p:txBody>
      </p:sp>
      <p:cxnSp>
        <p:nvCxnSpPr>
          <p:cNvPr id="1139" name="Google Shape;1139;g21630c799ee_0_305"/>
          <p:cNvCxnSpPr/>
          <p:nvPr/>
        </p:nvCxnSpPr>
        <p:spPr>
          <a:xfrm flipH="1" rot="10800000">
            <a:off x="3474325" y="17130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g21630c799ee_0_305"/>
          <p:cNvCxnSpPr/>
          <p:nvPr/>
        </p:nvCxnSpPr>
        <p:spPr>
          <a:xfrm>
            <a:off x="3802375" y="13928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g21630c799ee_0_305"/>
          <p:cNvCxnSpPr/>
          <p:nvPr/>
        </p:nvCxnSpPr>
        <p:spPr>
          <a:xfrm>
            <a:off x="3834663" y="1814263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g21630c799ee_0_305"/>
          <p:cNvCxnSpPr/>
          <p:nvPr/>
        </p:nvCxnSpPr>
        <p:spPr>
          <a:xfrm flipH="1" rot="10800000">
            <a:off x="4351550" y="21327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g21630c799ee_0_305"/>
          <p:cNvCxnSpPr/>
          <p:nvPr/>
        </p:nvCxnSpPr>
        <p:spPr>
          <a:xfrm flipH="1" rot="10800000">
            <a:off x="4672913" y="1500563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4" name="Google Shape;1144;g21630c799ee_0_305"/>
          <p:cNvSpPr txBox="1"/>
          <p:nvPr/>
        </p:nvSpPr>
        <p:spPr>
          <a:xfrm>
            <a:off x="3522350" y="2476913"/>
            <a:ext cx="202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value: 13.78</a:t>
            </a:r>
            <a:endParaRPr sz="800"/>
          </a:p>
        </p:txBody>
      </p:sp>
      <p:cxnSp>
        <p:nvCxnSpPr>
          <p:cNvPr id="1145" name="Google Shape;1145;g21630c799ee_0_305"/>
          <p:cNvCxnSpPr/>
          <p:nvPr/>
        </p:nvCxnSpPr>
        <p:spPr>
          <a:xfrm flipH="1" rot="10800000">
            <a:off x="3896025" y="21342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g21630c799ee_0_305"/>
          <p:cNvCxnSpPr/>
          <p:nvPr/>
        </p:nvCxnSpPr>
        <p:spPr>
          <a:xfrm flipH="1" rot="10800000">
            <a:off x="4672913" y="1921963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1630c799ee_0_335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Summary of algorithms</a:t>
            </a:r>
            <a:endParaRPr b="0"/>
          </a:p>
        </p:txBody>
      </p:sp>
      <p:sp>
        <p:nvSpPr>
          <p:cNvPr id="1153" name="Google Shape;1153;g21630c799ee_0_33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g21630c799ee_0_335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5" name="Google Shape;1155;g21630c799ee_0_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50" y="694400"/>
            <a:ext cx="3194526" cy="19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1630c799ee_0_368"/>
          <p:cNvSpPr txBox="1"/>
          <p:nvPr>
            <p:ph type="title"/>
          </p:nvPr>
        </p:nvSpPr>
        <p:spPr>
          <a:xfrm>
            <a:off x="264405" y="167275"/>
            <a:ext cx="54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Summaries</a:t>
            </a:r>
            <a:endParaRPr b="0"/>
          </a:p>
        </p:txBody>
      </p:sp>
      <p:sp>
        <p:nvSpPr>
          <p:cNvPr id="1162" name="Google Shape;1162;g21630c799ee_0_36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g21630c799ee_0_368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4" name="Google Shape;1164;g21630c799ee_0_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0" y="596575"/>
            <a:ext cx="3885925" cy="22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17fd89bd6_0_0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Question</a:t>
            </a:r>
            <a:endParaRPr b="0"/>
          </a:p>
        </p:txBody>
      </p:sp>
      <p:sp>
        <p:nvSpPr>
          <p:cNvPr id="144" name="Google Shape;144;g2117fd89bd6_0_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117fd89bd6_0_0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sp>
        <p:nvSpPr>
          <p:cNvPr id="146" name="Google Shape;146;g2117fd89bd6_0_0"/>
          <p:cNvSpPr txBox="1"/>
          <p:nvPr/>
        </p:nvSpPr>
        <p:spPr>
          <a:xfrm>
            <a:off x="226288" y="654353"/>
            <a:ext cx="52554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71450" lvl="0" marL="2222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/>
              <a:t>What is the fastest way to travel from Gateway South to Times Square on a Friday night?</a:t>
            </a:r>
            <a:endParaRPr/>
          </a:p>
          <a:p>
            <a:pPr indent="-101600" lvl="0" marL="2222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0" lvl="0" marL="2222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0" lvl="0" marL="2222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0" lvl="0" marL="2222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0" lvl="0" marL="2222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0" lvl="0" marL="2222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0" lvl="2" marL="6794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6794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22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2250" rtl="0" algn="l">
              <a:spcBef>
                <a:spcPts val="9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rtl="0" algn="l"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2117fd89b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50" y="1149523"/>
            <a:ext cx="3894150" cy="18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117fd89bd6_0_0"/>
          <p:cNvSpPr/>
          <p:nvPr/>
        </p:nvSpPr>
        <p:spPr>
          <a:xfrm>
            <a:off x="2354400" y="1596200"/>
            <a:ext cx="678300" cy="16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117fd89bd6_0_0"/>
          <p:cNvSpPr/>
          <p:nvPr/>
        </p:nvSpPr>
        <p:spPr>
          <a:xfrm>
            <a:off x="2375200" y="1940950"/>
            <a:ext cx="678300" cy="16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117fd89bd6_0_0"/>
          <p:cNvSpPr txBox="1"/>
          <p:nvPr/>
        </p:nvSpPr>
        <p:spPr>
          <a:xfrm>
            <a:off x="2405025" y="1540525"/>
            <a:ext cx="291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train</a:t>
            </a:r>
            <a:endParaRPr sz="1000"/>
          </a:p>
        </p:txBody>
      </p:sp>
      <p:sp>
        <p:nvSpPr>
          <p:cNvPr id="151" name="Google Shape;151;g2117fd89bd6_0_0"/>
          <p:cNvSpPr txBox="1"/>
          <p:nvPr/>
        </p:nvSpPr>
        <p:spPr>
          <a:xfrm>
            <a:off x="2460725" y="1855150"/>
            <a:ext cx="291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bus</a:t>
            </a:r>
            <a:endParaRPr sz="1000"/>
          </a:p>
        </p:txBody>
      </p:sp>
      <p:sp>
        <p:nvSpPr>
          <p:cNvPr id="152" name="Google Shape;152;g2117fd89bd6_0_0"/>
          <p:cNvSpPr/>
          <p:nvPr/>
        </p:nvSpPr>
        <p:spPr>
          <a:xfrm>
            <a:off x="2425275" y="2603575"/>
            <a:ext cx="4707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117fd89bd6_0_0"/>
          <p:cNvSpPr txBox="1"/>
          <p:nvPr/>
        </p:nvSpPr>
        <p:spPr>
          <a:xfrm>
            <a:off x="2460725" y="2532925"/>
            <a:ext cx="291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drive</a:t>
            </a:r>
            <a:endParaRPr sz="1000"/>
          </a:p>
        </p:txBody>
      </p:sp>
      <p:sp>
        <p:nvSpPr>
          <p:cNvPr id="154" name="Google Shape;154;g2117fd89bd6_0_0"/>
          <p:cNvSpPr/>
          <p:nvPr/>
        </p:nvSpPr>
        <p:spPr>
          <a:xfrm>
            <a:off x="2450575" y="1307675"/>
            <a:ext cx="364500" cy="1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117fd89bd6_0_0"/>
          <p:cNvSpPr txBox="1"/>
          <p:nvPr/>
        </p:nvSpPr>
        <p:spPr>
          <a:xfrm>
            <a:off x="2405025" y="1207175"/>
            <a:ext cx="291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walk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17fd89bd6_0_109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1: Volcano crossing</a:t>
            </a:r>
            <a:endParaRPr b="0"/>
          </a:p>
        </p:txBody>
      </p:sp>
      <p:sp>
        <p:nvSpPr>
          <p:cNvPr id="161" name="Google Shape;161;g2117fd89bd6_0_10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117fd89bd6_0_109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163" name="Google Shape;163;g2117fd89bd6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3" y="816650"/>
            <a:ext cx="3739100" cy="21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117fd89bd6_0_109"/>
          <p:cNvSpPr/>
          <p:nvPr/>
        </p:nvSpPr>
        <p:spPr>
          <a:xfrm>
            <a:off x="967350" y="14798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117fd89bd6_0_109"/>
          <p:cNvSpPr/>
          <p:nvPr/>
        </p:nvSpPr>
        <p:spPr>
          <a:xfrm>
            <a:off x="1010725" y="21941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117fd89bd6_0_109"/>
          <p:cNvSpPr/>
          <p:nvPr/>
        </p:nvSpPr>
        <p:spPr>
          <a:xfrm>
            <a:off x="1010725" y="81665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g2117fd89bd6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925" y="634875"/>
            <a:ext cx="3714100" cy="23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17fd89bd6_0_121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1: </a:t>
            </a:r>
            <a:r>
              <a:rPr b="0" lang="en-US"/>
              <a:t>Volcano crossing</a:t>
            </a:r>
            <a:endParaRPr b="0"/>
          </a:p>
        </p:txBody>
      </p:sp>
      <p:sp>
        <p:nvSpPr>
          <p:cNvPr id="173" name="Google Shape;173;g2117fd89bd6_0_12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117fd89bd6_0_121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175" name="Google Shape;175;g2117fd89bd6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3" y="816650"/>
            <a:ext cx="3739100" cy="21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117fd89bd6_0_121"/>
          <p:cNvSpPr/>
          <p:nvPr/>
        </p:nvSpPr>
        <p:spPr>
          <a:xfrm>
            <a:off x="967350" y="14798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117fd89bd6_0_121"/>
          <p:cNvSpPr/>
          <p:nvPr/>
        </p:nvSpPr>
        <p:spPr>
          <a:xfrm>
            <a:off x="1010725" y="21941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117fd89bd6_0_121"/>
          <p:cNvSpPr/>
          <p:nvPr/>
        </p:nvSpPr>
        <p:spPr>
          <a:xfrm>
            <a:off x="1010725" y="81665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2117fd89bd6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925" y="634875"/>
            <a:ext cx="3714100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117fd89bd6_0_121"/>
          <p:cNvSpPr txBox="1"/>
          <p:nvPr/>
        </p:nvSpPr>
        <p:spPr>
          <a:xfrm>
            <a:off x="3132275" y="17924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181" name="Google Shape;181;g2117fd89bd6_0_121"/>
          <p:cNvCxnSpPr/>
          <p:nvPr/>
        </p:nvCxnSpPr>
        <p:spPr>
          <a:xfrm flipH="1" rot="10800000">
            <a:off x="3375150" y="19592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2117fd89bd6_0_121"/>
          <p:cNvCxnSpPr/>
          <p:nvPr/>
        </p:nvCxnSpPr>
        <p:spPr>
          <a:xfrm flipH="1" rot="10800000">
            <a:off x="3297425" y="17915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g2117fd89bd6_0_121"/>
          <p:cNvCxnSpPr/>
          <p:nvPr/>
        </p:nvCxnSpPr>
        <p:spPr>
          <a:xfrm flipH="1">
            <a:off x="3128950" y="196077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2117fd89bd6_0_121"/>
          <p:cNvCxnSpPr/>
          <p:nvPr/>
        </p:nvCxnSpPr>
        <p:spPr>
          <a:xfrm>
            <a:off x="3298025" y="20234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g2117fd89bd6_0_121"/>
          <p:cNvSpPr txBox="1"/>
          <p:nvPr/>
        </p:nvSpPr>
        <p:spPr>
          <a:xfrm>
            <a:off x="3470400" y="179292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186" name="Google Shape;186;g2117fd89bd6_0_121"/>
          <p:cNvCxnSpPr/>
          <p:nvPr/>
        </p:nvCxnSpPr>
        <p:spPr>
          <a:xfrm flipH="1" rot="10800000">
            <a:off x="3635550" y="179202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g2117fd89bd6_0_121"/>
          <p:cNvCxnSpPr/>
          <p:nvPr/>
        </p:nvCxnSpPr>
        <p:spPr>
          <a:xfrm flipH="1">
            <a:off x="3467075" y="196122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g2117fd89bd6_0_121"/>
          <p:cNvCxnSpPr/>
          <p:nvPr/>
        </p:nvCxnSpPr>
        <p:spPr>
          <a:xfrm>
            <a:off x="3636150" y="202392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g2117fd89bd6_0_121"/>
          <p:cNvSpPr txBox="1"/>
          <p:nvPr/>
        </p:nvSpPr>
        <p:spPr>
          <a:xfrm>
            <a:off x="3135600" y="213252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190" name="Google Shape;190;g2117fd89bd6_0_121"/>
          <p:cNvCxnSpPr/>
          <p:nvPr/>
        </p:nvCxnSpPr>
        <p:spPr>
          <a:xfrm flipH="1" rot="10800000">
            <a:off x="3378475" y="22993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g2117fd89bd6_0_121"/>
          <p:cNvCxnSpPr/>
          <p:nvPr/>
        </p:nvCxnSpPr>
        <p:spPr>
          <a:xfrm flipH="1" rot="10800000">
            <a:off x="3300750" y="213162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g2117fd89bd6_0_121"/>
          <p:cNvCxnSpPr/>
          <p:nvPr/>
        </p:nvCxnSpPr>
        <p:spPr>
          <a:xfrm flipH="1">
            <a:off x="3132275" y="230082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g2117fd89bd6_0_121"/>
          <p:cNvSpPr txBox="1"/>
          <p:nvPr/>
        </p:nvSpPr>
        <p:spPr>
          <a:xfrm>
            <a:off x="3464175" y="21329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194" name="Google Shape;194;g2117fd89bd6_0_121"/>
          <p:cNvCxnSpPr/>
          <p:nvPr/>
        </p:nvCxnSpPr>
        <p:spPr>
          <a:xfrm flipH="1" rot="10800000">
            <a:off x="3629325" y="21320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g2117fd89bd6_0_121"/>
          <p:cNvCxnSpPr/>
          <p:nvPr/>
        </p:nvCxnSpPr>
        <p:spPr>
          <a:xfrm flipH="1">
            <a:off x="3460850" y="230127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g2117fd89bd6_0_121"/>
          <p:cNvCxnSpPr/>
          <p:nvPr/>
        </p:nvCxnSpPr>
        <p:spPr>
          <a:xfrm>
            <a:off x="3629925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g2117fd89bd6_0_121"/>
          <p:cNvSpPr txBox="1"/>
          <p:nvPr/>
        </p:nvSpPr>
        <p:spPr>
          <a:xfrm>
            <a:off x="3489500" y="247392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198" name="Google Shape;198;g2117fd89bd6_0_121"/>
          <p:cNvCxnSpPr/>
          <p:nvPr/>
        </p:nvCxnSpPr>
        <p:spPr>
          <a:xfrm flipH="1" rot="10800000">
            <a:off x="3732375" y="26407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g2117fd89bd6_0_121"/>
          <p:cNvCxnSpPr/>
          <p:nvPr/>
        </p:nvCxnSpPr>
        <p:spPr>
          <a:xfrm flipH="1" rot="10800000">
            <a:off x="3654650" y="247302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g2117fd89bd6_0_121"/>
          <p:cNvCxnSpPr/>
          <p:nvPr/>
        </p:nvCxnSpPr>
        <p:spPr>
          <a:xfrm>
            <a:off x="3655250" y="270492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g2117fd89bd6_0_121"/>
          <p:cNvSpPr txBox="1"/>
          <p:nvPr/>
        </p:nvSpPr>
        <p:spPr>
          <a:xfrm>
            <a:off x="3827625" y="24743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02" name="Google Shape;202;g2117fd89bd6_0_121"/>
          <p:cNvCxnSpPr/>
          <p:nvPr/>
        </p:nvCxnSpPr>
        <p:spPr>
          <a:xfrm flipH="1" rot="10800000">
            <a:off x="4070500" y="26411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g2117fd89bd6_0_121"/>
          <p:cNvCxnSpPr/>
          <p:nvPr/>
        </p:nvCxnSpPr>
        <p:spPr>
          <a:xfrm flipH="1">
            <a:off x="3824300" y="264267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2117fd89bd6_0_121"/>
          <p:cNvCxnSpPr/>
          <p:nvPr/>
        </p:nvCxnSpPr>
        <p:spPr>
          <a:xfrm>
            <a:off x="3993375" y="27053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g2117fd89bd6_0_121"/>
          <p:cNvSpPr txBox="1"/>
          <p:nvPr/>
        </p:nvSpPr>
        <p:spPr>
          <a:xfrm>
            <a:off x="4165750" y="24743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06" name="Google Shape;206;g2117fd89bd6_0_121"/>
          <p:cNvCxnSpPr/>
          <p:nvPr/>
        </p:nvCxnSpPr>
        <p:spPr>
          <a:xfrm flipH="1" rot="10800000">
            <a:off x="4408625" y="26411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2117fd89bd6_0_121"/>
          <p:cNvCxnSpPr/>
          <p:nvPr/>
        </p:nvCxnSpPr>
        <p:spPr>
          <a:xfrm flipH="1" rot="10800000">
            <a:off x="4330900" y="24734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2117fd89bd6_0_121"/>
          <p:cNvCxnSpPr/>
          <p:nvPr/>
        </p:nvCxnSpPr>
        <p:spPr>
          <a:xfrm flipH="1">
            <a:off x="4162425" y="264267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g2117fd89bd6_0_121"/>
          <p:cNvCxnSpPr/>
          <p:nvPr/>
        </p:nvCxnSpPr>
        <p:spPr>
          <a:xfrm>
            <a:off x="4331500" y="27053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g2117fd89bd6_0_121"/>
          <p:cNvSpPr txBox="1"/>
          <p:nvPr/>
        </p:nvSpPr>
        <p:spPr>
          <a:xfrm>
            <a:off x="4159525" y="21329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11" name="Google Shape;211;g2117fd89bd6_0_121"/>
          <p:cNvCxnSpPr/>
          <p:nvPr/>
        </p:nvCxnSpPr>
        <p:spPr>
          <a:xfrm flipH="1" rot="10800000">
            <a:off x="4402400" y="22997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2117fd89bd6_0_121"/>
          <p:cNvCxnSpPr/>
          <p:nvPr/>
        </p:nvCxnSpPr>
        <p:spPr>
          <a:xfrm flipH="1" rot="10800000">
            <a:off x="4324675" y="21320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g2117fd89bd6_0_121"/>
          <p:cNvCxnSpPr/>
          <p:nvPr/>
        </p:nvCxnSpPr>
        <p:spPr>
          <a:xfrm>
            <a:off x="4325275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g2117fd89bd6_0_121"/>
          <p:cNvSpPr txBox="1"/>
          <p:nvPr/>
        </p:nvSpPr>
        <p:spPr>
          <a:xfrm>
            <a:off x="3429000" y="2846000"/>
            <a:ext cx="22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value: 20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17fd89bd6_0_174"/>
          <p:cNvSpPr txBox="1"/>
          <p:nvPr>
            <p:ph type="title"/>
          </p:nvPr>
        </p:nvSpPr>
        <p:spPr>
          <a:xfrm>
            <a:off x="264404" y="167275"/>
            <a:ext cx="4979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/>
              <a:t>Example 1: </a:t>
            </a:r>
            <a:r>
              <a:rPr b="0" lang="en-US"/>
              <a:t>Volcano crossing</a:t>
            </a:r>
            <a:endParaRPr b="0"/>
          </a:p>
        </p:txBody>
      </p:sp>
      <p:sp>
        <p:nvSpPr>
          <p:cNvPr id="220" name="Google Shape;220;g2117fd89bd6_0_17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117fd89bd6_0_174"/>
          <p:cNvSpPr txBox="1"/>
          <p:nvPr>
            <p:ph idx="12" type="sldNum"/>
          </p:nvPr>
        </p:nvSpPr>
        <p:spPr>
          <a:xfrm>
            <a:off x="5412689" y="3125241"/>
            <a:ext cx="279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55</a:t>
            </a:r>
            <a:endParaRPr/>
          </a:p>
        </p:txBody>
      </p:sp>
      <p:pic>
        <p:nvPicPr>
          <p:cNvPr id="222" name="Google Shape;222;g2117fd89bd6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3" y="816650"/>
            <a:ext cx="3739100" cy="21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117fd89bd6_0_174"/>
          <p:cNvSpPr/>
          <p:nvPr/>
        </p:nvSpPr>
        <p:spPr>
          <a:xfrm>
            <a:off x="967350" y="14798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117fd89bd6_0_174"/>
          <p:cNvSpPr/>
          <p:nvPr/>
        </p:nvSpPr>
        <p:spPr>
          <a:xfrm>
            <a:off x="1010725" y="219410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117fd89bd6_0_174"/>
          <p:cNvSpPr/>
          <p:nvPr/>
        </p:nvSpPr>
        <p:spPr>
          <a:xfrm>
            <a:off x="1010725" y="816650"/>
            <a:ext cx="3872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g2117fd89bd6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925" y="634875"/>
            <a:ext cx="3714100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117fd89bd6_0_174"/>
          <p:cNvSpPr txBox="1"/>
          <p:nvPr/>
        </p:nvSpPr>
        <p:spPr>
          <a:xfrm>
            <a:off x="3132275" y="17924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28" name="Google Shape;228;g2117fd89bd6_0_174"/>
          <p:cNvCxnSpPr/>
          <p:nvPr/>
        </p:nvCxnSpPr>
        <p:spPr>
          <a:xfrm flipH="1" rot="10800000">
            <a:off x="3375150" y="19592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2117fd89bd6_0_174"/>
          <p:cNvCxnSpPr/>
          <p:nvPr/>
        </p:nvCxnSpPr>
        <p:spPr>
          <a:xfrm flipH="1" rot="10800000">
            <a:off x="3297425" y="17915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g2117fd89bd6_0_174"/>
          <p:cNvCxnSpPr/>
          <p:nvPr/>
        </p:nvCxnSpPr>
        <p:spPr>
          <a:xfrm flipH="1">
            <a:off x="3128950" y="196077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2117fd89bd6_0_174"/>
          <p:cNvCxnSpPr/>
          <p:nvPr/>
        </p:nvCxnSpPr>
        <p:spPr>
          <a:xfrm>
            <a:off x="3298025" y="20234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g2117fd89bd6_0_174"/>
          <p:cNvSpPr txBox="1"/>
          <p:nvPr/>
        </p:nvSpPr>
        <p:spPr>
          <a:xfrm>
            <a:off x="3470400" y="179292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33" name="Google Shape;233;g2117fd89bd6_0_174"/>
          <p:cNvCxnSpPr/>
          <p:nvPr/>
        </p:nvCxnSpPr>
        <p:spPr>
          <a:xfrm flipH="1" rot="10800000">
            <a:off x="3635550" y="179202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g2117fd89bd6_0_174"/>
          <p:cNvCxnSpPr/>
          <p:nvPr/>
        </p:nvCxnSpPr>
        <p:spPr>
          <a:xfrm flipH="1">
            <a:off x="3467075" y="196122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2117fd89bd6_0_174"/>
          <p:cNvCxnSpPr/>
          <p:nvPr/>
        </p:nvCxnSpPr>
        <p:spPr>
          <a:xfrm>
            <a:off x="3636150" y="202392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g2117fd89bd6_0_174"/>
          <p:cNvSpPr txBox="1"/>
          <p:nvPr/>
        </p:nvSpPr>
        <p:spPr>
          <a:xfrm>
            <a:off x="3135600" y="213252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37" name="Google Shape;237;g2117fd89bd6_0_174"/>
          <p:cNvCxnSpPr/>
          <p:nvPr/>
        </p:nvCxnSpPr>
        <p:spPr>
          <a:xfrm flipH="1" rot="10800000">
            <a:off x="3378475" y="22993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g2117fd89bd6_0_174"/>
          <p:cNvCxnSpPr/>
          <p:nvPr/>
        </p:nvCxnSpPr>
        <p:spPr>
          <a:xfrm flipH="1" rot="10800000">
            <a:off x="3300750" y="213162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g2117fd89bd6_0_174"/>
          <p:cNvCxnSpPr/>
          <p:nvPr/>
        </p:nvCxnSpPr>
        <p:spPr>
          <a:xfrm flipH="1">
            <a:off x="3132275" y="230082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g2117fd89bd6_0_174"/>
          <p:cNvSpPr txBox="1"/>
          <p:nvPr/>
        </p:nvSpPr>
        <p:spPr>
          <a:xfrm>
            <a:off x="3464175" y="21329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41" name="Google Shape;241;g2117fd89bd6_0_174"/>
          <p:cNvCxnSpPr/>
          <p:nvPr/>
        </p:nvCxnSpPr>
        <p:spPr>
          <a:xfrm flipH="1" rot="10800000">
            <a:off x="3629325" y="21320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g2117fd89bd6_0_174"/>
          <p:cNvCxnSpPr/>
          <p:nvPr/>
        </p:nvCxnSpPr>
        <p:spPr>
          <a:xfrm flipH="1">
            <a:off x="3460850" y="230127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g2117fd89bd6_0_174"/>
          <p:cNvCxnSpPr/>
          <p:nvPr/>
        </p:nvCxnSpPr>
        <p:spPr>
          <a:xfrm>
            <a:off x="3629925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2117fd89bd6_0_174"/>
          <p:cNvSpPr txBox="1"/>
          <p:nvPr/>
        </p:nvSpPr>
        <p:spPr>
          <a:xfrm>
            <a:off x="3489500" y="247392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45" name="Google Shape;245;g2117fd89bd6_0_174"/>
          <p:cNvCxnSpPr/>
          <p:nvPr/>
        </p:nvCxnSpPr>
        <p:spPr>
          <a:xfrm flipH="1" rot="10800000">
            <a:off x="3732375" y="264072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g2117fd89bd6_0_174"/>
          <p:cNvCxnSpPr/>
          <p:nvPr/>
        </p:nvCxnSpPr>
        <p:spPr>
          <a:xfrm flipH="1" rot="10800000">
            <a:off x="3654650" y="247302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g2117fd89bd6_0_174"/>
          <p:cNvCxnSpPr/>
          <p:nvPr/>
        </p:nvCxnSpPr>
        <p:spPr>
          <a:xfrm>
            <a:off x="3655250" y="270492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g2117fd89bd6_0_174"/>
          <p:cNvSpPr txBox="1"/>
          <p:nvPr/>
        </p:nvSpPr>
        <p:spPr>
          <a:xfrm>
            <a:off x="3827625" y="24743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49" name="Google Shape;249;g2117fd89bd6_0_174"/>
          <p:cNvCxnSpPr/>
          <p:nvPr/>
        </p:nvCxnSpPr>
        <p:spPr>
          <a:xfrm flipH="1" rot="10800000">
            <a:off x="4070500" y="26411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g2117fd89bd6_0_174"/>
          <p:cNvCxnSpPr/>
          <p:nvPr/>
        </p:nvCxnSpPr>
        <p:spPr>
          <a:xfrm flipH="1">
            <a:off x="3824300" y="264267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2117fd89bd6_0_174"/>
          <p:cNvCxnSpPr/>
          <p:nvPr/>
        </p:nvCxnSpPr>
        <p:spPr>
          <a:xfrm>
            <a:off x="3993375" y="27053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g2117fd89bd6_0_174"/>
          <p:cNvSpPr txBox="1"/>
          <p:nvPr/>
        </p:nvSpPr>
        <p:spPr>
          <a:xfrm>
            <a:off x="4165750" y="24743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53" name="Google Shape;253;g2117fd89bd6_0_174"/>
          <p:cNvCxnSpPr/>
          <p:nvPr/>
        </p:nvCxnSpPr>
        <p:spPr>
          <a:xfrm flipH="1" rot="10800000">
            <a:off x="4408625" y="26411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g2117fd89bd6_0_174"/>
          <p:cNvCxnSpPr/>
          <p:nvPr/>
        </p:nvCxnSpPr>
        <p:spPr>
          <a:xfrm flipH="1" rot="10800000">
            <a:off x="4330900" y="24734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g2117fd89bd6_0_174"/>
          <p:cNvCxnSpPr/>
          <p:nvPr/>
        </p:nvCxnSpPr>
        <p:spPr>
          <a:xfrm flipH="1">
            <a:off x="4162425" y="2642675"/>
            <a:ext cx="12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2117fd89bd6_0_174"/>
          <p:cNvCxnSpPr/>
          <p:nvPr/>
        </p:nvCxnSpPr>
        <p:spPr>
          <a:xfrm>
            <a:off x="4331500" y="27053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g2117fd89bd6_0_174"/>
          <p:cNvSpPr txBox="1"/>
          <p:nvPr/>
        </p:nvSpPr>
        <p:spPr>
          <a:xfrm>
            <a:off x="4159525" y="2132975"/>
            <a:ext cx="3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</a:t>
            </a:r>
            <a:endParaRPr sz="1000"/>
          </a:p>
        </p:txBody>
      </p:sp>
      <p:cxnSp>
        <p:nvCxnSpPr>
          <p:cNvPr id="258" name="Google Shape;258;g2117fd89bd6_0_174"/>
          <p:cNvCxnSpPr/>
          <p:nvPr/>
        </p:nvCxnSpPr>
        <p:spPr>
          <a:xfrm flipH="1" rot="10800000">
            <a:off x="4402400" y="2299775"/>
            <a:ext cx="107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g2117fd89bd6_0_174"/>
          <p:cNvCxnSpPr/>
          <p:nvPr/>
        </p:nvCxnSpPr>
        <p:spPr>
          <a:xfrm flipH="1" rot="10800000">
            <a:off x="4324675" y="2132075"/>
            <a:ext cx="450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g2117fd89bd6_0_174"/>
          <p:cNvCxnSpPr/>
          <p:nvPr/>
        </p:nvCxnSpPr>
        <p:spPr>
          <a:xfrm>
            <a:off x="4325275" y="2363975"/>
            <a:ext cx="33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g2117fd89bd6_0_174"/>
          <p:cNvSpPr txBox="1"/>
          <p:nvPr/>
        </p:nvSpPr>
        <p:spPr>
          <a:xfrm>
            <a:off x="3429000" y="2846000"/>
            <a:ext cx="22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value: 20</a:t>
            </a:r>
            <a:endParaRPr sz="1000"/>
          </a:p>
        </p:txBody>
      </p:sp>
      <p:sp>
        <p:nvSpPr>
          <p:cNvPr id="262" name="Google Shape;262;g2117fd89bd6_0_174"/>
          <p:cNvSpPr/>
          <p:nvPr/>
        </p:nvSpPr>
        <p:spPr>
          <a:xfrm>
            <a:off x="1504850" y="2065600"/>
            <a:ext cx="82200" cy="6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117fd89bd6_0_174"/>
          <p:cNvSpPr txBox="1"/>
          <p:nvPr/>
        </p:nvSpPr>
        <p:spPr>
          <a:xfrm>
            <a:off x="1409350" y="1968250"/>
            <a:ext cx="33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Calibri"/>
                <a:ea typeface="Calibri"/>
                <a:cs typeface="Calibri"/>
                <a:sym typeface="Calibri"/>
              </a:rPr>
              <a:t>0.1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2023-01-23T00:08:41Z</dcterms:created>
  <dc:creator>Abdul Rafae Khan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2023-01-23T00:00:00Z</vt:filetime>
  </property>
  <property fmtid="{D5CDD505-2E9C-101B-9397-08002B2CF9AE}" pid="5" name="PTEX.Fullbanner">
    <vt:lpwstr>This is pdfTeX, Version 3.141592653-2.6-1.40.23 (TeX Live 2021) kpathsea version 6.3.3</vt:lpwstr>
  </property>
  <property fmtid="{D5CDD505-2E9C-101B-9397-08002B2CF9AE}" pid="6" name="Producer">
    <vt:lpwstr>pdfTeX-1.40.23</vt:lpwstr>
  </property>
</Properties>
</file>