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3244850" cx="5765800"/>
  <p:notesSz cx="5765800" cy="3244850"/>
  <p:embeddedFontLst>
    <p:embeddedFont>
      <p:font typeface="Tahoma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6" roundtripDataSignature="AMtx7miSNgyXcmhtbVYOdKypWN3o+sI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Tahoma-bold.fntdata"/><Relationship Id="rId30" Type="http://schemas.openxmlformats.org/officeDocument/2006/relationships/slide" Target="slides/slide25.xml"/><Relationship Id="rId74" Type="http://schemas.openxmlformats.org/officeDocument/2006/relationships/font" Target="fonts/Tahoma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265488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911350" y="406400"/>
            <a:ext cx="1943100" cy="1093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ford-cs221.github.io/autumn2019/lectures/index.html#include=inference-demo.js&amp;example=alarm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ford-cs221.github.io/autumn2019/lectures/index.html#include=inference-demo.js&amp;example=med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ford-cs221.github.io/autumn2019/lectures/index.html#include=inference-demo.js&amp;example=alarm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ford-cs221.github.io/autumn2019/lectures/index.html#include=inference-demo.js&amp;example=alarm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:notes"/>
          <p:cNvSpPr txBox="1"/>
          <p:nvPr>
            <p:ph idx="1" type="body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9:notes"/>
          <p:cNvSpPr/>
          <p:nvPr>
            <p:ph idx="2" type="sldImg"/>
          </p:nvPr>
        </p:nvSpPr>
        <p:spPr>
          <a:xfrm>
            <a:off x="1911350" y="406400"/>
            <a:ext cx="1943100" cy="1093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f342d7863_0_193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2f342d7863_0_193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2f342d7863_0_193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f342d7863_0_253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2f342d7863_0_253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f342d7863_0_253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f342d7863_0_255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2f342d7863_0_255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2f342d7863_0_255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f342d7863_0_194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2f342d7863_0_194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building the house from scratch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local search: how do we improve and change it?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f342d7863_0_194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f342d7863_0_196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2f342d7863_0_196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2f342d7863_0_196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f342d7863_0_197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2f342d7863_0_197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key is that when evaluating a new value for a variable, only need to compute factors that touch that variable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that significantly reduces the time cost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2f342d7863_0_197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f342d7863_0_199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2f342d7863_0_199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2f342d7863_0_199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f342d7863_0_201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2f342d7863_0_201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[demo] iteratedConditionalModes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problem: falls into local optimal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https://stanford-cs221.github.io/autumn2019/lectures/index.html#include=inference-demo.js&amp;example=track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2f342d7863_0_201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f342d7863_0_202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2f342d7863_0_202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idea for solving this problem is to introduce randomness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choose each variable with probability proportional to the weight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2f342d7863_0_202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f342d7863_0_204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2f342d7863_0_204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gibbsSampling()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 an example of steakhouse vegetarian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2f342d7863_0_204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18ec45df6_0_15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018ec45df6_0_15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just">
              <a:lnSpc>
                <a:spcPct val="102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60" name="Google Shape;60;g2018ec45df6_0_15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f342d7863_0_205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2f342d7863_0_205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2f342d7863_0_205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f342d7863_0_258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2f342d7863_0_258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we are looking at two ways solve this problem by actively changing the structure of the factor graph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2f342d7863_0_258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f342d7863_0_209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2f342d7863_0_209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independent variables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backtracking search, try every combination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2f342d7863_0_209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f342d7863_0_210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22f342d7863_0_210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2f342d7863_0_210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f342d7863_0_212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2f342d7863_0_212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x1 doesn’t exist, then the rest will be independent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2f342d7863_0_212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f342d7863_0_213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2f342d7863_0_213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that’s why we introduce the idea of conditioning.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idea is to first consider the condition where X2 is blue[whiteboard, resulting graph]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2f342d7863_0_213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f342d7863_0_215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22f342d7863_0_215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you set fix the value of Q and SA, that sorts of remove the edges connecting SA and Q,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it separates the graph into stumps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extended partial assignments were like the graph structure cannot change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we are in the new world we can change the structure of the graph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2f342d7863_0_215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f342d7863_0_217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22f342d7863_0_217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you have a variable you want to condition, rip it of the graph, and everything touches it turns into a stump with the value preloaded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2f342d7863_0_217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2f342d7863_0_218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2f342d7863_0_218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[whiteboard]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hot weather -&gt; heatstroke, go to beach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2f342d7863_0_218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2f342d7863_0_221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2f342d7863_0_221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you condition on them, they turn into islands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2f342d7863_0_221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342d7863_0_106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we talked about variable based method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the map coloring problem could be solved using backtracking search,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but the order doesn’t matter, so we can reorder the search to improve the efficiency </a:t>
            </a:r>
            <a:endParaRPr sz="1500"/>
          </a:p>
        </p:txBody>
      </p:sp>
      <p:sp>
        <p:nvSpPr>
          <p:cNvPr id="97" name="Google Shape;97;g22f342d7863_0_106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2f342d7863_0_220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2f342d7863_0_220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 want to make some subset of the graph independent.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V it’ll be SA and NSW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are the variable I have to destroy to make my variable independent?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set of nodes you have to condition on is called the Markov banket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2f342d7863_0_220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f342d7863_0_223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2f342d7863_0_223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had this example before which was almost independent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can condition this on red, and make the other non independent and the problem is very easy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[explain]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cover all the solution as backtracking but this is much faster 3^7, 3 * (6 * 3)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2f342d7863_0_223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2f342d7863_0_262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2f342d7863_0_262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we are looking at two ways solve this problem by actively changing the structure of the factor graph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22f342d7863_0_262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2f342d7863_0_226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22f342d7863_0_226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conditioning: will rip my variable out of the graph, and use preloaded value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elimination: instead of plugging in a single value across every single factor, will add factor to maximize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2f342d7863_0_226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2f342d7863_0_228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22f342d7863_0_228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[whiteboard]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2f342d7863_0_228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2f342d7863_0_229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22f342d7863_0_229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pictorially everytime you remove a factor, you take all the variables, merge them into a big factor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example if we have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2f342d7863_0_229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f342d7863_0_231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22f342d7863_0_231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2f342d7863_0_231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2f342d7863_0_233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22f342d7863_0_233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22f342d7863_0_233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f342d7863_0_234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22f342d7863_0_234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ordering matter and it’s NP complete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forward backward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[whiteboard example]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2f342d7863_0_234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2f342d7863_0_236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2f342d7863_0_236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2f342d7863_0_236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f342d7863_0_110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106" name="Google Shape;106;g22f342d7863_0_110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2f342d7863_0_237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22f342d7863_0_237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2f342d7863_0_237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2f342d7863_0_265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22f342d7863_0_265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2f342d7863_0_265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2f342d7863_0_239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22f342d7863_0_239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is called joint distribution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we’ll use upper case letter to denote random variables and small letter to represent their values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P(S, R) is the value of the table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 picked S, I only care about the probability of S, I don’t care about R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when observing it’s raining, notice they don’t sum to 1, make them sum to 1 by normalizing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2f342d7863_0_239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2f342d7863_0_241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22f342d7863_0_241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observe some evidence, what you’d like to find out is some set of query variable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is marginalized out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you can just do probabilistic inference, which is this huge table of probabilistic assignment and compute any problems you want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there’s a problem here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2f342d7863_0_241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2f342d7863_0_242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22f342d7863_0_242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every variable takes 2 values, how many rows in the table? 2^n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first is how do you write down it compatly? I don’t want to write down 2^n numbers, BN will allow us to define joint distribution using factor graph, which is cool bc now I have compact way of what’s implicitly very large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2nd challenge is algorithmic, how to do it efficiently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these algorithm we talked about in the first half will come into play, where we will now be solving probabilistic inference with these algorithms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2f342d7863_0_242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2f342d7863_0_244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22f342d7863_0_244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decrease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let’s draw the graph [whiteboard]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2f342d7863_0_244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2f342d7863_0_245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22f342d7863_0_245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2f342d7863_0_245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2f342d7863_0_247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22f342d7863_0_247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[draw the right graph on the whiteboard]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22f342d7863_0_247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2f342d7863_0_249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22f342d7863_0_249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can go and answer questions: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https://stanford-cs221.github.io/autumn2019/lectures/index.html#include=inference-demo.js&amp;example=alarm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absense of any information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the alarm went off, go up or down?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happens if there’s also an earth quake?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2f342d7863_0_249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2f342d7863_0_250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22f342d7863_0_250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they are independent, if you condition on A, you change the independence structure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2f342d7863_0_250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342d7863_0_182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I can look at the value of the factor graph</a:t>
            </a:r>
            <a:endParaRPr sz="1500"/>
          </a:p>
        </p:txBody>
      </p:sp>
      <p:sp>
        <p:nvSpPr>
          <p:cNvPr id="120" name="Google Shape;120;g22f342d7863_0_182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2f54a3b54c_0_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22f54a3b54c_0_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22f54a3b54c_0_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2f54a3b54c_0_2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22f54a3b54c_0_2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2f54a3b54c_0_2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2f54a3b54c_0_3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22f54a3b54c_0_3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there could be many other variables that depend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the variables you’ve modeled (earthquakes also impact traffic) but as long as you don’t observe them,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they can be ignored mathematically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22f54a3b54c_0_3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2f54a3b54c_0_5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22f54a3b54c_0_5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22f54a3b54c_0_5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2f54a3b54c_0_8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g22f54a3b54c_0_8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https://stanford-cs221.github.io/autumn2019/lectures/index.html#include=inference-demo.js&amp;example=med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p(C = c, A=a, H = h, I = i) = p(c)p(a) p(h|c,a) p(i|c,a)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even if you didn’t observe A, you observe the evidence of A, it’s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enough to lower the probability of code, that’s how information propagate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22f54a3b54c_0_8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2f54a3b54c_0_10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g22f54a3b54c_0_10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let’s summarize what we’ve done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introduced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bayesian networks, where we have random variables that capture the state of the world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we have edges between these variables that represent dependencies between those variables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based on these dependencies we go and find local conditional distribution, and get joint distributions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that joint distribution you can ask probabilistic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queries, and ask questions about the world given evidence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saw this capture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interesting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patterns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all can be under the umbrella of factor graph interpretation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22f54a3b54c_0_10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f6bf60605_0_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22f6bf60605_0_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let’s talk about probabilistic programs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22f6bf60605_0_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2f54a3b54c_0_11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g22f54a3b54c_0_11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let’s look again at the alarm problem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 can write it as this product of all local conditional probabilities, or I can think of it as a probabilistic program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program contains 3 lines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idea is the probabilistic program is when you run set the value of the random variable, you can think of Bernoulli as a python program that returns true with probability epsilon.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every time I run it’ll produce a different assignments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22f54a3b54c_0_11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2f54a3b54c_0_13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22f54a3b54c_0_13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here’s a probabilistic program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you are doing object tracking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 induces a particular structure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https://vimeo.com/818518534/2b826e3391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22f54a3b54c_0_13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2f54a3b54c_0_14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g22f54a3b54c_0_14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22f54a3b54c_0_14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f342d7863_0_187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f342d7863_0_187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receive the location of the object but the sensor may be noisy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2f342d7863_0_187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2f54a3b54c_0_16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22f54a3b54c_0_16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22f54a3b54c_0_16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2f54a3b54c_0_18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g22f54a3b54c_0_18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22f54a3b54c_0_18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2f54a3b54c_0_19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g22f54a3b54c_0_19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try to understand the latent structure of the documents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22f54a3b54c_0_19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2f54a3b54c_0_21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g22f54a3b54c_0_21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22f54a3b54c_0_21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2f54a3b54c_0_22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9" name="Google Shape;1229;g22f54a3b54c_0_22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have a hidden variable, which is used to generates the observation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is counter intuitive to classification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22f54a3b54c_0_22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2f80a4bd3f_1_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g22f80a4bd3f_1_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22f80a4bd3f_1_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2f80a4bd3f_0_1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g22f80a4bd3f_0_1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can go and answer questions: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https://stanford-cs221.github.io/autumn2019/lectures/index.html#include=inference-demo.js&amp;example=alarm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absense of any information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the alarm went off, go up or down?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happens if there’s also an earth quake?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22f80a4bd3f_0_1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2f80a4bd3f_1_1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3" name="Google Shape;1283;g22f80a4bd3f_1_1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 can go and answer questions: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https://stanford-cs221.github.io/autumn2019/lectures/index.html#include=inference-demo.js&amp;example=alarm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absense of any information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the alarm went off, go up or down?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happens if there’s also an earth quake?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22f80a4bd3f_1_1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2c431a4430_0_62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1" name="Google Shape;1301;g22c431a4430_0_62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342d7863_0_189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2f342d7863_0_189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[whiteboard, draw the trajectory]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2f342d7863_0_189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f342d7863_0_191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2f342d7863_0_191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https://stanford-cs221.github.io/autumn2019/lectures/index.html#include=inference-demo.js&amp;example=track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maxVariableElimination()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factor graph of this problem looks like this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there are 2 parts of factors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observations are functions denoted by rectangles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real positions are hidden variables denoted by circles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there’s the transition function which are binary functions describing the adjacency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[whiteboard]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2f342d7863_0_191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81d8d24dd_0_48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081d8d24dd_0_48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081d8d24dd_0_48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body"/>
          </p:nvPr>
        </p:nvSpPr>
        <p:spPr>
          <a:xfrm>
            <a:off x="226288" y="654353"/>
            <a:ext cx="4994910" cy="223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ctr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18ec45df6_0_1744"/>
          <p:cNvSpPr txBox="1"/>
          <p:nvPr>
            <p:ph type="title"/>
          </p:nvPr>
        </p:nvSpPr>
        <p:spPr>
          <a:xfrm>
            <a:off x="801947" y="110734"/>
            <a:ext cx="41655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00A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2018ec45df6_0_1744"/>
          <p:cNvSpPr txBox="1"/>
          <p:nvPr>
            <p:ph idx="1" type="body"/>
          </p:nvPr>
        </p:nvSpPr>
        <p:spPr>
          <a:xfrm>
            <a:off x="106570" y="564589"/>
            <a:ext cx="42285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2018ec45df6_0_1744"/>
          <p:cNvSpPr txBox="1"/>
          <p:nvPr>
            <p:ph idx="11" type="ftr"/>
          </p:nvPr>
        </p:nvSpPr>
        <p:spPr>
          <a:xfrm>
            <a:off x="1961597" y="3017710"/>
            <a:ext cx="18462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018ec45df6_0_1744"/>
          <p:cNvSpPr txBox="1"/>
          <p:nvPr>
            <p:ph idx="10" type="dt"/>
          </p:nvPr>
        </p:nvSpPr>
        <p:spPr>
          <a:xfrm>
            <a:off x="288470" y="3017710"/>
            <a:ext cx="13269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018ec45df6_0_1744"/>
          <p:cNvSpPr txBox="1"/>
          <p:nvPr>
            <p:ph idx="12" type="sldNum"/>
          </p:nvPr>
        </p:nvSpPr>
        <p:spPr>
          <a:xfrm>
            <a:off x="4153971" y="3017710"/>
            <a:ext cx="1326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100" lvl="0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" lvl="1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" lvl="2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8100" lvl="3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8100" lvl="4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8100" lvl="5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8100" lvl="6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8100" lvl="7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8100" lvl="8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810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226288" y="654353"/>
            <a:ext cx="4994910" cy="223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Zvji4zg4QY_bxgZFxbva-cFB6YiNMAVk/view" TargetMode="External"/><Relationship Id="rId5" Type="http://schemas.openxmlformats.org/officeDocument/2006/relationships/image" Target="../media/image4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6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6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Relationship Id="rId5" Type="http://schemas.openxmlformats.org/officeDocument/2006/relationships/image" Target="../media/image57.png"/><Relationship Id="rId6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stanford-cs221.github.io/autumn2019/lectures/index.html#include=inference-demo.js&amp;example=trac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43599" y="1007175"/>
            <a:ext cx="4469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209675" lvl="0" marL="122174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50"/>
              <a:t>Lecture 11: Bayesian Networks I</a:t>
            </a:r>
            <a:endParaRPr sz="1500"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descr="Diagram&#10;&#10;Description automatically generated"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303" y="2227484"/>
            <a:ext cx="1266412" cy="70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283052" y="2397847"/>
            <a:ext cx="1553737" cy="535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279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 6:30-9:00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" rtl="0" algn="ctr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 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342d7863_0_193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Global search: Backtracking</a:t>
            </a:r>
            <a:endParaRPr b="0"/>
          </a:p>
        </p:txBody>
      </p:sp>
      <p:sp>
        <p:nvSpPr>
          <p:cNvPr id="214" name="Google Shape;214;g22f342d7863_0_193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2f342d7863_0_193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" name="Google Shape;216;g22f342d7863_0_193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17" name="Google Shape;217;g22f342d7863_0_193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22f342d7863_0_19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g22f342d7863_0_193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20" name="Google Shape;220;g22f342d7863_0_193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g22f342d7863_0_19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g22f342d7863_0_193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f342d7863_0_193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f342d7863_0_193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2f342d7863_0_19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00" y="629366"/>
            <a:ext cx="4444321" cy="249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f342d7863_0_253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Global search: Greedy</a:t>
            </a:r>
            <a:endParaRPr b="0"/>
          </a:p>
        </p:txBody>
      </p:sp>
      <p:sp>
        <p:nvSpPr>
          <p:cNvPr id="232" name="Google Shape;232;g22f342d7863_0_253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2f342d7863_0_253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4" name="Google Shape;234;g22f342d7863_0_253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35" name="Google Shape;235;g22f342d7863_0_253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g22f342d7863_0_25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g22f342d7863_0_253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38" name="Google Shape;238;g22f342d7863_0_253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g22f342d7863_0_25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g22f342d7863_0_253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f342d7863_0_253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f342d7863_0_253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22f342d7863_0_25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025" y="629366"/>
            <a:ext cx="4227723" cy="249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f342d7863_0_255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Global search: Beam search</a:t>
            </a:r>
            <a:endParaRPr b="0"/>
          </a:p>
        </p:txBody>
      </p:sp>
      <p:sp>
        <p:nvSpPr>
          <p:cNvPr id="250" name="Google Shape;250;g22f342d7863_0_255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2f342d7863_0_255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2" name="Google Shape;252;g22f342d7863_0_255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53" name="Google Shape;253;g22f342d7863_0_255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g22f342d7863_0_25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g22f342d7863_0_255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56" name="Google Shape;256;g22f342d7863_0_255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Google Shape;257;g22f342d7863_0_25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g22f342d7863_0_255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2f342d7863_0_255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2f342d7863_0_255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22f342d7863_0_2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29366"/>
            <a:ext cx="4161676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f342d7863_0_194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Local search</a:t>
            </a:r>
            <a:endParaRPr b="0"/>
          </a:p>
        </p:txBody>
      </p:sp>
      <p:sp>
        <p:nvSpPr>
          <p:cNvPr id="268" name="Google Shape;268;g22f342d7863_0_194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2f342d7863_0_194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0" name="Google Shape;270;g22f342d7863_0_194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71" name="Google Shape;271;g22f342d7863_0_194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g22f342d7863_0_19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g22f342d7863_0_194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74" name="Google Shape;274;g22f342d7863_0_194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g22f342d7863_0_19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22f342d7863_0_194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2f342d7863_0_194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2f342d7863_0_194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22f342d7863_0_19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00" y="629366"/>
            <a:ext cx="3788678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2f342d7863_0_1947"/>
          <p:cNvSpPr/>
          <p:nvPr/>
        </p:nvSpPr>
        <p:spPr>
          <a:xfrm>
            <a:off x="352750" y="1851225"/>
            <a:ext cx="4607100" cy="11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f342d7863_0_196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Iterated conditional modes (ICM)</a:t>
            </a:r>
            <a:endParaRPr b="0"/>
          </a:p>
        </p:txBody>
      </p:sp>
      <p:sp>
        <p:nvSpPr>
          <p:cNvPr id="287" name="Google Shape;287;g22f342d7863_0_196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2f342d7863_0_196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9" name="Google Shape;289;g22f342d7863_0_196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90" name="Google Shape;290;g22f342d7863_0_196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g22f342d7863_0_19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g22f342d7863_0_196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293" name="Google Shape;293;g22f342d7863_0_196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Google Shape;294;g22f342d7863_0_19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g22f342d7863_0_196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2f342d7863_0_196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2f342d7863_0_196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22f342d7863_0_19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50" y="589216"/>
            <a:ext cx="3827795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2f342d7863_0_1963"/>
          <p:cNvSpPr/>
          <p:nvPr/>
        </p:nvSpPr>
        <p:spPr>
          <a:xfrm>
            <a:off x="352750" y="1550113"/>
            <a:ext cx="4651500" cy="14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f342d7863_0_1979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Iterated conditional modes (ICM)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306" name="Google Shape;306;g22f342d7863_0_197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2f342d7863_0_197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8" name="Google Shape;308;g22f342d7863_0_19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09" name="Google Shape;309;g22f342d7863_0_19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g22f342d7863_0_19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g22f342d7863_0_19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12" name="Google Shape;312;g22f342d7863_0_19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g22f342d7863_0_19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g22f342d7863_0_197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2f342d7863_0_197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2f342d7863_0_197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g22f342d7863_0_19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400" y="596566"/>
            <a:ext cx="4238605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f342d7863_0_199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Iterated conditional modes</a:t>
            </a:r>
            <a:endParaRPr b="0"/>
          </a:p>
        </p:txBody>
      </p:sp>
      <p:sp>
        <p:nvSpPr>
          <p:cNvPr id="324" name="Google Shape;324;g22f342d7863_0_199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2f342d7863_0_199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6" name="Google Shape;326;g22f342d7863_0_199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27" name="Google Shape;327;g22f342d7863_0_199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g22f342d7863_0_19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g22f342d7863_0_199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30" name="Google Shape;330;g22f342d7863_0_199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" name="Google Shape;331;g22f342d7863_0_19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Google Shape;332;g22f342d7863_0_199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2f342d7863_0_199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2f342d7863_0_199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22f342d7863_0_19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25" y="596566"/>
            <a:ext cx="4000026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f342d7863_0_2011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Iterated conditional modes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342" name="Google Shape;342;g22f342d7863_0_201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2f342d7863_0_201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4" name="Google Shape;344;g22f342d7863_0_201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45" name="Google Shape;345;g22f342d7863_0_201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6" name="Google Shape;346;g22f342d7863_0_20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g22f342d7863_0_201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48" name="Google Shape;348;g22f342d7863_0_201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g22f342d7863_0_20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g22f342d7863_0_201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2f342d7863_0_201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2f342d7863_0_201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22f342d7863_0_20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38" y="629366"/>
            <a:ext cx="3939419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f342d7863_0_202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Gibbs sampling</a:t>
            </a:r>
            <a:endParaRPr b="0"/>
          </a:p>
        </p:txBody>
      </p:sp>
      <p:sp>
        <p:nvSpPr>
          <p:cNvPr id="360" name="Google Shape;360;g22f342d7863_0_202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2f342d7863_0_202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2" name="Google Shape;362;g22f342d7863_0_202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63" name="Google Shape;363;g22f342d7863_0_202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Google Shape;364;g22f342d7863_0_20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Google Shape;365;g22f342d7863_0_202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66" name="Google Shape;366;g22f342d7863_0_202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7" name="Google Shape;367;g22f342d7863_0_20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g22f342d7863_0_202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2f342d7863_0_202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2f342d7863_0_202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22f342d7863_0_20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0" y="589191"/>
            <a:ext cx="4150822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2f342d7863_0_2027"/>
          <p:cNvSpPr/>
          <p:nvPr/>
        </p:nvSpPr>
        <p:spPr>
          <a:xfrm>
            <a:off x="264400" y="1649674"/>
            <a:ext cx="4739700" cy="13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f342d7863_0_204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Gibbs sampling</a:t>
            </a:r>
            <a:endParaRPr b="0"/>
          </a:p>
        </p:txBody>
      </p:sp>
      <p:sp>
        <p:nvSpPr>
          <p:cNvPr id="379" name="Google Shape;379;g22f342d7863_0_204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2f342d7863_0_204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1" name="Google Shape;381;g22f342d7863_0_204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82" name="Google Shape;382;g22f342d7863_0_204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g22f342d7863_0_20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g22f342d7863_0_204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385" name="Google Shape;385;g22f342d7863_0_204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g22f342d7863_0_20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Google Shape;387;g22f342d7863_0_204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2f342d7863_0_204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2f342d7863_0_204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22f342d7863_0_2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6566"/>
            <a:ext cx="4136856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8ec45df6_0_15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How to Solve AI Tasks?</a:t>
            </a:r>
            <a:endParaRPr b="0"/>
          </a:p>
        </p:txBody>
      </p:sp>
      <p:sp>
        <p:nvSpPr>
          <p:cNvPr id="63" name="Google Shape;63;g2018ec45df6_0_15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18ec45df6_0_15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65" name="Google Shape;65;g2018ec45df6_0_15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6" name="Google Shape;66;g2018ec45df6_0_15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g2018ec45df6_0_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g2018ec45df6_0_15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9" name="Google Shape;69;g2018ec45df6_0_15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g2018ec45df6_0_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g2018ec45df6_0_151"/>
          <p:cNvSpPr/>
          <p:nvPr/>
        </p:nvSpPr>
        <p:spPr>
          <a:xfrm>
            <a:off x="500062" y="2016125"/>
            <a:ext cx="47181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018ec45df6_0_15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018ec45df6_0_15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018ec45df6_0_151"/>
          <p:cNvSpPr txBox="1"/>
          <p:nvPr/>
        </p:nvSpPr>
        <p:spPr>
          <a:xfrm>
            <a:off x="680643" y="1693365"/>
            <a:ext cx="608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Reflex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018ec45df6_0_151"/>
          <p:cNvSpPr txBox="1"/>
          <p:nvPr/>
        </p:nvSpPr>
        <p:spPr>
          <a:xfrm>
            <a:off x="1509200" y="1619552"/>
            <a:ext cx="118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State-based models</a:t>
            </a:r>
            <a:endParaRPr b="0" i="0" sz="11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g2018ec45df6_0_151"/>
          <p:cNvSpPr txBox="1"/>
          <p:nvPr/>
        </p:nvSpPr>
        <p:spPr>
          <a:xfrm>
            <a:off x="4003896" y="1619551"/>
            <a:ext cx="1180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“Virtual Assistant”</a:t>
            </a:r>
            <a:endParaRPr b="0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018ec45df6_0_151"/>
          <p:cNvSpPr txBox="1"/>
          <p:nvPr/>
        </p:nvSpPr>
        <p:spPr>
          <a:xfrm>
            <a:off x="588616" y="2362502"/>
            <a:ext cx="1129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"low level AI"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018ec45df6_0_151"/>
          <p:cNvSpPr txBox="1"/>
          <p:nvPr/>
        </p:nvSpPr>
        <p:spPr>
          <a:xfrm>
            <a:off x="4034342" y="2362501"/>
            <a:ext cx="1129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"high level AI"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018ec45df6_0_15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018ec45df6_0_151"/>
          <p:cNvSpPr txBox="1"/>
          <p:nvPr/>
        </p:nvSpPr>
        <p:spPr>
          <a:xfrm>
            <a:off x="3920894" y="2756200"/>
            <a:ext cx="1829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complicated logics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018ec45df6_0_151"/>
          <p:cNvSpPr txBox="1"/>
          <p:nvPr/>
        </p:nvSpPr>
        <p:spPr>
          <a:xfrm>
            <a:off x="2606700" y="1619552"/>
            <a:ext cx="118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Variable-based models</a:t>
            </a:r>
            <a:endParaRPr b="0" i="0" sz="11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g2018ec45df6_0_151"/>
          <p:cNvSpPr/>
          <p:nvPr/>
        </p:nvSpPr>
        <p:spPr>
          <a:xfrm>
            <a:off x="4355200" y="902425"/>
            <a:ext cx="131400" cy="32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018ec45df6_0_151"/>
          <p:cNvSpPr txBox="1"/>
          <p:nvPr/>
        </p:nvSpPr>
        <p:spPr>
          <a:xfrm>
            <a:off x="5000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2&amp;3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018ec45df6_0_151"/>
          <p:cNvSpPr txBox="1"/>
          <p:nvPr/>
        </p:nvSpPr>
        <p:spPr>
          <a:xfrm>
            <a:off x="1509200" y="1205115"/>
            <a:ext cx="1180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problems</a:t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g2018ec45df6_0_151"/>
          <p:cNvSpPr txBox="1"/>
          <p:nvPr/>
        </p:nvSpPr>
        <p:spPr>
          <a:xfrm>
            <a:off x="14699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4-7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018ec45df6_0_151"/>
          <p:cNvSpPr txBox="1"/>
          <p:nvPr/>
        </p:nvSpPr>
        <p:spPr>
          <a:xfrm>
            <a:off x="2630750" y="1222977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Bayes Networks</a:t>
            </a:r>
            <a:endParaRPr b="0" i="0" sz="9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g2018ec45df6_0_151"/>
          <p:cNvSpPr txBox="1"/>
          <p:nvPr/>
        </p:nvSpPr>
        <p:spPr>
          <a:xfrm>
            <a:off x="263730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8-9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018ec45df6_0_151"/>
          <p:cNvSpPr txBox="1"/>
          <p:nvPr/>
        </p:nvSpPr>
        <p:spPr>
          <a:xfrm>
            <a:off x="4035946" y="1207501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Logic</a:t>
            </a:r>
            <a:endParaRPr b="0" i="0" sz="1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18ec45df6_0_151"/>
          <p:cNvSpPr txBox="1"/>
          <p:nvPr/>
        </p:nvSpPr>
        <p:spPr>
          <a:xfrm>
            <a:off x="40359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10-13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018ec45df6_0_151"/>
          <p:cNvSpPr txBox="1"/>
          <p:nvPr/>
        </p:nvSpPr>
        <p:spPr>
          <a:xfrm>
            <a:off x="4035946" y="1413526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</a:t>
            </a:r>
            <a:endParaRPr b="0" i="0" sz="1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018ec45df6_0_151"/>
          <p:cNvSpPr txBox="1"/>
          <p:nvPr/>
        </p:nvSpPr>
        <p:spPr>
          <a:xfrm>
            <a:off x="1509200" y="1413515"/>
            <a:ext cx="1180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MDP</a:t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g2018ec45df6_0_151"/>
          <p:cNvSpPr/>
          <p:nvPr/>
        </p:nvSpPr>
        <p:spPr>
          <a:xfrm>
            <a:off x="4003900" y="1222967"/>
            <a:ext cx="8340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018ec45df6_0_151"/>
          <p:cNvSpPr/>
          <p:nvPr/>
        </p:nvSpPr>
        <p:spPr>
          <a:xfrm>
            <a:off x="2962175" y="842100"/>
            <a:ext cx="131400" cy="32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018ec45df6_0_151"/>
          <p:cNvSpPr/>
          <p:nvPr/>
        </p:nvSpPr>
        <p:spPr>
          <a:xfrm>
            <a:off x="2595000" y="1222975"/>
            <a:ext cx="9054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f342d7863_0_205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Question</a:t>
            </a:r>
            <a:endParaRPr b="0"/>
          </a:p>
        </p:txBody>
      </p:sp>
      <p:sp>
        <p:nvSpPr>
          <p:cNvPr id="397" name="Google Shape;397;g22f342d7863_0_205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2f342d7863_0_205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9" name="Google Shape;399;g22f342d7863_0_205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00" name="Google Shape;400;g22f342d7863_0_205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" name="Google Shape;401;g22f342d7863_0_20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g22f342d7863_0_205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03" name="Google Shape;403;g22f342d7863_0_205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g22f342d7863_0_20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g22f342d7863_0_205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2f342d7863_0_205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2f342d7863_0_205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22f342d7863_0_20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0" y="629366"/>
            <a:ext cx="4505481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f342d7863_0_258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10 - part 1</a:t>
            </a:r>
            <a:endParaRPr b="0"/>
          </a:p>
        </p:txBody>
      </p:sp>
      <p:sp>
        <p:nvSpPr>
          <p:cNvPr id="415" name="Google Shape;415;g22f342d7863_0_258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2f342d7863_0_258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7" name="Google Shape;417;g22f342d7863_0_258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18" name="Google Shape;418;g22f342d7863_0_258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g22f342d7863_0_25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g22f342d7863_0_258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21" name="Google Shape;421;g22f342d7863_0_258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Google Shape;422;g22f342d7863_0_25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g22f342d7863_0_2586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2f342d7863_0_2586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22f342d7863_0_2586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2f342d7863_0_2586"/>
          <p:cNvSpPr txBox="1"/>
          <p:nvPr/>
        </p:nvSpPr>
        <p:spPr>
          <a:xfrm>
            <a:off x="1894675" y="2438450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Variable elimination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2f342d7863_0_2586"/>
          <p:cNvSpPr txBox="1"/>
          <p:nvPr/>
        </p:nvSpPr>
        <p:spPr>
          <a:xfrm>
            <a:off x="1891400" y="12041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using local search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2f342d7863_0_2586"/>
          <p:cNvSpPr txBox="1"/>
          <p:nvPr/>
        </p:nvSpPr>
        <p:spPr>
          <a:xfrm>
            <a:off x="1894688" y="1744351"/>
            <a:ext cx="19797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Conditional independence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2f342d7863_0_2586"/>
          <p:cNvSpPr txBox="1"/>
          <p:nvPr/>
        </p:nvSpPr>
        <p:spPr>
          <a:xfrm>
            <a:off x="437375" y="648088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improve the efficiency of variable-based methods?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f342d7863_0_209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Motivation</a:t>
            </a:r>
            <a:endParaRPr b="0"/>
          </a:p>
        </p:txBody>
      </p:sp>
      <p:sp>
        <p:nvSpPr>
          <p:cNvPr id="436" name="Google Shape;436;g22f342d7863_0_209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2f342d7863_0_209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8" name="Google Shape;438;g22f342d7863_0_209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39" name="Google Shape;439;g22f342d7863_0_209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" name="Google Shape;440;g22f342d7863_0_20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g22f342d7863_0_209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42" name="Google Shape;442;g22f342d7863_0_209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3" name="Google Shape;443;g22f342d7863_0_20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" name="Google Shape;444;g22f342d7863_0_209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22f342d7863_0_209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2f342d7863_0_209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g22f342d7863_0_20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581841"/>
            <a:ext cx="3870735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f342d7863_0_210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Independence</a:t>
            </a:r>
            <a:endParaRPr b="0"/>
          </a:p>
        </p:txBody>
      </p:sp>
      <p:sp>
        <p:nvSpPr>
          <p:cNvPr id="454" name="Google Shape;454;g22f342d7863_0_210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2f342d7863_0_210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6" name="Google Shape;456;g22f342d7863_0_21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57" name="Google Shape;457;g22f342d7863_0_21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Google Shape;458;g22f342d7863_0_2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Google Shape;459;g22f342d7863_0_21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60" name="Google Shape;460;g22f342d7863_0_21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" name="Google Shape;461;g22f342d7863_0_2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g22f342d7863_0_210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2f342d7863_0_210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22f342d7863_0_210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g22f342d7863_0_2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400" y="629366"/>
            <a:ext cx="4158002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2f342d7863_0_2107"/>
          <p:cNvSpPr/>
          <p:nvPr/>
        </p:nvSpPr>
        <p:spPr>
          <a:xfrm>
            <a:off x="264400" y="1878449"/>
            <a:ext cx="4739700" cy="13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f342d7863_0_212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Almost independent</a:t>
            </a:r>
            <a:endParaRPr b="0"/>
          </a:p>
        </p:txBody>
      </p:sp>
      <p:sp>
        <p:nvSpPr>
          <p:cNvPr id="473" name="Google Shape;473;g22f342d7863_0_212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2f342d7863_0_212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5" name="Google Shape;475;g22f342d7863_0_212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76" name="Google Shape;476;g22f342d7863_0_212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7" name="Google Shape;477;g22f342d7863_0_2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g22f342d7863_0_212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79" name="Google Shape;479;g22f342d7863_0_212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0" name="Google Shape;480;g22f342d7863_0_2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g22f342d7863_0_212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2f342d7863_0_212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22f342d7863_0_212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g22f342d7863_0_2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275" y="596566"/>
            <a:ext cx="4490231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f342d7863_0_213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Conditioning</a:t>
            </a:r>
            <a:endParaRPr b="0"/>
          </a:p>
        </p:txBody>
      </p:sp>
      <p:sp>
        <p:nvSpPr>
          <p:cNvPr id="491" name="Google Shape;491;g22f342d7863_0_213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2f342d7863_0_213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3" name="Google Shape;493;g22f342d7863_0_213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94" name="Google Shape;494;g22f342d7863_0_213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5" name="Google Shape;495;g22f342d7863_0_2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Google Shape;496;g22f342d7863_0_213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97" name="Google Shape;497;g22f342d7863_0_213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8" name="Google Shape;498;g22f342d7863_0_2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9" name="Google Shape;499;g22f342d7863_0_213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2f342d7863_0_213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2f342d7863_0_213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g22f342d7863_0_2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589225"/>
            <a:ext cx="3613975" cy="23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f342d7863_0_215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Conditional example: map coloring</a:t>
            </a:r>
            <a:endParaRPr b="0"/>
          </a:p>
        </p:txBody>
      </p:sp>
      <p:sp>
        <p:nvSpPr>
          <p:cNvPr id="509" name="Google Shape;509;g22f342d7863_0_215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2f342d7863_0_215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1" name="Google Shape;511;g22f342d7863_0_215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12" name="Google Shape;512;g22f342d7863_0_215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3" name="Google Shape;513;g22f342d7863_0_2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g22f342d7863_0_215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15" name="Google Shape;515;g22f342d7863_0_215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6" name="Google Shape;516;g22f342d7863_0_2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g22f342d7863_0_215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22f342d7863_0_215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22f342d7863_0_215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g22f342d7863_0_2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6566"/>
            <a:ext cx="3463361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f342d7863_0_217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Conditioning</a:t>
            </a:r>
            <a:endParaRPr b="0"/>
          </a:p>
        </p:txBody>
      </p:sp>
      <p:sp>
        <p:nvSpPr>
          <p:cNvPr id="527" name="Google Shape;527;g22f342d7863_0_217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2f342d7863_0_217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9" name="Google Shape;529;g22f342d7863_0_217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30" name="Google Shape;530;g22f342d7863_0_217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g22f342d7863_0_2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2" name="Google Shape;532;g22f342d7863_0_217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33" name="Google Shape;533;g22f342d7863_0_217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" name="Google Shape;534;g22f342d7863_0_2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g22f342d7863_0_217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22f342d7863_0_217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22f342d7863_0_217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g22f342d7863_0_2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0" y="540316"/>
            <a:ext cx="4138337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2f342d7863_0_2171"/>
          <p:cNvSpPr/>
          <p:nvPr/>
        </p:nvSpPr>
        <p:spPr>
          <a:xfrm>
            <a:off x="277100" y="1819574"/>
            <a:ext cx="4739700" cy="13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f342d7863_0_218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Conditional independence</a:t>
            </a:r>
            <a:endParaRPr b="0"/>
          </a:p>
        </p:txBody>
      </p:sp>
      <p:sp>
        <p:nvSpPr>
          <p:cNvPr id="546" name="Google Shape;546;g22f342d7863_0_218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2f342d7863_0_218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8" name="Google Shape;548;g22f342d7863_0_218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49" name="Google Shape;549;g22f342d7863_0_218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0" name="Google Shape;550;g22f342d7863_0_21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" name="Google Shape;551;g22f342d7863_0_218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52" name="Google Shape;552;g22f342d7863_0_218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3" name="Google Shape;553;g22f342d7863_0_21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Google Shape;554;g22f342d7863_0_218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2f342d7863_0_218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22f342d7863_0_218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g22f342d7863_0_2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6566"/>
            <a:ext cx="4288083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2f342d7863_0_221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Conditional independence example</a:t>
            </a:r>
            <a:endParaRPr b="0"/>
          </a:p>
        </p:txBody>
      </p:sp>
      <p:sp>
        <p:nvSpPr>
          <p:cNvPr id="564" name="Google Shape;564;g22f342d7863_0_221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22f342d7863_0_221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6" name="Google Shape;566;g22f342d7863_0_221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67" name="Google Shape;567;g22f342d7863_0_221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8" name="Google Shape;568;g22f342d7863_0_22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Google Shape;569;g22f342d7863_0_221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70" name="Google Shape;570;g22f342d7863_0_221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Google Shape;571;g22f342d7863_0_22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2" name="Google Shape;572;g22f342d7863_0_221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22f342d7863_0_221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2f342d7863_0_221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g22f342d7863_0_2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75" y="633349"/>
            <a:ext cx="4366100" cy="16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f342d7863_0_1060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Review: Map coloring</a:t>
            </a:r>
            <a:endParaRPr b="0"/>
          </a:p>
        </p:txBody>
      </p:sp>
      <p:sp>
        <p:nvSpPr>
          <p:cNvPr id="100" name="Google Shape;100;g22f342d7863_0_106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2f342d7863_0_106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02" name="Google Shape;102;g22f342d7863_0_10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700" y="629375"/>
            <a:ext cx="3366586" cy="25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2f342d7863_0_1060"/>
          <p:cNvSpPr/>
          <p:nvPr/>
        </p:nvSpPr>
        <p:spPr>
          <a:xfrm>
            <a:off x="985201" y="540325"/>
            <a:ext cx="10371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2f342d7863_0_220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Markov blanket</a:t>
            </a:r>
            <a:endParaRPr b="0"/>
          </a:p>
        </p:txBody>
      </p:sp>
      <p:sp>
        <p:nvSpPr>
          <p:cNvPr id="582" name="Google Shape;582;g22f342d7863_0_220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2f342d7863_0_220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4" name="Google Shape;584;g22f342d7863_0_220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85" name="Google Shape;585;g22f342d7863_0_220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6" name="Google Shape;586;g22f342d7863_0_22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7" name="Google Shape;587;g22f342d7863_0_220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88" name="Google Shape;588;g22f342d7863_0_220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9" name="Google Shape;589;g22f342d7863_0_22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0" name="Google Shape;590;g22f342d7863_0_220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22f342d7863_0_220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2f342d7863_0_220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g22f342d7863_0_2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0" y="596566"/>
            <a:ext cx="4423740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2f342d7863_0_223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Applying conditional independence</a:t>
            </a:r>
            <a:endParaRPr b="0"/>
          </a:p>
        </p:txBody>
      </p:sp>
      <p:sp>
        <p:nvSpPr>
          <p:cNvPr id="600" name="Google Shape;600;g22f342d7863_0_223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2f342d7863_0_223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2" name="Google Shape;602;g22f342d7863_0_223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03" name="Google Shape;603;g22f342d7863_0_223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4" name="Google Shape;604;g22f342d7863_0_22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g22f342d7863_0_223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06" name="Google Shape;606;g22f342d7863_0_223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Google Shape;607;g22f342d7863_0_22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g22f342d7863_0_223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2f342d7863_0_223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2f342d7863_0_223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g22f342d7863_0_2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400" y="589191"/>
            <a:ext cx="4002832" cy="249588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22f342d7863_0_2235"/>
          <p:cNvSpPr/>
          <p:nvPr/>
        </p:nvSpPr>
        <p:spPr>
          <a:xfrm>
            <a:off x="277100" y="899825"/>
            <a:ext cx="4719600" cy="4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2f342d7863_0_2235"/>
          <p:cNvSpPr/>
          <p:nvPr/>
        </p:nvSpPr>
        <p:spPr>
          <a:xfrm>
            <a:off x="407425" y="2028683"/>
            <a:ext cx="4719600" cy="11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2f342d7863_0_2622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10 - part 1</a:t>
            </a:r>
            <a:endParaRPr b="0"/>
          </a:p>
        </p:txBody>
      </p:sp>
      <p:sp>
        <p:nvSpPr>
          <p:cNvPr id="620" name="Google Shape;620;g22f342d7863_0_262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2f342d7863_0_262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2" name="Google Shape;622;g22f342d7863_0_262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23" name="Google Shape;623;g22f342d7863_0_262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4" name="Google Shape;624;g22f342d7863_0_26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" name="Google Shape;625;g22f342d7863_0_262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26" name="Google Shape;626;g22f342d7863_0_262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7" name="Google Shape;627;g22f342d7863_0_26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8" name="Google Shape;628;g22f342d7863_0_2622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22f342d7863_0_2622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22f342d7863_0_2622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22f342d7863_0_2622"/>
          <p:cNvSpPr txBox="1"/>
          <p:nvPr/>
        </p:nvSpPr>
        <p:spPr>
          <a:xfrm>
            <a:off x="1894675" y="2438450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Variable elimination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2f342d7863_0_2622"/>
          <p:cNvSpPr txBox="1"/>
          <p:nvPr/>
        </p:nvSpPr>
        <p:spPr>
          <a:xfrm>
            <a:off x="1891400" y="12041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using local search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2f342d7863_0_2622"/>
          <p:cNvSpPr txBox="1"/>
          <p:nvPr/>
        </p:nvSpPr>
        <p:spPr>
          <a:xfrm>
            <a:off x="1894688" y="1744351"/>
            <a:ext cx="19797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Conditional independence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2f342d7863_0_2622"/>
          <p:cNvSpPr txBox="1"/>
          <p:nvPr/>
        </p:nvSpPr>
        <p:spPr>
          <a:xfrm>
            <a:off x="437375" y="648088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improve the efficiency of variable-based methods?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f342d7863_0_226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Conditioning vs Elimination</a:t>
            </a:r>
            <a:endParaRPr b="0"/>
          </a:p>
        </p:txBody>
      </p:sp>
      <p:sp>
        <p:nvSpPr>
          <p:cNvPr id="641" name="Google Shape;641;g22f342d7863_0_226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2f342d7863_0_226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3" name="Google Shape;643;g22f342d7863_0_226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44" name="Google Shape;644;g22f342d7863_0_226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5" name="Google Shape;645;g22f342d7863_0_22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g22f342d7863_0_226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47" name="Google Shape;647;g22f342d7863_0_226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8" name="Google Shape;648;g22f342d7863_0_22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g22f342d7863_0_226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22f342d7863_0_226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22f342d7863_0_226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g22f342d7863_0_2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88" y="589216"/>
            <a:ext cx="3888935" cy="249588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22f342d7863_0_2267"/>
          <p:cNvSpPr/>
          <p:nvPr/>
        </p:nvSpPr>
        <p:spPr>
          <a:xfrm>
            <a:off x="142525" y="1791458"/>
            <a:ext cx="4719600" cy="11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f342d7863_0_228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Conditioning vs Elimination</a:t>
            </a:r>
            <a:endParaRPr b="0"/>
          </a:p>
        </p:txBody>
      </p:sp>
      <p:sp>
        <p:nvSpPr>
          <p:cNvPr id="660" name="Google Shape;660;g22f342d7863_0_228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2f342d7863_0_228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2" name="Google Shape;662;g22f342d7863_0_22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63" name="Google Shape;663;g22f342d7863_0_22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4" name="Google Shape;664;g22f342d7863_0_22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5" name="Google Shape;665;g22f342d7863_0_22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66" name="Google Shape;666;g22f342d7863_0_22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7" name="Google Shape;667;g22f342d7863_0_22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8" name="Google Shape;668;g22f342d7863_0_228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22f342d7863_0_228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22f342d7863_0_228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g22f342d7863_0_2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596566"/>
            <a:ext cx="3529015" cy="249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2f342d7863_0_229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Elimination: example</a:t>
            </a:r>
            <a:endParaRPr b="0"/>
          </a:p>
        </p:txBody>
      </p:sp>
      <p:sp>
        <p:nvSpPr>
          <p:cNvPr id="678" name="Google Shape;678;g22f342d7863_0_229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2f342d7863_0_229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0" name="Google Shape;680;g22f342d7863_0_229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81" name="Google Shape;681;g22f342d7863_0_229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2" name="Google Shape;682;g22f342d7863_0_2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3" name="Google Shape;683;g22f342d7863_0_229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84" name="Google Shape;684;g22f342d7863_0_229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5" name="Google Shape;685;g22f342d7863_0_2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6" name="Google Shape;686;g22f342d7863_0_229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22f342d7863_0_229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22f342d7863_0_229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g22f342d7863_0_2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13" y="596566"/>
            <a:ext cx="3798083" cy="2495883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22f342d7863_0_2299"/>
          <p:cNvSpPr/>
          <p:nvPr/>
        </p:nvSpPr>
        <p:spPr>
          <a:xfrm>
            <a:off x="113100" y="2284448"/>
            <a:ext cx="4743900" cy="147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f342d7863_0_231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Elimination: formal definition</a:t>
            </a:r>
            <a:endParaRPr b="0"/>
          </a:p>
        </p:txBody>
      </p:sp>
      <p:sp>
        <p:nvSpPr>
          <p:cNvPr id="697" name="Google Shape;697;g22f342d7863_0_231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2f342d7863_0_231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9" name="Google Shape;699;g22f342d7863_0_231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00" name="Google Shape;700;g22f342d7863_0_231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1" name="Google Shape;701;g22f342d7863_0_23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2" name="Google Shape;702;g22f342d7863_0_231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03" name="Google Shape;703;g22f342d7863_0_231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4" name="Google Shape;704;g22f342d7863_0_23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5" name="Google Shape;705;g22f342d7863_0_231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22f342d7863_0_231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22f342d7863_0_231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g22f342d7863_0_2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50" y="596566"/>
            <a:ext cx="4174338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2f342d7863_0_233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Question</a:t>
            </a:r>
            <a:endParaRPr b="0"/>
          </a:p>
        </p:txBody>
      </p:sp>
      <p:sp>
        <p:nvSpPr>
          <p:cNvPr id="715" name="Google Shape;715;g22f342d7863_0_233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2f342d7863_0_233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7" name="Google Shape;717;g22f342d7863_0_233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18" name="Google Shape;718;g22f342d7863_0_233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9" name="Google Shape;719;g22f342d7863_0_2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0" name="Google Shape;720;g22f342d7863_0_233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21" name="Google Shape;721;g22f342d7863_0_233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2" name="Google Shape;722;g22f342d7863_0_2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3" name="Google Shape;723;g22f342d7863_0_233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22f342d7863_0_233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2f342d7863_0_233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6" name="Google Shape;726;g22f342d7863_0_2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603949"/>
            <a:ext cx="4797151" cy="22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2f342d7863_0_234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Variable elimination algorithm</a:t>
            </a:r>
            <a:endParaRPr b="0"/>
          </a:p>
        </p:txBody>
      </p:sp>
      <p:sp>
        <p:nvSpPr>
          <p:cNvPr id="733" name="Google Shape;733;g22f342d7863_0_234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2f342d7863_0_234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35" name="Google Shape;735;g22f342d7863_0_234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36" name="Google Shape;736;g22f342d7863_0_234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7" name="Google Shape;737;g22f342d7863_0_23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8" name="Google Shape;738;g22f342d7863_0_234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39" name="Google Shape;739;g22f342d7863_0_234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0" name="Google Shape;740;g22f342d7863_0_23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1" name="Google Shape;741;g22f342d7863_0_234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2f342d7863_0_234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2f342d7863_0_234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g22f342d7863_0_2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596566"/>
            <a:ext cx="4232151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2f342d7863_0_236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Order of elimination</a:t>
            </a:r>
            <a:endParaRPr b="0"/>
          </a:p>
        </p:txBody>
      </p:sp>
      <p:sp>
        <p:nvSpPr>
          <p:cNvPr id="751" name="Google Shape;751;g22f342d7863_0_236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2f342d7863_0_236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3" name="Google Shape;753;g22f342d7863_0_236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54" name="Google Shape;754;g22f342d7863_0_236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5" name="Google Shape;755;g22f342d7863_0_23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Google Shape;756;g22f342d7863_0_236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57" name="Google Shape;757;g22f342d7863_0_236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8" name="Google Shape;758;g22f342d7863_0_23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g22f342d7863_0_236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22f342d7863_0_236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22f342d7863_0_236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g22f342d7863_0_2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0" y="596566"/>
            <a:ext cx="4086666" cy="249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342d7863_0_1108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Review: Map coloring</a:t>
            </a:r>
            <a:endParaRPr b="0"/>
          </a:p>
        </p:txBody>
      </p:sp>
      <p:sp>
        <p:nvSpPr>
          <p:cNvPr id="109" name="Google Shape;109;g22f342d7863_0_110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2f342d7863_0_110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11" name="Google Shape;111;g22f342d7863_0_1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00" y="540325"/>
            <a:ext cx="4102972" cy="25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2f342d7863_0_1108"/>
          <p:cNvSpPr txBox="1"/>
          <p:nvPr/>
        </p:nvSpPr>
        <p:spPr>
          <a:xfrm>
            <a:off x="3638775" y="1325500"/>
            <a:ext cx="21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How to order?</a:t>
            </a:r>
            <a:endParaRPr b="0" i="0" sz="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g22f342d7863_0_1108"/>
          <p:cNvCxnSpPr>
            <a:stCxn id="112" idx="1"/>
          </p:cNvCxnSpPr>
          <p:nvPr/>
        </p:nvCxnSpPr>
        <p:spPr>
          <a:xfrm rot="10800000">
            <a:off x="3232275" y="1469650"/>
            <a:ext cx="40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22f342d7863_0_1108"/>
          <p:cNvSpPr txBox="1"/>
          <p:nvPr/>
        </p:nvSpPr>
        <p:spPr>
          <a:xfrm>
            <a:off x="3804275" y="1522350"/>
            <a:ext cx="21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How to order?</a:t>
            </a:r>
            <a:endParaRPr b="0" i="0" sz="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22f342d7863_0_1108"/>
          <p:cNvCxnSpPr>
            <a:stCxn id="114" idx="1"/>
          </p:cNvCxnSpPr>
          <p:nvPr/>
        </p:nvCxnSpPr>
        <p:spPr>
          <a:xfrm rot="10800000">
            <a:off x="3397775" y="1666500"/>
            <a:ext cx="40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22f342d7863_0_1108"/>
          <p:cNvSpPr txBox="1"/>
          <p:nvPr/>
        </p:nvSpPr>
        <p:spPr>
          <a:xfrm>
            <a:off x="4159875" y="2385000"/>
            <a:ext cx="4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One step lookahead</a:t>
            </a:r>
            <a:endParaRPr b="0" i="0" sz="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22f342d7863_0_1108"/>
          <p:cNvCxnSpPr>
            <a:stCxn id="116" idx="1"/>
          </p:cNvCxnSpPr>
          <p:nvPr/>
        </p:nvCxnSpPr>
        <p:spPr>
          <a:xfrm rot="10800000">
            <a:off x="3753375" y="2690700"/>
            <a:ext cx="40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2f342d7863_0_237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Summary</a:t>
            </a:r>
            <a:endParaRPr b="0"/>
          </a:p>
        </p:txBody>
      </p:sp>
      <p:sp>
        <p:nvSpPr>
          <p:cNvPr id="769" name="Google Shape;769;g22f342d7863_0_237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22f342d7863_0_237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1" name="Google Shape;771;g22f342d7863_0_23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72" name="Google Shape;772;g22f342d7863_0_23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3" name="Google Shape;773;g22f342d7863_0_23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4" name="Google Shape;774;g22f342d7863_0_23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75" name="Google Shape;775;g22f342d7863_0_23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6" name="Google Shape;776;g22f342d7863_0_23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7" name="Google Shape;777;g22f342d7863_0_237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22f342d7863_0_237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22f342d7863_0_237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0" name="Google Shape;780;g22f342d7863_0_2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6566"/>
            <a:ext cx="4324666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2f342d7863_0_2652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10 - part 2</a:t>
            </a:r>
            <a:endParaRPr b="0"/>
          </a:p>
        </p:txBody>
      </p:sp>
      <p:sp>
        <p:nvSpPr>
          <p:cNvPr id="787" name="Google Shape;787;g22f342d7863_0_265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22f342d7863_0_265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9" name="Google Shape;789;g22f342d7863_0_265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90" name="Google Shape;790;g22f342d7863_0_265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1" name="Google Shape;791;g22f342d7863_0_26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g22f342d7863_0_265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793" name="Google Shape;793;g22f342d7863_0_265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4" name="Google Shape;794;g22f342d7863_0_26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5" name="Google Shape;795;g22f342d7863_0_2652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22f342d7863_0_2652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22f342d7863_0_2652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22f342d7863_0_2652"/>
          <p:cNvSpPr txBox="1"/>
          <p:nvPr/>
        </p:nvSpPr>
        <p:spPr>
          <a:xfrm>
            <a:off x="1891400" y="1204138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Motivating example 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2f342d7863_0_2652"/>
          <p:cNvSpPr txBox="1"/>
          <p:nvPr/>
        </p:nvSpPr>
        <p:spPr>
          <a:xfrm>
            <a:off x="1894688" y="1744351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Probabilistic programs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2f342d7863_0_2652"/>
          <p:cNvSpPr txBox="1"/>
          <p:nvPr/>
        </p:nvSpPr>
        <p:spPr>
          <a:xfrm>
            <a:off x="437375" y="648088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2f342d7863_0_239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Review: probability</a:t>
            </a:r>
            <a:endParaRPr b="0"/>
          </a:p>
        </p:txBody>
      </p:sp>
      <p:sp>
        <p:nvSpPr>
          <p:cNvPr id="807" name="Google Shape;807;g22f342d7863_0_239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2f342d7863_0_239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9" name="Google Shape;809;g22f342d7863_0_239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10" name="Google Shape;810;g22f342d7863_0_239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1" name="Google Shape;811;g22f342d7863_0_23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2" name="Google Shape;812;g22f342d7863_0_239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13" name="Google Shape;813;g22f342d7863_0_239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4" name="Google Shape;814;g22f342d7863_0_23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5" name="Google Shape;815;g22f342d7863_0_239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22f342d7863_0_239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22f342d7863_0_239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8" name="Google Shape;818;g22f342d7863_0_2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075" y="596566"/>
            <a:ext cx="4163537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g22f342d7863_0_2395"/>
          <p:cNvSpPr/>
          <p:nvPr/>
        </p:nvSpPr>
        <p:spPr>
          <a:xfrm>
            <a:off x="693100" y="923200"/>
            <a:ext cx="4664100" cy="9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2f342d7863_0_2395"/>
          <p:cNvSpPr/>
          <p:nvPr/>
        </p:nvSpPr>
        <p:spPr>
          <a:xfrm>
            <a:off x="693100" y="1958550"/>
            <a:ext cx="1617900" cy="9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2f342d7863_0_2395"/>
          <p:cNvSpPr/>
          <p:nvPr/>
        </p:nvSpPr>
        <p:spPr>
          <a:xfrm>
            <a:off x="2567250" y="1958550"/>
            <a:ext cx="1617900" cy="9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f342d7863_0_241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inference</a:t>
            </a:r>
            <a:endParaRPr b="0"/>
          </a:p>
        </p:txBody>
      </p:sp>
      <p:sp>
        <p:nvSpPr>
          <p:cNvPr id="828" name="Google Shape;828;g22f342d7863_0_241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2f342d7863_0_241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0" name="Google Shape;830;g22f342d7863_0_241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31" name="Google Shape;831;g22f342d7863_0_241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2" name="Google Shape;832;g22f342d7863_0_24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3" name="Google Shape;833;g22f342d7863_0_241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34" name="Google Shape;834;g22f342d7863_0_241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5" name="Google Shape;835;g22f342d7863_0_24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6" name="Google Shape;836;g22f342d7863_0_241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22f342d7863_0_241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22f342d7863_0_241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9" name="Google Shape;839;g22f342d7863_0_2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613" y="629366"/>
            <a:ext cx="3870735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g22f342d7863_0_2411"/>
          <p:cNvSpPr/>
          <p:nvPr/>
        </p:nvSpPr>
        <p:spPr>
          <a:xfrm>
            <a:off x="223675" y="1304600"/>
            <a:ext cx="4676400" cy="166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2f342d7863_0_2427"/>
          <p:cNvSpPr txBox="1"/>
          <p:nvPr>
            <p:ph type="title"/>
          </p:nvPr>
        </p:nvSpPr>
        <p:spPr>
          <a:xfrm>
            <a:off x="264404" y="167275"/>
            <a:ext cx="49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inference: challenge in efficiency</a:t>
            </a:r>
            <a:endParaRPr b="0"/>
          </a:p>
        </p:txBody>
      </p:sp>
      <p:sp>
        <p:nvSpPr>
          <p:cNvPr id="847" name="Google Shape;847;g22f342d7863_0_242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2f342d7863_0_242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9" name="Google Shape;849;g22f342d7863_0_242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50" name="Google Shape;850;g22f342d7863_0_242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g22f342d7863_0_24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2" name="Google Shape;852;g22f342d7863_0_242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53" name="Google Shape;853;g22f342d7863_0_242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4" name="Google Shape;854;g22f342d7863_0_24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5" name="Google Shape;855;g22f342d7863_0_242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22f342d7863_0_242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22f342d7863_0_242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8" name="Google Shape;858;g22f342d7863_0_2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25" y="590700"/>
            <a:ext cx="4357126" cy="24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22f342d7863_0_2427"/>
          <p:cNvSpPr/>
          <p:nvPr/>
        </p:nvSpPr>
        <p:spPr>
          <a:xfrm>
            <a:off x="236338" y="1615600"/>
            <a:ext cx="4676400" cy="166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2f342d7863_0_244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Motivating example</a:t>
            </a:r>
            <a:endParaRPr b="0"/>
          </a:p>
        </p:txBody>
      </p:sp>
      <p:sp>
        <p:nvSpPr>
          <p:cNvPr id="866" name="Google Shape;866;g22f342d7863_0_244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22f342d7863_0_244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8" name="Google Shape;868;g22f342d7863_0_244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69" name="Google Shape;869;g22f342d7863_0_244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0" name="Google Shape;870;g22f342d7863_0_24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1" name="Google Shape;871;g22f342d7863_0_244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72" name="Google Shape;872;g22f342d7863_0_244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3" name="Google Shape;873;g22f342d7863_0_24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4" name="Google Shape;874;g22f342d7863_0_244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22f342d7863_0_244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22f342d7863_0_244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g22f342d7863_0_24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693599"/>
            <a:ext cx="4040024" cy="1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2f342d7863_0_245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Bayesian network (alarm)</a:t>
            </a:r>
            <a:endParaRPr b="0"/>
          </a:p>
        </p:txBody>
      </p:sp>
      <p:sp>
        <p:nvSpPr>
          <p:cNvPr id="884" name="Google Shape;884;g22f342d7863_0_245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22f342d7863_0_245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6" name="Google Shape;886;g22f342d7863_0_245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87" name="Google Shape;887;g22f342d7863_0_245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8" name="Google Shape;888;g22f342d7863_0_24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9" name="Google Shape;889;g22f342d7863_0_245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890" name="Google Shape;890;g22f342d7863_0_245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1" name="Google Shape;891;g22f342d7863_0_24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2" name="Google Shape;892;g22f342d7863_0_245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22f342d7863_0_245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22f342d7863_0_245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5" name="Google Shape;895;g22f342d7863_0_2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900" y="687725"/>
            <a:ext cx="3568451" cy="22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2f342d7863_0_2475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Bayesian network (alarm)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902" name="Google Shape;902;g22f342d7863_0_247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2f342d7863_0_247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4" name="Google Shape;904;g22f342d7863_0_247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05" name="Google Shape;905;g22f342d7863_0_247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6" name="Google Shape;906;g22f342d7863_0_24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7" name="Google Shape;907;g22f342d7863_0_247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08" name="Google Shape;908;g22f342d7863_0_247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9" name="Google Shape;909;g22f342d7863_0_24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0" name="Google Shape;910;g22f342d7863_0_247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22f342d7863_0_247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22f342d7863_0_247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g22f342d7863_0_2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075" y="590724"/>
            <a:ext cx="3658150" cy="2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22f342d7863_0_2475"/>
          <p:cNvSpPr/>
          <p:nvPr/>
        </p:nvSpPr>
        <p:spPr>
          <a:xfrm>
            <a:off x="2559950" y="706075"/>
            <a:ext cx="1465800" cy="95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2f342d7863_0_2475"/>
          <p:cNvSpPr/>
          <p:nvPr/>
        </p:nvSpPr>
        <p:spPr>
          <a:xfrm>
            <a:off x="582375" y="2096575"/>
            <a:ext cx="36582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2f342d7863_0_2475"/>
          <p:cNvSpPr/>
          <p:nvPr/>
        </p:nvSpPr>
        <p:spPr>
          <a:xfrm>
            <a:off x="740650" y="2486625"/>
            <a:ext cx="36582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2f342d7863_0_249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inference </a:t>
            </a:r>
            <a:endParaRPr b="0"/>
          </a:p>
        </p:txBody>
      </p:sp>
      <p:sp>
        <p:nvSpPr>
          <p:cNvPr id="923" name="Google Shape;923;g22f342d7863_0_249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22f342d7863_0_249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25" name="Google Shape;925;g22f342d7863_0_249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26" name="Google Shape;926;g22f342d7863_0_249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g22f342d7863_0_24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8" name="Google Shape;928;g22f342d7863_0_249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29" name="Google Shape;929;g22f342d7863_0_249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0" name="Google Shape;930;g22f342d7863_0_24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1" name="Google Shape;931;g22f342d7863_0_249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22f342d7863_0_249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22f342d7863_0_249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4" name="Google Shape;934;g22f342d7863_0_24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25" y="567225"/>
            <a:ext cx="3732600" cy="2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2f342d7863_0_250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Explaining away</a:t>
            </a:r>
            <a:endParaRPr b="0"/>
          </a:p>
        </p:txBody>
      </p:sp>
      <p:sp>
        <p:nvSpPr>
          <p:cNvPr id="941" name="Google Shape;941;g22f342d7863_0_250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2f342d7863_0_250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3" name="Google Shape;943;g22f342d7863_0_25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44" name="Google Shape;944;g22f342d7863_0_25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5" name="Google Shape;945;g22f342d7863_0_25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6" name="Google Shape;946;g22f342d7863_0_25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47" name="Google Shape;947;g22f342d7863_0_25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8" name="Google Shape;948;g22f342d7863_0_25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9" name="Google Shape;949;g22f342d7863_0_250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22f342d7863_0_250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22f342d7863_0_250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2" name="Google Shape;952;g22f342d7863_0_2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825" y="781625"/>
            <a:ext cx="4157600" cy="21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342d7863_0_1825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Review: Factor graph</a:t>
            </a:r>
            <a:endParaRPr b="0"/>
          </a:p>
        </p:txBody>
      </p:sp>
      <p:sp>
        <p:nvSpPr>
          <p:cNvPr id="123" name="Google Shape;123;g22f342d7863_0_182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2f342d7863_0_182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25" name="Google Shape;125;g22f342d7863_0_1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5" y="629375"/>
            <a:ext cx="3779761" cy="24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2f342d7863_0_1825"/>
          <p:cNvSpPr/>
          <p:nvPr/>
        </p:nvSpPr>
        <p:spPr>
          <a:xfrm>
            <a:off x="1079150" y="1832775"/>
            <a:ext cx="789300" cy="9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2f342d7863_0_1825"/>
          <p:cNvSpPr/>
          <p:nvPr/>
        </p:nvSpPr>
        <p:spPr>
          <a:xfrm>
            <a:off x="2511875" y="2851725"/>
            <a:ext cx="789300" cy="9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2f54a3b54c_0_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Bayesian network: definition</a:t>
            </a:r>
            <a:endParaRPr b="0"/>
          </a:p>
        </p:txBody>
      </p:sp>
      <p:sp>
        <p:nvSpPr>
          <p:cNvPr id="959" name="Google Shape;959;g22f54a3b54c_0_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2f54a3b54c_0_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1" name="Google Shape;961;g22f54a3b54c_0_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62" name="Google Shape;962;g22f54a3b54c_0_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3" name="Google Shape;963;g22f54a3b54c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4" name="Google Shape;964;g22f54a3b54c_0_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65" name="Google Shape;965;g22f54a3b54c_0_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6" name="Google Shape;966;g22f54a3b54c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7" name="Google Shape;967;g22f54a3b54c_0_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g22f54a3b54c_0_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22f54a3b54c_0_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0" name="Google Shape;970;g22f54a3b54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225" y="578974"/>
            <a:ext cx="3848700" cy="2338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2f54a3b54c_0_21"/>
          <p:cNvSpPr txBox="1"/>
          <p:nvPr>
            <p:ph type="title"/>
          </p:nvPr>
        </p:nvSpPr>
        <p:spPr>
          <a:xfrm>
            <a:off x="264403" y="167275"/>
            <a:ext cx="483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Special properties of probabilistic factor graph</a:t>
            </a:r>
            <a:endParaRPr b="0"/>
          </a:p>
        </p:txBody>
      </p:sp>
      <p:sp>
        <p:nvSpPr>
          <p:cNvPr id="977" name="Google Shape;977;g22f54a3b54c_0_2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2f54a3b54c_0_2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9" name="Google Shape;979;g22f54a3b54c_0_2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80" name="Google Shape;980;g22f54a3b54c_0_2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1" name="Google Shape;981;g22f54a3b54c_0_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2" name="Google Shape;982;g22f54a3b54c_0_2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83" name="Google Shape;983;g22f54a3b54c_0_2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4" name="Google Shape;984;g22f54a3b54c_0_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5" name="Google Shape;985;g22f54a3b54c_0_2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22f54a3b54c_0_2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22f54a3b54c_0_2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8" name="Google Shape;988;g22f54a3b54c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275" y="746400"/>
            <a:ext cx="3797751" cy="22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22f54a3b54c_0_21"/>
          <p:cNvSpPr/>
          <p:nvPr/>
        </p:nvSpPr>
        <p:spPr>
          <a:xfrm>
            <a:off x="1532025" y="2588875"/>
            <a:ext cx="1367100" cy="2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22f54a3b54c_0_21"/>
          <p:cNvSpPr txBox="1"/>
          <p:nvPr/>
        </p:nvSpPr>
        <p:spPr>
          <a:xfrm>
            <a:off x="1485100" y="2527675"/>
            <a:ext cx="337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conditional distributions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22f54a3b54c_0_21"/>
          <p:cNvSpPr/>
          <p:nvPr/>
        </p:nvSpPr>
        <p:spPr>
          <a:xfrm>
            <a:off x="185475" y="2068600"/>
            <a:ext cx="4060200" cy="94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2f54a3b54c_0_3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Consistency of sub-Bayesian networks</a:t>
            </a:r>
            <a:endParaRPr b="0"/>
          </a:p>
        </p:txBody>
      </p:sp>
      <p:sp>
        <p:nvSpPr>
          <p:cNvPr id="998" name="Google Shape;998;g22f54a3b54c_0_3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2f54a3b54c_0_3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0" name="Google Shape;1000;g22f54a3b54c_0_3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01" name="Google Shape;1001;g22f54a3b54c_0_3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2" name="Google Shape;1002;g22f54a3b54c_0_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3" name="Google Shape;1003;g22f54a3b54c_0_3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04" name="Google Shape;1004;g22f54a3b54c_0_3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5" name="Google Shape;1005;g22f54a3b54c_0_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6" name="Google Shape;1006;g22f54a3b54c_0_3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22f54a3b54c_0_3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22f54a3b54c_0_3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Google Shape;1009;g22f54a3b54c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00" y="693575"/>
            <a:ext cx="3742625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22f54a3b54c_0_37"/>
          <p:cNvSpPr/>
          <p:nvPr/>
        </p:nvSpPr>
        <p:spPr>
          <a:xfrm>
            <a:off x="313213" y="1986100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22f54a3b54c_0_37"/>
          <p:cNvSpPr/>
          <p:nvPr/>
        </p:nvSpPr>
        <p:spPr>
          <a:xfrm>
            <a:off x="442138" y="2274187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22f54a3b54c_0_37"/>
          <p:cNvSpPr/>
          <p:nvPr/>
        </p:nvSpPr>
        <p:spPr>
          <a:xfrm>
            <a:off x="565188" y="2483487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2f54a3b54c_0_5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Marginalization leads to independence</a:t>
            </a:r>
            <a:endParaRPr b="0"/>
          </a:p>
        </p:txBody>
      </p:sp>
      <p:sp>
        <p:nvSpPr>
          <p:cNvPr id="1019" name="Google Shape;1019;g22f54a3b54c_0_5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22f54a3b54c_0_5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1" name="Google Shape;1021;g22f54a3b54c_0_5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22" name="Google Shape;1022;g22f54a3b54c_0_5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3" name="Google Shape;1023;g22f54a3b54c_0_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4" name="Google Shape;1024;g22f54a3b54c_0_5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25" name="Google Shape;1025;g22f54a3b54c_0_5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Google Shape;1026;g22f54a3b54c_0_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7" name="Google Shape;1027;g22f54a3b54c_0_5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g22f54a3b54c_0_5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22f54a3b54c_0_5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Google Shape;1030;g22f54a3b54c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925" y="584849"/>
            <a:ext cx="3641249" cy="23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2f54a3b54c_0_8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Another example: medical diagnosis</a:t>
            </a:r>
            <a:endParaRPr b="0"/>
          </a:p>
        </p:txBody>
      </p:sp>
      <p:sp>
        <p:nvSpPr>
          <p:cNvPr id="1037" name="Google Shape;1037;g22f54a3b54c_0_8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2f54a3b54c_0_8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9" name="Google Shape;1039;g22f54a3b54c_0_8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40" name="Google Shape;1040;g22f54a3b54c_0_8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1" name="Google Shape;1041;g22f54a3b54c_0_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2" name="Google Shape;1042;g22f54a3b54c_0_8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43" name="Google Shape;1043;g22f54a3b54c_0_8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4" name="Google Shape;1044;g22f54a3b54c_0_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5" name="Google Shape;1045;g22f54a3b54c_0_8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22f54a3b54c_0_8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22f54a3b54c_0_8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8" name="Google Shape;1048;g22f54a3b54c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75" y="687857"/>
            <a:ext cx="3659150" cy="211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2f54a3b54c_0_10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Summary so far</a:t>
            </a:r>
            <a:endParaRPr b="0"/>
          </a:p>
        </p:txBody>
      </p:sp>
      <p:sp>
        <p:nvSpPr>
          <p:cNvPr id="1055" name="Google Shape;1055;g22f54a3b54c_0_10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22f54a3b54c_0_10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7" name="Google Shape;1057;g22f54a3b54c_0_10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58" name="Google Shape;1058;g22f54a3b54c_0_10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9" name="Google Shape;1059;g22f54a3b54c_0_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0" name="Google Shape;1060;g22f54a3b54c_0_10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61" name="Google Shape;1061;g22f54a3b54c_0_10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2" name="Google Shape;1062;g22f54a3b54c_0_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3" name="Google Shape;1063;g22f54a3b54c_0_10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22f54a3b54c_0_10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22f54a3b54c_0_10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6" name="Google Shape;1066;g22f54a3b54c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49" y="596574"/>
            <a:ext cx="3487500" cy="23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g22f54a3b54c_0_101"/>
          <p:cNvSpPr/>
          <p:nvPr/>
        </p:nvSpPr>
        <p:spPr>
          <a:xfrm>
            <a:off x="357438" y="1589350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22f54a3b54c_0_101"/>
          <p:cNvSpPr/>
          <p:nvPr/>
        </p:nvSpPr>
        <p:spPr>
          <a:xfrm>
            <a:off x="403563" y="1815250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22f54a3b54c_0_101"/>
          <p:cNvSpPr/>
          <p:nvPr/>
        </p:nvSpPr>
        <p:spPr>
          <a:xfrm>
            <a:off x="403563" y="2083125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22f54a3b54c_0_101"/>
          <p:cNvSpPr/>
          <p:nvPr/>
        </p:nvSpPr>
        <p:spPr>
          <a:xfrm>
            <a:off x="403563" y="2351000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22f54a3b54c_0_101"/>
          <p:cNvSpPr/>
          <p:nvPr/>
        </p:nvSpPr>
        <p:spPr>
          <a:xfrm>
            <a:off x="403563" y="2576900"/>
            <a:ext cx="4078200" cy="22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2f6bf60605_0_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10 - part 2</a:t>
            </a:r>
            <a:endParaRPr b="0"/>
          </a:p>
        </p:txBody>
      </p:sp>
      <p:sp>
        <p:nvSpPr>
          <p:cNvPr id="1078" name="Google Shape;1078;g22f6bf60605_0_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22f6bf60605_0_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0" name="Google Shape;1080;g22f6bf60605_0_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81" name="Google Shape;1081;g22f6bf60605_0_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2" name="Google Shape;1082;g22f6bf60605_0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3" name="Google Shape;1083;g22f6bf60605_0_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84" name="Google Shape;1084;g22f6bf60605_0_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5" name="Google Shape;1085;g22f6bf60605_0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6" name="Google Shape;1086;g22f6bf60605_0_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22f6bf60605_0_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22f6bf60605_0_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g22f6bf60605_0_3"/>
          <p:cNvSpPr txBox="1"/>
          <p:nvPr/>
        </p:nvSpPr>
        <p:spPr>
          <a:xfrm>
            <a:off x="1891400" y="12041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Motivating example 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22f6bf60605_0_3"/>
          <p:cNvSpPr txBox="1"/>
          <p:nvPr/>
        </p:nvSpPr>
        <p:spPr>
          <a:xfrm>
            <a:off x="1894688" y="1744351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Probabilistic programs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22f6bf60605_0_3"/>
          <p:cNvSpPr txBox="1"/>
          <p:nvPr/>
        </p:nvSpPr>
        <p:spPr>
          <a:xfrm>
            <a:off x="437375" y="648088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2f54a3b54c_0_11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programs</a:t>
            </a:r>
            <a:endParaRPr b="0"/>
          </a:p>
        </p:txBody>
      </p:sp>
      <p:sp>
        <p:nvSpPr>
          <p:cNvPr id="1098" name="Google Shape;1098;g22f54a3b54c_0_11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22f54a3b54c_0_11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0" name="Google Shape;1100;g22f54a3b54c_0_11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01" name="Google Shape;1101;g22f54a3b54c_0_11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2" name="Google Shape;1102;g22f54a3b54c_0_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3" name="Google Shape;1103;g22f54a3b54c_0_11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04" name="Google Shape;1104;g22f54a3b54c_0_11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5" name="Google Shape;1105;g22f54a3b54c_0_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6" name="Google Shape;1106;g22f54a3b54c_0_11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g22f54a3b54c_0_11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g22f54a3b54c_0_11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9" name="Google Shape;1109;g22f54a3b54c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75" y="596566"/>
            <a:ext cx="3772604" cy="249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g22f54a3b54c_0_117"/>
          <p:cNvSpPr/>
          <p:nvPr/>
        </p:nvSpPr>
        <p:spPr>
          <a:xfrm>
            <a:off x="424675" y="1290975"/>
            <a:ext cx="4159800" cy="7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22f54a3b54c_0_117"/>
          <p:cNvSpPr/>
          <p:nvPr/>
        </p:nvSpPr>
        <p:spPr>
          <a:xfrm>
            <a:off x="470800" y="1990405"/>
            <a:ext cx="4159800" cy="113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2f54a3b54c_0_13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program: example</a:t>
            </a:r>
            <a:endParaRPr b="0"/>
          </a:p>
        </p:txBody>
      </p:sp>
      <p:sp>
        <p:nvSpPr>
          <p:cNvPr id="1118" name="Google Shape;1118;g22f54a3b54c_0_13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22f54a3b54c_0_13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0" name="Google Shape;1120;g22f54a3b54c_0_13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21" name="Google Shape;1121;g22f54a3b54c_0_13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2" name="Google Shape;1122;g22f54a3b54c_0_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Google Shape;1123;g22f54a3b54c_0_13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24" name="Google Shape;1124;g22f54a3b54c_0_13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5" name="Google Shape;1125;g22f54a3b54c_0_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6" name="Google Shape;1126;g22f54a3b54c_0_13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g22f54a3b54c_0_13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g22f54a3b54c_0_13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9" name="Google Shape;1129;g22f54a3b54c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0" y="611749"/>
            <a:ext cx="3499824" cy="22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g22f54a3b54c_0_133"/>
          <p:cNvSpPr/>
          <p:nvPr/>
        </p:nvSpPr>
        <p:spPr>
          <a:xfrm>
            <a:off x="1182700" y="1333475"/>
            <a:ext cx="1928400" cy="3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2f54a3b54c_0_133"/>
          <p:cNvSpPr/>
          <p:nvPr/>
        </p:nvSpPr>
        <p:spPr>
          <a:xfrm>
            <a:off x="1224550" y="1687775"/>
            <a:ext cx="1928400" cy="3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2f54a3b54c_0_133"/>
          <p:cNvSpPr/>
          <p:nvPr/>
        </p:nvSpPr>
        <p:spPr>
          <a:xfrm>
            <a:off x="222100" y="2137750"/>
            <a:ext cx="3499800" cy="6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f54a3b54c_0_14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program: example</a:t>
            </a:r>
            <a:endParaRPr b="0"/>
          </a:p>
        </p:txBody>
      </p:sp>
      <p:sp>
        <p:nvSpPr>
          <p:cNvPr id="1139" name="Google Shape;1139;g22f54a3b54c_0_14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22f54a3b54c_0_14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1" name="Google Shape;1141;g22f54a3b54c_0_14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42" name="Google Shape;1142;g22f54a3b54c_0_14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3" name="Google Shape;1143;g22f54a3b54c_0_1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Google Shape;1144;g22f54a3b54c_0_14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45" name="Google Shape;1145;g22f54a3b54c_0_14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6" name="Google Shape;1146;g22f54a3b54c_0_1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7" name="Google Shape;1147;g22f54a3b54c_0_14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22f54a3b54c_0_14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g22f54a3b54c_0_14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0" name="Google Shape;1150;g22f54a3b54c_0_149" title="New_Recording_-_4_17_2023,_5_24_03_P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00" y="580641"/>
            <a:ext cx="3657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f342d7863_0_1879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Object tracking problem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134" name="Google Shape;134;g22f342d7863_0_187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2f342d7863_0_187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" name="Google Shape;136;g22f342d7863_0_18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37" name="Google Shape;137;g22f342d7863_0_18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g22f342d7863_0_18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g22f342d7863_0_187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40" name="Google Shape;140;g22f342d7863_0_187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g22f342d7863_0_18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g22f342d7863_0_187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f342d7863_0_187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f342d7863_0_187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22f342d7863_0_18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925" y="634425"/>
            <a:ext cx="4195651" cy="2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2f54a3b54c_0_16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program application</a:t>
            </a:r>
            <a:endParaRPr b="0"/>
          </a:p>
        </p:txBody>
      </p:sp>
      <p:sp>
        <p:nvSpPr>
          <p:cNvPr id="1157" name="Google Shape;1157;g22f54a3b54c_0_16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22f54a3b54c_0_16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59" name="Google Shape;1159;g22f54a3b54c_0_16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60" name="Google Shape;1160;g22f54a3b54c_0_16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1" name="Google Shape;1161;g22f54a3b54c_0_1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Google Shape;1162;g22f54a3b54c_0_16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63" name="Google Shape;1163;g22f54a3b54c_0_16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4" name="Google Shape;1164;g22f54a3b54c_0_1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5" name="Google Shape;1165;g22f54a3b54c_0_16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22f54a3b54c_0_16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22f54a3b54c_0_16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8" name="Google Shape;1168;g22f54a3b54c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5" y="720723"/>
            <a:ext cx="3299625" cy="2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2f54a3b54c_0_181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Probabilistic program application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1175" name="Google Shape;1175;g22f54a3b54c_0_18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22f54a3b54c_0_18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7" name="Google Shape;1177;g22f54a3b54c_0_18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78" name="Google Shape;1178;g22f54a3b54c_0_18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9" name="Google Shape;1179;g22f54a3b54c_0_1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0" name="Google Shape;1180;g22f54a3b54c_0_18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81" name="Google Shape;1181;g22f54a3b54c_0_18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2" name="Google Shape;1182;g22f54a3b54c_0_1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3" name="Google Shape;1183;g22f54a3b54c_0_18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22f54a3b54c_0_18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g22f54a3b54c_0_18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6" name="Google Shape;1186;g22f54a3b54c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0" y="725525"/>
            <a:ext cx="3617450" cy="2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2f54a3b54c_0_197"/>
          <p:cNvSpPr txBox="1"/>
          <p:nvPr>
            <p:ph type="title"/>
          </p:nvPr>
        </p:nvSpPr>
        <p:spPr>
          <a:xfrm>
            <a:off x="264388" y="167266"/>
            <a:ext cx="384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Probabilistic program application</a:t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1193" name="Google Shape;1193;g22f54a3b54c_0_19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22f54a3b54c_0_19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5" name="Google Shape;1195;g22f54a3b54c_0_19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96" name="Google Shape;1196;g22f54a3b54c_0_19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7" name="Google Shape;1197;g22f54a3b54c_0_1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8" name="Google Shape;1198;g22f54a3b54c_0_19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199" name="Google Shape;1199;g22f54a3b54c_0_19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0" name="Google Shape;1200;g22f54a3b54c_0_1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1" name="Google Shape;1201;g22f54a3b54c_0_19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g22f54a3b54c_0_19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g22f54a3b54c_0_19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4" name="Google Shape;1204;g22f54a3b54c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00" y="616449"/>
            <a:ext cx="3493300" cy="21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g22f54a3b54c_0_197"/>
          <p:cNvSpPr/>
          <p:nvPr/>
        </p:nvSpPr>
        <p:spPr>
          <a:xfrm>
            <a:off x="899625" y="1080200"/>
            <a:ext cx="2155200" cy="5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22f54a3b54c_0_197"/>
          <p:cNvSpPr/>
          <p:nvPr/>
        </p:nvSpPr>
        <p:spPr>
          <a:xfrm>
            <a:off x="264400" y="1659700"/>
            <a:ext cx="3137700" cy="12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2f54a3b54c_0_213"/>
          <p:cNvSpPr txBox="1"/>
          <p:nvPr>
            <p:ph type="title"/>
          </p:nvPr>
        </p:nvSpPr>
        <p:spPr>
          <a:xfrm>
            <a:off x="264388" y="167266"/>
            <a:ext cx="3848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Probabilistic program application</a:t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1213" name="Google Shape;1213;g22f54a3b54c_0_21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22f54a3b54c_0_21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5" name="Google Shape;1215;g22f54a3b54c_0_21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16" name="Google Shape;1216;g22f54a3b54c_0_21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7" name="Google Shape;1217;g22f54a3b54c_0_2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8" name="Google Shape;1218;g22f54a3b54c_0_21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19" name="Google Shape;1219;g22f54a3b54c_0_21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0" name="Google Shape;1220;g22f54a3b54c_0_2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1" name="Google Shape;1221;g22f54a3b54c_0_21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22f54a3b54c_0_21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g22f54a3b54c_0_21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4" name="Google Shape;1224;g22f54a3b54c_0_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00" y="596575"/>
            <a:ext cx="4053076" cy="2421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g22f54a3b54c_0_213"/>
          <p:cNvSpPr/>
          <p:nvPr/>
        </p:nvSpPr>
        <p:spPr>
          <a:xfrm>
            <a:off x="807775" y="1891400"/>
            <a:ext cx="3050100" cy="58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22f54a3b54c_0_213"/>
          <p:cNvSpPr/>
          <p:nvPr/>
        </p:nvSpPr>
        <p:spPr>
          <a:xfrm>
            <a:off x="264400" y="2571875"/>
            <a:ext cx="44811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2f54a3b54c_0_229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Mindset of Bayesian networks</a:t>
            </a:r>
            <a:endParaRPr b="0"/>
          </a:p>
        </p:txBody>
      </p:sp>
      <p:sp>
        <p:nvSpPr>
          <p:cNvPr id="1233" name="Google Shape;1233;g22f54a3b54c_0_22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g22f54a3b54c_0_22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5" name="Google Shape;1235;g22f54a3b54c_0_22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36" name="Google Shape;1236;g22f54a3b54c_0_22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7" name="Google Shape;1237;g22f54a3b54c_0_2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8" name="Google Shape;1238;g22f54a3b54c_0_22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39" name="Google Shape;1239;g22f54a3b54c_0_22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0" name="Google Shape;1240;g22f54a3b54c_0_2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1" name="Google Shape;1241;g22f54a3b54c_0_22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22f54a3b54c_0_22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22f54a3b54c_0_22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4" name="Google Shape;1244;g22f54a3b54c_0_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00" y="596575"/>
            <a:ext cx="4244550" cy="242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2f80a4bd3f_1_0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inference</a:t>
            </a:r>
            <a:endParaRPr b="0"/>
          </a:p>
        </p:txBody>
      </p:sp>
      <p:sp>
        <p:nvSpPr>
          <p:cNvPr id="1251" name="Google Shape;1251;g22f80a4bd3f_1_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g22f80a4bd3f_1_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3" name="Google Shape;1253;g22f80a4bd3f_1_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54" name="Google Shape;1254;g22f80a4bd3f_1_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5" name="Google Shape;1255;g22f80a4bd3f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6" name="Google Shape;1256;g22f80a4bd3f_1_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57" name="Google Shape;1257;g22f80a4bd3f_1_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8" name="Google Shape;1258;g22f80a4bd3f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9" name="Google Shape;1259;g22f80a4bd3f_1_0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g22f80a4bd3f_1_0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g22f80a4bd3f_1_0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2" name="Google Shape;1262;g22f80a4bd3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0" y="662850"/>
            <a:ext cx="3554999" cy="22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2f80a4bd3f_0_10"/>
          <p:cNvSpPr txBox="1"/>
          <p:nvPr>
            <p:ph type="title"/>
          </p:nvPr>
        </p:nvSpPr>
        <p:spPr>
          <a:xfrm>
            <a:off x="264403" y="167275"/>
            <a:ext cx="488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General strategy of probabilistic inference</a:t>
            </a:r>
            <a:endParaRPr b="0"/>
          </a:p>
        </p:txBody>
      </p:sp>
      <p:sp>
        <p:nvSpPr>
          <p:cNvPr id="1269" name="Google Shape;1269;g22f80a4bd3f_0_1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22f80a4bd3f_0_1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1" name="Google Shape;1271;g22f80a4bd3f_0_1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72" name="Google Shape;1272;g22f80a4bd3f_0_1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3" name="Google Shape;1273;g22f80a4bd3f_0_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4" name="Google Shape;1274;g22f80a4bd3f_0_1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75" name="Google Shape;1275;g22f80a4bd3f_0_1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6" name="Google Shape;1276;g22f80a4bd3f_0_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7" name="Google Shape;1277;g22f80a4bd3f_0_10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g22f80a4bd3f_0_10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g22f80a4bd3f_0_10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0" name="Google Shape;1280;g22f80a4bd3f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25" y="596575"/>
            <a:ext cx="3912699" cy="2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2f80a4bd3f_1_18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Probabilistic inference </a:t>
            </a:r>
            <a:endParaRPr b="0"/>
          </a:p>
        </p:txBody>
      </p:sp>
      <p:sp>
        <p:nvSpPr>
          <p:cNvPr id="1287" name="Google Shape;1287;g22f80a4bd3f_1_1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22f80a4bd3f_1_1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89" name="Google Shape;1289;g22f80a4bd3f_1_1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90" name="Google Shape;1290;g22f80a4bd3f_1_1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1" name="Google Shape;1291;g22f80a4bd3f_1_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2" name="Google Shape;1292;g22f80a4bd3f_1_1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293" name="Google Shape;1293;g22f80a4bd3f_1_1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4" name="Google Shape;1294;g22f80a4bd3f_1_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5" name="Google Shape;1295;g22f80a4bd3f_1_18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22f80a4bd3f_1_18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g22f80a4bd3f_1_18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8" name="Google Shape;1298;g22f80a4bd3f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25" y="567225"/>
            <a:ext cx="3732600" cy="2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2c431a4430_0_62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04" name="Google Shape;1304;g22c431a4430_0_62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5" name="Google Shape;1305;g22c431a4430_0_627"/>
          <p:cNvGrpSpPr/>
          <p:nvPr/>
        </p:nvGrpSpPr>
        <p:grpSpPr>
          <a:xfrm>
            <a:off x="315048" y="1164912"/>
            <a:ext cx="101600" cy="139700"/>
            <a:chOff x="315048" y="1164912"/>
            <a:chExt cx="101600" cy="139700"/>
          </a:xfrm>
        </p:grpSpPr>
        <p:pic>
          <p:nvPicPr>
            <p:cNvPr id="1306" name="Google Shape;1306;g22c431a4430_0_6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048" y="1164912"/>
              <a:ext cx="101219" cy="139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7" name="Google Shape;1307;g22c431a4430_0_627"/>
            <p:cNvSpPr/>
            <p:nvPr/>
          </p:nvSpPr>
          <p:spPr>
            <a:xfrm>
              <a:off x="315048" y="1164912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22c431a4430_0_627"/>
            <p:cNvSpPr/>
            <p:nvPr/>
          </p:nvSpPr>
          <p:spPr>
            <a:xfrm>
              <a:off x="327701" y="1183891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22c431a4430_0_627"/>
            <p:cNvSpPr/>
            <p:nvPr/>
          </p:nvSpPr>
          <p:spPr>
            <a:xfrm>
              <a:off x="340353" y="1202869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22c431a4430_0_627"/>
            <p:cNvSpPr/>
            <p:nvPr/>
          </p:nvSpPr>
          <p:spPr>
            <a:xfrm>
              <a:off x="327701" y="1234500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1" name="Google Shape;1311;g22c431a4430_0_6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84" y="1231335"/>
              <a:ext cx="31635" cy="44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2" name="Google Shape;1312;g22c431a4430_0_627"/>
            <p:cNvSpPr/>
            <p:nvPr/>
          </p:nvSpPr>
          <p:spPr>
            <a:xfrm>
              <a:off x="371984" y="1285109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22c431a4430_0_627"/>
            <p:cNvSpPr/>
            <p:nvPr/>
          </p:nvSpPr>
          <p:spPr>
            <a:xfrm>
              <a:off x="390963" y="116491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g22c431a4430_0_627"/>
          <p:cNvSpPr txBox="1"/>
          <p:nvPr>
            <p:ph idx="1" type="body"/>
          </p:nvPr>
        </p:nvSpPr>
        <p:spPr>
          <a:xfrm>
            <a:off x="226288" y="654353"/>
            <a:ext cx="4995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63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>
              <a:solidFill>
                <a:srgbClr val="61729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718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400"/>
              <a:buNone/>
            </a:pPr>
            <a:r>
              <a:rPr lang="en-US"/>
              <a:t>Percy Liang and Dorsa Sadigh (2019)</a:t>
            </a:r>
            <a:endParaRPr/>
          </a:p>
          <a:p>
            <a:pPr indent="0" lvl="0" marL="29718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CS221 — </a:t>
            </a:r>
            <a:r>
              <a:rPr lang="en-US">
                <a:solidFill>
                  <a:schemeClr val="dk1"/>
                </a:solidFill>
              </a:rPr>
              <a:t>CS221: Artificial Intelligence: Principles and Techniques</a:t>
            </a:r>
            <a:endParaRPr/>
          </a:p>
          <a:p>
            <a:pPr indent="0" lvl="0" marL="29718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17293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endParaRPr/>
          </a:p>
        </p:txBody>
      </p:sp>
      <p:grpSp>
        <p:nvGrpSpPr>
          <p:cNvPr id="1315" name="Google Shape;1315;g22c431a4430_0_627"/>
          <p:cNvGrpSpPr/>
          <p:nvPr/>
        </p:nvGrpSpPr>
        <p:grpSpPr>
          <a:xfrm>
            <a:off x="315048" y="1729529"/>
            <a:ext cx="101600" cy="139700"/>
            <a:chOff x="315048" y="1729529"/>
            <a:chExt cx="101600" cy="139700"/>
          </a:xfrm>
        </p:grpSpPr>
        <p:pic>
          <p:nvPicPr>
            <p:cNvPr id="1316" name="Google Shape;1316;g22c431a4430_0_6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5048" y="1729529"/>
              <a:ext cx="101219" cy="139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7" name="Google Shape;1317;g22c431a4430_0_627"/>
            <p:cNvSpPr/>
            <p:nvPr/>
          </p:nvSpPr>
          <p:spPr>
            <a:xfrm>
              <a:off x="315048" y="1729529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22c431a4430_0_627"/>
            <p:cNvSpPr/>
            <p:nvPr/>
          </p:nvSpPr>
          <p:spPr>
            <a:xfrm>
              <a:off x="327701" y="1748507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22c431a4430_0_627"/>
            <p:cNvSpPr/>
            <p:nvPr/>
          </p:nvSpPr>
          <p:spPr>
            <a:xfrm>
              <a:off x="340353" y="1767485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22c431a4430_0_627"/>
            <p:cNvSpPr/>
            <p:nvPr/>
          </p:nvSpPr>
          <p:spPr>
            <a:xfrm>
              <a:off x="327701" y="1799116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1" name="Google Shape;1321;g22c431a4430_0_6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1984" y="1795952"/>
              <a:ext cx="31635" cy="44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2" name="Google Shape;1322;g22c431a4430_0_627"/>
            <p:cNvSpPr/>
            <p:nvPr/>
          </p:nvSpPr>
          <p:spPr>
            <a:xfrm>
              <a:off x="371984" y="1849725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22c431a4430_0_627"/>
            <p:cNvSpPr/>
            <p:nvPr/>
          </p:nvSpPr>
          <p:spPr>
            <a:xfrm>
              <a:off x="390963" y="172952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g22c431a4430_0_62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f342d7863_0_1899"/>
          <p:cNvSpPr txBox="1"/>
          <p:nvPr>
            <p:ph type="title"/>
          </p:nvPr>
        </p:nvSpPr>
        <p:spPr>
          <a:xfrm>
            <a:off x="264388" y="167266"/>
            <a:ext cx="384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Object tracking problem</a:t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152" name="Google Shape;152;g22f342d7863_0_189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2f342d7863_0_189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" name="Google Shape;154;g22f342d7863_0_189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55" name="Google Shape;155;g22f342d7863_0_189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g22f342d7863_0_18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g22f342d7863_0_1899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58" name="Google Shape;158;g22f342d7863_0_1899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g22f342d7863_0_18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g22f342d7863_0_1899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f342d7863_0_1899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2f342d7863_0_1899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2f342d7863_0_18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75" y="629366"/>
            <a:ext cx="3957096" cy="249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342d7863_0_191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Object tracking: factor graph</a:t>
            </a:r>
            <a:endParaRPr b="0"/>
          </a:p>
        </p:txBody>
      </p:sp>
      <p:sp>
        <p:nvSpPr>
          <p:cNvPr id="170" name="Google Shape;170;g22f342d7863_0_191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2f342d7863_0_191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g22f342d7863_0_191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73" name="Google Shape;173;g22f342d7863_0_191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g22f342d7863_0_19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g22f342d7863_0_191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76" name="Google Shape;176;g22f342d7863_0_191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g22f342d7863_0_19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g22f342d7863_0_191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2f342d7863_0_191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2f342d7863_0_191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22f342d7863_0_19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25" y="589016"/>
            <a:ext cx="4161581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2f342d7863_0_1915"/>
          <p:cNvSpPr/>
          <p:nvPr/>
        </p:nvSpPr>
        <p:spPr>
          <a:xfrm>
            <a:off x="499900" y="1512775"/>
            <a:ext cx="45003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2f342d7863_0_1915"/>
          <p:cNvSpPr/>
          <p:nvPr/>
        </p:nvSpPr>
        <p:spPr>
          <a:xfrm>
            <a:off x="499900" y="1771050"/>
            <a:ext cx="4500300" cy="32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2f342d7863_0_1915"/>
          <p:cNvSpPr/>
          <p:nvPr/>
        </p:nvSpPr>
        <p:spPr>
          <a:xfrm>
            <a:off x="531275" y="2105243"/>
            <a:ext cx="4605300" cy="8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2f342d7863_0_1915"/>
          <p:cNvSpPr txBox="1"/>
          <p:nvPr/>
        </p:nvSpPr>
        <p:spPr>
          <a:xfrm>
            <a:off x="763850" y="2797675"/>
            <a:ext cx="4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 to Stanford 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f342d7863_0_1915"/>
          <p:cNvSpPr/>
          <p:nvPr/>
        </p:nvSpPr>
        <p:spPr>
          <a:xfrm>
            <a:off x="580250" y="2788493"/>
            <a:ext cx="4605300" cy="8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81d8d24dd_0_48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10 - part 1</a:t>
            </a:r>
            <a:endParaRPr b="0"/>
          </a:p>
        </p:txBody>
      </p:sp>
      <p:sp>
        <p:nvSpPr>
          <p:cNvPr id="193" name="Google Shape;193;g2081d8d24dd_0_48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081d8d24dd_0_48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g2081d8d24dd_0_4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96" name="Google Shape;196;g2081d8d24dd_0_4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g2081d8d24dd_0_4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2081d8d24dd_0_4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99" name="Google Shape;199;g2081d8d24dd_0_4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g2081d8d24dd_0_4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2081d8d24dd_0_48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081d8d24dd_0_48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081d8d24dd_0_48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081d8d24dd_0_483"/>
          <p:cNvSpPr txBox="1"/>
          <p:nvPr/>
        </p:nvSpPr>
        <p:spPr>
          <a:xfrm>
            <a:off x="1894675" y="2438450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Variable elimination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081d8d24dd_0_483"/>
          <p:cNvSpPr txBox="1"/>
          <p:nvPr/>
        </p:nvSpPr>
        <p:spPr>
          <a:xfrm>
            <a:off x="1891400" y="1204138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using local search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081d8d24dd_0_483"/>
          <p:cNvSpPr txBox="1"/>
          <p:nvPr/>
        </p:nvSpPr>
        <p:spPr>
          <a:xfrm>
            <a:off x="1894688" y="1744351"/>
            <a:ext cx="19797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Search: Conditional independence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081d8d24dd_0_483"/>
          <p:cNvSpPr txBox="1"/>
          <p:nvPr/>
        </p:nvSpPr>
        <p:spPr>
          <a:xfrm>
            <a:off x="437375" y="648088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improve the efficiency of variable-based methods?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2023-01-23T00:08:41Z</dcterms:created>
  <dc:creator>Abdul Rafae Khan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2023-01-23T00:00:00Z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