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5765800" cy="3244850"/>
  <p:notesSz cx="5765800" cy="3244850"/>
  <p:embeddedFontLst>
    <p:embeddedFont>
      <p:font typeface="Calibri" panose="020F0502020204030204" pitchFamily="34" charset="0"/>
      <p:regular r:id="rId51"/>
      <p:bold r:id="rId52"/>
      <p:italic r:id="rId53"/>
      <p:boldItalic r:id="rId54"/>
    </p:embeddedFont>
    <p:embeddedFont>
      <p:font typeface="Roboto" panose="020B0604020202020204" pitchFamily="2" charset="0"/>
      <p:regular r:id="rId55"/>
      <p:bold r:id="rId56"/>
      <p:italic r:id="rId57"/>
      <p:boldItalic r:id="rId58"/>
    </p:embeddedFont>
    <p:embeddedFont>
      <p:font typeface="Tahoma" panose="020B0604030504040204" pitchFamily="34" charset="0"/>
      <p:regular r:id="rId59"/>
      <p:bold r:id="rId60"/>
    </p:embeddedFont>
    <p:embeddedFont>
      <p:font typeface="Trebuchet MS" panose="020B060302020202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jK6J6dcVaCWlgckB5PKEZtapih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0" d="100"/>
          <a:sy n="160" d="100"/>
        </p:scale>
        <p:origin x="922"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498725" cy="1619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265488" y="0"/>
            <a:ext cx="2498725" cy="1619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082925"/>
            <a:ext cx="2498725" cy="1619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 name="Google Shape;51;p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081d8d24dd_0_483: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2081d8d24dd_0_48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457200" marR="30480" lvl="0" indent="0" algn="just" rtl="0">
              <a:lnSpc>
                <a:spcPct val="102000"/>
              </a:lnSpc>
              <a:spcBef>
                <a:spcPts val="0"/>
              </a:spcBef>
              <a:spcAft>
                <a:spcPts val="0"/>
              </a:spcAft>
              <a:buSzPts val="1400"/>
              <a:buNone/>
            </a:pPr>
            <a:endParaRPr sz="1500">
              <a:solidFill>
                <a:srgbClr val="0000FF"/>
              </a:solidFill>
              <a:latin typeface="Arial"/>
              <a:ea typeface="Arial"/>
              <a:cs typeface="Arial"/>
              <a:sym typeface="Arial"/>
            </a:endParaRPr>
          </a:p>
        </p:txBody>
      </p:sp>
      <p:sp>
        <p:nvSpPr>
          <p:cNvPr id="153" name="Google Shape;153;g2081d8d24dd_0_48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081d8d24dd_0_552: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let’s look at how ucs can help with cycles. ucs is basically dijkstra</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the idea is when we think about the of getting to the start state to some s’, it’s equal to the cost of going from s to s’ and some past cost</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in dp these things are computed in order so we not worried about visiting the same state multiple times</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in ucs, we may visit the same state multiple times, things are cyclic, we don’t know what orders to go,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the idea is to go over the state based on increasing past cost</a:t>
            </a:r>
            <a:endParaRPr sz="1500"/>
          </a:p>
        </p:txBody>
      </p:sp>
      <p:sp>
        <p:nvSpPr>
          <p:cNvPr id="172" name="Google Shape;172;g2081d8d24dd_0_552: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081d8d24dd_0_565: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500"/>
          </a:p>
        </p:txBody>
      </p:sp>
      <p:sp>
        <p:nvSpPr>
          <p:cNvPr id="184" name="Google Shape;184;g2081d8d24dd_0_565: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081d8d24dd_0_598: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so let’s talk about the high level idea of ucs.</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the ucs has three sets we need to keep track of. explored are the state we found the optimal paths, then we have another set called the frontier, the frontier of the state we’ve seen, but we are not sure that’s the best way of getting there. finally we have unexplored we haven’t seen them yet, </a:t>
            </a:r>
            <a:endParaRPr sz="1500"/>
          </a:p>
          <a:p>
            <a:pPr marL="0" lvl="0" indent="0" algn="l" rtl="0">
              <a:lnSpc>
                <a:spcPct val="100000"/>
              </a:lnSpc>
              <a:spcBef>
                <a:spcPts val="0"/>
              </a:spcBef>
              <a:spcAft>
                <a:spcPts val="0"/>
              </a:spcAft>
              <a:buSzPts val="1400"/>
              <a:buNone/>
            </a:pPr>
            <a:endParaRPr sz="1500"/>
          </a:p>
        </p:txBody>
      </p:sp>
      <p:sp>
        <p:nvSpPr>
          <p:cNvPr id="194" name="Google Shape;194;g2081d8d24dd_0_598: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81d8d24dd_0_579: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500"/>
          </a:p>
        </p:txBody>
      </p:sp>
      <p:sp>
        <p:nvSpPr>
          <p:cNvPr id="209" name="Google Shape;209;g2081d8d24dd_0_579: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081d8d24dd_0_614: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[live demo], N = 40</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difference between ucs and dijkstra, the latter find any shortest path from the starting point</a:t>
            </a:r>
            <a:endParaRPr sz="1500"/>
          </a:p>
        </p:txBody>
      </p:sp>
      <p:sp>
        <p:nvSpPr>
          <p:cNvPr id="218" name="Google Shape;218;g2081d8d24dd_0_614: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0e567be17b_0_2: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suppose we are at the time T where s is just popped from the frontier to be added to explored. We will show that the path from s_start to s has the minimum cost.</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Suppose it does not have the minimum cost, so there exists another path. At the time T, the alternative path must either go through a node t that is in explored, or a node u that is outside of explored.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If it’s t, i.e., t is the successor of s_{start}. Since t is already in explored, its successor along the path from t to s must already be in frontier. There are two cases of this successor: first, it’s just s, if this is the case, since the 2nd path is cheaper than the first path, the shortest cost path from s_{start} to s should have been updated to the 2nd path so we have a contradiction; second, if the successor is some u other than s, then the cost from s_{start} to u is smaller than the first path, so it is u that should be popped from the frontier to the explored instead of s, contradiction;</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if at the time T, there does not exist a node t in explored, so the successor u of s_{start} is outside of explored. Therefore u is already in frontier. Since the cost from s_{start} to u is smaller than the cost of the first path, by the time T, u should be popped from the frontier to the explored instead of s, so there’s a contradiction. </a:t>
            </a:r>
            <a:endParaRPr sz="1500"/>
          </a:p>
        </p:txBody>
      </p:sp>
      <p:sp>
        <p:nvSpPr>
          <p:cNvPr id="226" name="Google Shape;226;g20e567be17b_0_2: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0e567be17b_0_17: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different strength and weakness, neither dominates</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DP: </a:t>
            </a:r>
            <a:endParaRPr sz="1500"/>
          </a:p>
          <a:p>
            <a:pPr marL="457200" lvl="0" indent="-323850" algn="l" rtl="0">
              <a:lnSpc>
                <a:spcPct val="100000"/>
              </a:lnSpc>
              <a:spcBef>
                <a:spcPts val="0"/>
              </a:spcBef>
              <a:spcAft>
                <a:spcPts val="0"/>
              </a:spcAft>
              <a:buSzPts val="1500"/>
              <a:buChar char="●"/>
            </a:pPr>
            <a:r>
              <a:rPr lang="en-US" sz="1500"/>
              <a:t>can handle negative cost</a:t>
            </a:r>
            <a:endParaRPr sz="1500"/>
          </a:p>
          <a:p>
            <a:pPr marL="457200" lvl="0" indent="-323850" algn="l" rtl="0">
              <a:lnSpc>
                <a:spcPct val="100000"/>
              </a:lnSpc>
              <a:spcBef>
                <a:spcPts val="0"/>
              </a:spcBef>
              <a:spcAft>
                <a:spcPts val="0"/>
              </a:spcAft>
              <a:buSzPts val="1500"/>
              <a:buChar char="●"/>
            </a:pPr>
            <a:r>
              <a:rPr lang="en-US" sz="1500"/>
              <a:t>complexity: order of N, N are all reachable states from s_{start}, but since it can handle negative cost, we can’t order the state by past cost, so this is unavoidable</a:t>
            </a:r>
            <a:endParaRPr sz="1500"/>
          </a:p>
          <a:p>
            <a:pPr marL="0" lvl="0" indent="0" algn="l" rtl="0">
              <a:lnSpc>
                <a:spcPct val="100000"/>
              </a:lnSpc>
              <a:spcBef>
                <a:spcPts val="0"/>
              </a:spcBef>
              <a:spcAft>
                <a:spcPts val="0"/>
              </a:spcAft>
              <a:buNone/>
            </a:pPr>
            <a:endParaRPr sz="1500"/>
          </a:p>
          <a:p>
            <a:pPr marL="0" lvl="0" indent="0" algn="l" rtl="0">
              <a:lnSpc>
                <a:spcPct val="100000"/>
              </a:lnSpc>
              <a:spcBef>
                <a:spcPts val="0"/>
              </a:spcBef>
              <a:spcAft>
                <a:spcPts val="0"/>
              </a:spcAft>
              <a:buNone/>
            </a:pPr>
            <a:r>
              <a:rPr lang="en-US" sz="1500"/>
              <a:t>UCS:</a:t>
            </a:r>
            <a:endParaRPr sz="1500"/>
          </a:p>
          <a:p>
            <a:pPr marL="457200" lvl="0" indent="-323850" algn="l" rtl="0">
              <a:lnSpc>
                <a:spcPct val="100000"/>
              </a:lnSpc>
              <a:spcBef>
                <a:spcPts val="0"/>
              </a:spcBef>
              <a:spcAft>
                <a:spcPts val="0"/>
              </a:spcAft>
              <a:buSzPts val="1500"/>
              <a:buChar char="●"/>
            </a:pPr>
            <a:r>
              <a:rPr lang="en-US" sz="1500"/>
              <a:t>allow cycles, so cannot handle negative cost</a:t>
            </a:r>
            <a:endParaRPr sz="1500"/>
          </a:p>
          <a:p>
            <a:pPr marL="457200" lvl="0" indent="-323850" algn="l" rtl="0">
              <a:lnSpc>
                <a:spcPct val="100000"/>
              </a:lnSpc>
              <a:spcBef>
                <a:spcPts val="0"/>
              </a:spcBef>
              <a:spcAft>
                <a:spcPts val="0"/>
              </a:spcAft>
              <a:buSzPts val="1500"/>
              <a:buChar char="●"/>
            </a:pPr>
            <a:r>
              <a:rPr lang="en-US" sz="1500"/>
              <a:t>complexity: n are the number of states where the cost of s_{start} to s are smaller than any end state, log n is due to the priority queue, n is smaller than N</a:t>
            </a:r>
            <a:endParaRPr sz="1500"/>
          </a:p>
          <a:p>
            <a:pPr marL="0" lvl="0" indent="0" algn="l" rtl="0">
              <a:lnSpc>
                <a:spcPct val="100000"/>
              </a:lnSpc>
              <a:spcBef>
                <a:spcPts val="0"/>
              </a:spcBef>
              <a:spcAft>
                <a:spcPts val="0"/>
              </a:spcAft>
              <a:buNone/>
            </a:pPr>
            <a:endParaRPr sz="1500"/>
          </a:p>
          <a:p>
            <a:pPr marL="0" lvl="0" indent="0" algn="l" rtl="0">
              <a:lnSpc>
                <a:spcPct val="100000"/>
              </a:lnSpc>
              <a:spcBef>
                <a:spcPts val="0"/>
              </a:spcBef>
              <a:spcAft>
                <a:spcPts val="0"/>
              </a:spcAft>
              <a:buNone/>
            </a:pPr>
            <a:endParaRPr sz="1500"/>
          </a:p>
        </p:txBody>
      </p:sp>
      <p:sp>
        <p:nvSpPr>
          <p:cNvPr id="234" name="Google Shape;234;g20e567be17b_0_17: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0e567be17b_0_61: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20e567be17b_0_6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457200" marR="30480" lvl="0" indent="0" algn="just" rtl="0">
              <a:lnSpc>
                <a:spcPct val="102000"/>
              </a:lnSpc>
              <a:spcBef>
                <a:spcPts val="0"/>
              </a:spcBef>
              <a:spcAft>
                <a:spcPts val="0"/>
              </a:spcAft>
              <a:buSzPts val="1400"/>
              <a:buNone/>
            </a:pPr>
            <a:r>
              <a:rPr lang="en-US" sz="1500">
                <a:solidFill>
                  <a:srgbClr val="0000FF"/>
                </a:solidFill>
                <a:latin typeface="Arial"/>
                <a:ea typeface="Arial"/>
                <a:cs typeface="Arial"/>
                <a:sym typeface="Arial"/>
              </a:rPr>
              <a:t>[whiteboard] </a:t>
            </a:r>
            <a:endParaRPr sz="1500">
              <a:solidFill>
                <a:srgbClr val="0000FF"/>
              </a:solidFill>
              <a:latin typeface="Arial"/>
              <a:ea typeface="Arial"/>
              <a:cs typeface="Arial"/>
              <a:sym typeface="Arial"/>
            </a:endParaRPr>
          </a:p>
          <a:p>
            <a:pPr marL="457200" marR="30480" lvl="0" indent="0" algn="just" rtl="0">
              <a:lnSpc>
                <a:spcPct val="102000"/>
              </a:lnSpc>
              <a:spcBef>
                <a:spcPts val="0"/>
              </a:spcBef>
              <a:spcAft>
                <a:spcPts val="0"/>
              </a:spcAft>
              <a:buSzPts val="1400"/>
              <a:buNone/>
            </a:pPr>
            <a:endParaRPr sz="1500">
              <a:solidFill>
                <a:srgbClr val="0000FF"/>
              </a:solidFill>
              <a:latin typeface="Arial"/>
              <a:ea typeface="Arial"/>
              <a:cs typeface="Arial"/>
              <a:sym typeface="Arial"/>
            </a:endParaRPr>
          </a:p>
          <a:p>
            <a:pPr marL="457200" marR="30480" lvl="0" indent="0" algn="just" rtl="0">
              <a:lnSpc>
                <a:spcPct val="102000"/>
              </a:lnSpc>
              <a:spcBef>
                <a:spcPts val="0"/>
              </a:spcBef>
              <a:spcAft>
                <a:spcPts val="0"/>
              </a:spcAft>
              <a:buSzPts val="1400"/>
              <a:buNone/>
            </a:pPr>
            <a:r>
              <a:rPr lang="en-US" sz="1500">
                <a:solidFill>
                  <a:srgbClr val="0000FF"/>
                </a:solidFill>
                <a:latin typeface="Arial"/>
                <a:ea typeface="Arial"/>
                <a:cs typeface="Arial"/>
                <a:sym typeface="Arial"/>
              </a:rPr>
              <a:t>dfs: cost = 0, can’t use dfs</a:t>
            </a:r>
            <a:endParaRPr sz="1500">
              <a:solidFill>
                <a:srgbClr val="0000FF"/>
              </a:solidFill>
              <a:latin typeface="Arial"/>
              <a:ea typeface="Arial"/>
              <a:cs typeface="Arial"/>
              <a:sym typeface="Arial"/>
            </a:endParaRPr>
          </a:p>
          <a:p>
            <a:pPr marL="457200" marR="30480" lvl="0" indent="0" algn="just" rtl="0">
              <a:lnSpc>
                <a:spcPct val="102000"/>
              </a:lnSpc>
              <a:spcBef>
                <a:spcPts val="0"/>
              </a:spcBef>
              <a:spcAft>
                <a:spcPts val="0"/>
              </a:spcAft>
              <a:buSzPts val="1400"/>
              <a:buNone/>
            </a:pPr>
            <a:endParaRPr sz="1500">
              <a:solidFill>
                <a:srgbClr val="0000FF"/>
              </a:solidFill>
              <a:latin typeface="Arial"/>
              <a:ea typeface="Arial"/>
              <a:cs typeface="Arial"/>
              <a:sym typeface="Arial"/>
            </a:endParaRPr>
          </a:p>
          <a:p>
            <a:pPr marL="457200" marR="30480" lvl="0" indent="0" algn="just" rtl="0">
              <a:lnSpc>
                <a:spcPct val="102000"/>
              </a:lnSpc>
              <a:spcBef>
                <a:spcPts val="0"/>
              </a:spcBef>
              <a:spcAft>
                <a:spcPts val="0"/>
              </a:spcAft>
              <a:buSzPts val="1400"/>
              <a:buNone/>
            </a:pPr>
            <a:r>
              <a:rPr lang="en-US" sz="1500">
                <a:solidFill>
                  <a:srgbClr val="0000FF"/>
                </a:solidFill>
                <a:latin typeface="Arial"/>
                <a:ea typeface="Arial"/>
                <a:cs typeface="Arial"/>
                <a:sym typeface="Arial"/>
              </a:rPr>
              <a:t>bfs: same cost, can’t use bfs</a:t>
            </a:r>
            <a:endParaRPr sz="1500">
              <a:solidFill>
                <a:srgbClr val="0000FF"/>
              </a:solidFill>
              <a:latin typeface="Arial"/>
              <a:ea typeface="Arial"/>
              <a:cs typeface="Arial"/>
              <a:sym typeface="Arial"/>
            </a:endParaRPr>
          </a:p>
          <a:p>
            <a:pPr marL="457200" marR="30480" lvl="0" indent="0" algn="just" rtl="0">
              <a:lnSpc>
                <a:spcPct val="102000"/>
              </a:lnSpc>
              <a:spcBef>
                <a:spcPts val="0"/>
              </a:spcBef>
              <a:spcAft>
                <a:spcPts val="0"/>
              </a:spcAft>
              <a:buSzPts val="1400"/>
              <a:buNone/>
            </a:pPr>
            <a:endParaRPr sz="1500">
              <a:solidFill>
                <a:srgbClr val="0000FF"/>
              </a:solidFill>
              <a:latin typeface="Arial"/>
              <a:ea typeface="Arial"/>
              <a:cs typeface="Arial"/>
              <a:sym typeface="Arial"/>
            </a:endParaRPr>
          </a:p>
          <a:p>
            <a:pPr marL="457200" marR="30480" lvl="0" indent="0" algn="just" rtl="0">
              <a:lnSpc>
                <a:spcPct val="102000"/>
              </a:lnSpc>
              <a:spcBef>
                <a:spcPts val="0"/>
              </a:spcBef>
              <a:spcAft>
                <a:spcPts val="0"/>
              </a:spcAft>
              <a:buSzPts val="1400"/>
              <a:buNone/>
            </a:pPr>
            <a:r>
              <a:rPr lang="en-US" sz="1500">
                <a:solidFill>
                  <a:srgbClr val="0000FF"/>
                </a:solidFill>
                <a:latin typeface="Arial"/>
                <a:ea typeface="Arial"/>
                <a:cs typeface="Arial"/>
                <a:sym typeface="Arial"/>
              </a:rPr>
              <a:t>dp: yes, no cycles since it’s round trip</a:t>
            </a:r>
            <a:endParaRPr sz="1500">
              <a:solidFill>
                <a:srgbClr val="0000FF"/>
              </a:solidFill>
              <a:latin typeface="Arial"/>
              <a:ea typeface="Arial"/>
              <a:cs typeface="Arial"/>
              <a:sym typeface="Arial"/>
            </a:endParaRPr>
          </a:p>
          <a:p>
            <a:pPr marL="457200" marR="30480" lvl="0" indent="0" algn="just" rtl="0">
              <a:lnSpc>
                <a:spcPct val="102000"/>
              </a:lnSpc>
              <a:spcBef>
                <a:spcPts val="0"/>
              </a:spcBef>
              <a:spcAft>
                <a:spcPts val="0"/>
              </a:spcAft>
              <a:buSzPts val="1400"/>
              <a:buNone/>
            </a:pPr>
            <a:endParaRPr sz="1500">
              <a:solidFill>
                <a:srgbClr val="0000FF"/>
              </a:solidFill>
              <a:latin typeface="Arial"/>
              <a:ea typeface="Arial"/>
              <a:cs typeface="Arial"/>
              <a:sym typeface="Arial"/>
            </a:endParaRPr>
          </a:p>
          <a:p>
            <a:pPr marL="457200" marR="30480" lvl="0" indent="0" algn="just" rtl="0">
              <a:lnSpc>
                <a:spcPct val="102000"/>
              </a:lnSpc>
              <a:spcBef>
                <a:spcPts val="0"/>
              </a:spcBef>
              <a:spcAft>
                <a:spcPts val="0"/>
              </a:spcAft>
              <a:buSzPts val="1400"/>
              <a:buNone/>
            </a:pPr>
            <a:r>
              <a:rPr lang="en-US" sz="1500">
                <a:solidFill>
                  <a:srgbClr val="0000FF"/>
                </a:solidFill>
                <a:latin typeface="Arial"/>
                <a:ea typeface="Arial"/>
                <a:cs typeface="Arial"/>
                <a:sym typeface="Arial"/>
              </a:rPr>
              <a:t>ucs: yes </a:t>
            </a:r>
            <a:endParaRPr sz="1500">
              <a:solidFill>
                <a:srgbClr val="0000FF"/>
              </a:solidFill>
              <a:latin typeface="Arial"/>
              <a:ea typeface="Arial"/>
              <a:cs typeface="Arial"/>
              <a:sym typeface="Arial"/>
            </a:endParaRPr>
          </a:p>
          <a:p>
            <a:pPr marL="457200" marR="30480" lvl="0" indent="0" algn="just" rtl="0">
              <a:lnSpc>
                <a:spcPct val="102000"/>
              </a:lnSpc>
              <a:spcBef>
                <a:spcPts val="0"/>
              </a:spcBef>
              <a:spcAft>
                <a:spcPts val="0"/>
              </a:spcAft>
              <a:buSzPts val="1400"/>
              <a:buNone/>
            </a:pPr>
            <a:endParaRPr sz="1500">
              <a:solidFill>
                <a:srgbClr val="0000FF"/>
              </a:solidFill>
              <a:latin typeface="Arial"/>
              <a:ea typeface="Arial"/>
              <a:cs typeface="Arial"/>
              <a:sym typeface="Arial"/>
            </a:endParaRPr>
          </a:p>
        </p:txBody>
      </p:sp>
      <p:sp>
        <p:nvSpPr>
          <p:cNvPr id="244" name="Google Shape;244;g20e567be17b_0_6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0e567be17b_0_81: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20e567be17b_0_8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457200" marR="30480" lvl="0" indent="0" algn="just" rtl="0">
              <a:lnSpc>
                <a:spcPct val="102000"/>
              </a:lnSpc>
              <a:spcBef>
                <a:spcPts val="0"/>
              </a:spcBef>
              <a:spcAft>
                <a:spcPts val="0"/>
              </a:spcAft>
              <a:buSzPts val="1400"/>
              <a:buNone/>
            </a:pPr>
            <a:endParaRPr sz="1500">
              <a:solidFill>
                <a:srgbClr val="0000FF"/>
              </a:solidFill>
              <a:latin typeface="Arial"/>
              <a:ea typeface="Arial"/>
              <a:cs typeface="Arial"/>
              <a:sym typeface="Arial"/>
            </a:endParaRPr>
          </a:p>
        </p:txBody>
      </p:sp>
      <p:sp>
        <p:nvSpPr>
          <p:cNvPr id="262" name="Google Shape;262;g20e567be17b_0_8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18ec45df6_0_151: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g2018ec45df6_0_15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marR="5080" lvl="0" indent="0" algn="just" rtl="0">
              <a:lnSpc>
                <a:spcPct val="102000"/>
              </a:lnSpc>
              <a:spcBef>
                <a:spcPts val="310"/>
              </a:spcBef>
              <a:spcAft>
                <a:spcPts val="0"/>
              </a:spcAft>
              <a:buClr>
                <a:schemeClr val="dk1"/>
              </a:buClr>
              <a:buSzPts val="1200"/>
              <a:buFont typeface="Arial"/>
              <a:buNone/>
            </a:pPr>
            <a:r>
              <a:rPr lang="en-US" sz="1500"/>
              <a:t>still will continue the reflex based model</a:t>
            </a:r>
            <a:endParaRPr sz="1500">
              <a:solidFill>
                <a:srgbClr val="374151"/>
              </a:solidFill>
              <a:highlight>
                <a:srgbClr val="F7F7F8"/>
              </a:highlight>
              <a:latin typeface="Roboto"/>
              <a:ea typeface="Roboto"/>
              <a:cs typeface="Roboto"/>
              <a:sym typeface="Roboto"/>
            </a:endParaRPr>
          </a:p>
        </p:txBody>
      </p:sp>
      <p:sp>
        <p:nvSpPr>
          <p:cNvPr id="60" name="Google Shape;60;g2018ec45df6_0_15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0e567be17b_0_100: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paradigm of modeling, inference, and learning</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for reflex based models we talked about it already: modeling: linear predictor/neural network, inference is simple, learning use gradient descent</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similar thing w/ search based model, talked about search, dfs, bfs, …, next lecture is learning</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(draw this on whiteboard)</a:t>
            </a:r>
            <a:endParaRPr sz="1500"/>
          </a:p>
        </p:txBody>
      </p:sp>
      <p:sp>
        <p:nvSpPr>
          <p:cNvPr id="281" name="Google Shape;281;g20e567be17b_0_100: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0e567be17b_0_147: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last time we talked about the tram problem, and learned how to use search algorithm to find the minimum cost path, which is the inference problem, the input assumes we know the cost, and …</a:t>
            </a:r>
            <a:endParaRPr sz="1500"/>
          </a:p>
        </p:txBody>
      </p:sp>
      <p:sp>
        <p:nvSpPr>
          <p:cNvPr id="289" name="Google Shape;289;g20e567be17b_0_147: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0e567be17b_0_155: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the learning problem on the other hand assumes we do not know the input, but we know the minimum cost path action sequence</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a common problem in ML, e.g., have data in how a person grasp an object, no idea how the person is optimizing, but has trajectory. From the trajectory can learn the cost function, and ask the robot to do the same thing</a:t>
            </a:r>
            <a:endParaRPr sz="1500"/>
          </a:p>
        </p:txBody>
      </p:sp>
      <p:sp>
        <p:nvSpPr>
          <p:cNvPr id="297" name="Google Shape;297;g20e567be17b_0_155: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0e567be17b_0_163: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500"/>
          </a:p>
        </p:txBody>
      </p:sp>
      <p:sp>
        <p:nvSpPr>
          <p:cNvPr id="305" name="Google Shape;305;g20e567be17b_0_163: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0e567be17b_0_171: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draw this on the whiteboard</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one way to go about this is to start with some initialization</a:t>
            </a:r>
            <a:endParaRPr sz="1500"/>
          </a:p>
        </p:txBody>
      </p:sp>
      <p:sp>
        <p:nvSpPr>
          <p:cNvPr id="313" name="Google Shape;313;g20e567be17b_0_171: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0e567be17b_0_180: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start with 3, 2 -&gt; run the algorithm -&gt; updated to 1, 3 -&gt; converge, the weight doesn’t depend on state</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this is a simplified version, the +- is always 1, bring up and down the same thing</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we can make the weight depend on action, more generalized algorithm called structured perceptron</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we got 1, 3</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endParaRPr sz="1500"/>
          </a:p>
        </p:txBody>
      </p:sp>
      <p:sp>
        <p:nvSpPr>
          <p:cNvPr id="322" name="Google Shape;322;g20e567be17b_0_180: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0e567be17b_0_189: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we can assume cost only depends on action</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if you take any candidate path, what’s the cost of the path?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endParaRPr sz="1500"/>
          </a:p>
        </p:txBody>
      </p:sp>
      <p:sp>
        <p:nvSpPr>
          <p:cNvPr id="330" name="Google Shape;330;g20e567be17b_0_189: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0e567be17b_0_199: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what you can do is you can compute your prediction y’ given w</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and then do +-1 type of action. If it’s in y, subtract. If it’s in prediction, increase</a:t>
            </a:r>
            <a:endParaRPr sz="1500"/>
          </a:p>
          <a:p>
            <a:pPr marL="0" lvl="0" indent="0" algn="l" rtl="0">
              <a:lnSpc>
                <a:spcPct val="100000"/>
              </a:lnSpc>
              <a:spcBef>
                <a:spcPts val="0"/>
              </a:spcBef>
              <a:spcAft>
                <a:spcPts val="0"/>
              </a:spcAft>
              <a:buSzPts val="1400"/>
              <a:buNone/>
            </a:pPr>
            <a:endParaRPr sz="1500"/>
          </a:p>
          <a:p>
            <a:pPr marL="0" lvl="0" indent="0" algn="l" rtl="0">
              <a:lnSpc>
                <a:spcPct val="135714"/>
              </a:lnSpc>
              <a:spcBef>
                <a:spcPts val="0"/>
              </a:spcBef>
              <a:spcAft>
                <a:spcPts val="0"/>
              </a:spcAft>
              <a:buClr>
                <a:schemeClr val="dk1"/>
              </a:buClr>
              <a:buSzPts val="1100"/>
              <a:buFont typeface="Arial"/>
              <a:buNone/>
            </a:pPr>
            <a:r>
              <a:rPr lang="en-US" sz="1050">
                <a:highlight>
                  <a:srgbClr val="FFFFFE"/>
                </a:highlight>
                <a:latin typeface="Courier New"/>
                <a:ea typeface="Courier New"/>
                <a:cs typeface="Courier New"/>
                <a:sym typeface="Courier New"/>
              </a:rPr>
              <a:t>trueWeights = {</a:t>
            </a:r>
            <a:r>
              <a:rPr lang="en-US" sz="1050">
                <a:solidFill>
                  <a:srgbClr val="A31515"/>
                </a:solidFill>
                <a:highlight>
                  <a:srgbClr val="FFFFFE"/>
                </a:highlight>
                <a:latin typeface="Courier New"/>
                <a:ea typeface="Courier New"/>
                <a:cs typeface="Courier New"/>
                <a:sym typeface="Courier New"/>
              </a:rPr>
              <a:t>'walk'</a:t>
            </a:r>
            <a:r>
              <a:rPr lang="en-US" sz="1050">
                <a:highlight>
                  <a:srgbClr val="FFFFFE"/>
                </a:highlight>
                <a:latin typeface="Courier New"/>
                <a:ea typeface="Courier New"/>
                <a:cs typeface="Courier New"/>
                <a:sym typeface="Courier New"/>
              </a:rPr>
              <a:t>: </a:t>
            </a:r>
            <a:r>
              <a:rPr lang="en-US" sz="1050">
                <a:solidFill>
                  <a:srgbClr val="098156"/>
                </a:solidFill>
                <a:highlight>
                  <a:srgbClr val="FFFFFE"/>
                </a:highlight>
                <a:latin typeface="Courier New"/>
                <a:ea typeface="Courier New"/>
                <a:cs typeface="Courier New"/>
                <a:sym typeface="Courier New"/>
              </a:rPr>
              <a:t>1</a:t>
            </a:r>
            <a:r>
              <a:rPr lang="en-US" sz="1050">
                <a:highlight>
                  <a:srgbClr val="FFFFFE"/>
                </a:highlight>
                <a:latin typeface="Courier New"/>
                <a:ea typeface="Courier New"/>
                <a:cs typeface="Courier New"/>
                <a:sym typeface="Courier New"/>
              </a:rPr>
              <a:t>, </a:t>
            </a:r>
            <a:r>
              <a:rPr lang="en-US" sz="1050">
                <a:solidFill>
                  <a:srgbClr val="A31515"/>
                </a:solidFill>
                <a:highlight>
                  <a:srgbClr val="FFFFFE"/>
                </a:highlight>
                <a:latin typeface="Courier New"/>
                <a:ea typeface="Courier New"/>
                <a:cs typeface="Courier New"/>
                <a:sym typeface="Courier New"/>
              </a:rPr>
              <a:t>'tram'</a:t>
            </a:r>
            <a:r>
              <a:rPr lang="en-US" sz="1050">
                <a:highlight>
                  <a:srgbClr val="FFFFFE"/>
                </a:highlight>
                <a:latin typeface="Courier New"/>
                <a:ea typeface="Courier New"/>
                <a:cs typeface="Courier New"/>
                <a:sym typeface="Courier New"/>
              </a:rPr>
              <a:t>: </a:t>
            </a:r>
            <a:r>
              <a:rPr lang="en-US" sz="1050">
                <a:solidFill>
                  <a:srgbClr val="098156"/>
                </a:solidFill>
                <a:highlight>
                  <a:srgbClr val="FFFFFE"/>
                </a:highlight>
                <a:latin typeface="Courier New"/>
                <a:ea typeface="Courier New"/>
                <a:cs typeface="Courier New"/>
                <a:sym typeface="Courier New"/>
              </a:rPr>
              <a:t>2</a:t>
            </a:r>
            <a:r>
              <a:rPr lang="en-US"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SzPts val="1400"/>
              <a:buNone/>
            </a:pPr>
            <a:endParaRPr sz="1500"/>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trueWeights = {</a:t>
            </a:r>
            <a:r>
              <a:rPr lang="en-US" sz="1050">
                <a:solidFill>
                  <a:srgbClr val="A31515"/>
                </a:solidFill>
                <a:highlight>
                  <a:srgbClr val="FFFFFE"/>
                </a:highlight>
                <a:latin typeface="Courier New"/>
                <a:ea typeface="Courier New"/>
                <a:cs typeface="Courier New"/>
                <a:sym typeface="Courier New"/>
              </a:rPr>
              <a:t>'walk'</a:t>
            </a:r>
            <a:r>
              <a:rPr lang="en-US" sz="1050">
                <a:highlight>
                  <a:srgbClr val="FFFFFE"/>
                </a:highlight>
                <a:latin typeface="Courier New"/>
                <a:ea typeface="Courier New"/>
                <a:cs typeface="Courier New"/>
                <a:sym typeface="Courier New"/>
              </a:rPr>
              <a:t>: </a:t>
            </a:r>
            <a:r>
              <a:rPr lang="en-US" sz="1050">
                <a:solidFill>
                  <a:srgbClr val="098156"/>
                </a:solidFill>
                <a:highlight>
                  <a:srgbClr val="FFFFFE"/>
                </a:highlight>
                <a:latin typeface="Courier New"/>
                <a:ea typeface="Courier New"/>
                <a:cs typeface="Courier New"/>
                <a:sym typeface="Courier New"/>
              </a:rPr>
              <a:t>1</a:t>
            </a:r>
            <a:r>
              <a:rPr lang="en-US" sz="1050">
                <a:highlight>
                  <a:srgbClr val="FFFFFE"/>
                </a:highlight>
                <a:latin typeface="Courier New"/>
                <a:ea typeface="Courier New"/>
                <a:cs typeface="Courier New"/>
                <a:sym typeface="Courier New"/>
              </a:rPr>
              <a:t>, </a:t>
            </a:r>
            <a:r>
              <a:rPr lang="en-US" sz="1050">
                <a:solidFill>
                  <a:srgbClr val="A31515"/>
                </a:solidFill>
                <a:highlight>
                  <a:srgbClr val="FFFFFE"/>
                </a:highlight>
                <a:latin typeface="Courier New"/>
                <a:ea typeface="Courier New"/>
                <a:cs typeface="Courier New"/>
                <a:sym typeface="Courier New"/>
              </a:rPr>
              <a:t>'tram'</a:t>
            </a:r>
            <a:r>
              <a:rPr lang="en-US" sz="1050">
                <a:highlight>
                  <a:srgbClr val="FFFFFE"/>
                </a:highlight>
                <a:latin typeface="Courier New"/>
                <a:ea typeface="Courier New"/>
                <a:cs typeface="Courier New"/>
                <a:sym typeface="Courier New"/>
              </a:rPr>
              <a:t>: </a:t>
            </a:r>
            <a:r>
              <a:rPr lang="en-US" sz="1050">
                <a:solidFill>
                  <a:srgbClr val="098156"/>
                </a:solidFill>
                <a:highlight>
                  <a:srgbClr val="FFFFFE"/>
                </a:highlight>
                <a:latin typeface="Courier New"/>
                <a:ea typeface="Courier New"/>
                <a:cs typeface="Courier New"/>
                <a:sym typeface="Courier New"/>
              </a:rPr>
              <a:t>4</a:t>
            </a:r>
            <a:r>
              <a:rPr lang="en-US" sz="1050">
                <a:highlight>
                  <a:srgbClr val="FFFFFE"/>
                </a:highlight>
                <a:latin typeface="Courier New"/>
                <a:ea typeface="Courier New"/>
                <a:cs typeface="Courier New"/>
                <a:sym typeface="Courier New"/>
              </a:rPr>
              <a:t>}: the correct portion</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highlight>
                  <a:srgbClr val="FFFFFE"/>
                </a:highlight>
                <a:latin typeface="Courier New"/>
                <a:ea typeface="Courier New"/>
                <a:cs typeface="Courier New"/>
                <a:sym typeface="Courier New"/>
              </a:rPr>
              <a:t>trueWeights = {</a:t>
            </a:r>
            <a:r>
              <a:rPr lang="en-US" sz="1050">
                <a:solidFill>
                  <a:srgbClr val="A31515"/>
                </a:solidFill>
                <a:highlight>
                  <a:srgbClr val="FFFFFE"/>
                </a:highlight>
                <a:latin typeface="Courier New"/>
                <a:ea typeface="Courier New"/>
                <a:cs typeface="Courier New"/>
                <a:sym typeface="Courier New"/>
              </a:rPr>
              <a:t>'walk'</a:t>
            </a:r>
            <a:r>
              <a:rPr lang="en-US" sz="1050">
                <a:highlight>
                  <a:srgbClr val="FFFFFE"/>
                </a:highlight>
                <a:latin typeface="Courier New"/>
                <a:ea typeface="Courier New"/>
                <a:cs typeface="Courier New"/>
                <a:sym typeface="Courier New"/>
              </a:rPr>
              <a:t>: </a:t>
            </a:r>
            <a:r>
              <a:rPr lang="en-US" sz="1050">
                <a:solidFill>
                  <a:srgbClr val="098156"/>
                </a:solidFill>
                <a:highlight>
                  <a:srgbClr val="FFFFFE"/>
                </a:highlight>
                <a:latin typeface="Courier New"/>
                <a:ea typeface="Courier New"/>
                <a:cs typeface="Courier New"/>
                <a:sym typeface="Courier New"/>
              </a:rPr>
              <a:t>1</a:t>
            </a:r>
            <a:r>
              <a:rPr lang="en-US" sz="1050">
                <a:highlight>
                  <a:srgbClr val="FFFFFE"/>
                </a:highlight>
                <a:latin typeface="Courier New"/>
                <a:ea typeface="Courier New"/>
                <a:cs typeface="Courier New"/>
                <a:sym typeface="Courier New"/>
              </a:rPr>
              <a:t>, </a:t>
            </a:r>
            <a:r>
              <a:rPr lang="en-US" sz="1050">
                <a:solidFill>
                  <a:srgbClr val="A31515"/>
                </a:solidFill>
                <a:highlight>
                  <a:srgbClr val="FFFFFE"/>
                </a:highlight>
                <a:latin typeface="Courier New"/>
                <a:ea typeface="Courier New"/>
                <a:cs typeface="Courier New"/>
                <a:sym typeface="Courier New"/>
              </a:rPr>
              <a:t>'tram'</a:t>
            </a:r>
            <a:r>
              <a:rPr lang="en-US" sz="1050">
                <a:highlight>
                  <a:srgbClr val="FFFFFE"/>
                </a:highlight>
                <a:latin typeface="Courier New"/>
                <a:ea typeface="Courier New"/>
                <a:cs typeface="Courier New"/>
                <a:sym typeface="Courier New"/>
              </a:rPr>
              <a:t>: </a:t>
            </a:r>
            <a:r>
              <a:rPr lang="en-US" sz="1050">
                <a:solidFill>
                  <a:srgbClr val="098156"/>
                </a:solidFill>
                <a:highlight>
                  <a:srgbClr val="FFFFFE"/>
                </a:highlight>
                <a:latin typeface="Courier New"/>
                <a:ea typeface="Courier New"/>
                <a:cs typeface="Courier New"/>
                <a:sym typeface="Courier New"/>
              </a:rPr>
              <a:t>5</a:t>
            </a:r>
            <a:r>
              <a:rPr lang="en-US" sz="1050">
                <a:highlight>
                  <a:srgbClr val="FFFFFE"/>
                </a:highlight>
                <a:latin typeface="Courier New"/>
                <a:ea typeface="Courier New"/>
                <a:cs typeface="Courier New"/>
                <a:sym typeface="Courier New"/>
              </a:rPr>
              <a:t>}: overfit, why? increase N to 30</a:t>
            </a:r>
            <a:endParaRPr sz="1050">
              <a:highlight>
                <a:srgbClr val="FFFFFE"/>
              </a:highlight>
              <a:latin typeface="Courier New"/>
              <a:ea typeface="Courier New"/>
              <a:cs typeface="Courier New"/>
              <a:sym typeface="Courier New"/>
            </a:endParaRPr>
          </a:p>
        </p:txBody>
      </p:sp>
      <p:sp>
        <p:nvSpPr>
          <p:cNvPr id="340" name="Google Shape;340;g20e567be17b_0_199: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0e567be17b_0_215: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more general form of features</a:t>
            </a:r>
            <a:endParaRPr sz="1050">
              <a:highlight>
                <a:srgbClr val="FFFFFE"/>
              </a:highlight>
              <a:latin typeface="Courier New"/>
              <a:ea typeface="Courier New"/>
              <a:cs typeface="Courier New"/>
              <a:sym typeface="Courier New"/>
            </a:endParaRPr>
          </a:p>
        </p:txBody>
      </p:sp>
      <p:sp>
        <p:nvSpPr>
          <p:cNvPr id="353" name="Google Shape;353;g20e567be17b_0_215: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0e567be17b_0_228: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more general based on subtracting the features</a:t>
            </a:r>
            <a:endParaRPr sz="1050">
              <a:highlight>
                <a:srgbClr val="FFFFFE"/>
              </a:highlight>
              <a:latin typeface="Courier New"/>
              <a:ea typeface="Courier New"/>
              <a:cs typeface="Courier New"/>
              <a:sym typeface="Courier New"/>
            </a:endParaRPr>
          </a:p>
        </p:txBody>
      </p:sp>
      <p:sp>
        <p:nvSpPr>
          <p:cNvPr id="361" name="Google Shape;361;g20e567be17b_0_228: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81d8d24dd_0_305: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formalize a search problem what are things we need to keep track of</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start state,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∂actions which return all possible actions from a state,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cost function take a state and an action, tells what’s the cost of that,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successor function, take a state and action tells me where we end up have.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isend function tells us if we are an end state, don’t have possible actions</a:t>
            </a:r>
            <a:endParaRPr sz="1500"/>
          </a:p>
        </p:txBody>
      </p:sp>
      <p:sp>
        <p:nvSpPr>
          <p:cNvPr id="95" name="Google Shape;95;g2081d8d24dd_0_305: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0e567be17b_0_236: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machine translation, you can upweight downweight based on training data</a:t>
            </a:r>
            <a:endParaRPr sz="1050">
              <a:highlight>
                <a:srgbClr val="FFFFFE"/>
              </a:highlight>
              <a:latin typeface="Courier New"/>
              <a:ea typeface="Courier New"/>
              <a:cs typeface="Courier New"/>
              <a:sym typeface="Courier New"/>
            </a:endParaRPr>
          </a:p>
        </p:txBody>
      </p:sp>
      <p:sp>
        <p:nvSpPr>
          <p:cNvPr id="369" name="Google Shape;369;g20e567be17b_0_236: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0e567be17b_0_244: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g20e567be17b_0_24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457200" marR="30480" lvl="0" indent="0" algn="just" rtl="0">
              <a:lnSpc>
                <a:spcPct val="102000"/>
              </a:lnSpc>
              <a:spcBef>
                <a:spcPts val="0"/>
              </a:spcBef>
              <a:spcAft>
                <a:spcPts val="0"/>
              </a:spcAft>
              <a:buSzPts val="1400"/>
              <a:buNone/>
            </a:pPr>
            <a:endParaRPr sz="1500">
              <a:solidFill>
                <a:srgbClr val="0000FF"/>
              </a:solidFill>
              <a:latin typeface="Arial"/>
              <a:ea typeface="Arial"/>
              <a:cs typeface="Arial"/>
              <a:sym typeface="Arial"/>
            </a:endParaRPr>
          </a:p>
        </p:txBody>
      </p:sp>
      <p:sp>
        <p:nvSpPr>
          <p:cNvPr id="378" name="Google Shape;378;g20e567be17b_0_24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0e567be17b_0_263: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uniformly exploring all state possible, </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As a result, it will explore many states which are close to the start state, but in the opposite direction of the end state.</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Intuitively, we’d like to bias UCS towards exploring states which are closer to the end state, and that’s</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exactly what A* does.</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p:txBody>
      </p:sp>
      <p:sp>
        <p:nvSpPr>
          <p:cNvPr id="397" name="Google Shape;397;g20e567be17b_0_263: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0e567be17b_0_275: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we have one start state, and one end state, ucs explores all end state without considering s_end</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UCS explores states in order of PastCost(s). It’d be nice if we could explore states in order of PastCost(s) + FutureCost(s), but computin FutureCost(s) would be as expensive as solving the original problem.</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A* relies on a heuristic h(s), which is an estimate of FutureCost(s).</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For A* to work, h(s) must satisfy some conditions, but for now, just think of h(s) as an approximation.</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A* will explore states in order of PastCost(s) + h(s). This is nice, because now states which are estimated (by</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h(s)) to be really far away from the end state will be explored later, even if their PastCost(s) is small.</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p:txBody>
      </p:sp>
      <p:sp>
        <p:nvSpPr>
          <p:cNvPr id="407" name="Google Shape;407;g20e567be17b_0_275: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0e567be17b_0_295: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a b not in the direction</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if someone tells me this heuristic function, we can update the cost, a better way of getting to the end</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the heuristic is exact the future cost</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i can get to e much easier</a:t>
            </a:r>
            <a:endParaRPr sz="1050">
              <a:highlight>
                <a:srgbClr val="FFFFFE"/>
              </a:highlight>
              <a:latin typeface="Courier New"/>
              <a:ea typeface="Courier New"/>
              <a:cs typeface="Courier New"/>
              <a:sym typeface="Courier New"/>
            </a:endParaRPr>
          </a:p>
        </p:txBody>
      </p:sp>
      <p:sp>
        <p:nvSpPr>
          <p:cNvPr id="417" name="Google Shape;417;g20e567be17b_0_295: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0e567be17b_0_336: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doesn’t work for negative edge</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heuristic must satisfy certain properties</a:t>
            </a:r>
            <a:endParaRPr sz="1050">
              <a:highlight>
                <a:srgbClr val="FFFFFE"/>
              </a:highlight>
              <a:latin typeface="Courier New"/>
              <a:ea typeface="Courier New"/>
              <a:cs typeface="Courier New"/>
              <a:sym typeface="Courier New"/>
            </a:endParaRPr>
          </a:p>
        </p:txBody>
      </p:sp>
      <p:sp>
        <p:nvSpPr>
          <p:cNvPr id="440" name="Google Shape;440;g20e567be17b_0_336: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0e567be17b_0_367: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p:txBody>
      </p:sp>
      <p:sp>
        <p:nvSpPr>
          <p:cNvPr id="456" name="Google Shape;456;g20e567be17b_0_367: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0e567be17b_0_385: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therefore A* returns the optimal</a:t>
            </a:r>
            <a:endParaRPr sz="1050">
              <a:highlight>
                <a:srgbClr val="FFFFFE"/>
              </a:highlight>
              <a:latin typeface="Courier New"/>
              <a:ea typeface="Courier New"/>
              <a:cs typeface="Courier New"/>
              <a:sym typeface="Courier New"/>
            </a:endParaRPr>
          </a:p>
        </p:txBody>
      </p:sp>
      <p:sp>
        <p:nvSpPr>
          <p:cNvPr id="466" name="Google Shape;466;g20e567be17b_0_385: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0e567be17b_0_395: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In this diagram, each ellipse corresponds to the set of states which are explored by A* with various</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heuristics. In general, any heuristic we come up with will be between the trivial heuristic h(s) = 0 which</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corresponds to UCS and the oracle heuristic h(s) = FutureCost(s) which is unattainable.</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p:txBody>
      </p:sp>
      <p:sp>
        <p:nvSpPr>
          <p:cNvPr id="474" name="Google Shape;474;g20e567be17b_0_395: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0e567be17b_0_432: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remember h(s) is supposed to be close to futurecost</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if we have constraint we can solve much easier problem</a:t>
            </a:r>
            <a:endParaRPr sz="1050">
              <a:highlight>
                <a:srgbClr val="FFFFFE"/>
              </a:highlight>
              <a:latin typeface="Courier New"/>
              <a:ea typeface="Courier New"/>
              <a:cs typeface="Courier New"/>
              <a:sym typeface="Courier New"/>
            </a:endParaRPr>
          </a:p>
        </p:txBody>
      </p:sp>
      <p:sp>
        <p:nvSpPr>
          <p:cNvPr id="482" name="Google Shape;482;g20e567be17b_0_432: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81d8d24dd_0_339: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let’s go back to the tram example</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Clr>
                <a:schemeClr val="dk1"/>
              </a:buClr>
              <a:buSzPts val="1400"/>
              <a:buFont typeface="Arial"/>
              <a:buNone/>
            </a:pPr>
            <a:r>
              <a:rPr lang="en-US" sz="1500"/>
              <a:t>[go back to notebook]</a:t>
            </a:r>
            <a:endParaRPr sz="1500"/>
          </a:p>
        </p:txBody>
      </p:sp>
      <p:sp>
        <p:nvSpPr>
          <p:cNvPr id="103" name="Google Shape;103;g2081d8d24dd_0_339: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0e567be17b_0_441: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p:txBody>
      </p:sp>
      <p:sp>
        <p:nvSpPr>
          <p:cNvPr id="491" name="Google Shape;491;g20e567be17b_0_441: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0e567be17b_0_450: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knock down the walls, optimistic view</a:t>
            </a:r>
            <a:endParaRPr sz="1050">
              <a:highlight>
                <a:srgbClr val="FFFFFE"/>
              </a:highlight>
              <a:latin typeface="Courier New"/>
              <a:ea typeface="Courier New"/>
              <a:cs typeface="Courier New"/>
              <a:sym typeface="Courier New"/>
            </a:endParaRPr>
          </a:p>
        </p:txBody>
      </p:sp>
      <p:sp>
        <p:nvSpPr>
          <p:cNvPr id="499" name="Google Shape;499;g20e567be17b_0_450: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0e567be17b_0_458: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since if we wanted to respect this constraint, we have to keep track of additional information (augment the state).</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p:txBody>
      </p:sp>
      <p:sp>
        <p:nvSpPr>
          <p:cNvPr id="507" name="Google Shape;507;g20e567be17b_0_458: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0e567be17b_0_467: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since if we wanted to respect this constraint, we have to keep track of additional information (augment the state).</a:t>
            </a:r>
            <a:endParaRPr sz="1050">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050">
              <a:highlight>
                <a:srgbClr val="FFFFFE"/>
              </a:highlight>
              <a:latin typeface="Courier New"/>
              <a:ea typeface="Courier New"/>
              <a:cs typeface="Courier New"/>
              <a:sym typeface="Courier New"/>
            </a:endParaRPr>
          </a:p>
        </p:txBody>
      </p:sp>
      <p:sp>
        <p:nvSpPr>
          <p:cNvPr id="515" name="Google Shape;515;g20e567be17b_0_467: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0e567be17b_0_475: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[demo]</a:t>
            </a:r>
            <a:endParaRPr sz="1050">
              <a:highlight>
                <a:srgbClr val="FFFFFE"/>
              </a:highlight>
              <a:latin typeface="Courier New"/>
              <a:ea typeface="Courier New"/>
              <a:cs typeface="Courier New"/>
              <a:sym typeface="Courier New"/>
            </a:endParaRPr>
          </a:p>
        </p:txBody>
      </p:sp>
      <p:sp>
        <p:nvSpPr>
          <p:cNvPr id="523" name="Google Shape;523;g20e567be17b_0_475: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0e567be17b_0_491: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[demo]</a:t>
            </a:r>
            <a:endParaRPr sz="1050">
              <a:highlight>
                <a:srgbClr val="FFFFFE"/>
              </a:highlight>
              <a:latin typeface="Courier New"/>
              <a:ea typeface="Courier New"/>
              <a:cs typeface="Courier New"/>
              <a:sym typeface="Courier New"/>
            </a:endParaRPr>
          </a:p>
        </p:txBody>
      </p:sp>
      <p:sp>
        <p:nvSpPr>
          <p:cNvPr id="531" name="Google Shape;531;g20e567be17b_0_491: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0e567be17b_0_483: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SzPts val="1100"/>
              <a:buNone/>
            </a:pPr>
            <a:r>
              <a:rPr lang="en-US" sz="1050">
                <a:highlight>
                  <a:srgbClr val="FFFFFE"/>
                </a:highlight>
                <a:latin typeface="Courier New"/>
                <a:ea typeface="Courier New"/>
                <a:cs typeface="Courier New"/>
                <a:sym typeface="Courier New"/>
              </a:rPr>
              <a:t>[demo]</a:t>
            </a:r>
            <a:endParaRPr sz="1050">
              <a:highlight>
                <a:srgbClr val="FFFFFE"/>
              </a:highlight>
              <a:latin typeface="Courier New"/>
              <a:ea typeface="Courier New"/>
              <a:cs typeface="Courier New"/>
              <a:sym typeface="Courier New"/>
            </a:endParaRPr>
          </a:p>
        </p:txBody>
      </p:sp>
      <p:sp>
        <p:nvSpPr>
          <p:cNvPr id="539" name="Google Shape;539;g20e567be17b_0_483: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050758c7c7_0_201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7" name="Google Shape;547;g2050758c7c7_0_2012: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5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3" name="Google Shape;573;p52: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081d8d24dd_0_347: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the restriction that dfs puts in is the cost has to be 0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[whiteboard, go to the tree]</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what dfs does it’s basically doing the same thing as backtracking but once it finds a solution down here then it’s done, because all costs are 0, if I find a solution, anything else also has cost 0. An example is rubik’s cube,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[white board, go to the table]</a:t>
            </a:r>
            <a:endParaRPr sz="1500"/>
          </a:p>
        </p:txBody>
      </p:sp>
      <p:sp>
        <p:nvSpPr>
          <p:cNvPr id="111" name="Google Shape;111;g2081d8d24dd_0_347: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81d8d24dd_0_357: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so that was dfs, we have another algorithm called bfs, which is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[whiteboard, tree] useful when cost is constant, all edges have the same cost (draw c).  the idea is we can go layer by layer, the tree doesn’t have to go all the way down</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will try this layer, if I find a solution here, I’m done, the solutions below will be worse than this</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[whiteboard, table] the time is b to the small d, which is a huge improvement, because the tree has exponentially becomes larger, going down the layer is bad</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the problem with bfs is, in terms of memory we are losing. the reason is next time I try this layer, I need to store everything above, because maybe I don’t find a solution, and I need to come down</a:t>
            </a:r>
            <a:endParaRPr sz="1500"/>
          </a:p>
        </p:txBody>
      </p:sp>
      <p:sp>
        <p:nvSpPr>
          <p:cNvPr id="119" name="Google Shape;119;g2081d8d24dd_0_357: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81d8d24dd_0_369: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the idea is to combine BFS with DFS</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[whiteboard, tree] this algorithm goes level by level, same as dfs. for every level runs a full dfs, feels it’ll take a long time, but if you find a solution it doesn’t matter if you run a lot of dfs so far., the idea is like a dog on a leash</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[whiteboard, table] discuss time and space cost</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time cost should be O(d x b^d)?</a:t>
            </a:r>
            <a:endParaRPr sz="1500"/>
          </a:p>
        </p:txBody>
      </p:sp>
      <p:sp>
        <p:nvSpPr>
          <p:cNvPr id="127" name="Google Shape;127;g2081d8d24dd_0_369: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81d8d24dd_0_380: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we are not doing great in terms of time</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what we want to do is to talk about search algorithms that can bring down the exponential time to polynomial time, there’s no magic, dp is the first</a:t>
            </a:r>
            <a:endParaRPr sz="1500"/>
          </a:p>
        </p:txBody>
      </p:sp>
      <p:sp>
        <p:nvSpPr>
          <p:cNvPr id="135" name="Google Shape;135;g2081d8d24dd_0_380: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81d8d24dd_0_389:notes"/>
          <p:cNvSpPr txBox="1">
            <a:spLocks noGrp="1"/>
          </p:cNvSpPr>
          <p:nvPr>
            <p:ph type="body" idx="1"/>
          </p:nvPr>
        </p:nvSpPr>
        <p:spPr>
          <a:xfrm>
            <a:off x="576575" y="1541300"/>
            <a:ext cx="4612500" cy="146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500"/>
              <a:t>what does dp do? [whiteboard] the idea of dp is i have a state s, want to end up in some end state, to do that I can take some actions that takes me to s’, end up in s’. From there I can do something, end up in End.</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what I’m interested in for state s is to find what’s the future cost of s. If I want to find what’s the future cost of s, it’s equal to [formula]…you may ask what is this a? I will pick an a that minimizes this sum over all possible actions, </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so that’s how we’ll go about formalizing this problem</a:t>
            </a:r>
            <a:endParaRPr sz="1500"/>
          </a:p>
          <a:p>
            <a:pPr marL="0" lvl="0" indent="0" algn="l" rtl="0">
              <a:lnSpc>
                <a:spcPct val="100000"/>
              </a:lnSpc>
              <a:spcBef>
                <a:spcPts val="0"/>
              </a:spcBef>
              <a:spcAft>
                <a:spcPts val="0"/>
              </a:spcAft>
              <a:buSzPts val="1400"/>
              <a:buNone/>
            </a:pPr>
            <a:endParaRPr sz="1500"/>
          </a:p>
          <a:p>
            <a:pPr marL="0" lvl="0" indent="0" algn="l" rtl="0">
              <a:lnSpc>
                <a:spcPct val="100000"/>
              </a:lnSpc>
              <a:spcBef>
                <a:spcPts val="0"/>
              </a:spcBef>
              <a:spcAft>
                <a:spcPts val="0"/>
              </a:spcAft>
              <a:buSzPts val="1400"/>
              <a:buNone/>
            </a:pPr>
            <a:r>
              <a:rPr lang="en-US" sz="1500"/>
              <a:t>and then how do we find s’? remember we use the successor function, so s’ is just calling that successor function</a:t>
            </a:r>
            <a:endParaRPr sz="1500"/>
          </a:p>
        </p:txBody>
      </p:sp>
      <p:sp>
        <p:nvSpPr>
          <p:cNvPr id="143" name="Google Shape;143;g2081d8d24dd_0_389:notes"/>
          <p:cNvSpPr>
            <a:spLocks noGrp="1" noRot="1" noChangeAspect="1"/>
          </p:cNvSpPr>
          <p:nvPr>
            <p:ph type="sldImg" idx="2"/>
          </p:nvPr>
        </p:nvSpPr>
        <p:spPr>
          <a:xfrm>
            <a:off x="961150" y="243350"/>
            <a:ext cx="3844200" cy="1216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4"/>
          <p:cNvSpPr txBox="1">
            <a:spLocks noGrp="1"/>
          </p:cNvSpPr>
          <p:nvPr>
            <p:ph type="title"/>
          </p:nvPr>
        </p:nvSpPr>
        <p:spPr>
          <a:xfrm>
            <a:off x="264388" y="167266"/>
            <a:ext cx="3848735" cy="2882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4"/>
          <p:cNvSpPr txBox="1">
            <a:spLocks noGrp="1"/>
          </p:cNvSpPr>
          <p:nvPr>
            <p:ph type="body" idx="1"/>
          </p:nvPr>
        </p:nvSpPr>
        <p:spPr>
          <a:xfrm>
            <a:off x="226288" y="654353"/>
            <a:ext cx="4994910" cy="223647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900" b="0" i="0">
                <a:solidFill>
                  <a:srgbClr val="0C2659"/>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 name="Google Shape;18;p54"/>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4"/>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4"/>
          <p:cNvSpPr txBox="1">
            <a:spLocks noGrp="1"/>
          </p:cNvSpPr>
          <p:nvPr>
            <p:ph type="sldNum" idx="12"/>
          </p:nvPr>
        </p:nvSpPr>
        <p:spPr>
          <a:xfrm>
            <a:off x="5412689" y="3125241"/>
            <a:ext cx="279400"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9pPr>
          </a:lstStyle>
          <a:p>
            <a:pPr marL="38100" lvl="0" indent="0" algn="l" rtl="0">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56"/>
          <p:cNvSpPr txBox="1">
            <a:spLocks noGrp="1"/>
          </p:cNvSpPr>
          <p:nvPr>
            <p:ph type="title"/>
          </p:nvPr>
        </p:nvSpPr>
        <p:spPr>
          <a:xfrm>
            <a:off x="264388" y="167266"/>
            <a:ext cx="3848735" cy="2882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6"/>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6"/>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6"/>
          <p:cNvSpPr txBox="1">
            <a:spLocks noGrp="1"/>
          </p:cNvSpPr>
          <p:nvPr>
            <p:ph type="sldNum" idx="12"/>
          </p:nvPr>
        </p:nvSpPr>
        <p:spPr>
          <a:xfrm>
            <a:off x="5412689" y="3125241"/>
            <a:ext cx="279400"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9pPr>
          </a:lstStyle>
          <a:p>
            <a:pPr marL="38100" lvl="0" indent="0" algn="l" rtl="0">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6"/>
        <p:cNvGrpSpPr/>
        <p:nvPr/>
      </p:nvGrpSpPr>
      <p:grpSpPr>
        <a:xfrm>
          <a:off x="0" y="0"/>
          <a:ext cx="0" cy="0"/>
          <a:chOff x="0" y="0"/>
          <a:chExt cx="0" cy="0"/>
        </a:xfrm>
      </p:grpSpPr>
      <p:sp>
        <p:nvSpPr>
          <p:cNvPr id="27" name="Google Shape;27;p55"/>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5"/>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5"/>
          <p:cNvSpPr txBox="1">
            <a:spLocks noGrp="1"/>
          </p:cNvSpPr>
          <p:nvPr>
            <p:ph type="sldNum" idx="12"/>
          </p:nvPr>
        </p:nvSpPr>
        <p:spPr>
          <a:xfrm>
            <a:off x="5412689" y="3125241"/>
            <a:ext cx="279400"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9pPr>
          </a:lstStyle>
          <a:p>
            <a:pPr marL="38100" lvl="0" indent="0" algn="l" rtl="0">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57"/>
          <p:cNvSpPr txBox="1">
            <a:spLocks noGrp="1"/>
          </p:cNvSpPr>
          <p:nvPr>
            <p:ph type="ctrTitle"/>
          </p:nvPr>
        </p:nvSpPr>
        <p:spPr>
          <a:xfrm>
            <a:off x="264388" y="167266"/>
            <a:ext cx="3848735" cy="2882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7"/>
          <p:cNvSpPr txBox="1">
            <a:spLocks noGrp="1"/>
          </p:cNvSpPr>
          <p:nvPr>
            <p:ph type="subTitle" idx="1"/>
          </p:nvPr>
        </p:nvSpPr>
        <p:spPr>
          <a:xfrm>
            <a:off x="864870" y="1817116"/>
            <a:ext cx="4036060" cy="8112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900" b="0" i="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7"/>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7"/>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7"/>
          <p:cNvSpPr txBox="1">
            <a:spLocks noGrp="1"/>
          </p:cNvSpPr>
          <p:nvPr>
            <p:ph type="sldNum" idx="12"/>
          </p:nvPr>
        </p:nvSpPr>
        <p:spPr>
          <a:xfrm>
            <a:off x="5412689" y="3125241"/>
            <a:ext cx="279400"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9pPr>
          </a:lstStyle>
          <a:p>
            <a:pPr marL="38100" lvl="0" indent="0" algn="l" rtl="0">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58"/>
          <p:cNvSpPr txBox="1">
            <a:spLocks noGrp="1"/>
          </p:cNvSpPr>
          <p:nvPr>
            <p:ph type="title"/>
          </p:nvPr>
        </p:nvSpPr>
        <p:spPr>
          <a:xfrm>
            <a:off x="264388" y="167266"/>
            <a:ext cx="3848735" cy="2882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8"/>
          <p:cNvSpPr txBox="1">
            <a:spLocks noGrp="1"/>
          </p:cNvSpPr>
          <p:nvPr>
            <p:ph type="body" idx="1"/>
          </p:nvPr>
        </p:nvSpPr>
        <p:spPr>
          <a:xfrm>
            <a:off x="288290"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58"/>
          <p:cNvSpPr txBox="1">
            <a:spLocks noGrp="1"/>
          </p:cNvSpPr>
          <p:nvPr>
            <p:ph type="body" idx="2"/>
          </p:nvPr>
        </p:nvSpPr>
        <p:spPr>
          <a:xfrm>
            <a:off x="2969387"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58"/>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8"/>
          <p:cNvSpPr txBox="1">
            <a:spLocks noGrp="1"/>
          </p:cNvSpPr>
          <p:nvPr>
            <p:ph type="sldNum" idx="12"/>
          </p:nvPr>
        </p:nvSpPr>
        <p:spPr>
          <a:xfrm>
            <a:off x="5412689" y="3125241"/>
            <a:ext cx="279400" cy="102235"/>
          </a:xfrm>
          <a:prstGeom prst="rect">
            <a:avLst/>
          </a:prstGeom>
          <a:noFill/>
          <a:ln>
            <a:noFill/>
          </a:ln>
        </p:spPr>
        <p:txBody>
          <a:bodyPr spcFirstLastPara="1" wrap="square" lIns="0" tIns="0" rIns="0" bIns="0" anchor="t" anchorCtr="0">
            <a:spAutoFit/>
          </a:bodyPr>
          <a:lstStyle>
            <a:lvl1pPr marL="38100" marR="0" lvl="0"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1pPr>
            <a:lvl2pPr marL="38100" marR="0" lvl="1"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2pPr>
            <a:lvl3pPr marL="38100" marR="0" lvl="2"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3pPr>
            <a:lvl4pPr marL="38100" marR="0" lvl="3"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4pPr>
            <a:lvl5pPr marL="38100" marR="0" lvl="4"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5pPr>
            <a:lvl6pPr marL="38100" marR="0" lvl="5"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6pPr>
            <a:lvl7pPr marL="38100" marR="0" lvl="6"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7pPr>
            <a:lvl8pPr marL="38100" marR="0" lvl="7"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8pPr>
            <a:lvl9pPr marL="38100" marR="0" lvl="8" indent="0" algn="l">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9pPr>
          </a:lstStyle>
          <a:p>
            <a:pPr marL="38100" lvl="0" indent="0" algn="l" rtl="0">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43"/>
        <p:cNvGrpSpPr/>
        <p:nvPr/>
      </p:nvGrpSpPr>
      <p:grpSpPr>
        <a:xfrm>
          <a:off x="0" y="0"/>
          <a:ext cx="0" cy="0"/>
          <a:chOff x="0" y="0"/>
          <a:chExt cx="0" cy="0"/>
        </a:xfrm>
      </p:grpSpPr>
      <p:sp>
        <p:nvSpPr>
          <p:cNvPr id="44" name="Google Shape;44;g2018ec45df6_0_1744"/>
          <p:cNvSpPr txBox="1">
            <a:spLocks noGrp="1"/>
          </p:cNvSpPr>
          <p:nvPr>
            <p:ph type="title"/>
          </p:nvPr>
        </p:nvSpPr>
        <p:spPr>
          <a:xfrm>
            <a:off x="801947" y="110734"/>
            <a:ext cx="4165500" cy="258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rgbClr val="0000A0"/>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2018ec45df6_0_1744"/>
          <p:cNvSpPr txBox="1">
            <a:spLocks noGrp="1"/>
          </p:cNvSpPr>
          <p:nvPr>
            <p:ph type="body" idx="1"/>
          </p:nvPr>
        </p:nvSpPr>
        <p:spPr>
          <a:xfrm>
            <a:off x="106570" y="564589"/>
            <a:ext cx="4228500" cy="20142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3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g2018ec45df6_0_1744"/>
          <p:cNvSpPr txBox="1">
            <a:spLocks noGrp="1"/>
          </p:cNvSpPr>
          <p:nvPr>
            <p:ph type="ftr" idx="11"/>
          </p:nvPr>
        </p:nvSpPr>
        <p:spPr>
          <a:xfrm>
            <a:off x="1961597" y="3017710"/>
            <a:ext cx="1846200" cy="1623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2018ec45df6_0_1744"/>
          <p:cNvSpPr txBox="1">
            <a:spLocks noGrp="1"/>
          </p:cNvSpPr>
          <p:nvPr>
            <p:ph type="dt" idx="10"/>
          </p:nvPr>
        </p:nvSpPr>
        <p:spPr>
          <a:xfrm>
            <a:off x="288470" y="3017710"/>
            <a:ext cx="1326900" cy="16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g2018ec45df6_0_1744"/>
          <p:cNvSpPr txBox="1">
            <a:spLocks noGrp="1"/>
          </p:cNvSpPr>
          <p:nvPr>
            <p:ph type="sldNum" idx="12"/>
          </p:nvPr>
        </p:nvSpPr>
        <p:spPr>
          <a:xfrm>
            <a:off x="4153971" y="3017710"/>
            <a:ext cx="1326900" cy="92400"/>
          </a:xfrm>
          <a:prstGeom prst="rect">
            <a:avLst/>
          </a:prstGeom>
          <a:noFill/>
          <a:ln>
            <a:noFill/>
          </a:ln>
        </p:spPr>
        <p:txBody>
          <a:bodyPr spcFirstLastPara="1" wrap="square" lIns="0" tIns="0" rIns="0" bIns="0" anchor="t" anchorCtr="0">
            <a:spAutoFit/>
          </a:bodyPr>
          <a:lstStyle>
            <a:lvl1pPr marL="38100" marR="0" lvl="0" indent="-38100" algn="r">
              <a:lnSpc>
                <a:spcPct val="112500"/>
              </a:lnSpc>
              <a:spcBef>
                <a:spcPts val="0"/>
              </a:spcBef>
              <a:spcAft>
                <a:spcPts val="0"/>
              </a:spcAft>
              <a:buClr>
                <a:srgbClr val="000000"/>
              </a:buClr>
              <a:buSzPts val="600"/>
              <a:buFont typeface="Arial"/>
              <a:buNone/>
              <a:defRPr sz="600" b="0" i="0" u="none" strike="noStrike" cap="none">
                <a:solidFill>
                  <a:srgbClr val="888888"/>
                </a:solidFill>
                <a:latin typeface="Tahoma"/>
                <a:ea typeface="Tahoma"/>
                <a:cs typeface="Tahoma"/>
                <a:sym typeface="Tahoma"/>
              </a:defRPr>
            </a:lvl1pPr>
            <a:lvl2pPr marL="38100" marR="0" lvl="1" indent="-38100" algn="r">
              <a:lnSpc>
                <a:spcPct val="112500"/>
              </a:lnSpc>
              <a:spcBef>
                <a:spcPts val="0"/>
              </a:spcBef>
              <a:spcAft>
                <a:spcPts val="0"/>
              </a:spcAft>
              <a:buClr>
                <a:srgbClr val="000000"/>
              </a:buClr>
              <a:buSzPts val="600"/>
              <a:buFont typeface="Arial"/>
              <a:buNone/>
              <a:defRPr sz="600" b="0" i="0" u="none" strike="noStrike" cap="none">
                <a:solidFill>
                  <a:srgbClr val="888888"/>
                </a:solidFill>
                <a:latin typeface="Tahoma"/>
                <a:ea typeface="Tahoma"/>
                <a:cs typeface="Tahoma"/>
                <a:sym typeface="Tahoma"/>
              </a:defRPr>
            </a:lvl2pPr>
            <a:lvl3pPr marL="38100" marR="0" lvl="2" indent="-38100" algn="r">
              <a:lnSpc>
                <a:spcPct val="112500"/>
              </a:lnSpc>
              <a:spcBef>
                <a:spcPts val="0"/>
              </a:spcBef>
              <a:spcAft>
                <a:spcPts val="0"/>
              </a:spcAft>
              <a:buClr>
                <a:srgbClr val="000000"/>
              </a:buClr>
              <a:buSzPts val="600"/>
              <a:buFont typeface="Arial"/>
              <a:buNone/>
              <a:defRPr sz="600" b="0" i="0" u="none" strike="noStrike" cap="none">
                <a:solidFill>
                  <a:srgbClr val="888888"/>
                </a:solidFill>
                <a:latin typeface="Tahoma"/>
                <a:ea typeface="Tahoma"/>
                <a:cs typeface="Tahoma"/>
                <a:sym typeface="Tahoma"/>
              </a:defRPr>
            </a:lvl3pPr>
            <a:lvl4pPr marL="38100" marR="0" lvl="3" indent="-38100" algn="r">
              <a:lnSpc>
                <a:spcPct val="112500"/>
              </a:lnSpc>
              <a:spcBef>
                <a:spcPts val="0"/>
              </a:spcBef>
              <a:spcAft>
                <a:spcPts val="0"/>
              </a:spcAft>
              <a:buClr>
                <a:srgbClr val="000000"/>
              </a:buClr>
              <a:buSzPts val="600"/>
              <a:buFont typeface="Arial"/>
              <a:buNone/>
              <a:defRPr sz="600" b="0" i="0" u="none" strike="noStrike" cap="none">
                <a:solidFill>
                  <a:srgbClr val="888888"/>
                </a:solidFill>
                <a:latin typeface="Tahoma"/>
                <a:ea typeface="Tahoma"/>
                <a:cs typeface="Tahoma"/>
                <a:sym typeface="Tahoma"/>
              </a:defRPr>
            </a:lvl4pPr>
            <a:lvl5pPr marL="38100" marR="0" lvl="4" indent="-38100" algn="r">
              <a:lnSpc>
                <a:spcPct val="112500"/>
              </a:lnSpc>
              <a:spcBef>
                <a:spcPts val="0"/>
              </a:spcBef>
              <a:spcAft>
                <a:spcPts val="0"/>
              </a:spcAft>
              <a:buClr>
                <a:srgbClr val="000000"/>
              </a:buClr>
              <a:buSzPts val="600"/>
              <a:buFont typeface="Arial"/>
              <a:buNone/>
              <a:defRPr sz="600" b="0" i="0" u="none" strike="noStrike" cap="none">
                <a:solidFill>
                  <a:srgbClr val="888888"/>
                </a:solidFill>
                <a:latin typeface="Tahoma"/>
                <a:ea typeface="Tahoma"/>
                <a:cs typeface="Tahoma"/>
                <a:sym typeface="Tahoma"/>
              </a:defRPr>
            </a:lvl5pPr>
            <a:lvl6pPr marL="38100" marR="0" lvl="5" indent="-38100" algn="r">
              <a:lnSpc>
                <a:spcPct val="112500"/>
              </a:lnSpc>
              <a:spcBef>
                <a:spcPts val="0"/>
              </a:spcBef>
              <a:spcAft>
                <a:spcPts val="0"/>
              </a:spcAft>
              <a:buClr>
                <a:srgbClr val="000000"/>
              </a:buClr>
              <a:buSzPts val="600"/>
              <a:buFont typeface="Arial"/>
              <a:buNone/>
              <a:defRPr sz="600" b="0" i="0" u="none" strike="noStrike" cap="none">
                <a:solidFill>
                  <a:srgbClr val="888888"/>
                </a:solidFill>
                <a:latin typeface="Tahoma"/>
                <a:ea typeface="Tahoma"/>
                <a:cs typeface="Tahoma"/>
                <a:sym typeface="Tahoma"/>
              </a:defRPr>
            </a:lvl6pPr>
            <a:lvl7pPr marL="38100" marR="0" lvl="6" indent="-38100" algn="r">
              <a:lnSpc>
                <a:spcPct val="112500"/>
              </a:lnSpc>
              <a:spcBef>
                <a:spcPts val="0"/>
              </a:spcBef>
              <a:spcAft>
                <a:spcPts val="0"/>
              </a:spcAft>
              <a:buClr>
                <a:srgbClr val="000000"/>
              </a:buClr>
              <a:buSzPts val="600"/>
              <a:buFont typeface="Arial"/>
              <a:buNone/>
              <a:defRPr sz="600" b="0" i="0" u="none" strike="noStrike" cap="none">
                <a:solidFill>
                  <a:srgbClr val="888888"/>
                </a:solidFill>
                <a:latin typeface="Tahoma"/>
                <a:ea typeface="Tahoma"/>
                <a:cs typeface="Tahoma"/>
                <a:sym typeface="Tahoma"/>
              </a:defRPr>
            </a:lvl7pPr>
            <a:lvl8pPr marL="38100" marR="0" lvl="7" indent="-38100" algn="r">
              <a:lnSpc>
                <a:spcPct val="112500"/>
              </a:lnSpc>
              <a:spcBef>
                <a:spcPts val="0"/>
              </a:spcBef>
              <a:spcAft>
                <a:spcPts val="0"/>
              </a:spcAft>
              <a:buClr>
                <a:srgbClr val="000000"/>
              </a:buClr>
              <a:buSzPts val="600"/>
              <a:buFont typeface="Arial"/>
              <a:buNone/>
              <a:defRPr sz="600" b="0" i="0" u="none" strike="noStrike" cap="none">
                <a:solidFill>
                  <a:srgbClr val="888888"/>
                </a:solidFill>
                <a:latin typeface="Tahoma"/>
                <a:ea typeface="Tahoma"/>
                <a:cs typeface="Tahoma"/>
                <a:sym typeface="Tahoma"/>
              </a:defRPr>
            </a:lvl8pPr>
            <a:lvl9pPr marL="38100" marR="0" lvl="8" indent="-38100" algn="r">
              <a:lnSpc>
                <a:spcPct val="112500"/>
              </a:lnSpc>
              <a:spcBef>
                <a:spcPts val="0"/>
              </a:spcBef>
              <a:spcAft>
                <a:spcPts val="0"/>
              </a:spcAft>
              <a:buClr>
                <a:srgbClr val="000000"/>
              </a:buClr>
              <a:buSzPts val="600"/>
              <a:buFont typeface="Arial"/>
              <a:buNone/>
              <a:defRPr sz="600" b="0" i="0" u="none" strike="noStrike" cap="none">
                <a:solidFill>
                  <a:srgbClr val="888888"/>
                </a:solidFill>
                <a:latin typeface="Tahoma"/>
                <a:ea typeface="Tahoma"/>
                <a:cs typeface="Tahoma"/>
                <a:sym typeface="Tahoma"/>
              </a:defRPr>
            </a:lvl9pPr>
          </a:lstStyle>
          <a:p>
            <a:pPr marL="38100" lvl="0" indent="-38100" algn="r" rtl="0">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3"/>
          <p:cNvSpPr txBox="1">
            <a:spLocks noGrp="1"/>
          </p:cNvSpPr>
          <p:nvPr>
            <p:ph type="title"/>
          </p:nvPr>
        </p:nvSpPr>
        <p:spPr>
          <a:xfrm>
            <a:off x="264388" y="167266"/>
            <a:ext cx="3848735" cy="2882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700" b="1" i="0" u="none" strike="noStrike" cap="none">
                <a:solidFill>
                  <a:srgbClr val="0C26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3"/>
          <p:cNvSpPr txBox="1">
            <a:spLocks noGrp="1"/>
          </p:cNvSpPr>
          <p:nvPr>
            <p:ph type="body" idx="1"/>
          </p:nvPr>
        </p:nvSpPr>
        <p:spPr>
          <a:xfrm>
            <a:off x="226288" y="654353"/>
            <a:ext cx="4994910" cy="223647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rgbClr val="0C2659"/>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53"/>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3"/>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53"/>
          <p:cNvSpPr txBox="1">
            <a:spLocks noGrp="1"/>
          </p:cNvSpPr>
          <p:nvPr>
            <p:ph type="sldNum" idx="12"/>
          </p:nvPr>
        </p:nvSpPr>
        <p:spPr>
          <a:xfrm>
            <a:off x="5412689" y="3125241"/>
            <a:ext cx="279400" cy="102235"/>
          </a:xfrm>
          <a:prstGeom prst="rect">
            <a:avLst/>
          </a:prstGeom>
          <a:noFill/>
          <a:ln>
            <a:noFill/>
          </a:ln>
        </p:spPr>
        <p:txBody>
          <a:bodyPr spcFirstLastPara="1" wrap="square" lIns="0" tIns="0" rIns="0" bIns="0" anchor="t" anchorCtr="0">
            <a:spAutoFit/>
          </a:bodyPr>
          <a:lstStyle>
            <a:lvl1pPr marL="38100" marR="0" lvl="0" indent="0" algn="l" rtl="0">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1pPr>
            <a:lvl2pPr marL="38100" marR="0" lvl="1" indent="0" algn="l" rtl="0">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2pPr>
            <a:lvl3pPr marL="38100" marR="0" lvl="2" indent="0" algn="l" rtl="0">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3pPr>
            <a:lvl4pPr marL="38100" marR="0" lvl="3" indent="0" algn="l" rtl="0">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4pPr>
            <a:lvl5pPr marL="38100" marR="0" lvl="4" indent="0" algn="l" rtl="0">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5pPr>
            <a:lvl6pPr marL="38100" marR="0" lvl="5" indent="0" algn="l" rtl="0">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6pPr>
            <a:lvl7pPr marL="38100" marR="0" lvl="6" indent="0" algn="l" rtl="0">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7pPr>
            <a:lvl8pPr marL="38100" marR="0" lvl="7" indent="0" algn="l" rtl="0">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8pPr>
            <a:lvl9pPr marL="38100" marR="0" lvl="8" indent="0" algn="l" rtl="0">
              <a:lnSpc>
                <a:spcPct val="112500"/>
              </a:lnSpc>
              <a:spcBef>
                <a:spcPts val="0"/>
              </a:spcBef>
              <a:spcAft>
                <a:spcPts val="0"/>
              </a:spcAft>
              <a:buClr>
                <a:srgbClr val="000000"/>
              </a:buClr>
              <a:buSzPts val="600"/>
              <a:buFont typeface="Arial"/>
              <a:buNone/>
              <a:defRPr sz="600" b="0" i="0" u="none" strike="noStrike" cap="none">
                <a:solidFill>
                  <a:schemeClr val="dk1"/>
                </a:solidFill>
                <a:latin typeface="Tahoma"/>
                <a:ea typeface="Tahoma"/>
                <a:cs typeface="Tahoma"/>
                <a:sym typeface="Tahoma"/>
              </a:defRPr>
            </a:lvl9pPr>
          </a:lstStyle>
          <a:p>
            <a:pPr marL="38100" lvl="0" indent="0" algn="l" rtl="0">
              <a:spcBef>
                <a:spcPts val="0"/>
              </a:spcBef>
              <a:spcAft>
                <a:spcPts val="0"/>
              </a:spcAft>
              <a:buNone/>
            </a:pPr>
            <a:fld id="{00000000-1234-1234-1234-123412341234}" type="slidenum">
              <a:rPr lang="en-US"/>
              <a:t>‹#›</a:t>
            </a:fld>
            <a:r>
              <a:rPr lang="en-US"/>
              <a:t> / 55</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1636353" y="1061676"/>
            <a:ext cx="3585300" cy="298395"/>
          </a:xfrm>
          <a:prstGeom prst="rect">
            <a:avLst/>
          </a:prstGeom>
          <a:noFill/>
          <a:ln>
            <a:noFill/>
          </a:ln>
        </p:spPr>
        <p:txBody>
          <a:bodyPr spcFirstLastPara="1" wrap="square" lIns="0" tIns="10775" rIns="0" bIns="0" anchor="t" anchorCtr="0">
            <a:spAutoFit/>
          </a:bodyPr>
          <a:lstStyle/>
          <a:p>
            <a:pPr marL="1221740" marR="5080" lvl="0" indent="-1209675" algn="l" rtl="0">
              <a:lnSpc>
                <a:spcPct val="101200"/>
              </a:lnSpc>
              <a:spcBef>
                <a:spcPts val="0"/>
              </a:spcBef>
              <a:spcAft>
                <a:spcPts val="0"/>
              </a:spcAft>
              <a:buSzPts val="1400"/>
              <a:buNone/>
            </a:pPr>
            <a:r>
              <a:rPr lang="en-US" sz="1850"/>
              <a:t>Lecture 5: Search II</a:t>
            </a:r>
            <a:endParaRPr sz="1500"/>
          </a:p>
        </p:txBody>
      </p:sp>
      <p:sp>
        <p:nvSpPr>
          <p:cNvPr id="54" name="Google Shape;54;p9"/>
          <p:cNvSpPr txBox="1">
            <a:spLocks noGrp="1"/>
          </p:cNvSpPr>
          <p:nvPr>
            <p:ph type="sldNum" idx="12"/>
          </p:nvPr>
        </p:nvSpPr>
        <p:spPr>
          <a:xfrm>
            <a:off x="5412689" y="3125241"/>
            <a:ext cx="279400" cy="102235"/>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fld id="{00000000-1234-1234-1234-123412341234}" type="slidenum">
              <a:rPr lang="en-US"/>
              <a:t>1</a:t>
            </a:fld>
            <a:r>
              <a:rPr lang="en-US"/>
              <a:t> / 55</a:t>
            </a:r>
            <a:endParaRPr/>
          </a:p>
        </p:txBody>
      </p:sp>
      <p:pic>
        <p:nvPicPr>
          <p:cNvPr id="55" name="Google Shape;55;p9" descr="Diagram&#10;&#10;Description automatically generated"/>
          <p:cNvPicPr preferRelativeResize="0"/>
          <p:nvPr/>
        </p:nvPicPr>
        <p:blipFill rotWithShape="1">
          <a:blip r:embed="rId3">
            <a:alphaModFix/>
          </a:blip>
          <a:srcRect/>
          <a:stretch/>
        </p:blipFill>
        <p:spPr>
          <a:xfrm>
            <a:off x="4198303" y="2227484"/>
            <a:ext cx="1266412" cy="702056"/>
          </a:xfrm>
          <a:prstGeom prst="rect">
            <a:avLst/>
          </a:prstGeom>
          <a:noFill/>
          <a:ln>
            <a:noFill/>
          </a:ln>
        </p:spPr>
      </p:pic>
      <p:sp>
        <p:nvSpPr>
          <p:cNvPr id="56" name="Google Shape;56;p9"/>
          <p:cNvSpPr txBox="1"/>
          <p:nvPr/>
        </p:nvSpPr>
        <p:spPr>
          <a:xfrm>
            <a:off x="283052" y="2397847"/>
            <a:ext cx="1553737" cy="535403"/>
          </a:xfrm>
          <a:prstGeom prst="rect">
            <a:avLst/>
          </a:prstGeom>
          <a:noFill/>
          <a:ln>
            <a:noFill/>
          </a:ln>
        </p:spPr>
        <p:txBody>
          <a:bodyPr spcFirstLastPara="1" wrap="square" lIns="0" tIns="34925" rIns="0" bIns="0" anchor="t" anchorCtr="0">
            <a:spAutoFit/>
          </a:bodyPr>
          <a:lstStyle/>
          <a:p>
            <a:pPr marL="0" marR="2794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Monday 6:30-9:00</a:t>
            </a:r>
            <a:endParaRPr sz="1800" b="0" i="0" u="none" strike="noStrike" cap="none">
              <a:solidFill>
                <a:srgbClr val="000000"/>
              </a:solidFill>
              <a:latin typeface="Arial"/>
              <a:ea typeface="Arial"/>
              <a:cs typeface="Arial"/>
              <a:sym typeface="Arial"/>
            </a:endParaRPr>
          </a:p>
          <a:p>
            <a:pPr marL="0" marR="27940" lvl="0" indent="0" algn="ctr" rtl="0">
              <a:lnSpc>
                <a:spcPct val="100000"/>
              </a:lnSpc>
              <a:spcBef>
                <a:spcPts val="275"/>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EAS 230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
              </a:spcBef>
              <a:spcAft>
                <a:spcPts val="0"/>
              </a:spcAft>
              <a:buClr>
                <a:srgbClr val="000000"/>
              </a:buClr>
              <a:buSzPts val="1000"/>
              <a:buFont typeface="Arial"/>
              <a:buNone/>
            </a:pPr>
            <a:endParaRPr sz="1000" b="0" i="0" u="none" strike="noStrike" cap="none">
              <a:solidFill>
                <a:srgbClr val="000000"/>
              </a:solidFill>
              <a:latin typeface="Trebuchet MS"/>
              <a:ea typeface="Trebuchet MS"/>
              <a:cs typeface="Trebuchet MS"/>
              <a:sym typeface="Trebuchet M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g2081d8d24dd_0_483"/>
          <p:cNvSpPr txBox="1">
            <a:spLocks noGrp="1"/>
          </p:cNvSpPr>
          <p:nvPr>
            <p:ph type="title"/>
          </p:nvPr>
        </p:nvSpPr>
        <p:spPr>
          <a:xfrm>
            <a:off x="264388" y="167266"/>
            <a:ext cx="38487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Overview of Lecture 5</a:t>
            </a:r>
            <a:endParaRPr b="0"/>
          </a:p>
        </p:txBody>
      </p:sp>
      <p:sp>
        <p:nvSpPr>
          <p:cNvPr id="156" name="Google Shape;156;g2081d8d24dd_0_483"/>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 name="Google Shape;157;g2081d8d24dd_0_483"/>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fld id="{00000000-1234-1234-1234-123412341234}" type="slidenum">
              <a:rPr lang="en-US"/>
              <a:t>10</a:t>
            </a:fld>
            <a:endParaRPr/>
          </a:p>
        </p:txBody>
      </p:sp>
      <p:grpSp>
        <p:nvGrpSpPr>
          <p:cNvPr id="158" name="Google Shape;158;g2081d8d24dd_0_483"/>
          <p:cNvGrpSpPr/>
          <p:nvPr/>
        </p:nvGrpSpPr>
        <p:grpSpPr>
          <a:xfrm>
            <a:off x="314831" y="4282015"/>
            <a:ext cx="9459130" cy="129939"/>
            <a:chOff x="314831" y="4282015"/>
            <a:chExt cx="9459130" cy="129939"/>
          </a:xfrm>
        </p:grpSpPr>
        <p:sp>
          <p:nvSpPr>
            <p:cNvPr id="159" name="Google Shape;159;g2081d8d24dd_0_483"/>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60" name="Google Shape;160;g2081d8d24dd_0_483"/>
            <p:cNvPicPr preferRelativeResize="0"/>
            <p:nvPr/>
          </p:nvPicPr>
          <p:blipFill rotWithShape="1">
            <a:blip r:embed="rId3">
              <a:alphaModFix/>
            </a:blip>
            <a:srcRect/>
            <a:stretch/>
          </p:blipFill>
          <p:spPr>
            <a:xfrm>
              <a:off x="9600792" y="4282015"/>
              <a:ext cx="173169" cy="129939"/>
            </a:xfrm>
            <a:prstGeom prst="rect">
              <a:avLst/>
            </a:prstGeom>
            <a:noFill/>
            <a:ln>
              <a:noFill/>
            </a:ln>
          </p:spPr>
        </p:pic>
      </p:grpSp>
      <p:grpSp>
        <p:nvGrpSpPr>
          <p:cNvPr id="161" name="Google Shape;161;g2081d8d24dd_0_483"/>
          <p:cNvGrpSpPr/>
          <p:nvPr/>
        </p:nvGrpSpPr>
        <p:grpSpPr>
          <a:xfrm>
            <a:off x="314831" y="4282015"/>
            <a:ext cx="9459130" cy="129939"/>
            <a:chOff x="314831" y="4282015"/>
            <a:chExt cx="9459130" cy="129939"/>
          </a:xfrm>
        </p:grpSpPr>
        <p:sp>
          <p:nvSpPr>
            <p:cNvPr id="162" name="Google Shape;162;g2081d8d24dd_0_483"/>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63" name="Google Shape;163;g2081d8d24dd_0_483"/>
            <p:cNvPicPr preferRelativeResize="0"/>
            <p:nvPr/>
          </p:nvPicPr>
          <p:blipFill rotWithShape="1">
            <a:blip r:embed="rId3">
              <a:alphaModFix/>
            </a:blip>
            <a:srcRect/>
            <a:stretch/>
          </p:blipFill>
          <p:spPr>
            <a:xfrm>
              <a:off x="9600792" y="4282015"/>
              <a:ext cx="173169" cy="129939"/>
            </a:xfrm>
            <a:prstGeom prst="rect">
              <a:avLst/>
            </a:prstGeom>
            <a:noFill/>
            <a:ln>
              <a:noFill/>
            </a:ln>
          </p:spPr>
        </p:pic>
      </p:grpSp>
      <p:sp>
        <p:nvSpPr>
          <p:cNvPr id="164" name="Google Shape;164;g2081d8d24dd_0_483"/>
          <p:cNvSpPr txBox="1"/>
          <p:nvPr/>
        </p:nvSpPr>
        <p:spPr>
          <a:xfrm>
            <a:off x="1125571" y="3899899"/>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165" name="Google Shape;165;g2081d8d24dd_0_483"/>
          <p:cNvSpPr txBox="1"/>
          <p:nvPr/>
        </p:nvSpPr>
        <p:spPr>
          <a:xfrm>
            <a:off x="1268446" y="4042774"/>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166" name="Google Shape;166;g2081d8d24dd_0_483"/>
          <p:cNvSpPr txBox="1"/>
          <p:nvPr/>
        </p:nvSpPr>
        <p:spPr>
          <a:xfrm>
            <a:off x="3811544" y="4700597"/>
            <a:ext cx="2543700" cy="402900"/>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A52929"/>
                </a:solidFill>
                <a:latin typeface="Calibri"/>
                <a:ea typeface="Calibri"/>
                <a:cs typeface="Calibri"/>
                <a:sym typeface="Calibri"/>
              </a:rPr>
              <a:t>Machine learning</a:t>
            </a:r>
            <a:endParaRPr sz="2500" b="0" i="0" u="none" strike="noStrike" cap="none">
              <a:solidFill>
                <a:srgbClr val="000000"/>
              </a:solidFill>
              <a:latin typeface="Calibri"/>
              <a:ea typeface="Calibri"/>
              <a:cs typeface="Calibri"/>
              <a:sym typeface="Calibri"/>
            </a:endParaRPr>
          </a:p>
        </p:txBody>
      </p:sp>
      <p:sp>
        <p:nvSpPr>
          <p:cNvPr id="167" name="Google Shape;167;g2081d8d24dd_0_483"/>
          <p:cNvSpPr txBox="1"/>
          <p:nvPr/>
        </p:nvSpPr>
        <p:spPr>
          <a:xfrm>
            <a:off x="1891738" y="1206050"/>
            <a:ext cx="1979700" cy="33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a:solidFill>
                  <a:srgbClr val="0000FF"/>
                </a:solidFill>
              </a:rPr>
              <a:t>Learning</a:t>
            </a:r>
            <a:endParaRPr sz="1000" b="0" i="0" u="none" strike="noStrike" cap="none">
              <a:solidFill>
                <a:srgbClr val="0000FF"/>
              </a:solidFill>
              <a:latin typeface="Arial"/>
              <a:ea typeface="Arial"/>
              <a:cs typeface="Arial"/>
              <a:sym typeface="Arial"/>
            </a:endParaRPr>
          </a:p>
        </p:txBody>
      </p:sp>
      <p:sp>
        <p:nvSpPr>
          <p:cNvPr id="168" name="Google Shape;168;g2081d8d24dd_0_483"/>
          <p:cNvSpPr txBox="1"/>
          <p:nvPr/>
        </p:nvSpPr>
        <p:spPr>
          <a:xfrm>
            <a:off x="1889113" y="1707975"/>
            <a:ext cx="1979700" cy="33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a:solidFill>
                  <a:srgbClr val="0000FF"/>
                </a:solidFill>
              </a:rPr>
              <a:t>A*</a:t>
            </a:r>
            <a:endParaRPr sz="1000" b="0" i="0" u="none" strike="noStrike" cap="none">
              <a:solidFill>
                <a:srgbClr val="0000FF"/>
              </a:solidFill>
              <a:latin typeface="Arial"/>
              <a:ea typeface="Arial"/>
              <a:cs typeface="Arial"/>
              <a:sym typeface="Arial"/>
            </a:endParaRPr>
          </a:p>
        </p:txBody>
      </p:sp>
      <p:sp>
        <p:nvSpPr>
          <p:cNvPr id="169" name="Google Shape;169;g2081d8d24dd_0_483"/>
          <p:cNvSpPr txBox="1"/>
          <p:nvPr/>
        </p:nvSpPr>
        <p:spPr>
          <a:xfrm>
            <a:off x="1893050" y="679788"/>
            <a:ext cx="1979700" cy="338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000"/>
              <a:buFont typeface="Arial"/>
              <a:buNone/>
            </a:pPr>
            <a:r>
              <a:rPr lang="en-US" sz="1000">
                <a:solidFill>
                  <a:srgbClr val="0000FF"/>
                </a:solidFill>
              </a:rPr>
              <a:t>Uniform Cost Search (cont)</a:t>
            </a:r>
            <a:endParaRPr sz="100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g2081d8d24dd_0_552"/>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Ordering the states</a:t>
            </a:r>
            <a:endParaRPr b="0"/>
          </a:p>
        </p:txBody>
      </p:sp>
      <p:sp>
        <p:nvSpPr>
          <p:cNvPr id="175" name="Google Shape;175;g2081d8d24dd_0_552"/>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g2081d8d24dd_0_552"/>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11</a:t>
            </a:fld>
            <a:r>
              <a:rPr lang="en-US"/>
              <a:t> / 55</a:t>
            </a:r>
            <a:endParaRPr/>
          </a:p>
        </p:txBody>
      </p:sp>
      <p:sp>
        <p:nvSpPr>
          <p:cNvPr id="177" name="Google Shape;177;g2081d8d24dd_0_552"/>
          <p:cNvSpPr/>
          <p:nvPr/>
        </p:nvSpPr>
        <p:spPr>
          <a:xfrm>
            <a:off x="546725" y="1301425"/>
            <a:ext cx="4144200" cy="605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2081d8d24dd_0_552"/>
          <p:cNvSpPr/>
          <p:nvPr/>
        </p:nvSpPr>
        <p:spPr>
          <a:xfrm>
            <a:off x="343525" y="2082475"/>
            <a:ext cx="4610100" cy="605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9" name="Google Shape;179;g2081d8d24dd_0_552"/>
          <p:cNvPicPr preferRelativeResize="0"/>
          <p:nvPr/>
        </p:nvPicPr>
        <p:blipFill rotWithShape="1">
          <a:blip r:embed="rId3">
            <a:alphaModFix/>
          </a:blip>
          <a:srcRect/>
          <a:stretch/>
        </p:blipFill>
        <p:spPr>
          <a:xfrm>
            <a:off x="546725" y="616726"/>
            <a:ext cx="4298324" cy="2398425"/>
          </a:xfrm>
          <a:prstGeom prst="rect">
            <a:avLst/>
          </a:prstGeom>
          <a:noFill/>
          <a:ln>
            <a:noFill/>
          </a:ln>
        </p:spPr>
      </p:pic>
      <p:sp>
        <p:nvSpPr>
          <p:cNvPr id="180" name="Google Shape;180;g2081d8d24dd_0_552"/>
          <p:cNvSpPr/>
          <p:nvPr/>
        </p:nvSpPr>
        <p:spPr>
          <a:xfrm>
            <a:off x="514975" y="1767250"/>
            <a:ext cx="4438800" cy="558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2081d8d24dd_0_552"/>
          <p:cNvSpPr/>
          <p:nvPr/>
        </p:nvSpPr>
        <p:spPr>
          <a:xfrm>
            <a:off x="429175" y="2326150"/>
            <a:ext cx="4438800" cy="558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18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1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g2081d8d24dd_0_565"/>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Uniform cost search (UCS)</a:t>
            </a:r>
            <a:endParaRPr b="0"/>
          </a:p>
        </p:txBody>
      </p:sp>
      <p:sp>
        <p:nvSpPr>
          <p:cNvPr id="187" name="Google Shape;187;g2081d8d24dd_0_565"/>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2081d8d24dd_0_565"/>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12</a:t>
            </a:fld>
            <a:r>
              <a:rPr lang="en-US"/>
              <a:t> / 55</a:t>
            </a:r>
            <a:endParaRPr/>
          </a:p>
        </p:txBody>
      </p:sp>
      <p:pic>
        <p:nvPicPr>
          <p:cNvPr id="189" name="Google Shape;189;g2081d8d24dd_0_565"/>
          <p:cNvPicPr preferRelativeResize="0"/>
          <p:nvPr/>
        </p:nvPicPr>
        <p:blipFill rotWithShape="1">
          <a:blip r:embed="rId3">
            <a:alphaModFix/>
          </a:blip>
          <a:srcRect/>
          <a:stretch/>
        </p:blipFill>
        <p:spPr>
          <a:xfrm>
            <a:off x="660400" y="596575"/>
            <a:ext cx="3999731" cy="2495874"/>
          </a:xfrm>
          <a:prstGeom prst="rect">
            <a:avLst/>
          </a:prstGeom>
          <a:noFill/>
          <a:ln>
            <a:noFill/>
          </a:ln>
        </p:spPr>
      </p:pic>
      <p:sp>
        <p:nvSpPr>
          <p:cNvPr id="190" name="Google Shape;190;g2081d8d24dd_0_565"/>
          <p:cNvSpPr/>
          <p:nvPr/>
        </p:nvSpPr>
        <p:spPr>
          <a:xfrm>
            <a:off x="534550" y="1298425"/>
            <a:ext cx="4412700" cy="627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2081d8d24dd_0_565"/>
          <p:cNvSpPr/>
          <p:nvPr/>
        </p:nvSpPr>
        <p:spPr>
          <a:xfrm>
            <a:off x="629800" y="1926100"/>
            <a:ext cx="4613700" cy="1199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1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sp>
        <p:nvSpPr>
          <p:cNvPr id="196" name="Google Shape;196;g2081d8d24dd_0_598"/>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High-level strategy</a:t>
            </a:r>
            <a:endParaRPr b="0"/>
          </a:p>
        </p:txBody>
      </p:sp>
      <p:sp>
        <p:nvSpPr>
          <p:cNvPr id="197" name="Google Shape;197;g2081d8d24dd_0_598"/>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2081d8d24dd_0_598"/>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13</a:t>
            </a:fld>
            <a:r>
              <a:rPr lang="en-US"/>
              <a:t> / 55</a:t>
            </a:r>
            <a:endParaRPr/>
          </a:p>
        </p:txBody>
      </p:sp>
      <p:sp>
        <p:nvSpPr>
          <p:cNvPr id="199" name="Google Shape;199;g2081d8d24dd_0_598"/>
          <p:cNvSpPr/>
          <p:nvPr/>
        </p:nvSpPr>
        <p:spPr>
          <a:xfrm>
            <a:off x="597525" y="986300"/>
            <a:ext cx="2051100" cy="9525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2081d8d24dd_0_598"/>
          <p:cNvSpPr/>
          <p:nvPr/>
        </p:nvSpPr>
        <p:spPr>
          <a:xfrm>
            <a:off x="1035675" y="1214900"/>
            <a:ext cx="1104900" cy="495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2081d8d24dd_0_598"/>
          <p:cNvSpPr txBox="1"/>
          <p:nvPr/>
        </p:nvSpPr>
        <p:spPr>
          <a:xfrm>
            <a:off x="1727825" y="948200"/>
            <a:ext cx="3657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explored</a:t>
            </a:r>
            <a:endParaRPr sz="1400" b="0" i="0" u="none" strike="noStrike" cap="none">
              <a:solidFill>
                <a:srgbClr val="000000"/>
              </a:solidFill>
              <a:latin typeface="Arial"/>
              <a:ea typeface="Arial"/>
              <a:cs typeface="Arial"/>
              <a:sym typeface="Arial"/>
            </a:endParaRPr>
          </a:p>
        </p:txBody>
      </p:sp>
      <p:sp>
        <p:nvSpPr>
          <p:cNvPr id="202" name="Google Shape;202;g2081d8d24dd_0_598"/>
          <p:cNvSpPr txBox="1"/>
          <p:nvPr/>
        </p:nvSpPr>
        <p:spPr>
          <a:xfrm>
            <a:off x="889625" y="719600"/>
            <a:ext cx="3657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frontier</a:t>
            </a:r>
            <a:endParaRPr sz="1400" b="0" i="0" u="none" strike="noStrike" cap="none">
              <a:solidFill>
                <a:srgbClr val="000000"/>
              </a:solidFill>
              <a:latin typeface="Arial"/>
              <a:ea typeface="Arial"/>
              <a:cs typeface="Arial"/>
              <a:sym typeface="Arial"/>
            </a:endParaRPr>
          </a:p>
        </p:txBody>
      </p:sp>
      <p:pic>
        <p:nvPicPr>
          <p:cNvPr id="203" name="Google Shape;203;g2081d8d24dd_0_598"/>
          <p:cNvPicPr preferRelativeResize="0"/>
          <p:nvPr/>
        </p:nvPicPr>
        <p:blipFill rotWithShape="1">
          <a:blip r:embed="rId3">
            <a:alphaModFix/>
          </a:blip>
          <a:srcRect/>
          <a:stretch/>
        </p:blipFill>
        <p:spPr>
          <a:xfrm>
            <a:off x="374700" y="2071849"/>
            <a:ext cx="4230252" cy="952500"/>
          </a:xfrm>
          <a:prstGeom prst="rect">
            <a:avLst/>
          </a:prstGeom>
          <a:noFill/>
          <a:ln>
            <a:noFill/>
          </a:ln>
        </p:spPr>
      </p:pic>
      <p:sp>
        <p:nvSpPr>
          <p:cNvPr id="204" name="Google Shape;204;g2081d8d24dd_0_598"/>
          <p:cNvSpPr txBox="1"/>
          <p:nvPr/>
        </p:nvSpPr>
        <p:spPr>
          <a:xfrm>
            <a:off x="2927975" y="1395725"/>
            <a:ext cx="3657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unexplored</a:t>
            </a:r>
            <a:endParaRPr sz="1400" b="0" i="0" u="none" strike="noStrike" cap="none">
              <a:solidFill>
                <a:srgbClr val="000000"/>
              </a:solidFill>
              <a:latin typeface="Arial"/>
              <a:ea typeface="Arial"/>
              <a:cs typeface="Arial"/>
              <a:sym typeface="Arial"/>
            </a:endParaRPr>
          </a:p>
        </p:txBody>
      </p:sp>
      <p:sp>
        <p:nvSpPr>
          <p:cNvPr id="205" name="Google Shape;205;g2081d8d24dd_0_598"/>
          <p:cNvSpPr/>
          <p:nvPr/>
        </p:nvSpPr>
        <p:spPr>
          <a:xfrm>
            <a:off x="374700" y="2337650"/>
            <a:ext cx="4324800" cy="35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2081d8d24dd_0_598"/>
          <p:cNvSpPr/>
          <p:nvPr/>
        </p:nvSpPr>
        <p:spPr>
          <a:xfrm>
            <a:off x="457250" y="2661500"/>
            <a:ext cx="4324800" cy="35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0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99"/>
                                        </p:tgtEl>
                                        <p:attrNameLst>
                                          <p:attrName>style.visibility</p:attrName>
                                        </p:attrNameLst>
                                      </p:cBhvr>
                                      <p:to>
                                        <p:strVal val="visible"/>
                                      </p:to>
                                    </p:set>
                                    <p:animEffect transition="in" filter="fade">
                                      <p:cBhvr>
                                        <p:cTn id="9" dur="1000"/>
                                        <p:tgtEl>
                                          <p:spTgt spid="199"/>
                                        </p:tgtEl>
                                      </p:cBhvr>
                                    </p:animEffect>
                                  </p:childTnLst>
                                </p:cTn>
                              </p:par>
                              <p:par>
                                <p:cTn id="10" presetID="1" presetClass="entr" presetSubtype="0" fill="hold" nodeType="withEffect">
                                  <p:stCondLst>
                                    <p:cond delay="0"/>
                                  </p:stCondLst>
                                  <p:childTnLst>
                                    <p:set>
                                      <p:cBhvr>
                                        <p:cTn id="11" dur="1" fill="hold">
                                          <p:stCondLst>
                                            <p:cond delay="0"/>
                                          </p:stCondLst>
                                        </p:cTn>
                                        <p:tgtEl>
                                          <p:spTgt spid="2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1"/>
                                          </p:stCondLst>
                                        </p:cTn>
                                        <p:tgtEl>
                                          <p:spTgt spid="206"/>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g2081d8d24dd_0_579"/>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Uniform cost search</a:t>
            </a:r>
            <a:endParaRPr b="0"/>
          </a:p>
        </p:txBody>
      </p:sp>
      <p:sp>
        <p:nvSpPr>
          <p:cNvPr id="212" name="Google Shape;212;g2081d8d24dd_0_579"/>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2081d8d24dd_0_579"/>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14</a:t>
            </a:fld>
            <a:r>
              <a:rPr lang="en-US"/>
              <a:t> / 55</a:t>
            </a:r>
            <a:endParaRPr/>
          </a:p>
        </p:txBody>
      </p:sp>
      <p:pic>
        <p:nvPicPr>
          <p:cNvPr id="214" name="Google Shape;214;g2081d8d24dd_0_579"/>
          <p:cNvPicPr preferRelativeResize="0"/>
          <p:nvPr/>
        </p:nvPicPr>
        <p:blipFill rotWithShape="1">
          <a:blip r:embed="rId3">
            <a:alphaModFix/>
          </a:blip>
          <a:srcRect/>
          <a:stretch/>
        </p:blipFill>
        <p:spPr>
          <a:xfrm>
            <a:off x="488950" y="596575"/>
            <a:ext cx="3771669" cy="2495875"/>
          </a:xfrm>
          <a:prstGeom prst="rect">
            <a:avLst/>
          </a:prstGeom>
          <a:noFill/>
          <a:ln>
            <a:noFill/>
          </a:ln>
        </p:spPr>
      </p:pic>
      <p:sp>
        <p:nvSpPr>
          <p:cNvPr id="215" name="Google Shape;215;g2081d8d24dd_0_579"/>
          <p:cNvSpPr/>
          <p:nvPr/>
        </p:nvSpPr>
        <p:spPr>
          <a:xfrm>
            <a:off x="521850" y="2497650"/>
            <a:ext cx="4412700" cy="627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g2081d8d24dd_0_614"/>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Uniform cost search</a:t>
            </a:r>
            <a:endParaRPr b="0"/>
          </a:p>
        </p:txBody>
      </p:sp>
      <p:sp>
        <p:nvSpPr>
          <p:cNvPr id="221" name="Google Shape;221;g2081d8d24dd_0_614"/>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2081d8d24dd_0_614"/>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15</a:t>
            </a:fld>
            <a:r>
              <a:rPr lang="en-US"/>
              <a:t> / 55</a:t>
            </a:r>
            <a:endParaRPr/>
          </a:p>
        </p:txBody>
      </p:sp>
      <p:pic>
        <p:nvPicPr>
          <p:cNvPr id="223" name="Google Shape;223;g2081d8d24dd_0_614"/>
          <p:cNvPicPr preferRelativeResize="0"/>
          <p:nvPr/>
        </p:nvPicPr>
        <p:blipFill rotWithShape="1">
          <a:blip r:embed="rId3">
            <a:alphaModFix/>
          </a:blip>
          <a:srcRect/>
          <a:stretch/>
        </p:blipFill>
        <p:spPr>
          <a:xfrm>
            <a:off x="698500" y="602925"/>
            <a:ext cx="3695400" cy="249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g20e567be17b_0_2"/>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Analysis of uniform cost search</a:t>
            </a:r>
            <a:endParaRPr b="0"/>
          </a:p>
        </p:txBody>
      </p:sp>
      <p:sp>
        <p:nvSpPr>
          <p:cNvPr id="229" name="Google Shape;229;g20e567be17b_0_2"/>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20e567be17b_0_2"/>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16</a:t>
            </a:fld>
            <a:r>
              <a:rPr lang="en-US"/>
              <a:t> / 55</a:t>
            </a:r>
            <a:endParaRPr/>
          </a:p>
        </p:txBody>
      </p:sp>
      <p:pic>
        <p:nvPicPr>
          <p:cNvPr id="231" name="Google Shape;231;g20e567be17b_0_2"/>
          <p:cNvPicPr preferRelativeResize="0"/>
          <p:nvPr/>
        </p:nvPicPr>
        <p:blipFill>
          <a:blip r:embed="rId3">
            <a:alphaModFix/>
          </a:blip>
          <a:stretch>
            <a:fillRect/>
          </a:stretch>
        </p:blipFill>
        <p:spPr>
          <a:xfrm>
            <a:off x="803475" y="607075"/>
            <a:ext cx="4208413" cy="2495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g20e567be17b_0_17"/>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Dynamic programming vs. Uniform cost search</a:t>
            </a:r>
            <a:endParaRPr b="0"/>
          </a:p>
        </p:txBody>
      </p:sp>
      <p:sp>
        <p:nvSpPr>
          <p:cNvPr id="237" name="Google Shape;237;g20e567be17b_0_17"/>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20e567be17b_0_17"/>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17</a:t>
            </a:fld>
            <a:r>
              <a:rPr lang="en-US"/>
              <a:t> / 55</a:t>
            </a:r>
            <a:endParaRPr/>
          </a:p>
        </p:txBody>
      </p:sp>
      <p:pic>
        <p:nvPicPr>
          <p:cNvPr id="239" name="Google Shape;239;g20e567be17b_0_17"/>
          <p:cNvPicPr preferRelativeResize="0"/>
          <p:nvPr/>
        </p:nvPicPr>
        <p:blipFill>
          <a:blip r:embed="rId3">
            <a:alphaModFix/>
          </a:blip>
          <a:stretch>
            <a:fillRect/>
          </a:stretch>
        </p:blipFill>
        <p:spPr>
          <a:xfrm>
            <a:off x="669313" y="596575"/>
            <a:ext cx="4421916" cy="2495875"/>
          </a:xfrm>
          <a:prstGeom prst="rect">
            <a:avLst/>
          </a:prstGeom>
          <a:noFill/>
          <a:ln>
            <a:noFill/>
          </a:ln>
        </p:spPr>
      </p:pic>
      <p:sp>
        <p:nvSpPr>
          <p:cNvPr id="240" name="Google Shape;240;g20e567be17b_0_17"/>
          <p:cNvSpPr/>
          <p:nvPr/>
        </p:nvSpPr>
        <p:spPr>
          <a:xfrm>
            <a:off x="508175" y="2464850"/>
            <a:ext cx="4735200" cy="597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g20e567be17b_0_61"/>
          <p:cNvSpPr txBox="1">
            <a:spLocks noGrp="1"/>
          </p:cNvSpPr>
          <p:nvPr>
            <p:ph type="title"/>
          </p:nvPr>
        </p:nvSpPr>
        <p:spPr>
          <a:xfrm>
            <a:off x="264388" y="167266"/>
            <a:ext cx="38487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Question</a:t>
            </a:r>
            <a:endParaRPr b="0"/>
          </a:p>
        </p:txBody>
      </p:sp>
      <p:sp>
        <p:nvSpPr>
          <p:cNvPr id="247" name="Google Shape;247;g20e567be17b_0_61"/>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8" name="Google Shape;248;g20e567be17b_0_61"/>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fld id="{00000000-1234-1234-1234-123412341234}" type="slidenum">
              <a:rPr lang="en-US"/>
              <a:t>18</a:t>
            </a:fld>
            <a:endParaRPr/>
          </a:p>
        </p:txBody>
      </p:sp>
      <p:grpSp>
        <p:nvGrpSpPr>
          <p:cNvPr id="249" name="Google Shape;249;g20e567be17b_0_61"/>
          <p:cNvGrpSpPr/>
          <p:nvPr/>
        </p:nvGrpSpPr>
        <p:grpSpPr>
          <a:xfrm>
            <a:off x="314831" y="4282015"/>
            <a:ext cx="9459130" cy="129939"/>
            <a:chOff x="314831" y="4282015"/>
            <a:chExt cx="9459130" cy="129939"/>
          </a:xfrm>
        </p:grpSpPr>
        <p:sp>
          <p:nvSpPr>
            <p:cNvPr id="250" name="Google Shape;250;g20e567be17b_0_61"/>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51" name="Google Shape;251;g20e567be17b_0_61"/>
            <p:cNvPicPr preferRelativeResize="0"/>
            <p:nvPr/>
          </p:nvPicPr>
          <p:blipFill rotWithShape="1">
            <a:blip r:embed="rId3">
              <a:alphaModFix/>
            </a:blip>
            <a:srcRect/>
            <a:stretch/>
          </p:blipFill>
          <p:spPr>
            <a:xfrm>
              <a:off x="9600792" y="4282015"/>
              <a:ext cx="173169" cy="129939"/>
            </a:xfrm>
            <a:prstGeom prst="rect">
              <a:avLst/>
            </a:prstGeom>
            <a:noFill/>
            <a:ln>
              <a:noFill/>
            </a:ln>
          </p:spPr>
        </p:pic>
      </p:grpSp>
      <p:grpSp>
        <p:nvGrpSpPr>
          <p:cNvPr id="252" name="Google Shape;252;g20e567be17b_0_61"/>
          <p:cNvGrpSpPr/>
          <p:nvPr/>
        </p:nvGrpSpPr>
        <p:grpSpPr>
          <a:xfrm>
            <a:off x="314831" y="4282015"/>
            <a:ext cx="9459130" cy="129939"/>
            <a:chOff x="314831" y="4282015"/>
            <a:chExt cx="9459130" cy="129939"/>
          </a:xfrm>
        </p:grpSpPr>
        <p:sp>
          <p:nvSpPr>
            <p:cNvPr id="253" name="Google Shape;253;g20e567be17b_0_61"/>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54" name="Google Shape;254;g20e567be17b_0_61"/>
            <p:cNvPicPr preferRelativeResize="0"/>
            <p:nvPr/>
          </p:nvPicPr>
          <p:blipFill rotWithShape="1">
            <a:blip r:embed="rId3">
              <a:alphaModFix/>
            </a:blip>
            <a:srcRect/>
            <a:stretch/>
          </p:blipFill>
          <p:spPr>
            <a:xfrm>
              <a:off x="9600792" y="4282015"/>
              <a:ext cx="173169" cy="129939"/>
            </a:xfrm>
            <a:prstGeom prst="rect">
              <a:avLst/>
            </a:prstGeom>
            <a:noFill/>
            <a:ln>
              <a:noFill/>
            </a:ln>
          </p:spPr>
        </p:pic>
      </p:grpSp>
      <p:sp>
        <p:nvSpPr>
          <p:cNvPr id="255" name="Google Shape;255;g20e567be17b_0_61"/>
          <p:cNvSpPr txBox="1"/>
          <p:nvPr/>
        </p:nvSpPr>
        <p:spPr>
          <a:xfrm>
            <a:off x="1125571" y="3899899"/>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256" name="Google Shape;256;g20e567be17b_0_61"/>
          <p:cNvSpPr txBox="1"/>
          <p:nvPr/>
        </p:nvSpPr>
        <p:spPr>
          <a:xfrm>
            <a:off x="1268446" y="4042774"/>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257" name="Google Shape;257;g20e567be17b_0_61"/>
          <p:cNvSpPr txBox="1"/>
          <p:nvPr/>
        </p:nvSpPr>
        <p:spPr>
          <a:xfrm>
            <a:off x="3811544" y="4700597"/>
            <a:ext cx="2543700" cy="402900"/>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A52929"/>
                </a:solidFill>
                <a:latin typeface="Calibri"/>
                <a:ea typeface="Calibri"/>
                <a:cs typeface="Calibri"/>
                <a:sym typeface="Calibri"/>
              </a:rPr>
              <a:t>Machine learning</a:t>
            </a:r>
            <a:endParaRPr sz="2500" b="0" i="0" u="none" strike="noStrike" cap="none">
              <a:solidFill>
                <a:srgbClr val="000000"/>
              </a:solidFill>
              <a:latin typeface="Calibri"/>
              <a:ea typeface="Calibri"/>
              <a:cs typeface="Calibri"/>
              <a:sym typeface="Calibri"/>
            </a:endParaRPr>
          </a:p>
        </p:txBody>
      </p:sp>
      <p:pic>
        <p:nvPicPr>
          <p:cNvPr id="258" name="Google Shape;258;g20e567be17b_0_61"/>
          <p:cNvPicPr preferRelativeResize="0"/>
          <p:nvPr/>
        </p:nvPicPr>
        <p:blipFill>
          <a:blip r:embed="rId4">
            <a:alphaModFix/>
          </a:blip>
          <a:stretch>
            <a:fillRect/>
          </a:stretch>
        </p:blipFill>
        <p:spPr>
          <a:xfrm>
            <a:off x="565900" y="629549"/>
            <a:ext cx="4252674" cy="2320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g20e567be17b_0_81"/>
          <p:cNvSpPr txBox="1">
            <a:spLocks noGrp="1"/>
          </p:cNvSpPr>
          <p:nvPr>
            <p:ph type="title"/>
          </p:nvPr>
        </p:nvSpPr>
        <p:spPr>
          <a:xfrm>
            <a:off x="264388" y="167266"/>
            <a:ext cx="38487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Overview of Lecture 5</a:t>
            </a:r>
            <a:endParaRPr b="0"/>
          </a:p>
        </p:txBody>
      </p:sp>
      <p:sp>
        <p:nvSpPr>
          <p:cNvPr id="265" name="Google Shape;265;g20e567be17b_0_81"/>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6" name="Google Shape;266;g20e567be17b_0_81"/>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fld id="{00000000-1234-1234-1234-123412341234}" type="slidenum">
              <a:rPr lang="en-US"/>
              <a:t>19</a:t>
            </a:fld>
            <a:endParaRPr/>
          </a:p>
        </p:txBody>
      </p:sp>
      <p:grpSp>
        <p:nvGrpSpPr>
          <p:cNvPr id="267" name="Google Shape;267;g20e567be17b_0_81"/>
          <p:cNvGrpSpPr/>
          <p:nvPr/>
        </p:nvGrpSpPr>
        <p:grpSpPr>
          <a:xfrm>
            <a:off x="314831" y="4282015"/>
            <a:ext cx="9459130" cy="129939"/>
            <a:chOff x="314831" y="4282015"/>
            <a:chExt cx="9459130" cy="129939"/>
          </a:xfrm>
        </p:grpSpPr>
        <p:sp>
          <p:nvSpPr>
            <p:cNvPr id="268" name="Google Shape;268;g20e567be17b_0_81"/>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9" name="Google Shape;269;g20e567be17b_0_81"/>
            <p:cNvPicPr preferRelativeResize="0"/>
            <p:nvPr/>
          </p:nvPicPr>
          <p:blipFill rotWithShape="1">
            <a:blip r:embed="rId3">
              <a:alphaModFix/>
            </a:blip>
            <a:srcRect/>
            <a:stretch/>
          </p:blipFill>
          <p:spPr>
            <a:xfrm>
              <a:off x="9600792" y="4282015"/>
              <a:ext cx="173169" cy="129939"/>
            </a:xfrm>
            <a:prstGeom prst="rect">
              <a:avLst/>
            </a:prstGeom>
            <a:noFill/>
            <a:ln>
              <a:noFill/>
            </a:ln>
          </p:spPr>
        </p:pic>
      </p:grpSp>
      <p:grpSp>
        <p:nvGrpSpPr>
          <p:cNvPr id="270" name="Google Shape;270;g20e567be17b_0_81"/>
          <p:cNvGrpSpPr/>
          <p:nvPr/>
        </p:nvGrpSpPr>
        <p:grpSpPr>
          <a:xfrm>
            <a:off x="314831" y="4282015"/>
            <a:ext cx="9459130" cy="129939"/>
            <a:chOff x="314831" y="4282015"/>
            <a:chExt cx="9459130" cy="129939"/>
          </a:xfrm>
        </p:grpSpPr>
        <p:sp>
          <p:nvSpPr>
            <p:cNvPr id="271" name="Google Shape;271;g20e567be17b_0_81"/>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72" name="Google Shape;272;g20e567be17b_0_81"/>
            <p:cNvPicPr preferRelativeResize="0"/>
            <p:nvPr/>
          </p:nvPicPr>
          <p:blipFill rotWithShape="1">
            <a:blip r:embed="rId3">
              <a:alphaModFix/>
            </a:blip>
            <a:srcRect/>
            <a:stretch/>
          </p:blipFill>
          <p:spPr>
            <a:xfrm>
              <a:off x="9600792" y="4282015"/>
              <a:ext cx="173169" cy="129939"/>
            </a:xfrm>
            <a:prstGeom prst="rect">
              <a:avLst/>
            </a:prstGeom>
            <a:noFill/>
            <a:ln>
              <a:noFill/>
            </a:ln>
          </p:spPr>
        </p:pic>
      </p:grpSp>
      <p:sp>
        <p:nvSpPr>
          <p:cNvPr id="273" name="Google Shape;273;g20e567be17b_0_81"/>
          <p:cNvSpPr txBox="1"/>
          <p:nvPr/>
        </p:nvSpPr>
        <p:spPr>
          <a:xfrm>
            <a:off x="1125571" y="3899899"/>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274" name="Google Shape;274;g20e567be17b_0_81"/>
          <p:cNvSpPr txBox="1"/>
          <p:nvPr/>
        </p:nvSpPr>
        <p:spPr>
          <a:xfrm>
            <a:off x="1268446" y="4042774"/>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275" name="Google Shape;275;g20e567be17b_0_81"/>
          <p:cNvSpPr txBox="1"/>
          <p:nvPr/>
        </p:nvSpPr>
        <p:spPr>
          <a:xfrm>
            <a:off x="3811544" y="4700597"/>
            <a:ext cx="2543700" cy="402900"/>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A52929"/>
                </a:solidFill>
                <a:latin typeface="Calibri"/>
                <a:ea typeface="Calibri"/>
                <a:cs typeface="Calibri"/>
                <a:sym typeface="Calibri"/>
              </a:rPr>
              <a:t>Machine learning</a:t>
            </a:r>
            <a:endParaRPr sz="2500" b="0" i="0" u="none" strike="noStrike" cap="none">
              <a:solidFill>
                <a:srgbClr val="000000"/>
              </a:solidFill>
              <a:latin typeface="Calibri"/>
              <a:ea typeface="Calibri"/>
              <a:cs typeface="Calibri"/>
              <a:sym typeface="Calibri"/>
            </a:endParaRPr>
          </a:p>
        </p:txBody>
      </p:sp>
      <p:sp>
        <p:nvSpPr>
          <p:cNvPr id="276" name="Google Shape;276;g20e567be17b_0_81"/>
          <p:cNvSpPr txBox="1"/>
          <p:nvPr/>
        </p:nvSpPr>
        <p:spPr>
          <a:xfrm>
            <a:off x="1891738" y="1206050"/>
            <a:ext cx="1979700" cy="338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a:solidFill>
                  <a:srgbClr val="0000FF"/>
                </a:solidFill>
              </a:rPr>
              <a:t>Learning</a:t>
            </a:r>
            <a:endParaRPr sz="1000" b="0" i="0" u="none" strike="noStrike" cap="none">
              <a:solidFill>
                <a:srgbClr val="0000FF"/>
              </a:solidFill>
              <a:latin typeface="Arial"/>
              <a:ea typeface="Arial"/>
              <a:cs typeface="Arial"/>
              <a:sym typeface="Arial"/>
            </a:endParaRPr>
          </a:p>
        </p:txBody>
      </p:sp>
      <p:sp>
        <p:nvSpPr>
          <p:cNvPr id="277" name="Google Shape;277;g20e567be17b_0_81"/>
          <p:cNvSpPr txBox="1"/>
          <p:nvPr/>
        </p:nvSpPr>
        <p:spPr>
          <a:xfrm>
            <a:off x="1889113" y="1707975"/>
            <a:ext cx="1979700" cy="33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a:solidFill>
                  <a:srgbClr val="0000FF"/>
                </a:solidFill>
              </a:rPr>
              <a:t>A*</a:t>
            </a:r>
            <a:endParaRPr sz="1000" b="0" i="0" u="none" strike="noStrike" cap="none">
              <a:solidFill>
                <a:srgbClr val="0000FF"/>
              </a:solidFill>
              <a:latin typeface="Arial"/>
              <a:ea typeface="Arial"/>
              <a:cs typeface="Arial"/>
              <a:sym typeface="Arial"/>
            </a:endParaRPr>
          </a:p>
        </p:txBody>
      </p:sp>
      <p:sp>
        <p:nvSpPr>
          <p:cNvPr id="278" name="Google Shape;278;g20e567be17b_0_81"/>
          <p:cNvSpPr txBox="1"/>
          <p:nvPr/>
        </p:nvSpPr>
        <p:spPr>
          <a:xfrm>
            <a:off x="1893050" y="679788"/>
            <a:ext cx="1979700" cy="33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000"/>
              <a:buFont typeface="Arial"/>
              <a:buNone/>
            </a:pPr>
            <a:r>
              <a:rPr lang="en-US" sz="1000">
                <a:solidFill>
                  <a:srgbClr val="0000FF"/>
                </a:solidFill>
              </a:rPr>
              <a:t>Uniform Cost Search (cont)</a:t>
            </a:r>
            <a:endParaRPr sz="10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Google Shape;62;g2018ec45df6_0_151"/>
          <p:cNvSpPr txBox="1">
            <a:spLocks noGrp="1"/>
          </p:cNvSpPr>
          <p:nvPr>
            <p:ph type="title"/>
          </p:nvPr>
        </p:nvSpPr>
        <p:spPr>
          <a:xfrm>
            <a:off x="264388" y="167266"/>
            <a:ext cx="38487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How to Solve AI Tasks?</a:t>
            </a:r>
            <a:endParaRPr b="0"/>
          </a:p>
        </p:txBody>
      </p:sp>
      <p:sp>
        <p:nvSpPr>
          <p:cNvPr id="63" name="Google Shape;63;g2018ec45df6_0_151"/>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4" name="Google Shape;64;g2018ec45df6_0_151"/>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fld id="{00000000-1234-1234-1234-123412341234}" type="slidenum">
              <a:rPr lang="en-US"/>
              <a:t>2</a:t>
            </a:fld>
            <a:r>
              <a:rPr lang="en-US"/>
              <a:t> </a:t>
            </a:r>
            <a:endParaRPr/>
          </a:p>
        </p:txBody>
      </p:sp>
      <p:grpSp>
        <p:nvGrpSpPr>
          <p:cNvPr id="65" name="Google Shape;65;g2018ec45df6_0_151"/>
          <p:cNvGrpSpPr/>
          <p:nvPr/>
        </p:nvGrpSpPr>
        <p:grpSpPr>
          <a:xfrm>
            <a:off x="314831" y="4282015"/>
            <a:ext cx="9459130" cy="129939"/>
            <a:chOff x="314831" y="4282015"/>
            <a:chExt cx="9459130" cy="129939"/>
          </a:xfrm>
        </p:grpSpPr>
        <p:sp>
          <p:nvSpPr>
            <p:cNvPr id="66" name="Google Shape;66;g2018ec45df6_0_151"/>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7" name="Google Shape;67;g2018ec45df6_0_151"/>
            <p:cNvPicPr preferRelativeResize="0"/>
            <p:nvPr/>
          </p:nvPicPr>
          <p:blipFill rotWithShape="1">
            <a:blip r:embed="rId3">
              <a:alphaModFix/>
            </a:blip>
            <a:srcRect/>
            <a:stretch/>
          </p:blipFill>
          <p:spPr>
            <a:xfrm>
              <a:off x="9600792" y="4282015"/>
              <a:ext cx="173169" cy="129939"/>
            </a:xfrm>
            <a:prstGeom prst="rect">
              <a:avLst/>
            </a:prstGeom>
            <a:noFill/>
            <a:ln>
              <a:noFill/>
            </a:ln>
          </p:spPr>
        </p:pic>
      </p:grpSp>
      <p:grpSp>
        <p:nvGrpSpPr>
          <p:cNvPr id="68" name="Google Shape;68;g2018ec45df6_0_151"/>
          <p:cNvGrpSpPr/>
          <p:nvPr/>
        </p:nvGrpSpPr>
        <p:grpSpPr>
          <a:xfrm>
            <a:off x="314831" y="4282015"/>
            <a:ext cx="9459130" cy="129939"/>
            <a:chOff x="314831" y="4282015"/>
            <a:chExt cx="9459130" cy="129939"/>
          </a:xfrm>
        </p:grpSpPr>
        <p:sp>
          <p:nvSpPr>
            <p:cNvPr id="69" name="Google Shape;69;g2018ec45df6_0_151"/>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70" name="Google Shape;70;g2018ec45df6_0_151"/>
            <p:cNvPicPr preferRelativeResize="0"/>
            <p:nvPr/>
          </p:nvPicPr>
          <p:blipFill rotWithShape="1">
            <a:blip r:embed="rId3">
              <a:alphaModFix/>
            </a:blip>
            <a:srcRect/>
            <a:stretch/>
          </p:blipFill>
          <p:spPr>
            <a:xfrm>
              <a:off x="9600792" y="4282015"/>
              <a:ext cx="173169" cy="129939"/>
            </a:xfrm>
            <a:prstGeom prst="rect">
              <a:avLst/>
            </a:prstGeom>
            <a:noFill/>
            <a:ln>
              <a:noFill/>
            </a:ln>
          </p:spPr>
        </p:pic>
      </p:grpSp>
      <p:sp>
        <p:nvSpPr>
          <p:cNvPr id="71" name="Google Shape;71;g2018ec45df6_0_151"/>
          <p:cNvSpPr/>
          <p:nvPr/>
        </p:nvSpPr>
        <p:spPr>
          <a:xfrm>
            <a:off x="500062" y="2016125"/>
            <a:ext cx="4718100" cy="1968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 name="Google Shape;72;g2018ec45df6_0_151"/>
          <p:cNvSpPr txBox="1"/>
          <p:nvPr/>
        </p:nvSpPr>
        <p:spPr>
          <a:xfrm>
            <a:off x="1125571" y="3899899"/>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73" name="Google Shape;73;g2018ec45df6_0_151"/>
          <p:cNvSpPr txBox="1"/>
          <p:nvPr/>
        </p:nvSpPr>
        <p:spPr>
          <a:xfrm>
            <a:off x="1268446" y="4042774"/>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74" name="Google Shape;74;g2018ec45df6_0_151"/>
          <p:cNvSpPr txBox="1"/>
          <p:nvPr/>
        </p:nvSpPr>
        <p:spPr>
          <a:xfrm>
            <a:off x="680643" y="1693365"/>
            <a:ext cx="608700" cy="1809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0000"/>
                </a:solidFill>
                <a:latin typeface="Trebuchet MS"/>
                <a:ea typeface="Trebuchet MS"/>
                <a:cs typeface="Trebuchet MS"/>
                <a:sym typeface="Trebuchet MS"/>
              </a:rPr>
              <a:t>Reflex</a:t>
            </a:r>
            <a:endParaRPr sz="1100" b="0" i="0" u="none" strike="noStrike" cap="none">
              <a:solidFill>
                <a:srgbClr val="FF0000"/>
              </a:solidFill>
              <a:latin typeface="Calibri"/>
              <a:ea typeface="Calibri"/>
              <a:cs typeface="Calibri"/>
              <a:sym typeface="Calibri"/>
            </a:endParaRPr>
          </a:p>
        </p:txBody>
      </p:sp>
      <p:sp>
        <p:nvSpPr>
          <p:cNvPr id="75" name="Google Shape;75;g2018ec45df6_0_151"/>
          <p:cNvSpPr txBox="1"/>
          <p:nvPr/>
        </p:nvSpPr>
        <p:spPr>
          <a:xfrm>
            <a:off x="1509200" y="1619552"/>
            <a:ext cx="1180800" cy="3501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92D050"/>
                </a:solidFill>
                <a:latin typeface="Trebuchet MS"/>
                <a:ea typeface="Trebuchet MS"/>
                <a:cs typeface="Trebuchet MS"/>
                <a:sym typeface="Trebuchet MS"/>
              </a:rPr>
              <a:t>State-based models</a:t>
            </a:r>
            <a:endParaRPr sz="1100" b="0" i="0" u="none" strike="noStrike" cap="none">
              <a:solidFill>
                <a:srgbClr val="92D050"/>
              </a:solidFill>
              <a:latin typeface="Trebuchet MS"/>
              <a:ea typeface="Trebuchet MS"/>
              <a:cs typeface="Trebuchet MS"/>
              <a:sym typeface="Trebuchet MS"/>
            </a:endParaRPr>
          </a:p>
        </p:txBody>
      </p:sp>
      <p:sp>
        <p:nvSpPr>
          <p:cNvPr id="76" name="Google Shape;76;g2018ec45df6_0_151"/>
          <p:cNvSpPr txBox="1"/>
          <p:nvPr/>
        </p:nvSpPr>
        <p:spPr>
          <a:xfrm>
            <a:off x="4003896" y="1619551"/>
            <a:ext cx="1180800" cy="1809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E36C09"/>
                </a:solidFill>
                <a:latin typeface="Trebuchet MS"/>
                <a:ea typeface="Trebuchet MS"/>
                <a:cs typeface="Trebuchet MS"/>
                <a:sym typeface="Trebuchet MS"/>
              </a:rPr>
              <a:t>“Virtual Assistant”</a:t>
            </a:r>
            <a:endParaRPr sz="1800" b="0" i="0" u="none" strike="noStrike" cap="none">
              <a:solidFill>
                <a:srgbClr val="E36C09"/>
              </a:solidFill>
              <a:latin typeface="Calibri"/>
              <a:ea typeface="Calibri"/>
              <a:cs typeface="Calibri"/>
              <a:sym typeface="Calibri"/>
            </a:endParaRPr>
          </a:p>
        </p:txBody>
      </p:sp>
      <p:sp>
        <p:nvSpPr>
          <p:cNvPr id="77" name="Google Shape;77;g2018ec45df6_0_151"/>
          <p:cNvSpPr txBox="1"/>
          <p:nvPr/>
        </p:nvSpPr>
        <p:spPr>
          <a:xfrm>
            <a:off x="588616" y="2362502"/>
            <a:ext cx="1129800" cy="1809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rebuchet MS"/>
                <a:ea typeface="Trebuchet MS"/>
                <a:cs typeface="Trebuchet MS"/>
                <a:sym typeface="Trebuchet MS"/>
              </a:rPr>
              <a:t>"low level AI" </a:t>
            </a:r>
            <a:endParaRPr sz="1800" b="0" i="0" u="none" strike="noStrike" cap="none">
              <a:solidFill>
                <a:schemeClr val="dk1"/>
              </a:solidFill>
              <a:latin typeface="Calibri"/>
              <a:ea typeface="Calibri"/>
              <a:cs typeface="Calibri"/>
              <a:sym typeface="Calibri"/>
            </a:endParaRPr>
          </a:p>
        </p:txBody>
      </p:sp>
      <p:sp>
        <p:nvSpPr>
          <p:cNvPr id="78" name="Google Shape;78;g2018ec45df6_0_151"/>
          <p:cNvSpPr txBox="1"/>
          <p:nvPr/>
        </p:nvSpPr>
        <p:spPr>
          <a:xfrm>
            <a:off x="4034342" y="2362501"/>
            <a:ext cx="1129800" cy="1809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rebuchet MS"/>
                <a:ea typeface="Trebuchet MS"/>
                <a:cs typeface="Trebuchet MS"/>
                <a:sym typeface="Trebuchet MS"/>
              </a:rPr>
              <a:t>"high level AI" </a:t>
            </a:r>
            <a:endParaRPr sz="1800" b="0" i="0" u="none" strike="noStrike" cap="none">
              <a:solidFill>
                <a:schemeClr val="dk1"/>
              </a:solidFill>
              <a:latin typeface="Calibri"/>
              <a:ea typeface="Calibri"/>
              <a:cs typeface="Calibri"/>
              <a:sym typeface="Calibri"/>
            </a:endParaRPr>
          </a:p>
        </p:txBody>
      </p:sp>
      <p:sp>
        <p:nvSpPr>
          <p:cNvPr id="79" name="Google Shape;79;g2018ec45df6_0_151"/>
          <p:cNvSpPr txBox="1"/>
          <p:nvPr/>
        </p:nvSpPr>
        <p:spPr>
          <a:xfrm>
            <a:off x="3811544" y="4700597"/>
            <a:ext cx="2543700" cy="402900"/>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A52929"/>
                </a:solidFill>
                <a:latin typeface="Calibri"/>
                <a:ea typeface="Calibri"/>
                <a:cs typeface="Calibri"/>
                <a:sym typeface="Calibri"/>
              </a:rPr>
              <a:t>Machine learning</a:t>
            </a:r>
            <a:endParaRPr sz="2500" b="0" i="0" u="none" strike="noStrike" cap="none">
              <a:solidFill>
                <a:srgbClr val="000000"/>
              </a:solidFill>
              <a:latin typeface="Calibri"/>
              <a:ea typeface="Calibri"/>
              <a:cs typeface="Calibri"/>
              <a:sym typeface="Calibri"/>
            </a:endParaRPr>
          </a:p>
        </p:txBody>
      </p:sp>
      <p:sp>
        <p:nvSpPr>
          <p:cNvPr id="80" name="Google Shape;80;g2018ec45df6_0_151"/>
          <p:cNvSpPr txBox="1"/>
          <p:nvPr/>
        </p:nvSpPr>
        <p:spPr>
          <a:xfrm>
            <a:off x="3920894" y="2756200"/>
            <a:ext cx="1829100" cy="1809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rebuchet MS"/>
                <a:ea typeface="Trebuchet MS"/>
                <a:cs typeface="Trebuchet MS"/>
                <a:sym typeface="Trebuchet MS"/>
              </a:rPr>
              <a:t>Handles complicated logics</a:t>
            </a:r>
            <a:endParaRPr sz="1800" b="0" i="0" u="none" strike="noStrike" cap="none">
              <a:solidFill>
                <a:schemeClr val="dk1"/>
              </a:solidFill>
              <a:latin typeface="Calibri"/>
              <a:ea typeface="Calibri"/>
              <a:cs typeface="Calibri"/>
              <a:sym typeface="Calibri"/>
            </a:endParaRPr>
          </a:p>
        </p:txBody>
      </p:sp>
      <p:sp>
        <p:nvSpPr>
          <p:cNvPr id="81" name="Google Shape;81;g2018ec45df6_0_151"/>
          <p:cNvSpPr txBox="1"/>
          <p:nvPr/>
        </p:nvSpPr>
        <p:spPr>
          <a:xfrm>
            <a:off x="2606700" y="1619552"/>
            <a:ext cx="1180800" cy="3501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FF"/>
                </a:solidFill>
                <a:latin typeface="Trebuchet MS"/>
                <a:ea typeface="Trebuchet MS"/>
                <a:cs typeface="Trebuchet MS"/>
                <a:sym typeface="Trebuchet MS"/>
              </a:rPr>
              <a:t>Variable-based models</a:t>
            </a:r>
            <a:endParaRPr sz="1100" b="0" i="0" u="none" strike="noStrike" cap="none">
              <a:solidFill>
                <a:srgbClr val="0000FF"/>
              </a:solidFill>
              <a:latin typeface="Trebuchet MS"/>
              <a:ea typeface="Trebuchet MS"/>
              <a:cs typeface="Trebuchet MS"/>
              <a:sym typeface="Trebuchet MS"/>
            </a:endParaRPr>
          </a:p>
        </p:txBody>
      </p:sp>
      <p:sp>
        <p:nvSpPr>
          <p:cNvPr id="82" name="Google Shape;82;g2018ec45df6_0_151"/>
          <p:cNvSpPr/>
          <p:nvPr/>
        </p:nvSpPr>
        <p:spPr>
          <a:xfrm>
            <a:off x="1827725" y="869550"/>
            <a:ext cx="131400" cy="324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2018ec45df6_0_151"/>
          <p:cNvSpPr txBox="1"/>
          <p:nvPr/>
        </p:nvSpPr>
        <p:spPr>
          <a:xfrm>
            <a:off x="500054" y="604926"/>
            <a:ext cx="969900" cy="1809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rebuchet MS"/>
                <a:ea typeface="Trebuchet MS"/>
                <a:cs typeface="Trebuchet MS"/>
                <a:sym typeface="Trebuchet MS"/>
              </a:rPr>
              <a:t>Lecture 2&amp;3</a:t>
            </a:r>
            <a:endParaRPr sz="1100" b="0" i="0" u="none" strike="noStrike" cap="none">
              <a:solidFill>
                <a:schemeClr val="dk1"/>
              </a:solidFill>
              <a:latin typeface="Calibri"/>
              <a:ea typeface="Calibri"/>
              <a:cs typeface="Calibri"/>
              <a:sym typeface="Calibri"/>
            </a:endParaRPr>
          </a:p>
        </p:txBody>
      </p:sp>
      <p:sp>
        <p:nvSpPr>
          <p:cNvPr id="84" name="Google Shape;84;g2018ec45df6_0_151"/>
          <p:cNvSpPr txBox="1"/>
          <p:nvPr/>
        </p:nvSpPr>
        <p:spPr>
          <a:xfrm>
            <a:off x="1509200" y="1205115"/>
            <a:ext cx="1180800" cy="2886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92D050"/>
                </a:solidFill>
                <a:latin typeface="Trebuchet MS"/>
                <a:ea typeface="Trebuchet MS"/>
                <a:cs typeface="Trebuchet MS"/>
                <a:sym typeface="Trebuchet MS"/>
              </a:rPr>
              <a:t>Search problems</a:t>
            </a:r>
            <a:endParaRPr sz="900" b="0" i="0" u="none" strike="noStrike" cap="none">
              <a:solidFill>
                <a:srgbClr val="92D050"/>
              </a:solidFill>
              <a:latin typeface="Trebuchet MS"/>
              <a:ea typeface="Trebuchet MS"/>
              <a:cs typeface="Trebuchet MS"/>
              <a:sym typeface="Trebuchet MS"/>
            </a:endParaRPr>
          </a:p>
          <a:p>
            <a:pPr marL="12065"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92D050"/>
              </a:solidFill>
              <a:latin typeface="Trebuchet MS"/>
              <a:ea typeface="Trebuchet MS"/>
              <a:cs typeface="Trebuchet MS"/>
              <a:sym typeface="Trebuchet MS"/>
            </a:endParaRPr>
          </a:p>
        </p:txBody>
      </p:sp>
      <p:sp>
        <p:nvSpPr>
          <p:cNvPr id="85" name="Google Shape;85;g2018ec45df6_0_151"/>
          <p:cNvSpPr txBox="1"/>
          <p:nvPr/>
        </p:nvSpPr>
        <p:spPr>
          <a:xfrm>
            <a:off x="1469954" y="604926"/>
            <a:ext cx="969900" cy="1809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rebuchet MS"/>
                <a:ea typeface="Trebuchet MS"/>
                <a:cs typeface="Trebuchet MS"/>
                <a:sym typeface="Trebuchet MS"/>
              </a:rPr>
              <a:t>Lecture 4-7</a:t>
            </a:r>
            <a:endParaRPr sz="1100" b="0" i="0" u="none" strike="noStrike" cap="none">
              <a:solidFill>
                <a:schemeClr val="dk1"/>
              </a:solidFill>
              <a:latin typeface="Calibri"/>
              <a:ea typeface="Calibri"/>
              <a:cs typeface="Calibri"/>
              <a:sym typeface="Calibri"/>
            </a:endParaRPr>
          </a:p>
        </p:txBody>
      </p:sp>
      <p:sp>
        <p:nvSpPr>
          <p:cNvPr id="86" name="Google Shape;86;g2018ec45df6_0_151"/>
          <p:cNvSpPr txBox="1"/>
          <p:nvPr/>
        </p:nvSpPr>
        <p:spPr>
          <a:xfrm>
            <a:off x="2630750" y="1222977"/>
            <a:ext cx="1180800" cy="1500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FF"/>
                </a:solidFill>
                <a:latin typeface="Trebuchet MS"/>
                <a:ea typeface="Trebuchet MS"/>
                <a:cs typeface="Trebuchet MS"/>
                <a:sym typeface="Trebuchet MS"/>
              </a:rPr>
              <a:t>Bayes Networks</a:t>
            </a:r>
            <a:endParaRPr sz="900" b="0" i="0" u="none" strike="noStrike" cap="none">
              <a:solidFill>
                <a:srgbClr val="0000FF"/>
              </a:solidFill>
              <a:latin typeface="Trebuchet MS"/>
              <a:ea typeface="Trebuchet MS"/>
              <a:cs typeface="Trebuchet MS"/>
              <a:sym typeface="Trebuchet MS"/>
            </a:endParaRPr>
          </a:p>
        </p:txBody>
      </p:sp>
      <p:sp>
        <p:nvSpPr>
          <p:cNvPr id="87" name="Google Shape;87;g2018ec45df6_0_151"/>
          <p:cNvSpPr txBox="1"/>
          <p:nvPr/>
        </p:nvSpPr>
        <p:spPr>
          <a:xfrm>
            <a:off x="2637304" y="604926"/>
            <a:ext cx="969900" cy="1809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rebuchet MS"/>
                <a:ea typeface="Trebuchet MS"/>
                <a:cs typeface="Trebuchet MS"/>
                <a:sym typeface="Trebuchet MS"/>
              </a:rPr>
              <a:t>Lecture 8-9</a:t>
            </a:r>
            <a:endParaRPr sz="1100" b="0" i="0" u="none" strike="noStrike" cap="none">
              <a:solidFill>
                <a:schemeClr val="dk1"/>
              </a:solidFill>
              <a:latin typeface="Calibri"/>
              <a:ea typeface="Calibri"/>
              <a:cs typeface="Calibri"/>
              <a:sym typeface="Calibri"/>
            </a:endParaRPr>
          </a:p>
        </p:txBody>
      </p:sp>
      <p:sp>
        <p:nvSpPr>
          <p:cNvPr id="88" name="Google Shape;88;g2018ec45df6_0_151"/>
          <p:cNvSpPr txBox="1"/>
          <p:nvPr/>
        </p:nvSpPr>
        <p:spPr>
          <a:xfrm>
            <a:off x="4035946" y="1207501"/>
            <a:ext cx="1180800" cy="1500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E36C09"/>
                </a:solidFill>
                <a:latin typeface="Trebuchet MS"/>
                <a:ea typeface="Trebuchet MS"/>
                <a:cs typeface="Trebuchet MS"/>
                <a:sym typeface="Trebuchet MS"/>
              </a:rPr>
              <a:t>Logic</a:t>
            </a:r>
            <a:endParaRPr sz="1600" b="0" i="0" u="none" strike="noStrike" cap="none">
              <a:solidFill>
                <a:srgbClr val="E36C09"/>
              </a:solidFill>
              <a:latin typeface="Calibri"/>
              <a:ea typeface="Calibri"/>
              <a:cs typeface="Calibri"/>
              <a:sym typeface="Calibri"/>
            </a:endParaRPr>
          </a:p>
        </p:txBody>
      </p:sp>
      <p:sp>
        <p:nvSpPr>
          <p:cNvPr id="89" name="Google Shape;89;g2018ec45df6_0_151"/>
          <p:cNvSpPr txBox="1"/>
          <p:nvPr/>
        </p:nvSpPr>
        <p:spPr>
          <a:xfrm>
            <a:off x="4035954" y="604926"/>
            <a:ext cx="969900" cy="1809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Trebuchet MS"/>
                <a:ea typeface="Trebuchet MS"/>
                <a:cs typeface="Trebuchet MS"/>
                <a:sym typeface="Trebuchet MS"/>
              </a:rPr>
              <a:t>Lecture 10-13</a:t>
            </a:r>
            <a:endParaRPr sz="1100" b="0" i="0" u="none" strike="noStrike" cap="none">
              <a:solidFill>
                <a:schemeClr val="dk1"/>
              </a:solidFill>
              <a:latin typeface="Calibri"/>
              <a:ea typeface="Calibri"/>
              <a:cs typeface="Calibri"/>
              <a:sym typeface="Calibri"/>
            </a:endParaRPr>
          </a:p>
        </p:txBody>
      </p:sp>
      <p:sp>
        <p:nvSpPr>
          <p:cNvPr id="90" name="Google Shape;90;g2018ec45df6_0_151"/>
          <p:cNvSpPr txBox="1"/>
          <p:nvPr/>
        </p:nvSpPr>
        <p:spPr>
          <a:xfrm>
            <a:off x="4035946" y="1413526"/>
            <a:ext cx="1180800" cy="1500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E36C09"/>
                </a:solidFill>
                <a:latin typeface="Trebuchet MS"/>
                <a:ea typeface="Trebuchet MS"/>
                <a:cs typeface="Trebuchet MS"/>
                <a:sym typeface="Trebuchet MS"/>
              </a:rPr>
              <a:t>Deep learning</a:t>
            </a:r>
            <a:endParaRPr sz="1600" b="0" i="0" u="none" strike="noStrike" cap="none">
              <a:solidFill>
                <a:srgbClr val="E36C09"/>
              </a:solidFill>
              <a:latin typeface="Calibri"/>
              <a:ea typeface="Calibri"/>
              <a:cs typeface="Calibri"/>
              <a:sym typeface="Calibri"/>
            </a:endParaRPr>
          </a:p>
        </p:txBody>
      </p:sp>
      <p:sp>
        <p:nvSpPr>
          <p:cNvPr id="91" name="Google Shape;91;g2018ec45df6_0_151"/>
          <p:cNvSpPr txBox="1"/>
          <p:nvPr/>
        </p:nvSpPr>
        <p:spPr>
          <a:xfrm>
            <a:off x="1509200" y="1413515"/>
            <a:ext cx="1180800" cy="288600"/>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92D050"/>
                </a:solidFill>
                <a:latin typeface="Trebuchet MS"/>
                <a:ea typeface="Trebuchet MS"/>
                <a:cs typeface="Trebuchet MS"/>
                <a:sym typeface="Trebuchet MS"/>
              </a:rPr>
              <a:t>MDP</a:t>
            </a:r>
            <a:endParaRPr sz="900" b="0" i="0" u="none" strike="noStrike" cap="none">
              <a:solidFill>
                <a:srgbClr val="92D050"/>
              </a:solidFill>
              <a:latin typeface="Trebuchet MS"/>
              <a:ea typeface="Trebuchet MS"/>
              <a:cs typeface="Trebuchet MS"/>
              <a:sym typeface="Trebuchet MS"/>
            </a:endParaRPr>
          </a:p>
          <a:p>
            <a:pPr marL="12065"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92D050"/>
              </a:solidFill>
              <a:latin typeface="Trebuchet MS"/>
              <a:ea typeface="Trebuchet MS"/>
              <a:cs typeface="Trebuchet MS"/>
              <a:sym typeface="Trebuchet MS"/>
            </a:endParaRPr>
          </a:p>
        </p:txBody>
      </p:sp>
      <p:sp>
        <p:nvSpPr>
          <p:cNvPr id="92" name="Google Shape;92;g2018ec45df6_0_151"/>
          <p:cNvSpPr/>
          <p:nvPr/>
        </p:nvSpPr>
        <p:spPr>
          <a:xfrm>
            <a:off x="1476425" y="1392167"/>
            <a:ext cx="834000" cy="18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g20e567be17b_0_100"/>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Paradigm</a:t>
            </a:r>
            <a:endParaRPr b="0"/>
          </a:p>
        </p:txBody>
      </p:sp>
      <p:sp>
        <p:nvSpPr>
          <p:cNvPr id="284" name="Google Shape;284;g20e567be17b_0_100"/>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20e567be17b_0_100"/>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SzPts val="600"/>
              <a:buFont typeface="Arial"/>
              <a:buNone/>
            </a:pPr>
            <a:fld id="{00000000-1234-1234-1234-123412341234}" type="slidenum">
              <a:rPr lang="en-US"/>
              <a:t>20</a:t>
            </a:fld>
            <a:r>
              <a:rPr lang="en-US"/>
              <a:t> / 55</a:t>
            </a:r>
            <a:endParaRPr/>
          </a:p>
        </p:txBody>
      </p:sp>
      <p:pic>
        <p:nvPicPr>
          <p:cNvPr id="286" name="Google Shape;286;g20e567be17b_0_100"/>
          <p:cNvPicPr preferRelativeResize="0"/>
          <p:nvPr/>
        </p:nvPicPr>
        <p:blipFill>
          <a:blip r:embed="rId3">
            <a:alphaModFix/>
          </a:blip>
          <a:stretch>
            <a:fillRect/>
          </a:stretch>
        </p:blipFill>
        <p:spPr>
          <a:xfrm>
            <a:off x="1524275" y="565775"/>
            <a:ext cx="3172825" cy="211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Google Shape;291;g20e567be17b_0_147"/>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The inference problem</a:t>
            </a:r>
            <a:endParaRPr b="0"/>
          </a:p>
        </p:txBody>
      </p:sp>
      <p:sp>
        <p:nvSpPr>
          <p:cNvPr id="292" name="Google Shape;292;g20e567be17b_0_147"/>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20e567be17b_0_147"/>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21</a:t>
            </a:fld>
            <a:r>
              <a:rPr lang="en-US"/>
              <a:t> / 55</a:t>
            </a:r>
            <a:endParaRPr/>
          </a:p>
        </p:txBody>
      </p:sp>
      <p:pic>
        <p:nvPicPr>
          <p:cNvPr id="294" name="Google Shape;294;g20e567be17b_0_147"/>
          <p:cNvPicPr preferRelativeResize="0"/>
          <p:nvPr/>
        </p:nvPicPr>
        <p:blipFill>
          <a:blip r:embed="rId3">
            <a:alphaModFix/>
          </a:blip>
          <a:stretch>
            <a:fillRect/>
          </a:stretch>
        </p:blipFill>
        <p:spPr>
          <a:xfrm>
            <a:off x="1009275" y="602875"/>
            <a:ext cx="3631890" cy="2495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g20e567be17b_0_155"/>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The learning problem</a:t>
            </a:r>
            <a:endParaRPr b="0"/>
          </a:p>
        </p:txBody>
      </p:sp>
      <p:sp>
        <p:nvSpPr>
          <p:cNvPr id="300" name="Google Shape;300;g20e567be17b_0_155"/>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20e567be17b_0_155"/>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22</a:t>
            </a:fld>
            <a:r>
              <a:rPr lang="en-US"/>
              <a:t> / 55</a:t>
            </a:r>
            <a:endParaRPr/>
          </a:p>
        </p:txBody>
      </p:sp>
      <p:pic>
        <p:nvPicPr>
          <p:cNvPr id="302" name="Google Shape;302;g20e567be17b_0_155"/>
          <p:cNvPicPr preferRelativeResize="0"/>
          <p:nvPr/>
        </p:nvPicPr>
        <p:blipFill>
          <a:blip r:embed="rId3">
            <a:alphaModFix/>
          </a:blip>
          <a:stretch>
            <a:fillRect/>
          </a:stretch>
        </p:blipFill>
        <p:spPr>
          <a:xfrm>
            <a:off x="952550" y="590275"/>
            <a:ext cx="3434589" cy="2495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g20e567be17b_0_163"/>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Learning is the inverse of search</a:t>
            </a:r>
            <a:endParaRPr b="0"/>
          </a:p>
        </p:txBody>
      </p:sp>
      <p:sp>
        <p:nvSpPr>
          <p:cNvPr id="308" name="Google Shape;308;g20e567be17b_0_163"/>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20e567be17b_0_163"/>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23</a:t>
            </a:fld>
            <a:r>
              <a:rPr lang="en-US"/>
              <a:t> / 55</a:t>
            </a:r>
            <a:endParaRPr/>
          </a:p>
        </p:txBody>
      </p:sp>
      <p:pic>
        <p:nvPicPr>
          <p:cNvPr id="310" name="Google Shape;310;g20e567be17b_0_163"/>
          <p:cNvPicPr preferRelativeResize="0"/>
          <p:nvPr/>
        </p:nvPicPr>
        <p:blipFill>
          <a:blip r:embed="rId3">
            <a:alphaModFix/>
          </a:blip>
          <a:stretch>
            <a:fillRect/>
          </a:stretch>
        </p:blipFill>
        <p:spPr>
          <a:xfrm>
            <a:off x="860888" y="653725"/>
            <a:ext cx="3786125" cy="2262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g20e567be17b_0_171"/>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Prediction (inference) problem</a:t>
            </a:r>
            <a:endParaRPr b="0"/>
          </a:p>
        </p:txBody>
      </p:sp>
      <p:sp>
        <p:nvSpPr>
          <p:cNvPr id="316" name="Google Shape;316;g20e567be17b_0_171"/>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20e567be17b_0_171"/>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24</a:t>
            </a:fld>
            <a:r>
              <a:rPr lang="en-US"/>
              <a:t> / 55</a:t>
            </a:r>
            <a:endParaRPr/>
          </a:p>
        </p:txBody>
      </p:sp>
      <p:pic>
        <p:nvPicPr>
          <p:cNvPr id="318" name="Google Shape;318;g20e567be17b_0_171"/>
          <p:cNvPicPr preferRelativeResize="0"/>
          <p:nvPr/>
        </p:nvPicPr>
        <p:blipFill>
          <a:blip r:embed="rId3">
            <a:alphaModFix/>
          </a:blip>
          <a:stretch>
            <a:fillRect/>
          </a:stretch>
        </p:blipFill>
        <p:spPr>
          <a:xfrm>
            <a:off x="1146200" y="629375"/>
            <a:ext cx="3215499" cy="2365475"/>
          </a:xfrm>
          <a:prstGeom prst="rect">
            <a:avLst/>
          </a:prstGeom>
          <a:noFill/>
          <a:ln>
            <a:noFill/>
          </a:ln>
        </p:spPr>
      </p:pic>
      <p:sp>
        <p:nvSpPr>
          <p:cNvPr id="319" name="Google Shape;319;g20e567be17b_0_171"/>
          <p:cNvSpPr txBox="1"/>
          <p:nvPr/>
        </p:nvSpPr>
        <p:spPr>
          <a:xfrm>
            <a:off x="4058225" y="2818425"/>
            <a:ext cx="1719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a:t>[whiteboard]</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23"/>
        <p:cNvGrpSpPr/>
        <p:nvPr/>
      </p:nvGrpSpPr>
      <p:grpSpPr>
        <a:xfrm>
          <a:off x="0" y="0"/>
          <a:ext cx="0" cy="0"/>
          <a:chOff x="0" y="0"/>
          <a:chExt cx="0" cy="0"/>
        </a:xfrm>
      </p:grpSpPr>
      <p:sp>
        <p:nvSpPr>
          <p:cNvPr id="324" name="Google Shape;324;g20e567be17b_0_180"/>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Prediction (inference) problem</a:t>
            </a:r>
            <a:endParaRPr b="0"/>
          </a:p>
        </p:txBody>
      </p:sp>
      <p:sp>
        <p:nvSpPr>
          <p:cNvPr id="325" name="Google Shape;325;g20e567be17b_0_180"/>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g20e567be17b_0_180"/>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25</a:t>
            </a:fld>
            <a:r>
              <a:rPr lang="en-US"/>
              <a:t> / 55</a:t>
            </a:r>
            <a:endParaRPr/>
          </a:p>
        </p:txBody>
      </p:sp>
      <p:pic>
        <p:nvPicPr>
          <p:cNvPr id="327" name="Google Shape;327;g20e567be17b_0_180"/>
          <p:cNvPicPr preferRelativeResize="0"/>
          <p:nvPr/>
        </p:nvPicPr>
        <p:blipFill>
          <a:blip r:embed="rId3">
            <a:alphaModFix/>
          </a:blip>
          <a:stretch>
            <a:fillRect/>
          </a:stretch>
        </p:blipFill>
        <p:spPr>
          <a:xfrm>
            <a:off x="965175" y="596575"/>
            <a:ext cx="3712352" cy="249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31"/>
        <p:cNvGrpSpPr/>
        <p:nvPr/>
      </p:nvGrpSpPr>
      <p:grpSpPr>
        <a:xfrm>
          <a:off x="0" y="0"/>
          <a:ext cx="0" cy="0"/>
          <a:chOff x="0" y="0"/>
          <a:chExt cx="0" cy="0"/>
        </a:xfrm>
      </p:grpSpPr>
      <p:sp>
        <p:nvSpPr>
          <p:cNvPr id="332" name="Google Shape;332;g20e567be17b_0_189"/>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Modeling the cost</a:t>
            </a:r>
            <a:endParaRPr b="0"/>
          </a:p>
        </p:txBody>
      </p:sp>
      <p:sp>
        <p:nvSpPr>
          <p:cNvPr id="333" name="Google Shape;333;g20e567be17b_0_189"/>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20e567be17b_0_189"/>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26</a:t>
            </a:fld>
            <a:r>
              <a:rPr lang="en-US"/>
              <a:t> / 55</a:t>
            </a:r>
            <a:endParaRPr/>
          </a:p>
        </p:txBody>
      </p:sp>
      <p:pic>
        <p:nvPicPr>
          <p:cNvPr id="335" name="Google Shape;335;g20e567be17b_0_189"/>
          <p:cNvPicPr preferRelativeResize="0"/>
          <p:nvPr/>
        </p:nvPicPr>
        <p:blipFill>
          <a:blip r:embed="rId3">
            <a:alphaModFix/>
          </a:blip>
          <a:stretch>
            <a:fillRect/>
          </a:stretch>
        </p:blipFill>
        <p:spPr>
          <a:xfrm>
            <a:off x="716575" y="684775"/>
            <a:ext cx="4263949" cy="2335275"/>
          </a:xfrm>
          <a:prstGeom prst="rect">
            <a:avLst/>
          </a:prstGeom>
          <a:noFill/>
          <a:ln>
            <a:noFill/>
          </a:ln>
        </p:spPr>
      </p:pic>
      <p:sp>
        <p:nvSpPr>
          <p:cNvPr id="336" name="Google Shape;336;g20e567be17b_0_189"/>
          <p:cNvSpPr/>
          <p:nvPr/>
        </p:nvSpPr>
        <p:spPr>
          <a:xfrm>
            <a:off x="545975" y="1323625"/>
            <a:ext cx="4810200" cy="826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20e567be17b_0_189"/>
          <p:cNvSpPr/>
          <p:nvPr/>
        </p:nvSpPr>
        <p:spPr>
          <a:xfrm>
            <a:off x="742475" y="2224438"/>
            <a:ext cx="4810200" cy="782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3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sp>
        <p:nvSpPr>
          <p:cNvPr id="342" name="Google Shape;342;g20e567be17b_0_199"/>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Learning algorithm</a:t>
            </a:r>
            <a:endParaRPr b="0"/>
          </a:p>
        </p:txBody>
      </p:sp>
      <p:sp>
        <p:nvSpPr>
          <p:cNvPr id="343" name="Google Shape;343;g20e567be17b_0_199"/>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g20e567be17b_0_199"/>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27</a:t>
            </a:fld>
            <a:r>
              <a:rPr lang="en-US"/>
              <a:t> / 55</a:t>
            </a:r>
            <a:endParaRPr/>
          </a:p>
        </p:txBody>
      </p:sp>
      <p:pic>
        <p:nvPicPr>
          <p:cNvPr id="345" name="Google Shape;345;g20e567be17b_0_199"/>
          <p:cNvPicPr preferRelativeResize="0"/>
          <p:nvPr/>
        </p:nvPicPr>
        <p:blipFill>
          <a:blip r:embed="rId3">
            <a:alphaModFix/>
          </a:blip>
          <a:stretch>
            <a:fillRect/>
          </a:stretch>
        </p:blipFill>
        <p:spPr>
          <a:xfrm>
            <a:off x="650150" y="590275"/>
            <a:ext cx="4306070" cy="2495875"/>
          </a:xfrm>
          <a:prstGeom prst="rect">
            <a:avLst/>
          </a:prstGeom>
          <a:noFill/>
          <a:ln>
            <a:noFill/>
          </a:ln>
        </p:spPr>
      </p:pic>
      <p:sp>
        <p:nvSpPr>
          <p:cNvPr id="346" name="Google Shape;346;g20e567be17b_0_199"/>
          <p:cNvSpPr/>
          <p:nvPr/>
        </p:nvSpPr>
        <p:spPr>
          <a:xfrm>
            <a:off x="933238" y="1600850"/>
            <a:ext cx="3641400" cy="203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g20e567be17b_0_199"/>
          <p:cNvSpPr/>
          <p:nvPr/>
        </p:nvSpPr>
        <p:spPr>
          <a:xfrm>
            <a:off x="1059563" y="1803950"/>
            <a:ext cx="3641400" cy="203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g20e567be17b_0_199"/>
          <p:cNvSpPr/>
          <p:nvPr/>
        </p:nvSpPr>
        <p:spPr>
          <a:xfrm>
            <a:off x="1130038" y="2007050"/>
            <a:ext cx="3641400" cy="203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g20e567be17b_0_199"/>
          <p:cNvSpPr/>
          <p:nvPr/>
        </p:nvSpPr>
        <p:spPr>
          <a:xfrm>
            <a:off x="852813" y="2296575"/>
            <a:ext cx="3641400" cy="203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g20e567be17b_0_199"/>
          <p:cNvSpPr/>
          <p:nvPr/>
        </p:nvSpPr>
        <p:spPr>
          <a:xfrm>
            <a:off x="822500" y="2586100"/>
            <a:ext cx="3752100" cy="500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4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4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54"/>
        <p:cNvGrpSpPr/>
        <p:nvPr/>
      </p:nvGrpSpPr>
      <p:grpSpPr>
        <a:xfrm>
          <a:off x="0" y="0"/>
          <a:ext cx="0" cy="0"/>
          <a:chOff x="0" y="0"/>
          <a:chExt cx="0" cy="0"/>
        </a:xfrm>
      </p:grpSpPr>
      <p:sp>
        <p:nvSpPr>
          <p:cNvPr id="355" name="Google Shape;355;g20e567be17b_0_215"/>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Learning algorithm (general)</a:t>
            </a:r>
            <a:endParaRPr b="0"/>
          </a:p>
        </p:txBody>
      </p:sp>
      <p:sp>
        <p:nvSpPr>
          <p:cNvPr id="356" name="Google Shape;356;g20e567be17b_0_215"/>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g20e567be17b_0_215"/>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28</a:t>
            </a:fld>
            <a:r>
              <a:rPr lang="en-US"/>
              <a:t> / 55</a:t>
            </a:r>
            <a:endParaRPr/>
          </a:p>
        </p:txBody>
      </p:sp>
      <p:pic>
        <p:nvPicPr>
          <p:cNvPr id="358" name="Google Shape;358;g20e567be17b_0_215"/>
          <p:cNvPicPr preferRelativeResize="0"/>
          <p:nvPr/>
        </p:nvPicPr>
        <p:blipFill>
          <a:blip r:embed="rId3">
            <a:alphaModFix/>
          </a:blip>
          <a:stretch>
            <a:fillRect/>
          </a:stretch>
        </p:blipFill>
        <p:spPr>
          <a:xfrm>
            <a:off x="473750" y="602875"/>
            <a:ext cx="4345964" cy="2495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g20e567be17b_0_228"/>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Learning algorithm (general)</a:t>
            </a:r>
            <a:endParaRPr b="0"/>
          </a:p>
        </p:txBody>
      </p:sp>
      <p:sp>
        <p:nvSpPr>
          <p:cNvPr id="364" name="Google Shape;364;g20e567be17b_0_228"/>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g20e567be17b_0_228"/>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29</a:t>
            </a:fld>
            <a:r>
              <a:rPr lang="en-US"/>
              <a:t> / 55</a:t>
            </a:r>
            <a:endParaRPr/>
          </a:p>
        </p:txBody>
      </p:sp>
      <p:pic>
        <p:nvPicPr>
          <p:cNvPr id="366" name="Google Shape;366;g20e567be17b_0_228"/>
          <p:cNvPicPr preferRelativeResize="0"/>
          <p:nvPr/>
        </p:nvPicPr>
        <p:blipFill>
          <a:blip r:embed="rId3">
            <a:alphaModFix/>
          </a:blip>
          <a:stretch>
            <a:fillRect/>
          </a:stretch>
        </p:blipFill>
        <p:spPr>
          <a:xfrm>
            <a:off x="474350" y="571375"/>
            <a:ext cx="4559211" cy="2495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g2081d8d24dd_0_305"/>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Lecture 4 Recap: Formulating a Search Problem</a:t>
            </a:r>
            <a:endParaRPr b="0"/>
          </a:p>
        </p:txBody>
      </p:sp>
      <p:sp>
        <p:nvSpPr>
          <p:cNvPr id="98" name="Google Shape;98;g2081d8d24dd_0_305"/>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2081d8d24dd_0_305"/>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3</a:t>
            </a:fld>
            <a:r>
              <a:rPr lang="en-US"/>
              <a:t> / 55</a:t>
            </a:r>
            <a:endParaRPr/>
          </a:p>
        </p:txBody>
      </p:sp>
      <p:pic>
        <p:nvPicPr>
          <p:cNvPr id="100" name="Google Shape;100;g2081d8d24dd_0_305"/>
          <p:cNvPicPr preferRelativeResize="0"/>
          <p:nvPr/>
        </p:nvPicPr>
        <p:blipFill rotWithShape="1">
          <a:blip r:embed="rId3">
            <a:alphaModFix/>
          </a:blip>
          <a:srcRect/>
          <a:stretch/>
        </p:blipFill>
        <p:spPr>
          <a:xfrm>
            <a:off x="508000" y="596575"/>
            <a:ext cx="4625057" cy="2495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70"/>
        <p:cNvGrpSpPr/>
        <p:nvPr/>
      </p:nvGrpSpPr>
      <p:grpSpPr>
        <a:xfrm>
          <a:off x="0" y="0"/>
          <a:ext cx="0" cy="0"/>
          <a:chOff x="0" y="0"/>
          <a:chExt cx="0" cy="0"/>
        </a:xfrm>
      </p:grpSpPr>
      <p:sp>
        <p:nvSpPr>
          <p:cNvPr id="371" name="Google Shape;371;g20e567be17b_0_236"/>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Learning algorithm (general)</a:t>
            </a:r>
            <a:endParaRPr b="0"/>
          </a:p>
        </p:txBody>
      </p:sp>
      <p:sp>
        <p:nvSpPr>
          <p:cNvPr id="372" name="Google Shape;372;g20e567be17b_0_236"/>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g20e567be17b_0_236"/>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30</a:t>
            </a:fld>
            <a:r>
              <a:rPr lang="en-US"/>
              <a:t> / 55</a:t>
            </a:r>
            <a:endParaRPr/>
          </a:p>
        </p:txBody>
      </p:sp>
      <p:pic>
        <p:nvPicPr>
          <p:cNvPr id="374" name="Google Shape;374;g20e567be17b_0_236"/>
          <p:cNvPicPr preferRelativeResize="0"/>
          <p:nvPr/>
        </p:nvPicPr>
        <p:blipFill>
          <a:blip r:embed="rId3">
            <a:alphaModFix/>
          </a:blip>
          <a:stretch>
            <a:fillRect/>
          </a:stretch>
        </p:blipFill>
        <p:spPr>
          <a:xfrm>
            <a:off x="639463" y="583975"/>
            <a:ext cx="4228965" cy="2495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79"/>
        <p:cNvGrpSpPr/>
        <p:nvPr/>
      </p:nvGrpSpPr>
      <p:grpSpPr>
        <a:xfrm>
          <a:off x="0" y="0"/>
          <a:ext cx="0" cy="0"/>
          <a:chOff x="0" y="0"/>
          <a:chExt cx="0" cy="0"/>
        </a:xfrm>
      </p:grpSpPr>
      <p:sp>
        <p:nvSpPr>
          <p:cNvPr id="380" name="Google Shape;380;g20e567be17b_0_244"/>
          <p:cNvSpPr txBox="1">
            <a:spLocks noGrp="1"/>
          </p:cNvSpPr>
          <p:nvPr>
            <p:ph type="title"/>
          </p:nvPr>
        </p:nvSpPr>
        <p:spPr>
          <a:xfrm>
            <a:off x="264388" y="167266"/>
            <a:ext cx="38487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Overview of Lecture 5</a:t>
            </a:r>
            <a:endParaRPr b="0"/>
          </a:p>
        </p:txBody>
      </p:sp>
      <p:sp>
        <p:nvSpPr>
          <p:cNvPr id="381" name="Google Shape;381;g20e567be17b_0_244"/>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g20e567be17b_0_244"/>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fld id="{00000000-1234-1234-1234-123412341234}" type="slidenum">
              <a:rPr lang="en-US"/>
              <a:t>31</a:t>
            </a:fld>
            <a:endParaRPr/>
          </a:p>
        </p:txBody>
      </p:sp>
      <p:grpSp>
        <p:nvGrpSpPr>
          <p:cNvPr id="383" name="Google Shape;383;g20e567be17b_0_244"/>
          <p:cNvGrpSpPr/>
          <p:nvPr/>
        </p:nvGrpSpPr>
        <p:grpSpPr>
          <a:xfrm>
            <a:off x="314831" y="4282015"/>
            <a:ext cx="9459130" cy="129939"/>
            <a:chOff x="314831" y="4282015"/>
            <a:chExt cx="9459130" cy="129939"/>
          </a:xfrm>
        </p:grpSpPr>
        <p:sp>
          <p:nvSpPr>
            <p:cNvPr id="384" name="Google Shape;384;g20e567be17b_0_244"/>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85" name="Google Shape;385;g20e567be17b_0_244"/>
            <p:cNvPicPr preferRelativeResize="0"/>
            <p:nvPr/>
          </p:nvPicPr>
          <p:blipFill rotWithShape="1">
            <a:blip r:embed="rId3">
              <a:alphaModFix/>
            </a:blip>
            <a:srcRect/>
            <a:stretch/>
          </p:blipFill>
          <p:spPr>
            <a:xfrm>
              <a:off x="9600792" y="4282015"/>
              <a:ext cx="173169" cy="129939"/>
            </a:xfrm>
            <a:prstGeom prst="rect">
              <a:avLst/>
            </a:prstGeom>
            <a:noFill/>
            <a:ln>
              <a:noFill/>
            </a:ln>
          </p:spPr>
        </p:pic>
      </p:grpSp>
      <p:grpSp>
        <p:nvGrpSpPr>
          <p:cNvPr id="386" name="Google Shape;386;g20e567be17b_0_244"/>
          <p:cNvGrpSpPr/>
          <p:nvPr/>
        </p:nvGrpSpPr>
        <p:grpSpPr>
          <a:xfrm>
            <a:off x="314831" y="4282015"/>
            <a:ext cx="9459130" cy="129939"/>
            <a:chOff x="314831" y="4282015"/>
            <a:chExt cx="9459130" cy="129939"/>
          </a:xfrm>
        </p:grpSpPr>
        <p:sp>
          <p:nvSpPr>
            <p:cNvPr id="387" name="Google Shape;387;g20e567be17b_0_244"/>
            <p:cNvSpPr/>
            <p:nvPr/>
          </p:nvSpPr>
          <p:spPr>
            <a:xfrm>
              <a:off x="314831" y="4346985"/>
              <a:ext cx="9427845" cy="0"/>
            </a:xfrm>
            <a:custGeom>
              <a:avLst/>
              <a:gdLst/>
              <a:ahLst/>
              <a:cxnLst/>
              <a:rect l="l" t="t" r="r" b="b"/>
              <a:pathLst>
                <a:path w="9427845" h="120000" extrusionOk="0">
                  <a:moveTo>
                    <a:pt x="0" y="0"/>
                  </a:moveTo>
                  <a:lnTo>
                    <a:pt x="9427340" y="0"/>
                  </a:lnTo>
                </a:path>
              </a:pathLst>
            </a:custGeom>
            <a:noFill/>
            <a:ln w="63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88" name="Google Shape;388;g20e567be17b_0_244"/>
            <p:cNvPicPr preferRelativeResize="0"/>
            <p:nvPr/>
          </p:nvPicPr>
          <p:blipFill rotWithShape="1">
            <a:blip r:embed="rId3">
              <a:alphaModFix/>
            </a:blip>
            <a:srcRect/>
            <a:stretch/>
          </p:blipFill>
          <p:spPr>
            <a:xfrm>
              <a:off x="9600792" y="4282015"/>
              <a:ext cx="173169" cy="129939"/>
            </a:xfrm>
            <a:prstGeom prst="rect">
              <a:avLst/>
            </a:prstGeom>
            <a:noFill/>
            <a:ln>
              <a:noFill/>
            </a:ln>
          </p:spPr>
        </p:pic>
      </p:grpSp>
      <p:sp>
        <p:nvSpPr>
          <p:cNvPr id="389" name="Google Shape;389;g20e567be17b_0_244"/>
          <p:cNvSpPr txBox="1"/>
          <p:nvPr/>
        </p:nvSpPr>
        <p:spPr>
          <a:xfrm>
            <a:off x="1125571" y="3899899"/>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390" name="Google Shape;390;g20e567be17b_0_244"/>
          <p:cNvSpPr txBox="1"/>
          <p:nvPr/>
        </p:nvSpPr>
        <p:spPr>
          <a:xfrm>
            <a:off x="1268446" y="4042774"/>
            <a:ext cx="751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Reflex</a:t>
            </a:r>
            <a:endParaRPr sz="2000" b="0" i="0" u="none" strike="noStrike" cap="none">
              <a:solidFill>
                <a:srgbClr val="000000"/>
              </a:solidFill>
              <a:latin typeface="Calibri"/>
              <a:ea typeface="Calibri"/>
              <a:cs typeface="Calibri"/>
              <a:sym typeface="Calibri"/>
            </a:endParaRPr>
          </a:p>
        </p:txBody>
      </p:sp>
      <p:sp>
        <p:nvSpPr>
          <p:cNvPr id="391" name="Google Shape;391;g20e567be17b_0_244"/>
          <p:cNvSpPr txBox="1"/>
          <p:nvPr/>
        </p:nvSpPr>
        <p:spPr>
          <a:xfrm>
            <a:off x="3811544" y="4700597"/>
            <a:ext cx="2543700" cy="402900"/>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A52929"/>
                </a:solidFill>
                <a:latin typeface="Calibri"/>
                <a:ea typeface="Calibri"/>
                <a:cs typeface="Calibri"/>
                <a:sym typeface="Calibri"/>
              </a:rPr>
              <a:t>Machine learning</a:t>
            </a:r>
            <a:endParaRPr sz="2500" b="0" i="0" u="none" strike="noStrike" cap="none">
              <a:solidFill>
                <a:srgbClr val="000000"/>
              </a:solidFill>
              <a:latin typeface="Calibri"/>
              <a:ea typeface="Calibri"/>
              <a:cs typeface="Calibri"/>
              <a:sym typeface="Calibri"/>
            </a:endParaRPr>
          </a:p>
        </p:txBody>
      </p:sp>
      <p:sp>
        <p:nvSpPr>
          <p:cNvPr id="392" name="Google Shape;392;g20e567be17b_0_244"/>
          <p:cNvSpPr txBox="1"/>
          <p:nvPr/>
        </p:nvSpPr>
        <p:spPr>
          <a:xfrm>
            <a:off x="1891738" y="1206050"/>
            <a:ext cx="1979700" cy="33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a:solidFill>
                  <a:srgbClr val="0000FF"/>
                </a:solidFill>
              </a:rPr>
              <a:t>Learning</a:t>
            </a:r>
            <a:endParaRPr sz="1000" b="0" i="0" u="none" strike="noStrike" cap="none">
              <a:solidFill>
                <a:srgbClr val="0000FF"/>
              </a:solidFill>
              <a:latin typeface="Arial"/>
              <a:ea typeface="Arial"/>
              <a:cs typeface="Arial"/>
              <a:sym typeface="Arial"/>
            </a:endParaRPr>
          </a:p>
        </p:txBody>
      </p:sp>
      <p:sp>
        <p:nvSpPr>
          <p:cNvPr id="393" name="Google Shape;393;g20e567be17b_0_244"/>
          <p:cNvSpPr txBox="1"/>
          <p:nvPr/>
        </p:nvSpPr>
        <p:spPr>
          <a:xfrm>
            <a:off x="1889113" y="1707975"/>
            <a:ext cx="1979700" cy="338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a:solidFill>
                  <a:srgbClr val="0000FF"/>
                </a:solidFill>
              </a:rPr>
              <a:t>A*</a:t>
            </a:r>
            <a:endParaRPr sz="1000" b="0" i="0" u="none" strike="noStrike" cap="none">
              <a:solidFill>
                <a:srgbClr val="0000FF"/>
              </a:solidFill>
              <a:latin typeface="Arial"/>
              <a:ea typeface="Arial"/>
              <a:cs typeface="Arial"/>
              <a:sym typeface="Arial"/>
            </a:endParaRPr>
          </a:p>
        </p:txBody>
      </p:sp>
      <p:sp>
        <p:nvSpPr>
          <p:cNvPr id="394" name="Google Shape;394;g20e567be17b_0_244"/>
          <p:cNvSpPr txBox="1"/>
          <p:nvPr/>
        </p:nvSpPr>
        <p:spPr>
          <a:xfrm>
            <a:off x="1893050" y="679788"/>
            <a:ext cx="1979700" cy="33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000"/>
              <a:buFont typeface="Arial"/>
              <a:buNone/>
            </a:pPr>
            <a:r>
              <a:rPr lang="en-US" sz="1000">
                <a:solidFill>
                  <a:srgbClr val="0000FF"/>
                </a:solidFill>
              </a:rPr>
              <a:t>Uniform Cost Search (cont)</a:t>
            </a:r>
            <a:endParaRPr sz="1000">
              <a:solidFill>
                <a:srgbClr val="0000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g20e567be17b_0_263"/>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Can uniform cost search be improved? </a:t>
            </a:r>
            <a:endParaRPr b="0"/>
          </a:p>
        </p:txBody>
      </p:sp>
      <p:sp>
        <p:nvSpPr>
          <p:cNvPr id="400" name="Google Shape;400;g20e567be17b_0_263"/>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g20e567be17b_0_263"/>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32</a:t>
            </a:fld>
            <a:r>
              <a:rPr lang="en-US"/>
              <a:t> / 55</a:t>
            </a:r>
            <a:endParaRPr/>
          </a:p>
        </p:txBody>
      </p:sp>
      <p:pic>
        <p:nvPicPr>
          <p:cNvPr id="402" name="Google Shape;402;g20e567be17b_0_263"/>
          <p:cNvPicPr preferRelativeResize="0"/>
          <p:nvPr/>
        </p:nvPicPr>
        <p:blipFill>
          <a:blip r:embed="rId3">
            <a:alphaModFix/>
          </a:blip>
          <a:stretch>
            <a:fillRect/>
          </a:stretch>
        </p:blipFill>
        <p:spPr>
          <a:xfrm>
            <a:off x="713175" y="596575"/>
            <a:ext cx="3779468" cy="2495875"/>
          </a:xfrm>
          <a:prstGeom prst="rect">
            <a:avLst/>
          </a:prstGeom>
          <a:noFill/>
          <a:ln>
            <a:noFill/>
          </a:ln>
        </p:spPr>
      </p:pic>
      <p:sp>
        <p:nvSpPr>
          <p:cNvPr id="403" name="Google Shape;403;g20e567be17b_0_263"/>
          <p:cNvSpPr/>
          <p:nvPr/>
        </p:nvSpPr>
        <p:spPr>
          <a:xfrm>
            <a:off x="586688" y="2489225"/>
            <a:ext cx="3641400" cy="203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g20e567be17b_0_263"/>
          <p:cNvSpPr/>
          <p:nvPr/>
        </p:nvSpPr>
        <p:spPr>
          <a:xfrm>
            <a:off x="682363" y="2736150"/>
            <a:ext cx="3641400" cy="203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408"/>
        <p:cNvGrpSpPr/>
        <p:nvPr/>
      </p:nvGrpSpPr>
      <p:grpSpPr>
        <a:xfrm>
          <a:off x="0" y="0"/>
          <a:ext cx="0" cy="0"/>
          <a:chOff x="0" y="0"/>
          <a:chExt cx="0" cy="0"/>
        </a:xfrm>
      </p:grpSpPr>
      <p:sp>
        <p:nvSpPr>
          <p:cNvPr id="409" name="Google Shape;409;g20e567be17b_0_275"/>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Exploring states</a:t>
            </a:r>
            <a:endParaRPr b="0"/>
          </a:p>
        </p:txBody>
      </p:sp>
      <p:sp>
        <p:nvSpPr>
          <p:cNvPr id="410" name="Google Shape;410;g20e567be17b_0_275"/>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g20e567be17b_0_275"/>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33</a:t>
            </a:fld>
            <a:r>
              <a:rPr lang="en-US"/>
              <a:t> / 55</a:t>
            </a:r>
            <a:endParaRPr/>
          </a:p>
        </p:txBody>
      </p:sp>
      <p:pic>
        <p:nvPicPr>
          <p:cNvPr id="412" name="Google Shape;412;g20e567be17b_0_275"/>
          <p:cNvPicPr preferRelativeResize="0"/>
          <p:nvPr/>
        </p:nvPicPr>
        <p:blipFill>
          <a:blip r:embed="rId3">
            <a:alphaModFix/>
          </a:blip>
          <a:stretch>
            <a:fillRect/>
          </a:stretch>
        </p:blipFill>
        <p:spPr>
          <a:xfrm>
            <a:off x="599750" y="596575"/>
            <a:ext cx="3976113" cy="2495875"/>
          </a:xfrm>
          <a:prstGeom prst="rect">
            <a:avLst/>
          </a:prstGeom>
          <a:noFill/>
          <a:ln>
            <a:noFill/>
          </a:ln>
        </p:spPr>
      </p:pic>
      <p:sp>
        <p:nvSpPr>
          <p:cNvPr id="413" name="Google Shape;413;g20e567be17b_0_275"/>
          <p:cNvSpPr/>
          <p:nvPr/>
        </p:nvSpPr>
        <p:spPr>
          <a:xfrm>
            <a:off x="561500" y="1626025"/>
            <a:ext cx="3742500" cy="276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g20e567be17b_0_275"/>
          <p:cNvSpPr/>
          <p:nvPr/>
        </p:nvSpPr>
        <p:spPr>
          <a:xfrm>
            <a:off x="599750" y="1902925"/>
            <a:ext cx="3779700" cy="1054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418"/>
        <p:cNvGrpSpPr/>
        <p:nvPr/>
      </p:nvGrpSpPr>
      <p:grpSpPr>
        <a:xfrm>
          <a:off x="0" y="0"/>
          <a:ext cx="0" cy="0"/>
          <a:chOff x="0" y="0"/>
          <a:chExt cx="0" cy="0"/>
        </a:xfrm>
      </p:grpSpPr>
      <p:sp>
        <p:nvSpPr>
          <p:cNvPr id="419" name="Google Shape;419;g20e567be17b_0_295"/>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A* search</a:t>
            </a:r>
            <a:endParaRPr b="0"/>
          </a:p>
        </p:txBody>
      </p:sp>
      <p:sp>
        <p:nvSpPr>
          <p:cNvPr id="420" name="Google Shape;420;g20e567be17b_0_295"/>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g20e567be17b_0_295"/>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34</a:t>
            </a:fld>
            <a:r>
              <a:rPr lang="en-US"/>
              <a:t> / 55</a:t>
            </a:r>
            <a:endParaRPr/>
          </a:p>
        </p:txBody>
      </p:sp>
      <p:pic>
        <p:nvPicPr>
          <p:cNvPr id="422" name="Google Shape;422;g20e567be17b_0_295"/>
          <p:cNvPicPr preferRelativeResize="0"/>
          <p:nvPr/>
        </p:nvPicPr>
        <p:blipFill>
          <a:blip r:embed="rId3">
            <a:alphaModFix/>
          </a:blip>
          <a:stretch>
            <a:fillRect/>
          </a:stretch>
        </p:blipFill>
        <p:spPr>
          <a:xfrm>
            <a:off x="517850" y="590275"/>
            <a:ext cx="4055143" cy="2495875"/>
          </a:xfrm>
          <a:prstGeom prst="rect">
            <a:avLst/>
          </a:prstGeom>
          <a:noFill/>
          <a:ln>
            <a:noFill/>
          </a:ln>
        </p:spPr>
      </p:pic>
      <p:sp>
        <p:nvSpPr>
          <p:cNvPr id="423" name="Google Shape;423;g20e567be17b_0_295"/>
          <p:cNvSpPr/>
          <p:nvPr/>
        </p:nvSpPr>
        <p:spPr>
          <a:xfrm>
            <a:off x="1027475" y="2560450"/>
            <a:ext cx="3257700" cy="276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g20e567be17b_0_295"/>
          <p:cNvSpPr/>
          <p:nvPr/>
        </p:nvSpPr>
        <p:spPr>
          <a:xfrm>
            <a:off x="2376975" y="1978400"/>
            <a:ext cx="156600" cy="387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g20e567be17b_0_295"/>
          <p:cNvSpPr/>
          <p:nvPr/>
        </p:nvSpPr>
        <p:spPr>
          <a:xfrm>
            <a:off x="1930800" y="2011075"/>
            <a:ext cx="156600" cy="387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g20e567be17b_0_295"/>
          <p:cNvSpPr/>
          <p:nvPr/>
        </p:nvSpPr>
        <p:spPr>
          <a:xfrm>
            <a:off x="2864475" y="2011075"/>
            <a:ext cx="156600" cy="387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g20e567be17b_0_295"/>
          <p:cNvSpPr/>
          <p:nvPr/>
        </p:nvSpPr>
        <p:spPr>
          <a:xfrm>
            <a:off x="3351975" y="2011075"/>
            <a:ext cx="156600" cy="387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g20e567be17b_0_295"/>
          <p:cNvSpPr/>
          <p:nvPr/>
        </p:nvSpPr>
        <p:spPr>
          <a:xfrm>
            <a:off x="1125100" y="2837575"/>
            <a:ext cx="3257700" cy="276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g20e567be17b_0_295"/>
          <p:cNvSpPr txBox="1"/>
          <p:nvPr/>
        </p:nvSpPr>
        <p:spPr>
          <a:xfrm>
            <a:off x="1930800" y="2126525"/>
            <a:ext cx="352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1</a:t>
            </a:r>
            <a:endParaRPr sz="800"/>
          </a:p>
        </p:txBody>
      </p:sp>
      <p:sp>
        <p:nvSpPr>
          <p:cNvPr id="430" name="Google Shape;430;g20e567be17b_0_295"/>
          <p:cNvSpPr txBox="1"/>
          <p:nvPr/>
        </p:nvSpPr>
        <p:spPr>
          <a:xfrm>
            <a:off x="2369025" y="2126525"/>
            <a:ext cx="352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1</a:t>
            </a:r>
            <a:endParaRPr sz="800"/>
          </a:p>
        </p:txBody>
      </p:sp>
      <p:sp>
        <p:nvSpPr>
          <p:cNvPr id="431" name="Google Shape;431;g20e567be17b_0_295"/>
          <p:cNvSpPr txBox="1"/>
          <p:nvPr/>
        </p:nvSpPr>
        <p:spPr>
          <a:xfrm>
            <a:off x="2807250" y="2126525"/>
            <a:ext cx="352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1</a:t>
            </a:r>
            <a:endParaRPr sz="800"/>
          </a:p>
        </p:txBody>
      </p:sp>
      <p:sp>
        <p:nvSpPr>
          <p:cNvPr id="432" name="Google Shape;432;g20e567be17b_0_295"/>
          <p:cNvSpPr txBox="1"/>
          <p:nvPr/>
        </p:nvSpPr>
        <p:spPr>
          <a:xfrm>
            <a:off x="3245475" y="2126525"/>
            <a:ext cx="352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1</a:t>
            </a:r>
            <a:endParaRPr sz="800"/>
          </a:p>
        </p:txBody>
      </p:sp>
      <p:sp>
        <p:nvSpPr>
          <p:cNvPr id="433" name="Google Shape;433;g20e567be17b_0_295"/>
          <p:cNvSpPr txBox="1"/>
          <p:nvPr/>
        </p:nvSpPr>
        <p:spPr>
          <a:xfrm>
            <a:off x="1873575" y="2090875"/>
            <a:ext cx="352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2</a:t>
            </a:r>
            <a:endParaRPr sz="800"/>
          </a:p>
        </p:txBody>
      </p:sp>
      <p:sp>
        <p:nvSpPr>
          <p:cNvPr id="434" name="Google Shape;434;g20e567be17b_0_295"/>
          <p:cNvSpPr txBox="1"/>
          <p:nvPr/>
        </p:nvSpPr>
        <p:spPr>
          <a:xfrm>
            <a:off x="2340413" y="2090875"/>
            <a:ext cx="352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2</a:t>
            </a:r>
            <a:endParaRPr sz="800"/>
          </a:p>
        </p:txBody>
      </p:sp>
      <p:sp>
        <p:nvSpPr>
          <p:cNvPr id="435" name="Google Shape;435;g20e567be17b_0_295"/>
          <p:cNvSpPr txBox="1"/>
          <p:nvPr/>
        </p:nvSpPr>
        <p:spPr>
          <a:xfrm>
            <a:off x="2807250" y="2090875"/>
            <a:ext cx="352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0</a:t>
            </a:r>
            <a:endParaRPr sz="800"/>
          </a:p>
        </p:txBody>
      </p:sp>
      <p:sp>
        <p:nvSpPr>
          <p:cNvPr id="436" name="Google Shape;436;g20e567be17b_0_295"/>
          <p:cNvSpPr txBox="1"/>
          <p:nvPr/>
        </p:nvSpPr>
        <p:spPr>
          <a:xfrm>
            <a:off x="3245475" y="2090875"/>
            <a:ext cx="352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0</a:t>
            </a:r>
            <a:endParaRPr sz="800"/>
          </a:p>
        </p:txBody>
      </p:sp>
      <p:sp>
        <p:nvSpPr>
          <p:cNvPr id="437" name="Google Shape;437;g20e567be17b_0_295"/>
          <p:cNvSpPr/>
          <p:nvPr/>
        </p:nvSpPr>
        <p:spPr>
          <a:xfrm>
            <a:off x="553725" y="1889425"/>
            <a:ext cx="4474800" cy="710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2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3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3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41"/>
        <p:cNvGrpSpPr/>
        <p:nvPr/>
      </p:nvGrpSpPr>
      <p:grpSpPr>
        <a:xfrm>
          <a:off x="0" y="0"/>
          <a:ext cx="0" cy="0"/>
          <a:chOff x="0" y="0"/>
          <a:chExt cx="0" cy="0"/>
        </a:xfrm>
      </p:grpSpPr>
      <p:sp>
        <p:nvSpPr>
          <p:cNvPr id="442" name="Google Shape;442;g20e567be17b_0_336"/>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Does any heuristic work?</a:t>
            </a:r>
            <a:endParaRPr b="0"/>
          </a:p>
        </p:txBody>
      </p:sp>
      <p:sp>
        <p:nvSpPr>
          <p:cNvPr id="443" name="Google Shape;443;g20e567be17b_0_336"/>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g20e567be17b_0_336"/>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35</a:t>
            </a:fld>
            <a:r>
              <a:rPr lang="en-US"/>
              <a:t> / 55</a:t>
            </a:r>
            <a:endParaRPr/>
          </a:p>
        </p:txBody>
      </p:sp>
      <p:pic>
        <p:nvPicPr>
          <p:cNvPr id="445" name="Google Shape;445;g20e567be17b_0_336"/>
          <p:cNvPicPr preferRelativeResize="0"/>
          <p:nvPr/>
        </p:nvPicPr>
        <p:blipFill>
          <a:blip r:embed="rId3">
            <a:alphaModFix/>
          </a:blip>
          <a:stretch>
            <a:fillRect/>
          </a:stretch>
        </p:blipFill>
        <p:spPr>
          <a:xfrm>
            <a:off x="543050" y="583975"/>
            <a:ext cx="4021715" cy="2495875"/>
          </a:xfrm>
          <a:prstGeom prst="rect">
            <a:avLst/>
          </a:prstGeom>
          <a:noFill/>
          <a:ln>
            <a:noFill/>
          </a:ln>
        </p:spPr>
      </p:pic>
      <p:sp>
        <p:nvSpPr>
          <p:cNvPr id="446" name="Google Shape;446;g20e567be17b_0_336"/>
          <p:cNvSpPr txBox="1"/>
          <p:nvPr/>
        </p:nvSpPr>
        <p:spPr>
          <a:xfrm>
            <a:off x="1890725" y="1584600"/>
            <a:ext cx="362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1</a:t>
            </a:r>
            <a:endParaRPr/>
          </a:p>
        </p:txBody>
      </p:sp>
      <p:sp>
        <p:nvSpPr>
          <p:cNvPr id="447" name="Google Shape;447;g20e567be17b_0_336"/>
          <p:cNvSpPr txBox="1"/>
          <p:nvPr/>
        </p:nvSpPr>
        <p:spPr>
          <a:xfrm>
            <a:off x="2874825" y="1608650"/>
            <a:ext cx="362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5</a:t>
            </a:r>
            <a:endParaRPr/>
          </a:p>
        </p:txBody>
      </p:sp>
      <p:sp>
        <p:nvSpPr>
          <p:cNvPr id="448" name="Google Shape;448;g20e567be17b_0_336"/>
          <p:cNvSpPr txBox="1"/>
          <p:nvPr/>
        </p:nvSpPr>
        <p:spPr>
          <a:xfrm>
            <a:off x="1783600" y="2265100"/>
            <a:ext cx="362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2</a:t>
            </a:r>
            <a:endParaRPr/>
          </a:p>
        </p:txBody>
      </p:sp>
      <p:sp>
        <p:nvSpPr>
          <p:cNvPr id="449" name="Google Shape;449;g20e567be17b_0_336"/>
          <p:cNvSpPr txBox="1"/>
          <p:nvPr/>
        </p:nvSpPr>
        <p:spPr>
          <a:xfrm>
            <a:off x="2874825" y="2265100"/>
            <a:ext cx="362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1</a:t>
            </a:r>
            <a:endParaRPr/>
          </a:p>
        </p:txBody>
      </p:sp>
      <p:sp>
        <p:nvSpPr>
          <p:cNvPr id="450" name="Google Shape;450;g20e567be17b_0_336"/>
          <p:cNvSpPr txBox="1"/>
          <p:nvPr/>
        </p:nvSpPr>
        <p:spPr>
          <a:xfrm>
            <a:off x="2062900" y="1608638"/>
            <a:ext cx="362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=&gt;1</a:t>
            </a:r>
            <a:endParaRPr/>
          </a:p>
        </p:txBody>
      </p:sp>
      <p:sp>
        <p:nvSpPr>
          <p:cNvPr id="451" name="Google Shape;451;g20e567be17b_0_336"/>
          <p:cNvSpPr txBox="1"/>
          <p:nvPr/>
        </p:nvSpPr>
        <p:spPr>
          <a:xfrm>
            <a:off x="3057550" y="1608638"/>
            <a:ext cx="362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=&gt;5</a:t>
            </a:r>
            <a:endParaRPr/>
          </a:p>
        </p:txBody>
      </p:sp>
      <p:sp>
        <p:nvSpPr>
          <p:cNvPr id="452" name="Google Shape;452;g20e567be17b_0_336"/>
          <p:cNvSpPr txBox="1"/>
          <p:nvPr/>
        </p:nvSpPr>
        <p:spPr>
          <a:xfrm>
            <a:off x="1941125" y="2265125"/>
            <a:ext cx="362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=&gt;1002</a:t>
            </a:r>
            <a:endParaRPr/>
          </a:p>
        </p:txBody>
      </p:sp>
      <p:sp>
        <p:nvSpPr>
          <p:cNvPr id="453" name="Google Shape;453;g20e567be17b_0_336"/>
          <p:cNvSpPr txBox="1"/>
          <p:nvPr/>
        </p:nvSpPr>
        <p:spPr>
          <a:xfrm>
            <a:off x="3101650" y="2265100"/>
            <a:ext cx="362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=&gt;-999</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457"/>
        <p:cNvGrpSpPr/>
        <p:nvPr/>
      </p:nvGrpSpPr>
      <p:grpSpPr>
        <a:xfrm>
          <a:off x="0" y="0"/>
          <a:ext cx="0" cy="0"/>
          <a:chOff x="0" y="0"/>
          <a:chExt cx="0" cy="0"/>
        </a:xfrm>
      </p:grpSpPr>
      <p:sp>
        <p:nvSpPr>
          <p:cNvPr id="458" name="Google Shape;458;g20e567be17b_0_367"/>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Heuristic conditions</a:t>
            </a:r>
            <a:endParaRPr b="0"/>
          </a:p>
        </p:txBody>
      </p:sp>
      <p:sp>
        <p:nvSpPr>
          <p:cNvPr id="459" name="Google Shape;459;g20e567be17b_0_367"/>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g20e567be17b_0_367"/>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36</a:t>
            </a:fld>
            <a:r>
              <a:rPr lang="en-US"/>
              <a:t> / 55</a:t>
            </a:r>
            <a:endParaRPr/>
          </a:p>
        </p:txBody>
      </p:sp>
      <p:pic>
        <p:nvPicPr>
          <p:cNvPr id="461" name="Google Shape;461;g20e567be17b_0_367"/>
          <p:cNvPicPr preferRelativeResize="0"/>
          <p:nvPr/>
        </p:nvPicPr>
        <p:blipFill>
          <a:blip r:embed="rId3">
            <a:alphaModFix/>
          </a:blip>
          <a:stretch>
            <a:fillRect/>
          </a:stretch>
        </p:blipFill>
        <p:spPr>
          <a:xfrm>
            <a:off x="492625" y="596575"/>
            <a:ext cx="4043211" cy="2495875"/>
          </a:xfrm>
          <a:prstGeom prst="rect">
            <a:avLst/>
          </a:prstGeom>
          <a:noFill/>
          <a:ln>
            <a:noFill/>
          </a:ln>
        </p:spPr>
      </p:pic>
      <p:sp>
        <p:nvSpPr>
          <p:cNvPr id="462" name="Google Shape;462;g20e567be17b_0_367"/>
          <p:cNvSpPr/>
          <p:nvPr/>
        </p:nvSpPr>
        <p:spPr>
          <a:xfrm>
            <a:off x="975875" y="1341275"/>
            <a:ext cx="2099400" cy="18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g20e567be17b_0_367"/>
          <p:cNvSpPr/>
          <p:nvPr/>
        </p:nvSpPr>
        <p:spPr>
          <a:xfrm>
            <a:off x="492625" y="2545875"/>
            <a:ext cx="2961300" cy="35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67"/>
        <p:cNvGrpSpPr/>
        <p:nvPr/>
      </p:nvGrpSpPr>
      <p:grpSpPr>
        <a:xfrm>
          <a:off x="0" y="0"/>
          <a:ext cx="0" cy="0"/>
          <a:chOff x="0" y="0"/>
          <a:chExt cx="0" cy="0"/>
        </a:xfrm>
      </p:grpSpPr>
      <p:sp>
        <p:nvSpPr>
          <p:cNvPr id="468" name="Google Shape;468;g20e567be17b_0_385"/>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A* is correct</a:t>
            </a:r>
            <a:endParaRPr b="0"/>
          </a:p>
        </p:txBody>
      </p:sp>
      <p:sp>
        <p:nvSpPr>
          <p:cNvPr id="469" name="Google Shape;469;g20e567be17b_0_385"/>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g20e567be17b_0_385"/>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37</a:t>
            </a:fld>
            <a:r>
              <a:rPr lang="en-US"/>
              <a:t> / 55</a:t>
            </a:r>
            <a:endParaRPr/>
          </a:p>
        </p:txBody>
      </p:sp>
      <p:pic>
        <p:nvPicPr>
          <p:cNvPr id="471" name="Google Shape;471;g20e567be17b_0_385"/>
          <p:cNvPicPr preferRelativeResize="0"/>
          <p:nvPr/>
        </p:nvPicPr>
        <p:blipFill>
          <a:blip r:embed="rId3">
            <a:alphaModFix/>
          </a:blip>
          <a:stretch>
            <a:fillRect/>
          </a:stretch>
        </p:blipFill>
        <p:spPr>
          <a:xfrm>
            <a:off x="379225" y="602875"/>
            <a:ext cx="4298450" cy="24958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475"/>
        <p:cNvGrpSpPr/>
        <p:nvPr/>
      </p:nvGrpSpPr>
      <p:grpSpPr>
        <a:xfrm>
          <a:off x="0" y="0"/>
          <a:ext cx="0" cy="0"/>
          <a:chOff x="0" y="0"/>
          <a:chExt cx="0" cy="0"/>
        </a:xfrm>
      </p:grpSpPr>
      <p:sp>
        <p:nvSpPr>
          <p:cNvPr id="476" name="Google Shape;476;g20e567be17b_0_395"/>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Effect of heuristic</a:t>
            </a:r>
            <a:endParaRPr b="0"/>
          </a:p>
        </p:txBody>
      </p:sp>
      <p:sp>
        <p:nvSpPr>
          <p:cNvPr id="477" name="Google Shape;477;g20e567be17b_0_395"/>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g20e567be17b_0_395"/>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38</a:t>
            </a:fld>
            <a:r>
              <a:rPr lang="en-US"/>
              <a:t> / 55</a:t>
            </a:r>
            <a:endParaRPr/>
          </a:p>
        </p:txBody>
      </p:sp>
      <p:pic>
        <p:nvPicPr>
          <p:cNvPr id="479" name="Google Shape;479;g20e567be17b_0_395"/>
          <p:cNvPicPr preferRelativeResize="0"/>
          <p:nvPr/>
        </p:nvPicPr>
        <p:blipFill>
          <a:blip r:embed="rId3">
            <a:alphaModFix/>
          </a:blip>
          <a:stretch>
            <a:fillRect/>
          </a:stretch>
        </p:blipFill>
        <p:spPr>
          <a:xfrm>
            <a:off x="606050" y="629375"/>
            <a:ext cx="4111484" cy="2495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483"/>
        <p:cNvGrpSpPr/>
        <p:nvPr/>
      </p:nvGrpSpPr>
      <p:grpSpPr>
        <a:xfrm>
          <a:off x="0" y="0"/>
          <a:ext cx="0" cy="0"/>
          <a:chOff x="0" y="0"/>
          <a:chExt cx="0" cy="0"/>
        </a:xfrm>
      </p:grpSpPr>
      <p:sp>
        <p:nvSpPr>
          <p:cNvPr id="484" name="Google Shape;484;g20e567be17b_0_432"/>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How to come up with heuristics? Relaxation</a:t>
            </a:r>
            <a:endParaRPr b="0"/>
          </a:p>
        </p:txBody>
      </p:sp>
      <p:sp>
        <p:nvSpPr>
          <p:cNvPr id="485" name="Google Shape;485;g20e567be17b_0_432"/>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g20e567be17b_0_432"/>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39</a:t>
            </a:fld>
            <a:r>
              <a:rPr lang="en-US"/>
              <a:t> / 55</a:t>
            </a:r>
            <a:endParaRPr/>
          </a:p>
        </p:txBody>
      </p:sp>
      <p:pic>
        <p:nvPicPr>
          <p:cNvPr id="487" name="Google Shape;487;g20e567be17b_0_432"/>
          <p:cNvPicPr preferRelativeResize="0"/>
          <p:nvPr/>
        </p:nvPicPr>
        <p:blipFill>
          <a:blip r:embed="rId3">
            <a:alphaModFix/>
          </a:blip>
          <a:stretch>
            <a:fillRect/>
          </a:stretch>
        </p:blipFill>
        <p:spPr>
          <a:xfrm>
            <a:off x="620113" y="629375"/>
            <a:ext cx="4267672" cy="2495875"/>
          </a:xfrm>
          <a:prstGeom prst="rect">
            <a:avLst/>
          </a:prstGeom>
          <a:noFill/>
          <a:ln>
            <a:noFill/>
          </a:ln>
        </p:spPr>
      </p:pic>
      <p:sp>
        <p:nvSpPr>
          <p:cNvPr id="488" name="Google Shape;488;g20e567be17b_0_432"/>
          <p:cNvSpPr/>
          <p:nvPr/>
        </p:nvSpPr>
        <p:spPr>
          <a:xfrm>
            <a:off x="782475" y="1216425"/>
            <a:ext cx="4063500" cy="1847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Google Shape;105;g2081d8d24dd_0_339"/>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Lecture 4 Recap: Backtracking search</a:t>
            </a:r>
            <a:endParaRPr b="0"/>
          </a:p>
        </p:txBody>
      </p:sp>
      <p:sp>
        <p:nvSpPr>
          <p:cNvPr id="106" name="Google Shape;106;g2081d8d24dd_0_339"/>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2081d8d24dd_0_339"/>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4</a:t>
            </a:fld>
            <a:r>
              <a:rPr lang="en-US"/>
              <a:t> / 55</a:t>
            </a:r>
            <a:endParaRPr/>
          </a:p>
        </p:txBody>
      </p:sp>
      <p:pic>
        <p:nvPicPr>
          <p:cNvPr id="108" name="Google Shape;108;g2081d8d24dd_0_339"/>
          <p:cNvPicPr preferRelativeResize="0"/>
          <p:nvPr/>
        </p:nvPicPr>
        <p:blipFill rotWithShape="1">
          <a:blip r:embed="rId3">
            <a:alphaModFix/>
          </a:blip>
          <a:srcRect/>
          <a:stretch/>
        </p:blipFill>
        <p:spPr>
          <a:xfrm>
            <a:off x="996000" y="629375"/>
            <a:ext cx="3768525" cy="24958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492"/>
        <p:cNvGrpSpPr/>
        <p:nvPr/>
      </p:nvGrpSpPr>
      <p:grpSpPr>
        <a:xfrm>
          <a:off x="0" y="0"/>
          <a:ext cx="0" cy="0"/>
          <a:chOff x="0" y="0"/>
          <a:chExt cx="0" cy="0"/>
        </a:xfrm>
      </p:grpSpPr>
      <p:sp>
        <p:nvSpPr>
          <p:cNvPr id="493" name="Google Shape;493;g20e567be17b_0_441"/>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Relaxation overview</a:t>
            </a:r>
            <a:endParaRPr b="0"/>
          </a:p>
        </p:txBody>
      </p:sp>
      <p:sp>
        <p:nvSpPr>
          <p:cNvPr id="494" name="Google Shape;494;g20e567be17b_0_441"/>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g20e567be17b_0_441"/>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40</a:t>
            </a:fld>
            <a:r>
              <a:rPr lang="en-US"/>
              <a:t> / 55</a:t>
            </a:r>
            <a:endParaRPr/>
          </a:p>
        </p:txBody>
      </p:sp>
      <p:pic>
        <p:nvPicPr>
          <p:cNvPr id="496" name="Google Shape;496;g20e567be17b_0_441"/>
          <p:cNvPicPr preferRelativeResize="0"/>
          <p:nvPr/>
        </p:nvPicPr>
        <p:blipFill>
          <a:blip r:embed="rId3">
            <a:alphaModFix/>
          </a:blip>
          <a:stretch>
            <a:fillRect/>
          </a:stretch>
        </p:blipFill>
        <p:spPr>
          <a:xfrm>
            <a:off x="940000" y="629375"/>
            <a:ext cx="3094885" cy="2495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500"/>
        <p:cNvGrpSpPr/>
        <p:nvPr/>
      </p:nvGrpSpPr>
      <p:grpSpPr>
        <a:xfrm>
          <a:off x="0" y="0"/>
          <a:ext cx="0" cy="0"/>
          <a:chOff x="0" y="0"/>
          <a:chExt cx="0" cy="0"/>
        </a:xfrm>
      </p:grpSpPr>
      <p:sp>
        <p:nvSpPr>
          <p:cNvPr id="501" name="Google Shape;501;g20e567be17b_0_450"/>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Closed form solution</a:t>
            </a:r>
            <a:endParaRPr b="0"/>
          </a:p>
        </p:txBody>
      </p:sp>
      <p:sp>
        <p:nvSpPr>
          <p:cNvPr id="502" name="Google Shape;502;g20e567be17b_0_450"/>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g20e567be17b_0_450"/>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41</a:t>
            </a:fld>
            <a:r>
              <a:rPr lang="en-US"/>
              <a:t> / 55</a:t>
            </a:r>
            <a:endParaRPr/>
          </a:p>
        </p:txBody>
      </p:sp>
      <p:pic>
        <p:nvPicPr>
          <p:cNvPr id="504" name="Google Shape;504;g20e567be17b_0_450"/>
          <p:cNvPicPr preferRelativeResize="0"/>
          <p:nvPr/>
        </p:nvPicPr>
        <p:blipFill>
          <a:blip r:embed="rId3">
            <a:alphaModFix/>
          </a:blip>
          <a:stretch>
            <a:fillRect/>
          </a:stretch>
        </p:blipFill>
        <p:spPr>
          <a:xfrm>
            <a:off x="1362125" y="540325"/>
            <a:ext cx="3156858" cy="2495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508"/>
        <p:cNvGrpSpPr/>
        <p:nvPr/>
      </p:nvGrpSpPr>
      <p:grpSpPr>
        <a:xfrm>
          <a:off x="0" y="0"/>
          <a:ext cx="0" cy="0"/>
          <a:chOff x="0" y="0"/>
          <a:chExt cx="0" cy="0"/>
        </a:xfrm>
      </p:grpSpPr>
      <p:sp>
        <p:nvSpPr>
          <p:cNvPr id="509" name="Google Shape;509;g20e567be17b_0_458"/>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Easier search (no constraint)</a:t>
            </a:r>
            <a:endParaRPr b="0"/>
          </a:p>
        </p:txBody>
      </p:sp>
      <p:sp>
        <p:nvSpPr>
          <p:cNvPr id="510" name="Google Shape;510;g20e567be17b_0_458"/>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g20e567be17b_0_458"/>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42</a:t>
            </a:fld>
            <a:r>
              <a:rPr lang="en-US"/>
              <a:t> / 55</a:t>
            </a:r>
            <a:endParaRPr/>
          </a:p>
        </p:txBody>
      </p:sp>
      <p:pic>
        <p:nvPicPr>
          <p:cNvPr id="512" name="Google Shape;512;g20e567be17b_0_458"/>
          <p:cNvPicPr preferRelativeResize="0"/>
          <p:nvPr/>
        </p:nvPicPr>
        <p:blipFill>
          <a:blip r:embed="rId3">
            <a:alphaModFix/>
          </a:blip>
          <a:stretch>
            <a:fillRect/>
          </a:stretch>
        </p:blipFill>
        <p:spPr>
          <a:xfrm>
            <a:off x="700550" y="590275"/>
            <a:ext cx="4485675" cy="2495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516"/>
        <p:cNvGrpSpPr/>
        <p:nvPr/>
      </p:nvGrpSpPr>
      <p:grpSpPr>
        <a:xfrm>
          <a:off x="0" y="0"/>
          <a:ext cx="0" cy="0"/>
          <a:chOff x="0" y="0"/>
          <a:chExt cx="0" cy="0"/>
        </a:xfrm>
      </p:grpSpPr>
      <p:sp>
        <p:nvSpPr>
          <p:cNvPr id="517" name="Google Shape;517;g20e567be17b_0_467"/>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Easier search (no constraint)</a:t>
            </a:r>
            <a:endParaRPr b="0"/>
          </a:p>
        </p:txBody>
      </p:sp>
      <p:sp>
        <p:nvSpPr>
          <p:cNvPr id="518" name="Google Shape;518;g20e567be17b_0_467"/>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g20e567be17b_0_467"/>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43</a:t>
            </a:fld>
            <a:r>
              <a:rPr lang="en-US"/>
              <a:t> / 55</a:t>
            </a:r>
            <a:endParaRPr/>
          </a:p>
        </p:txBody>
      </p:sp>
      <p:pic>
        <p:nvPicPr>
          <p:cNvPr id="520" name="Google Shape;520;g20e567be17b_0_467"/>
          <p:cNvPicPr preferRelativeResize="0"/>
          <p:nvPr/>
        </p:nvPicPr>
        <p:blipFill>
          <a:blip r:embed="rId3">
            <a:alphaModFix/>
          </a:blip>
          <a:stretch>
            <a:fillRect/>
          </a:stretch>
        </p:blipFill>
        <p:spPr>
          <a:xfrm>
            <a:off x="498950" y="602875"/>
            <a:ext cx="4661415" cy="24958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524"/>
        <p:cNvGrpSpPr/>
        <p:nvPr/>
      </p:nvGrpSpPr>
      <p:grpSpPr>
        <a:xfrm>
          <a:off x="0" y="0"/>
          <a:ext cx="0" cy="0"/>
          <a:chOff x="0" y="0"/>
          <a:chExt cx="0" cy="0"/>
        </a:xfrm>
      </p:grpSpPr>
      <p:sp>
        <p:nvSpPr>
          <p:cNvPr id="525" name="Google Shape;525;g20e567be17b_0_475"/>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Easier search (no constraint)</a:t>
            </a:r>
            <a:endParaRPr b="0"/>
          </a:p>
        </p:txBody>
      </p:sp>
      <p:sp>
        <p:nvSpPr>
          <p:cNvPr id="526" name="Google Shape;526;g20e567be17b_0_475"/>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g20e567be17b_0_475"/>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44</a:t>
            </a:fld>
            <a:r>
              <a:rPr lang="en-US"/>
              <a:t> / 55</a:t>
            </a:r>
            <a:endParaRPr/>
          </a:p>
        </p:txBody>
      </p:sp>
      <p:pic>
        <p:nvPicPr>
          <p:cNvPr id="528" name="Google Shape;528;g20e567be17b_0_475"/>
          <p:cNvPicPr preferRelativeResize="0"/>
          <p:nvPr/>
        </p:nvPicPr>
        <p:blipFill>
          <a:blip r:embed="rId3">
            <a:alphaModFix/>
          </a:blip>
          <a:stretch>
            <a:fillRect/>
          </a:stretch>
        </p:blipFill>
        <p:spPr>
          <a:xfrm>
            <a:off x="732050" y="629375"/>
            <a:ext cx="4123619" cy="2495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532"/>
        <p:cNvGrpSpPr/>
        <p:nvPr/>
      </p:nvGrpSpPr>
      <p:grpSpPr>
        <a:xfrm>
          <a:off x="0" y="0"/>
          <a:ext cx="0" cy="0"/>
          <a:chOff x="0" y="0"/>
          <a:chExt cx="0" cy="0"/>
        </a:xfrm>
      </p:grpSpPr>
      <p:sp>
        <p:nvSpPr>
          <p:cNvPr id="533" name="Google Shape;533;g20e567be17b_0_491"/>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A* demo</a:t>
            </a:r>
            <a:endParaRPr b="0"/>
          </a:p>
        </p:txBody>
      </p:sp>
      <p:sp>
        <p:nvSpPr>
          <p:cNvPr id="534" name="Google Shape;534;g20e567be17b_0_491"/>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g20e567be17b_0_491"/>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45</a:t>
            </a:fld>
            <a:r>
              <a:rPr lang="en-US"/>
              <a:t> / 55</a:t>
            </a:r>
            <a:endParaRPr/>
          </a:p>
        </p:txBody>
      </p:sp>
      <p:pic>
        <p:nvPicPr>
          <p:cNvPr id="536" name="Google Shape;536;g20e567be17b_0_491"/>
          <p:cNvPicPr preferRelativeResize="0"/>
          <p:nvPr/>
        </p:nvPicPr>
        <p:blipFill>
          <a:blip r:embed="rId3">
            <a:alphaModFix/>
          </a:blip>
          <a:stretch>
            <a:fillRect/>
          </a:stretch>
        </p:blipFill>
        <p:spPr>
          <a:xfrm>
            <a:off x="156475" y="596575"/>
            <a:ext cx="5326970" cy="237626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540"/>
        <p:cNvGrpSpPr/>
        <p:nvPr/>
      </p:nvGrpSpPr>
      <p:grpSpPr>
        <a:xfrm>
          <a:off x="0" y="0"/>
          <a:ext cx="0" cy="0"/>
          <a:chOff x="0" y="0"/>
          <a:chExt cx="0" cy="0"/>
        </a:xfrm>
      </p:grpSpPr>
      <p:sp>
        <p:nvSpPr>
          <p:cNvPr id="541" name="Google Shape;541;g20e567be17b_0_483"/>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Summary</a:t>
            </a:r>
            <a:endParaRPr b="0"/>
          </a:p>
        </p:txBody>
      </p:sp>
      <p:sp>
        <p:nvSpPr>
          <p:cNvPr id="542" name="Google Shape;542;g20e567be17b_0_483"/>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g20e567be17b_0_483"/>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None/>
            </a:pPr>
            <a:fld id="{00000000-1234-1234-1234-123412341234}" type="slidenum">
              <a:rPr lang="en-US"/>
              <a:t>46</a:t>
            </a:fld>
            <a:r>
              <a:rPr lang="en-US"/>
              <a:t> / 55</a:t>
            </a:r>
            <a:endParaRPr/>
          </a:p>
        </p:txBody>
      </p:sp>
      <p:pic>
        <p:nvPicPr>
          <p:cNvPr id="544" name="Google Shape;544;g20e567be17b_0_483"/>
          <p:cNvPicPr preferRelativeResize="0"/>
          <p:nvPr/>
        </p:nvPicPr>
        <p:blipFill>
          <a:blip r:embed="rId3">
            <a:alphaModFix/>
          </a:blip>
          <a:stretch>
            <a:fillRect/>
          </a:stretch>
        </p:blipFill>
        <p:spPr>
          <a:xfrm>
            <a:off x="592025" y="596575"/>
            <a:ext cx="4442825" cy="23580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548"/>
        <p:cNvGrpSpPr/>
        <p:nvPr/>
      </p:nvGrpSpPr>
      <p:grpSpPr>
        <a:xfrm>
          <a:off x="0" y="0"/>
          <a:ext cx="0" cy="0"/>
          <a:chOff x="0" y="0"/>
          <a:chExt cx="0" cy="0"/>
        </a:xfrm>
      </p:grpSpPr>
      <p:sp>
        <p:nvSpPr>
          <p:cNvPr id="549" name="Google Shape;549;g2050758c7c7_0_2012"/>
          <p:cNvSpPr txBox="1">
            <a:spLocks noGrp="1"/>
          </p:cNvSpPr>
          <p:nvPr>
            <p:ph type="title"/>
          </p:nvPr>
        </p:nvSpPr>
        <p:spPr>
          <a:xfrm>
            <a:off x="264388" y="167266"/>
            <a:ext cx="38487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a:t>References</a:t>
            </a:r>
            <a:endParaRPr/>
          </a:p>
        </p:txBody>
      </p:sp>
      <p:sp>
        <p:nvSpPr>
          <p:cNvPr id="550" name="Google Shape;550;g2050758c7c7_0_2012"/>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551" name="Google Shape;551;g2050758c7c7_0_2012"/>
          <p:cNvGrpSpPr/>
          <p:nvPr/>
        </p:nvGrpSpPr>
        <p:grpSpPr>
          <a:xfrm>
            <a:off x="315048" y="1164912"/>
            <a:ext cx="101600" cy="139700"/>
            <a:chOff x="315048" y="1164912"/>
            <a:chExt cx="101600" cy="139700"/>
          </a:xfrm>
        </p:grpSpPr>
        <p:pic>
          <p:nvPicPr>
            <p:cNvPr id="552" name="Google Shape;552;g2050758c7c7_0_2012"/>
            <p:cNvPicPr preferRelativeResize="0"/>
            <p:nvPr/>
          </p:nvPicPr>
          <p:blipFill rotWithShape="1">
            <a:blip r:embed="rId3">
              <a:alphaModFix/>
            </a:blip>
            <a:srcRect/>
            <a:stretch/>
          </p:blipFill>
          <p:spPr>
            <a:xfrm>
              <a:off x="315048" y="1164912"/>
              <a:ext cx="101219" cy="139174"/>
            </a:xfrm>
            <a:prstGeom prst="rect">
              <a:avLst/>
            </a:prstGeom>
            <a:noFill/>
            <a:ln>
              <a:noFill/>
            </a:ln>
          </p:spPr>
        </p:pic>
        <p:sp>
          <p:nvSpPr>
            <p:cNvPr id="553" name="Google Shape;553;g2050758c7c7_0_2012"/>
            <p:cNvSpPr/>
            <p:nvPr/>
          </p:nvSpPr>
          <p:spPr>
            <a:xfrm>
              <a:off x="315048" y="1164912"/>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4" name="Google Shape;554;g2050758c7c7_0_2012"/>
            <p:cNvSpPr/>
            <p:nvPr/>
          </p:nvSpPr>
          <p:spPr>
            <a:xfrm>
              <a:off x="327701" y="1183891"/>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5" name="Google Shape;555;g2050758c7c7_0_2012"/>
            <p:cNvSpPr/>
            <p:nvPr/>
          </p:nvSpPr>
          <p:spPr>
            <a:xfrm>
              <a:off x="340353" y="1202869"/>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6" name="Google Shape;556;g2050758c7c7_0_2012"/>
            <p:cNvSpPr/>
            <p:nvPr/>
          </p:nvSpPr>
          <p:spPr>
            <a:xfrm>
              <a:off x="327701" y="1234500"/>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57" name="Google Shape;557;g2050758c7c7_0_2012"/>
            <p:cNvPicPr preferRelativeResize="0"/>
            <p:nvPr/>
          </p:nvPicPr>
          <p:blipFill rotWithShape="1">
            <a:blip r:embed="rId4">
              <a:alphaModFix/>
            </a:blip>
            <a:srcRect/>
            <a:stretch/>
          </p:blipFill>
          <p:spPr>
            <a:xfrm>
              <a:off x="371984" y="1231335"/>
              <a:ext cx="31635" cy="44283"/>
            </a:xfrm>
            <a:prstGeom prst="rect">
              <a:avLst/>
            </a:prstGeom>
            <a:noFill/>
            <a:ln>
              <a:noFill/>
            </a:ln>
          </p:spPr>
        </p:pic>
        <p:sp>
          <p:nvSpPr>
            <p:cNvPr id="558" name="Google Shape;558;g2050758c7c7_0_2012"/>
            <p:cNvSpPr/>
            <p:nvPr/>
          </p:nvSpPr>
          <p:spPr>
            <a:xfrm>
              <a:off x="371984" y="1285109"/>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9" name="Google Shape;559;g2050758c7c7_0_2012"/>
            <p:cNvSpPr/>
            <p:nvPr/>
          </p:nvSpPr>
          <p:spPr>
            <a:xfrm>
              <a:off x="390963" y="1164912"/>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60" name="Google Shape;560;g2050758c7c7_0_2012"/>
          <p:cNvSpPr txBox="1">
            <a:spLocks noGrp="1"/>
          </p:cNvSpPr>
          <p:nvPr>
            <p:ph type="body" idx="1"/>
          </p:nvPr>
        </p:nvSpPr>
        <p:spPr>
          <a:xfrm>
            <a:off x="226288" y="654353"/>
            <a:ext cx="4995000" cy="1562400"/>
          </a:xfrm>
          <a:prstGeom prst="rect">
            <a:avLst/>
          </a:prstGeom>
          <a:noFill/>
          <a:ln>
            <a:noFill/>
          </a:ln>
        </p:spPr>
        <p:txBody>
          <a:bodyPr spcFirstLastPara="1" wrap="square" lIns="0" tIns="516350" rIns="0" bIns="0" anchor="t" anchorCtr="0">
            <a:spAutoFit/>
          </a:bodyPr>
          <a:lstStyle/>
          <a:p>
            <a:pPr marL="297180" lvl="0" indent="0" algn="l" rtl="0">
              <a:lnSpc>
                <a:spcPct val="100000"/>
              </a:lnSpc>
              <a:spcBef>
                <a:spcPts val="0"/>
              </a:spcBef>
              <a:spcAft>
                <a:spcPts val="0"/>
              </a:spcAft>
              <a:buSzPts val="1400"/>
              <a:buNone/>
            </a:pPr>
            <a:r>
              <a:rPr lang="en-US"/>
              <a:t>Abdul Rafae Khan (2022)</a:t>
            </a:r>
            <a:endParaRPr/>
          </a:p>
          <a:p>
            <a:pPr marL="297180" lvl="0" indent="0" algn="l" rtl="0">
              <a:lnSpc>
                <a:spcPct val="100000"/>
              </a:lnSpc>
              <a:spcBef>
                <a:spcPts val="215"/>
              </a:spcBef>
              <a:spcAft>
                <a:spcPts val="0"/>
              </a:spcAft>
              <a:buSzPts val="1400"/>
              <a:buNone/>
            </a:pPr>
            <a:r>
              <a:rPr lang="en-US">
                <a:solidFill>
                  <a:srgbClr val="000000"/>
                </a:solidFill>
              </a:rPr>
              <a:t>CS 541 — Artificial Intelligence</a:t>
            </a:r>
            <a:endParaRPr/>
          </a:p>
          <a:p>
            <a:pPr marL="297180" lvl="0" indent="0" algn="l" rtl="0">
              <a:lnSpc>
                <a:spcPct val="100000"/>
              </a:lnSpc>
              <a:spcBef>
                <a:spcPts val="215"/>
              </a:spcBef>
              <a:spcAft>
                <a:spcPts val="0"/>
              </a:spcAft>
              <a:buSzPts val="1400"/>
              <a:buNone/>
            </a:pPr>
            <a:r>
              <a:rPr lang="en-US" i="1">
                <a:solidFill>
                  <a:srgbClr val="617293"/>
                </a:solidFill>
              </a:rPr>
              <a:t>Stevens Institute of Technology</a:t>
            </a:r>
            <a:endParaRPr i="1">
              <a:solidFill>
                <a:srgbClr val="617293"/>
              </a:solidFill>
              <a:latin typeface="Arial"/>
              <a:ea typeface="Arial"/>
              <a:cs typeface="Arial"/>
              <a:sym typeface="Arial"/>
            </a:endParaRPr>
          </a:p>
          <a:p>
            <a:pPr marL="297180" lvl="0" indent="0" algn="l" rtl="0">
              <a:lnSpc>
                <a:spcPct val="100000"/>
              </a:lnSpc>
              <a:spcBef>
                <a:spcPts val="775"/>
              </a:spcBef>
              <a:spcAft>
                <a:spcPts val="0"/>
              </a:spcAft>
              <a:buSzPts val="1400"/>
              <a:buNone/>
            </a:pPr>
            <a:r>
              <a:rPr lang="en-US"/>
              <a:t>Percy Liang and Dorsa Sadigh (2019)</a:t>
            </a:r>
            <a:endParaRPr/>
          </a:p>
          <a:p>
            <a:pPr marL="297180" lvl="0" indent="0" algn="l" rtl="0">
              <a:lnSpc>
                <a:spcPct val="100000"/>
              </a:lnSpc>
              <a:spcBef>
                <a:spcPts val="215"/>
              </a:spcBef>
              <a:spcAft>
                <a:spcPts val="0"/>
              </a:spcAft>
              <a:buSzPts val="1400"/>
              <a:buNone/>
            </a:pPr>
            <a:r>
              <a:rPr lang="en-US">
                <a:solidFill>
                  <a:srgbClr val="000000"/>
                </a:solidFill>
              </a:rPr>
              <a:t>CS221 — </a:t>
            </a:r>
            <a:r>
              <a:rPr lang="en-US">
                <a:solidFill>
                  <a:schemeClr val="dk1"/>
                </a:solidFill>
              </a:rPr>
              <a:t>CS221: Artificial Intelligence: Principles and Techniques</a:t>
            </a:r>
            <a:endParaRPr/>
          </a:p>
          <a:p>
            <a:pPr marL="297180" lvl="0" indent="0" algn="l" rtl="0">
              <a:lnSpc>
                <a:spcPct val="100000"/>
              </a:lnSpc>
              <a:spcBef>
                <a:spcPts val="215"/>
              </a:spcBef>
              <a:spcAft>
                <a:spcPts val="0"/>
              </a:spcAft>
              <a:buSzPts val="1400"/>
              <a:buNone/>
            </a:pPr>
            <a:r>
              <a:rPr lang="en-US" i="1">
                <a:solidFill>
                  <a:srgbClr val="617293"/>
                </a:solidFill>
                <a:latin typeface="Arial"/>
                <a:ea typeface="Arial"/>
                <a:cs typeface="Arial"/>
                <a:sym typeface="Arial"/>
              </a:rPr>
              <a:t>Stanford University</a:t>
            </a:r>
            <a:endParaRPr/>
          </a:p>
        </p:txBody>
      </p:sp>
      <p:grpSp>
        <p:nvGrpSpPr>
          <p:cNvPr id="561" name="Google Shape;561;g2050758c7c7_0_2012"/>
          <p:cNvGrpSpPr/>
          <p:nvPr/>
        </p:nvGrpSpPr>
        <p:grpSpPr>
          <a:xfrm>
            <a:off x="315048" y="1729529"/>
            <a:ext cx="101600" cy="139700"/>
            <a:chOff x="315048" y="1729529"/>
            <a:chExt cx="101600" cy="139700"/>
          </a:xfrm>
        </p:grpSpPr>
        <p:pic>
          <p:nvPicPr>
            <p:cNvPr id="562" name="Google Shape;562;g2050758c7c7_0_2012"/>
            <p:cNvPicPr preferRelativeResize="0"/>
            <p:nvPr/>
          </p:nvPicPr>
          <p:blipFill rotWithShape="1">
            <a:blip r:embed="rId5">
              <a:alphaModFix/>
            </a:blip>
            <a:srcRect/>
            <a:stretch/>
          </p:blipFill>
          <p:spPr>
            <a:xfrm>
              <a:off x="315048" y="1729529"/>
              <a:ext cx="101219" cy="139174"/>
            </a:xfrm>
            <a:prstGeom prst="rect">
              <a:avLst/>
            </a:prstGeom>
            <a:noFill/>
            <a:ln>
              <a:noFill/>
            </a:ln>
          </p:spPr>
        </p:pic>
        <p:sp>
          <p:nvSpPr>
            <p:cNvPr id="563" name="Google Shape;563;g2050758c7c7_0_2012"/>
            <p:cNvSpPr/>
            <p:nvPr/>
          </p:nvSpPr>
          <p:spPr>
            <a:xfrm>
              <a:off x="315048" y="1729529"/>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4" name="Google Shape;564;g2050758c7c7_0_2012"/>
            <p:cNvSpPr/>
            <p:nvPr/>
          </p:nvSpPr>
          <p:spPr>
            <a:xfrm>
              <a:off x="327701" y="1748507"/>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5" name="Google Shape;565;g2050758c7c7_0_2012"/>
            <p:cNvSpPr/>
            <p:nvPr/>
          </p:nvSpPr>
          <p:spPr>
            <a:xfrm>
              <a:off x="340353" y="1767485"/>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6" name="Google Shape;566;g2050758c7c7_0_2012"/>
            <p:cNvSpPr/>
            <p:nvPr/>
          </p:nvSpPr>
          <p:spPr>
            <a:xfrm>
              <a:off x="327701" y="1799116"/>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67" name="Google Shape;567;g2050758c7c7_0_2012"/>
            <p:cNvPicPr preferRelativeResize="0"/>
            <p:nvPr/>
          </p:nvPicPr>
          <p:blipFill rotWithShape="1">
            <a:blip r:embed="rId6">
              <a:alphaModFix/>
            </a:blip>
            <a:srcRect/>
            <a:stretch/>
          </p:blipFill>
          <p:spPr>
            <a:xfrm>
              <a:off x="371984" y="1795952"/>
              <a:ext cx="31635" cy="44283"/>
            </a:xfrm>
            <a:prstGeom prst="rect">
              <a:avLst/>
            </a:prstGeom>
            <a:noFill/>
            <a:ln>
              <a:noFill/>
            </a:ln>
          </p:spPr>
        </p:pic>
        <p:sp>
          <p:nvSpPr>
            <p:cNvPr id="568" name="Google Shape;568;g2050758c7c7_0_2012"/>
            <p:cNvSpPr/>
            <p:nvPr/>
          </p:nvSpPr>
          <p:spPr>
            <a:xfrm>
              <a:off x="371984" y="1849725"/>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9" name="Google Shape;569;g2050758c7c7_0_2012"/>
            <p:cNvSpPr/>
            <p:nvPr/>
          </p:nvSpPr>
          <p:spPr>
            <a:xfrm>
              <a:off x="390963" y="1729529"/>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70" name="Google Shape;570;g2050758c7c7_0_2012"/>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574"/>
        <p:cNvGrpSpPr/>
        <p:nvPr/>
      </p:nvGrpSpPr>
      <p:grpSpPr>
        <a:xfrm>
          <a:off x="0" y="0"/>
          <a:ext cx="0" cy="0"/>
          <a:chOff x="0" y="0"/>
          <a:chExt cx="0" cy="0"/>
        </a:xfrm>
      </p:grpSpPr>
      <p:sp>
        <p:nvSpPr>
          <p:cNvPr id="575" name="Google Shape;575;p52"/>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SzPts val="600"/>
              <a:buNone/>
            </a:pPr>
            <a:fld id="{00000000-1234-1234-1234-123412341234}" type="slidenum">
              <a:rPr lang="en-US"/>
              <a:t>48</a:t>
            </a:fld>
            <a:endParaRPr/>
          </a:p>
        </p:txBody>
      </p:sp>
      <p:sp>
        <p:nvSpPr>
          <p:cNvPr id="576" name="Google Shape;576;p52"/>
          <p:cNvSpPr txBox="1">
            <a:spLocks noGrp="1"/>
          </p:cNvSpPr>
          <p:nvPr>
            <p:ph type="title"/>
          </p:nvPr>
        </p:nvSpPr>
        <p:spPr>
          <a:xfrm>
            <a:off x="2247760" y="1135518"/>
            <a:ext cx="1264800" cy="403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SzPts val="1400"/>
              <a:buNone/>
            </a:pPr>
            <a:r>
              <a:rPr lang="en-US" sz="2450">
                <a:solidFill>
                  <a:srgbClr val="000000"/>
                </a:solidFill>
              </a:rPr>
              <a:t>The End</a:t>
            </a:r>
            <a:endParaRPr sz="2450"/>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2081d8d24dd_0_347"/>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Lecture 4 Recap: Depth-first search</a:t>
            </a:r>
            <a:endParaRPr b="0"/>
          </a:p>
        </p:txBody>
      </p:sp>
      <p:sp>
        <p:nvSpPr>
          <p:cNvPr id="114" name="Google Shape;114;g2081d8d24dd_0_347"/>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2081d8d24dd_0_347"/>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5</a:t>
            </a:fld>
            <a:r>
              <a:rPr lang="en-US"/>
              <a:t> / 55</a:t>
            </a:r>
            <a:endParaRPr/>
          </a:p>
        </p:txBody>
      </p:sp>
      <p:pic>
        <p:nvPicPr>
          <p:cNvPr id="116" name="Google Shape;116;g2081d8d24dd_0_347"/>
          <p:cNvPicPr preferRelativeResize="0"/>
          <p:nvPr/>
        </p:nvPicPr>
        <p:blipFill rotWithShape="1">
          <a:blip r:embed="rId3">
            <a:alphaModFix/>
          </a:blip>
          <a:srcRect/>
          <a:stretch/>
        </p:blipFill>
        <p:spPr>
          <a:xfrm>
            <a:off x="666750" y="596575"/>
            <a:ext cx="4341140" cy="249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g2081d8d24dd_0_357"/>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Lecture 4 Recap: Breadth-first search</a:t>
            </a:r>
            <a:endParaRPr b="0"/>
          </a:p>
        </p:txBody>
      </p:sp>
      <p:sp>
        <p:nvSpPr>
          <p:cNvPr id="122" name="Google Shape;122;g2081d8d24dd_0_357"/>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2081d8d24dd_0_357"/>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6</a:t>
            </a:fld>
            <a:r>
              <a:rPr lang="en-US"/>
              <a:t> / 55</a:t>
            </a:r>
            <a:endParaRPr/>
          </a:p>
        </p:txBody>
      </p:sp>
      <p:pic>
        <p:nvPicPr>
          <p:cNvPr id="124" name="Google Shape;124;g2081d8d24dd_0_357"/>
          <p:cNvPicPr preferRelativeResize="0"/>
          <p:nvPr/>
        </p:nvPicPr>
        <p:blipFill rotWithShape="1">
          <a:blip r:embed="rId3">
            <a:alphaModFix/>
          </a:blip>
          <a:srcRect/>
          <a:stretch/>
        </p:blipFill>
        <p:spPr>
          <a:xfrm>
            <a:off x="692150" y="583875"/>
            <a:ext cx="4286898" cy="2495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8"/>
        <p:cNvGrpSpPr/>
        <p:nvPr/>
      </p:nvGrpSpPr>
      <p:grpSpPr>
        <a:xfrm>
          <a:off x="0" y="0"/>
          <a:ext cx="0" cy="0"/>
          <a:chOff x="0" y="0"/>
          <a:chExt cx="0" cy="0"/>
        </a:xfrm>
      </p:grpSpPr>
      <p:sp>
        <p:nvSpPr>
          <p:cNvPr id="129" name="Google Shape;129;g2081d8d24dd_0_369"/>
          <p:cNvSpPr txBox="1">
            <a:spLocks noGrp="1"/>
          </p:cNvSpPr>
          <p:nvPr>
            <p:ph type="title"/>
          </p:nvPr>
        </p:nvSpPr>
        <p:spPr>
          <a:xfrm>
            <a:off x="264400" y="167275"/>
            <a:ext cx="53595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Lecture 4 Recap: Depth-first search iterative deepening</a:t>
            </a:r>
            <a:endParaRPr b="0"/>
          </a:p>
        </p:txBody>
      </p:sp>
      <p:sp>
        <p:nvSpPr>
          <p:cNvPr id="130" name="Google Shape;130;g2081d8d24dd_0_369"/>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2081d8d24dd_0_369"/>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7</a:t>
            </a:fld>
            <a:r>
              <a:rPr lang="en-US"/>
              <a:t> / 55</a:t>
            </a:r>
            <a:endParaRPr/>
          </a:p>
        </p:txBody>
      </p:sp>
      <p:pic>
        <p:nvPicPr>
          <p:cNvPr id="132" name="Google Shape;132;g2081d8d24dd_0_369"/>
          <p:cNvPicPr preferRelativeResize="0"/>
          <p:nvPr/>
        </p:nvPicPr>
        <p:blipFill rotWithShape="1">
          <a:blip r:embed="rId3">
            <a:alphaModFix/>
          </a:blip>
          <a:srcRect/>
          <a:stretch/>
        </p:blipFill>
        <p:spPr>
          <a:xfrm>
            <a:off x="660400" y="584775"/>
            <a:ext cx="3890122" cy="2495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g2081d8d24dd_0_380"/>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Lecture 4 Recap: Summary of cost of search</a:t>
            </a:r>
            <a:endParaRPr b="0"/>
          </a:p>
        </p:txBody>
      </p:sp>
      <p:sp>
        <p:nvSpPr>
          <p:cNvPr id="138" name="Google Shape;138;g2081d8d24dd_0_380"/>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2081d8d24dd_0_380"/>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8</a:t>
            </a:fld>
            <a:r>
              <a:rPr lang="en-US"/>
              <a:t> / 55</a:t>
            </a:r>
            <a:endParaRPr/>
          </a:p>
        </p:txBody>
      </p:sp>
      <p:pic>
        <p:nvPicPr>
          <p:cNvPr id="140" name="Google Shape;140;g2081d8d24dd_0_380"/>
          <p:cNvPicPr preferRelativeResize="0"/>
          <p:nvPr/>
        </p:nvPicPr>
        <p:blipFill rotWithShape="1">
          <a:blip r:embed="rId3">
            <a:alphaModFix/>
          </a:blip>
          <a:srcRect/>
          <a:stretch/>
        </p:blipFill>
        <p:spPr>
          <a:xfrm>
            <a:off x="577850" y="577525"/>
            <a:ext cx="4279498" cy="249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g2081d8d24dd_0_389"/>
          <p:cNvSpPr txBox="1">
            <a:spLocks noGrp="1"/>
          </p:cNvSpPr>
          <p:nvPr>
            <p:ph type="title"/>
          </p:nvPr>
        </p:nvSpPr>
        <p:spPr>
          <a:xfrm>
            <a:off x="264404" y="167275"/>
            <a:ext cx="4979100" cy="2769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SzPts val="1400"/>
              <a:buNone/>
            </a:pPr>
            <a:r>
              <a:rPr lang="en-US" b="0"/>
              <a:t>Lecture 4 Recap: Dynamic programming</a:t>
            </a:r>
            <a:endParaRPr b="0"/>
          </a:p>
        </p:txBody>
      </p:sp>
      <p:sp>
        <p:nvSpPr>
          <p:cNvPr id="146" name="Google Shape;146;g2081d8d24dd_0_389"/>
          <p:cNvSpPr/>
          <p:nvPr/>
        </p:nvSpPr>
        <p:spPr>
          <a:xfrm>
            <a:off x="277088" y="492239"/>
            <a:ext cx="5206365" cy="0"/>
          </a:xfrm>
          <a:custGeom>
            <a:avLst/>
            <a:gdLst/>
            <a:ahLst/>
            <a:cxnLst/>
            <a:rect l="l" t="t" r="r" b="b"/>
            <a:pathLst>
              <a:path w="5206365" h="120000" extrusionOk="0">
                <a:moveTo>
                  <a:pt x="0" y="0"/>
                </a:moveTo>
                <a:lnTo>
                  <a:pt x="5205818" y="0"/>
                </a:lnTo>
              </a:path>
            </a:pathLst>
          </a:custGeom>
          <a:noFill/>
          <a:ln w="9525" cap="flat" cmpd="sng">
            <a:solidFill>
              <a:srgbClr val="0C26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2081d8d24dd_0_389"/>
          <p:cNvSpPr txBox="1">
            <a:spLocks noGrp="1"/>
          </p:cNvSpPr>
          <p:nvPr>
            <p:ph type="sldNum" idx="12"/>
          </p:nvPr>
        </p:nvSpPr>
        <p:spPr>
          <a:xfrm>
            <a:off x="5412689" y="3125241"/>
            <a:ext cx="279300" cy="92400"/>
          </a:xfrm>
          <a:prstGeom prst="rect">
            <a:avLst/>
          </a:prstGeom>
          <a:noFill/>
          <a:ln>
            <a:noFill/>
          </a:ln>
        </p:spPr>
        <p:txBody>
          <a:bodyPr spcFirstLastPara="1" wrap="square" lIns="0" tIns="0" rIns="0" bIns="0" anchor="t" anchorCtr="0">
            <a:spAutoFit/>
          </a:bodyPr>
          <a:lstStyle/>
          <a:p>
            <a:pPr marL="38100" lvl="0" indent="0" algn="l" rtl="0">
              <a:lnSpc>
                <a:spcPct val="112500"/>
              </a:lnSpc>
              <a:spcBef>
                <a:spcPts val="0"/>
              </a:spcBef>
              <a:spcAft>
                <a:spcPts val="0"/>
              </a:spcAft>
              <a:buClr>
                <a:srgbClr val="000000"/>
              </a:buClr>
              <a:buSzPts val="600"/>
              <a:buFont typeface="Arial"/>
              <a:buNone/>
            </a:pPr>
            <a:fld id="{00000000-1234-1234-1234-123412341234}" type="slidenum">
              <a:rPr lang="en-US"/>
              <a:t>9</a:t>
            </a:fld>
            <a:r>
              <a:rPr lang="en-US"/>
              <a:t> / 55</a:t>
            </a:r>
            <a:endParaRPr/>
          </a:p>
        </p:txBody>
      </p:sp>
      <p:pic>
        <p:nvPicPr>
          <p:cNvPr id="148" name="Google Shape;148;g2081d8d24dd_0_389"/>
          <p:cNvPicPr preferRelativeResize="0"/>
          <p:nvPr/>
        </p:nvPicPr>
        <p:blipFill rotWithShape="1">
          <a:blip r:embed="rId3">
            <a:alphaModFix/>
          </a:blip>
          <a:srcRect/>
          <a:stretch/>
        </p:blipFill>
        <p:spPr>
          <a:xfrm>
            <a:off x="685800" y="596575"/>
            <a:ext cx="3934938" cy="2495875"/>
          </a:xfrm>
          <a:prstGeom prst="rect">
            <a:avLst/>
          </a:prstGeom>
          <a:noFill/>
          <a:ln>
            <a:noFill/>
          </a:ln>
        </p:spPr>
      </p:pic>
      <p:sp>
        <p:nvSpPr>
          <p:cNvPr id="149" name="Google Shape;149;g2081d8d24dd_0_389"/>
          <p:cNvSpPr txBox="1"/>
          <p:nvPr/>
        </p:nvSpPr>
        <p:spPr>
          <a:xfrm>
            <a:off x="4048100" y="1748300"/>
            <a:ext cx="1237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[whiteboard]</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2558</Words>
  <Application>Microsoft Office PowerPoint</Application>
  <PresentationFormat>Custom</PresentationFormat>
  <Paragraphs>333</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Tahoma</vt:lpstr>
      <vt:lpstr>Trebuchet MS</vt:lpstr>
      <vt:lpstr>Courier New</vt:lpstr>
      <vt:lpstr>Roboto</vt:lpstr>
      <vt:lpstr>Times New Roman</vt:lpstr>
      <vt:lpstr>Calibri</vt:lpstr>
      <vt:lpstr>Office Theme</vt:lpstr>
      <vt:lpstr>Lecture 5: Search II</vt:lpstr>
      <vt:lpstr>How to Solve AI Tasks?</vt:lpstr>
      <vt:lpstr>Lecture 4 Recap: Formulating a Search Problem</vt:lpstr>
      <vt:lpstr>Lecture 4 Recap: Backtracking search</vt:lpstr>
      <vt:lpstr>Lecture 4 Recap: Depth-first search</vt:lpstr>
      <vt:lpstr>Lecture 4 Recap: Breadth-first search</vt:lpstr>
      <vt:lpstr>Lecture 4 Recap: Depth-first search iterative deepening</vt:lpstr>
      <vt:lpstr>Lecture 4 Recap: Summary of cost of search</vt:lpstr>
      <vt:lpstr>Lecture 4 Recap: Dynamic programming</vt:lpstr>
      <vt:lpstr>Overview of Lecture 5</vt:lpstr>
      <vt:lpstr>Ordering the states</vt:lpstr>
      <vt:lpstr>Uniform cost search (UCS)</vt:lpstr>
      <vt:lpstr>High-level strategy</vt:lpstr>
      <vt:lpstr>Uniform cost search</vt:lpstr>
      <vt:lpstr>Uniform cost search</vt:lpstr>
      <vt:lpstr>Analysis of uniform cost search</vt:lpstr>
      <vt:lpstr>Dynamic programming vs. Uniform cost search</vt:lpstr>
      <vt:lpstr>Question</vt:lpstr>
      <vt:lpstr>Overview of Lecture 5</vt:lpstr>
      <vt:lpstr>Paradigm</vt:lpstr>
      <vt:lpstr>The inference problem</vt:lpstr>
      <vt:lpstr>The learning problem</vt:lpstr>
      <vt:lpstr>Learning is the inverse of search</vt:lpstr>
      <vt:lpstr>Prediction (inference) problem</vt:lpstr>
      <vt:lpstr>Prediction (inference) problem</vt:lpstr>
      <vt:lpstr>Modeling the cost</vt:lpstr>
      <vt:lpstr>Learning algorithm</vt:lpstr>
      <vt:lpstr>Learning algorithm (general)</vt:lpstr>
      <vt:lpstr>Learning algorithm (general)</vt:lpstr>
      <vt:lpstr>Learning algorithm (general)</vt:lpstr>
      <vt:lpstr>Overview of Lecture 5</vt:lpstr>
      <vt:lpstr>Can uniform cost search be improved? </vt:lpstr>
      <vt:lpstr>Exploring states</vt:lpstr>
      <vt:lpstr>A* search</vt:lpstr>
      <vt:lpstr>Does any heuristic work?</vt:lpstr>
      <vt:lpstr>Heuristic conditions</vt:lpstr>
      <vt:lpstr>A* is correct</vt:lpstr>
      <vt:lpstr>Effect of heuristic</vt:lpstr>
      <vt:lpstr>How to come up with heuristics? Relaxation</vt:lpstr>
      <vt:lpstr>Relaxation overview</vt:lpstr>
      <vt:lpstr>Closed form solution</vt:lpstr>
      <vt:lpstr>Easier search (no constraint)</vt:lpstr>
      <vt:lpstr>Easier search (no constraint)</vt:lpstr>
      <vt:lpstr>Easier search (no constraint)</vt:lpstr>
      <vt:lpstr>A* demo</vt:lpstr>
      <vt:lpstr>Summary</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Search II</dc:title>
  <dc:creator>Abdul Rafae Khan</dc:creator>
  <cp:lastModifiedBy>Akshay Atam</cp:lastModifiedBy>
  <cp:revision>1</cp:revision>
  <dcterms:created xsi:type="dcterms:W3CDTF">2023-01-23T00:08:41Z</dcterms:created>
  <dcterms:modified xsi:type="dcterms:W3CDTF">2023-02-22T23:19:31Z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2022-02-05T00:00:00Z</vt:filetime>
  </property>
  <property fmtid="{D5CDD505-2E9C-101B-9397-08002B2CF9AE}" pid="3" name="Creator">
    <vt:lpwstr>LaTeX with Beamer class</vt:lpwstr>
  </property>
  <property fmtid="{D5CDD505-2E9C-101B-9397-08002B2CF9AE}" pid="4" name="LastSaved">
    <vt:filetime>2023-01-23T00:00:00Z</vt:filetime>
  </property>
  <property fmtid="{D5CDD505-2E9C-101B-9397-08002B2CF9AE}" pid="5" name="PTEX.Fullbanner">
    <vt:lpwstr>This is pdfTeX, Version 3.141592653-2.6-1.40.23 (TeX Live 2021) kpathsea version 6.3.3</vt:lpwstr>
  </property>
  <property fmtid="{D5CDD505-2E9C-101B-9397-08002B2CF9AE}" pid="6" name="Producer">
    <vt:lpwstr>pdfTeX-1.40.23</vt:lpwstr>
  </property>
</Properties>
</file>