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3244850" cx="5765800"/>
  <p:notesSz cx="5765800" cy="3244850"/>
  <p:embeddedFontLst>
    <p:embeddedFont>
      <p:font typeface="Tahoma"/>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79" roundtripDataSignature="AMtx7mhCoTG3lfkkHRs3d0rAY02GfE6X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Tahoma-regular.fnt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customschemas.google.com/relationships/presentationmetadata" Target="metadata"/><Relationship Id="rId34" Type="http://schemas.openxmlformats.org/officeDocument/2006/relationships/slide" Target="slides/slide29.xml"/><Relationship Id="rId78" Type="http://schemas.openxmlformats.org/officeDocument/2006/relationships/font" Target="fonts/Tahoma-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498725" cy="161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265488" y="0"/>
            <a:ext cx="2498725" cy="1619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911350" y="406400"/>
            <a:ext cx="1943100" cy="10937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576263" y="1562100"/>
            <a:ext cx="4613275" cy="12779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3082925"/>
            <a:ext cx="2498725" cy="1619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265488" y="3082925"/>
            <a:ext cx="2498725" cy="1619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9:notes"/>
          <p:cNvSpPr txBox="1"/>
          <p:nvPr>
            <p:ph idx="1" type="body"/>
          </p:nvPr>
        </p:nvSpPr>
        <p:spPr>
          <a:xfrm>
            <a:off x="576263" y="1562100"/>
            <a:ext cx="4613275" cy="12779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p9:notes"/>
          <p:cNvSpPr/>
          <p:nvPr>
            <p:ph idx="2" type="sldImg"/>
          </p:nvPr>
        </p:nvSpPr>
        <p:spPr>
          <a:xfrm>
            <a:off x="1911350" y="406400"/>
            <a:ext cx="1943100" cy="10937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a17c68904_1_156: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we can solve this problem starting from a partial solution</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we can just use the abbreviations to represent each state</a:t>
            </a:r>
            <a:endParaRPr sz="1500"/>
          </a:p>
        </p:txBody>
      </p:sp>
      <p:sp>
        <p:nvSpPr>
          <p:cNvPr id="187" name="Google Shape;187;g22a17c68904_1_156: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a17c68904_1_1: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in search the state is the partial assignment of colors</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[state, action]</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You can certainly use search to solve this problem</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but search may be a bit inefficient, the question is can we do better?</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because the order doesn’t matter, we can dynamically choose a better ordering for the assignment which makes the algorithm more efficient </a:t>
            </a:r>
            <a:endParaRPr sz="1500"/>
          </a:p>
        </p:txBody>
      </p:sp>
      <p:sp>
        <p:nvSpPr>
          <p:cNvPr id="196" name="Google Shape;196;g22a17c68904_1_1: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a17c68904_1_9: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To allow this more efficient algorithm, we’ll have this new framework which is based on variables instead of states. </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The whole job is to pick up what the variables are, and what’s the assignment</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push to inference</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adhoc way: assembly, state based (higher level abstraction): c++, variable: python</a:t>
            </a:r>
            <a:endParaRPr sz="1500"/>
          </a:p>
        </p:txBody>
      </p:sp>
      <p:sp>
        <p:nvSpPr>
          <p:cNvPr id="206" name="Google Shape;206;g22a17c68904_1_9: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a17c68904_1_78: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I can look at the value of the factor graph</a:t>
            </a:r>
            <a:endParaRPr sz="1500"/>
          </a:p>
        </p:txBody>
      </p:sp>
      <p:sp>
        <p:nvSpPr>
          <p:cNvPr id="214" name="Google Shape;214;g22a17c68904_1_78: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a17c68904_1_91: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Here’s the formal definition of </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each xi lies in a domain</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each factor is a function …</a:t>
            </a:r>
            <a:endParaRPr sz="1500"/>
          </a:p>
        </p:txBody>
      </p:sp>
      <p:sp>
        <p:nvSpPr>
          <p:cNvPr id="228" name="Google Shape;228;g22a17c68904_1_91: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a17c68904_1_105: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500"/>
          </a:p>
        </p:txBody>
      </p:sp>
      <p:sp>
        <p:nvSpPr>
          <p:cNvPr id="236" name="Google Shape;236;g22a17c68904_1_105: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a17c68904_1_118: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500"/>
          </a:p>
        </p:txBody>
      </p:sp>
      <p:sp>
        <p:nvSpPr>
          <p:cNvPr id="242" name="Google Shape;242;g22a17c68904_1_118: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a17c68904_1_128: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a solution is called an assignment, which specifies the value of each variable</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100"/>
              <a:buNone/>
            </a:pPr>
            <a:r>
              <a:rPr lang="en-US" sz="1500"/>
              <a:t>In this setting, the maximum weight assignment is (B, B, R), which has a weight of 4. You can think of this as the optimal configuration or the most likely outcome.</a:t>
            </a:r>
            <a:endParaRPr sz="1500"/>
          </a:p>
        </p:txBody>
      </p:sp>
      <p:sp>
        <p:nvSpPr>
          <p:cNvPr id="252" name="Google Shape;252;g22a17c68904_1_128: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a17c68904_1_139: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sz="1500"/>
          </a:p>
        </p:txBody>
      </p:sp>
      <p:sp>
        <p:nvSpPr>
          <p:cNvPr id="260" name="Google Shape;260;g22a17c68904_1_139: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a17c68904_1_147: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500"/>
              <a:t>now we are going to talk about csp, which is just factor graph</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US" sz="1500"/>
              <a:t>constraints of csp is just the variable in factor graph</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US" sz="1500"/>
              <a:t>consistency of csp is the weight in factor graph (1 or 0)</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US" sz="1500"/>
              <a:t>next, we want to solve the csp problem to pick the variable that’s consistent, make all factors 1, how to do that?</a:t>
            </a:r>
            <a:endParaRPr sz="1500"/>
          </a:p>
        </p:txBody>
      </p:sp>
      <p:sp>
        <p:nvSpPr>
          <p:cNvPr id="268" name="Google Shape;268;g22a17c68904_1_147: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18ec45df6_0_151: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g2018ec45df6_0_151: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5080" rtl="0" algn="just">
              <a:lnSpc>
                <a:spcPct val="102000"/>
              </a:lnSpc>
              <a:spcBef>
                <a:spcPts val="310"/>
              </a:spcBef>
              <a:spcAft>
                <a:spcPts val="0"/>
              </a:spcAft>
              <a:buClr>
                <a:schemeClr val="dk1"/>
              </a:buClr>
              <a:buSzPts val="1200"/>
              <a:buFont typeface="Arial"/>
              <a:buNone/>
            </a:pPr>
            <a:r>
              <a:rPr lang="en-US" sz="1500"/>
              <a:t>[whiteboard]</a:t>
            </a:r>
            <a:endParaRPr sz="1500"/>
          </a:p>
          <a:p>
            <a:pPr indent="0" lvl="0" marL="0" marR="5080" rtl="0" algn="just">
              <a:lnSpc>
                <a:spcPct val="102000"/>
              </a:lnSpc>
              <a:spcBef>
                <a:spcPts val="310"/>
              </a:spcBef>
              <a:spcAft>
                <a:spcPts val="0"/>
              </a:spcAft>
              <a:buClr>
                <a:schemeClr val="dk1"/>
              </a:buClr>
              <a:buSzPts val="1200"/>
              <a:buFont typeface="Arial"/>
              <a:buNone/>
            </a:pPr>
            <a:r>
              <a:t/>
            </a:r>
            <a:endParaRPr sz="1500"/>
          </a:p>
          <a:p>
            <a:pPr indent="0" lvl="0" marL="0" marR="5080" rtl="0" algn="just">
              <a:lnSpc>
                <a:spcPct val="102000"/>
              </a:lnSpc>
              <a:spcBef>
                <a:spcPts val="310"/>
              </a:spcBef>
              <a:spcAft>
                <a:spcPts val="0"/>
              </a:spcAft>
              <a:buClr>
                <a:schemeClr val="dk1"/>
              </a:buClr>
              <a:buSzPts val="1200"/>
              <a:buFont typeface="Arial"/>
              <a:buNone/>
            </a:pPr>
            <a:r>
              <a:rPr lang="en-US" sz="1500"/>
              <a:t>evaluation allows you to estimate the value of particular policy</a:t>
            </a:r>
            <a:endParaRPr sz="1500"/>
          </a:p>
          <a:p>
            <a:pPr indent="0" lvl="0" marL="0" marR="5080" rtl="0" algn="just">
              <a:lnSpc>
                <a:spcPct val="102000"/>
              </a:lnSpc>
              <a:spcBef>
                <a:spcPts val="310"/>
              </a:spcBef>
              <a:spcAft>
                <a:spcPts val="0"/>
              </a:spcAft>
              <a:buClr>
                <a:schemeClr val="dk1"/>
              </a:buClr>
              <a:buSzPts val="1200"/>
              <a:buFont typeface="Arial"/>
              <a:buNone/>
            </a:pPr>
            <a:r>
              <a:t/>
            </a:r>
            <a:endParaRPr sz="1500"/>
          </a:p>
          <a:p>
            <a:pPr indent="0" lvl="0" marL="0" marR="5080" rtl="0" algn="just">
              <a:lnSpc>
                <a:spcPct val="102000"/>
              </a:lnSpc>
              <a:spcBef>
                <a:spcPts val="310"/>
              </a:spcBef>
              <a:spcAft>
                <a:spcPts val="0"/>
              </a:spcAft>
              <a:buClr>
                <a:schemeClr val="dk1"/>
              </a:buClr>
              <a:buSzPts val="1200"/>
              <a:buFont typeface="Arial"/>
              <a:buNone/>
            </a:pPr>
            <a:r>
              <a:rPr lang="en-US" sz="1500"/>
              <a:t>this lecture will be about learning, RL is not one algorithm, it refers to a family of algorithm </a:t>
            </a:r>
            <a:endParaRPr sz="1500"/>
          </a:p>
          <a:p>
            <a:pPr indent="0" lvl="0" marL="0" marR="5080" rtl="0" algn="just">
              <a:lnSpc>
                <a:spcPct val="102000"/>
              </a:lnSpc>
              <a:spcBef>
                <a:spcPts val="310"/>
              </a:spcBef>
              <a:spcAft>
                <a:spcPts val="0"/>
              </a:spcAft>
              <a:buClr>
                <a:schemeClr val="dk1"/>
              </a:buClr>
              <a:buSzPts val="1200"/>
              <a:buFont typeface="Arial"/>
              <a:buNone/>
            </a:pPr>
            <a:r>
              <a:t/>
            </a:r>
            <a:endParaRPr sz="1500"/>
          </a:p>
          <a:p>
            <a:pPr indent="0" lvl="0" marL="0" marR="5080" rtl="0" algn="just">
              <a:lnSpc>
                <a:spcPct val="102000"/>
              </a:lnSpc>
              <a:spcBef>
                <a:spcPts val="310"/>
              </a:spcBef>
              <a:spcAft>
                <a:spcPts val="0"/>
              </a:spcAft>
              <a:buClr>
                <a:schemeClr val="dk1"/>
              </a:buClr>
              <a:buSzPts val="1200"/>
              <a:buFont typeface="Arial"/>
              <a:buNone/>
            </a:pPr>
            <a:r>
              <a:rPr lang="en-US" sz="1500"/>
              <a:t>allows you to either explicitly or implicitly estimate MDP, and you can use the inference algorithm to figure out the optimal solution</a:t>
            </a:r>
            <a:endParaRPr sz="1500"/>
          </a:p>
          <a:p>
            <a:pPr indent="0" lvl="0" marL="0" marR="5080" rtl="0" algn="just">
              <a:lnSpc>
                <a:spcPct val="102000"/>
              </a:lnSpc>
              <a:spcBef>
                <a:spcPts val="310"/>
              </a:spcBef>
              <a:spcAft>
                <a:spcPts val="0"/>
              </a:spcAft>
              <a:buClr>
                <a:schemeClr val="dk1"/>
              </a:buClr>
              <a:buSzPts val="1200"/>
              <a:buFont typeface="Arial"/>
              <a:buNone/>
            </a:pPr>
            <a:r>
              <a:t/>
            </a:r>
            <a:endParaRPr sz="1500"/>
          </a:p>
          <a:p>
            <a:pPr indent="0" lvl="0" marL="0" marR="5080" rtl="0" algn="just">
              <a:lnSpc>
                <a:spcPct val="102000"/>
              </a:lnSpc>
              <a:spcBef>
                <a:spcPts val="310"/>
              </a:spcBef>
              <a:spcAft>
                <a:spcPts val="0"/>
              </a:spcAft>
              <a:buClr>
                <a:schemeClr val="dk1"/>
              </a:buClr>
              <a:buSzPts val="1200"/>
              <a:buFont typeface="Arial"/>
              <a:buNone/>
            </a:pPr>
            <a:r>
              <a:rPr lang="en-US" sz="1500"/>
              <a:t>[whiteboard]</a:t>
            </a:r>
            <a:endParaRPr sz="1500"/>
          </a:p>
          <a:p>
            <a:pPr indent="0" lvl="0" marL="0" marR="5080" rtl="0" algn="just">
              <a:lnSpc>
                <a:spcPct val="102000"/>
              </a:lnSpc>
              <a:spcBef>
                <a:spcPts val="310"/>
              </a:spcBef>
              <a:spcAft>
                <a:spcPts val="0"/>
              </a:spcAft>
              <a:buClr>
                <a:schemeClr val="dk1"/>
              </a:buClr>
              <a:buSzPts val="1200"/>
              <a:buFont typeface="Arial"/>
              <a:buNone/>
            </a:pPr>
            <a:r>
              <a:t/>
            </a:r>
            <a:endParaRPr sz="1500"/>
          </a:p>
          <a:p>
            <a:pPr indent="0" lvl="0" marL="0" marR="5080" rtl="0" algn="just">
              <a:lnSpc>
                <a:spcPct val="102000"/>
              </a:lnSpc>
              <a:spcBef>
                <a:spcPts val="310"/>
              </a:spcBef>
              <a:spcAft>
                <a:spcPts val="0"/>
              </a:spcAft>
              <a:buClr>
                <a:schemeClr val="dk1"/>
              </a:buClr>
              <a:buSzPts val="1200"/>
              <a:buFont typeface="Arial"/>
              <a:buNone/>
            </a:pPr>
            <a:r>
              <a:rPr lang="en-US" sz="1500"/>
              <a:t>we have a set of states, from every state we have a set of actions coming out, actions take us to the chance nodes.</a:t>
            </a:r>
            <a:endParaRPr sz="1500"/>
          </a:p>
          <a:p>
            <a:pPr indent="0" lvl="0" marL="0" marR="5080" rtl="0" algn="just">
              <a:lnSpc>
                <a:spcPct val="102000"/>
              </a:lnSpc>
              <a:spcBef>
                <a:spcPts val="310"/>
              </a:spcBef>
              <a:spcAft>
                <a:spcPts val="0"/>
              </a:spcAft>
              <a:buClr>
                <a:schemeClr val="dk1"/>
              </a:buClr>
              <a:buSzPts val="1200"/>
              <a:buFont typeface="Arial"/>
              <a:buNone/>
            </a:pPr>
            <a:r>
              <a:t/>
            </a:r>
            <a:endParaRPr sz="1500"/>
          </a:p>
          <a:p>
            <a:pPr indent="0" lvl="0" marL="0" marR="5080" rtl="0" algn="just">
              <a:lnSpc>
                <a:spcPct val="102000"/>
              </a:lnSpc>
              <a:spcBef>
                <a:spcPts val="310"/>
              </a:spcBef>
              <a:spcAft>
                <a:spcPts val="0"/>
              </a:spcAft>
              <a:buClr>
                <a:schemeClr val="dk1"/>
              </a:buClr>
              <a:buSzPts val="1200"/>
              <a:buFont typeface="Arial"/>
              <a:buNone/>
            </a:pPr>
            <a:r>
              <a:rPr lang="en-US" sz="1500"/>
              <a:t>out of the chance nodes are transitions, it also has reward </a:t>
            </a:r>
            <a:endParaRPr sz="1500"/>
          </a:p>
          <a:p>
            <a:pPr indent="0" lvl="0" marL="0" marR="5080" rtl="0" algn="just">
              <a:lnSpc>
                <a:spcPct val="102000"/>
              </a:lnSpc>
              <a:spcBef>
                <a:spcPts val="310"/>
              </a:spcBef>
              <a:spcAft>
                <a:spcPts val="0"/>
              </a:spcAft>
              <a:buClr>
                <a:schemeClr val="dk1"/>
              </a:buClr>
              <a:buSzPts val="1200"/>
              <a:buFont typeface="Arial"/>
              <a:buNone/>
            </a:pPr>
            <a:r>
              <a:t/>
            </a:r>
            <a:endParaRPr sz="1500"/>
          </a:p>
        </p:txBody>
      </p:sp>
      <p:sp>
        <p:nvSpPr>
          <p:cNvPr id="60" name="Google Shape;60;g2018ec45df6_0_151: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a17c68904_1_167: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500"/>
              <a:t>We just saw that the map coloring problem can be solved using backtracking search. </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US" sz="1500"/>
              <a:t>but this was inefficient, can we make the search more efficient? we will see how we can make the search more efficient with 3 improvement steps: forward checking, choosing the order of variable, and choosing the order of value</a:t>
            </a:r>
            <a:endParaRPr sz="1500"/>
          </a:p>
        </p:txBody>
      </p:sp>
      <p:sp>
        <p:nvSpPr>
          <p:cNvPr id="277" name="Google Shape;277;g22a17c68904_1_167: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a17c68904_1_178: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500"/>
              <a:t>Before we talk about the 3 tricks we’ll first need to define one terminology. </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US" sz="1500"/>
              <a:t>[draw this on the whiteboard] </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US" sz="1500"/>
              <a:t>D(x, X_i) x: partial assignment, X_i: the current variable, e.g., X_i = SA</a:t>
            </a:r>
            <a:endParaRPr sz="1500"/>
          </a:p>
          <a:p>
            <a:pPr indent="0" lvl="0" marL="0" rtl="0" algn="l">
              <a:lnSpc>
                <a:spcPct val="100000"/>
              </a:lnSpc>
              <a:spcBef>
                <a:spcPts val="0"/>
              </a:spcBef>
              <a:spcAft>
                <a:spcPts val="0"/>
              </a:spcAft>
              <a:buSzPts val="1100"/>
              <a:buNone/>
            </a:pPr>
            <a:r>
              <a:t/>
            </a:r>
            <a:endParaRPr sz="1500"/>
          </a:p>
        </p:txBody>
      </p:sp>
      <p:sp>
        <p:nvSpPr>
          <p:cNvPr id="287" name="Google Shape;287;g22a17c68904_1_178: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a17c68904_1_192: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500"/>
              <a:t>Now we can layout the backtracking search and point out the 3 steps we want to improve</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US" sz="1500"/>
              <a:t>update the domain</a:t>
            </a:r>
            <a:endParaRPr sz="1500"/>
          </a:p>
        </p:txBody>
      </p:sp>
      <p:sp>
        <p:nvSpPr>
          <p:cNvPr id="300" name="Google Shape;300;g22a17c68904_1_192: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2a17c68904_1_216: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500"/>
              <a:t>this shows one step lookahead of eliminating values</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US" sz="1500"/>
              <a:t>for some reason we choose Q instead of SA next</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US" sz="1500"/>
              <a:t>We can see that the selection between Q and SA can be improved by ordering of which variable to choose</a:t>
            </a:r>
            <a:endParaRPr sz="1500"/>
          </a:p>
        </p:txBody>
      </p:sp>
      <p:sp>
        <p:nvSpPr>
          <p:cNvPr id="318" name="Google Shape;318;g22a17c68904_1_216: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a17c68904_1_237: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sz="1500"/>
          </a:p>
        </p:txBody>
      </p:sp>
      <p:sp>
        <p:nvSpPr>
          <p:cNvPr id="329" name="Google Shape;329;g22a17c68904_1_237: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a17c68904_1_255: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500"/>
              <a:t>Why do we want to choose the variable with the least possible values?</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US" sz="1500"/>
              <a:t>if you want to fail you want to fail early</a:t>
            </a:r>
            <a:endParaRPr sz="1500"/>
          </a:p>
        </p:txBody>
      </p:sp>
      <p:sp>
        <p:nvSpPr>
          <p:cNvPr id="337" name="Google Shape;337;g22a17c68904_1_255: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a17c68904_1_264: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US" sz="1500"/>
              <a:t>For value you want to pick the value such that there is the most number of variables</a:t>
            </a:r>
            <a:endParaRPr sz="1500"/>
          </a:p>
          <a:p>
            <a:pPr indent="0" lvl="0" marL="0" rtl="0" algn="l">
              <a:lnSpc>
                <a:spcPct val="100000"/>
              </a:lnSpc>
              <a:spcBef>
                <a:spcPts val="0"/>
              </a:spcBef>
              <a:spcAft>
                <a:spcPts val="0"/>
              </a:spcAft>
              <a:buSzPts val="1100"/>
              <a:buNone/>
            </a:pPr>
            <a:r>
              <a:t/>
            </a:r>
            <a:endParaRPr sz="1500"/>
          </a:p>
          <a:p>
            <a:pPr indent="0" lvl="0" marL="0" rtl="0" algn="l">
              <a:lnSpc>
                <a:spcPct val="100000"/>
              </a:lnSpc>
              <a:spcBef>
                <a:spcPts val="0"/>
              </a:spcBef>
              <a:spcAft>
                <a:spcPts val="0"/>
              </a:spcAft>
              <a:buSzPts val="1100"/>
              <a:buNone/>
            </a:pPr>
            <a:r>
              <a:rPr lang="en-US" sz="1500"/>
              <a:t>why the difference? because for choosing of variable it’s the AND, for choosing of colors it’s the OR</a:t>
            </a:r>
            <a:endParaRPr sz="1500"/>
          </a:p>
        </p:txBody>
      </p:sp>
      <p:sp>
        <p:nvSpPr>
          <p:cNvPr id="346" name="Google Shape;346;g22a17c68904_1_264: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2a17c68904_1_274: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sz="1500"/>
          </a:p>
        </p:txBody>
      </p:sp>
      <p:sp>
        <p:nvSpPr>
          <p:cNvPr id="355" name="Google Shape;355;g22a17c68904_1_274: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a17c68904_1_283: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sz="1500"/>
          </a:p>
        </p:txBody>
      </p:sp>
      <p:sp>
        <p:nvSpPr>
          <p:cNvPr id="363" name="Google Shape;363;g22a17c68904_1_283: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a17c68904_1_291: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22a17c68904_1_291: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p:txBody>
      </p:sp>
      <p:sp>
        <p:nvSpPr>
          <p:cNvPr id="372" name="Google Shape;372;g22a17c68904_1_291: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a17c68904_1_17: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22a17c68904_1_17: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p:txBody>
      </p:sp>
      <p:sp>
        <p:nvSpPr>
          <p:cNvPr id="102" name="Google Shape;102;g22a17c68904_1_17: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2a17c68904_1_309: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22a17c68904_1_309: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45720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what’s the point </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notice this is a factor graph, you could use backtracking search of x1 x2, but clearly this is not the efficient way to do it</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there’s structure we can leverage to arrive at the answer easier</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how you can do logical inference to arrive at answers much faster?</a:t>
            </a:r>
            <a:endParaRPr sz="1500">
              <a:solidFill>
                <a:srgbClr val="0000FF"/>
              </a:solidFill>
              <a:latin typeface="Arial"/>
              <a:ea typeface="Arial"/>
              <a:cs typeface="Arial"/>
              <a:sym typeface="Arial"/>
            </a:endParaRPr>
          </a:p>
        </p:txBody>
      </p:sp>
      <p:sp>
        <p:nvSpPr>
          <p:cNvPr id="391" name="Google Shape;391;g22a17c68904_1_309: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2a17c68904_1_328: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22a17c68904_1_328: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45720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 data, we perform some learning on it, and got a model, and use it for inference</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so what does it look like for differen..</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for </a:t>
            </a:r>
            <a:r>
              <a:rPr lang="en-US" sz="1500">
                <a:solidFill>
                  <a:srgbClr val="0000FF"/>
                </a:solidFill>
                <a:latin typeface="Arial"/>
                <a:ea typeface="Arial"/>
                <a:cs typeface="Arial"/>
                <a:sym typeface="Arial"/>
              </a:rPr>
              <a:t>search, what’s the minimum cost path</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in mdp, what’s the maximum value policy</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in csp, what’s the maximum weight assignment?</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for each case we looked at the modeling and inference algorithm, MLE, RL algorithm, structured perceptron and so on</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45720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depending on what type of model, there are different learning algorithms, inference algorithms</a:t>
            </a:r>
            <a:endParaRPr sz="1500">
              <a:solidFill>
                <a:srgbClr val="0000FF"/>
              </a:solidFill>
              <a:latin typeface="Arial"/>
              <a:ea typeface="Arial"/>
              <a:cs typeface="Arial"/>
              <a:sym typeface="Arial"/>
            </a:endParaRPr>
          </a:p>
        </p:txBody>
      </p:sp>
      <p:sp>
        <p:nvSpPr>
          <p:cNvPr id="409" name="Google Shape;409;g22a17c68904_1_328: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2a17c68904_1_349: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22a17c68904_1_349: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p:txBody>
      </p:sp>
      <p:sp>
        <p:nvSpPr>
          <p:cNvPr id="429" name="Google Shape;429;g22a17c68904_1_349: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2a17c68904_1_371: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g22a17c68904_1_371: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lying</a:t>
            </a:r>
            <a:r>
              <a:rPr lang="en-US" sz="1500">
                <a:solidFill>
                  <a:srgbClr val="0000FF"/>
                </a:solidFill>
                <a:latin typeface="Arial"/>
                <a:ea typeface="Arial"/>
                <a:cs typeface="Arial"/>
                <a:sym typeface="Arial"/>
              </a:rPr>
              <a:t> on the beach and talk to an assistant (data in star trek)</a:t>
            </a:r>
            <a:endParaRPr sz="1500">
              <a:solidFill>
                <a:srgbClr val="0000FF"/>
              </a:solidFill>
              <a:latin typeface="Arial"/>
              <a:ea typeface="Arial"/>
              <a:cs typeface="Arial"/>
              <a:sym typeface="Arial"/>
            </a:endParaRPr>
          </a:p>
        </p:txBody>
      </p:sp>
      <p:sp>
        <p:nvSpPr>
          <p:cNvPr id="451" name="Google Shape;451;g22a17c68904_1_371: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2a17c68904_1_399: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g22a17c68904_1_399: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have an assistant answer questions</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[demo]</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Garfield is a cat.</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 system needs to digest…</a:t>
            </a:r>
            <a:endParaRPr sz="1500">
              <a:solidFill>
                <a:srgbClr val="0000FF"/>
              </a:solidFill>
              <a:latin typeface="Arial"/>
              <a:ea typeface="Arial"/>
              <a:cs typeface="Arial"/>
              <a:sym typeface="Arial"/>
            </a:endParaRPr>
          </a:p>
        </p:txBody>
      </p:sp>
      <p:sp>
        <p:nvSpPr>
          <p:cNvPr id="477" name="Google Shape;477;g22a17c68904_1_399: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2a17c68904_1_429: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g22a17c68904_1_429: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This is because natural language is not very precise</a:t>
            </a:r>
            <a:endParaRPr sz="1500">
              <a:solidFill>
                <a:srgbClr val="0000FF"/>
              </a:solidFill>
              <a:latin typeface="Arial"/>
              <a:ea typeface="Arial"/>
              <a:cs typeface="Arial"/>
              <a:sym typeface="Arial"/>
            </a:endParaRPr>
          </a:p>
        </p:txBody>
      </p:sp>
      <p:sp>
        <p:nvSpPr>
          <p:cNvPr id="507" name="Google Shape;507;g22a17c68904_1_429: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2a17c68904_1_460: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g22a17c68904_1_460: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if we step back and talk about what’s the role of NL, the language itself is a mechanism for expression</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there are many types of language, nL, pl</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we’ll be talking about one type of language which is logical language. It’s formal. but like NL, it’s </a:t>
            </a:r>
            <a:r>
              <a:rPr lang="en-US" sz="1500">
                <a:solidFill>
                  <a:srgbClr val="0000FF"/>
                </a:solidFill>
                <a:latin typeface="Arial"/>
                <a:ea typeface="Arial"/>
                <a:cs typeface="Arial"/>
                <a:sym typeface="Arial"/>
              </a:rPr>
              <a:t>declarative. There’s a 1-to-1 isomorphism between NL and logic language.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p:txBody>
      </p:sp>
      <p:sp>
        <p:nvSpPr>
          <p:cNvPr id="538" name="Google Shape;538;g22a17c68904_1_460: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2a17c68904_1_493: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g22a17c68904_1_493: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p:txBody>
      </p:sp>
      <p:sp>
        <p:nvSpPr>
          <p:cNvPr id="571" name="Google Shape;571;g22a17c68904_1_493: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2a17c68904_1_527: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g22a17c68904_1_527: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syntax</a:t>
            </a:r>
            <a:r>
              <a:rPr lang="en-US" sz="1500">
                <a:solidFill>
                  <a:srgbClr val="0000FF"/>
                </a:solidFill>
                <a:latin typeface="Arial"/>
                <a:ea typeface="Arial"/>
                <a:cs typeface="Arial"/>
                <a:sym typeface="Arial"/>
              </a:rPr>
              <a:t> defines </a:t>
            </a:r>
            <a:r>
              <a:rPr lang="en-US" sz="1500">
                <a:solidFill>
                  <a:srgbClr val="0000FF"/>
                </a:solidFill>
                <a:latin typeface="Arial"/>
                <a:ea typeface="Arial"/>
                <a:cs typeface="Arial"/>
                <a:sym typeface="Arial"/>
              </a:rPr>
              <a:t>what</a:t>
            </a:r>
            <a:r>
              <a:rPr lang="en-US" sz="1500">
                <a:solidFill>
                  <a:srgbClr val="0000FF"/>
                </a:solidFill>
                <a:latin typeface="Arial"/>
                <a:ea typeface="Arial"/>
                <a:cs typeface="Arial"/>
                <a:sym typeface="Arial"/>
              </a:rPr>
              <a:t> kind of expressions are valid or grammatical</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semantic for each expression what does it mean, means something very precise</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inference rules allow you to take various formulas and do operations on them</a:t>
            </a:r>
            <a:endParaRPr sz="1500">
              <a:solidFill>
                <a:srgbClr val="0000FF"/>
              </a:solidFill>
              <a:latin typeface="Arial"/>
              <a:ea typeface="Arial"/>
              <a:cs typeface="Arial"/>
              <a:sym typeface="Arial"/>
            </a:endParaRPr>
          </a:p>
        </p:txBody>
      </p:sp>
      <p:sp>
        <p:nvSpPr>
          <p:cNvPr id="590" name="Google Shape;590;g22a17c68904_1_527: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2a17c68904_1_548: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g22a17c68904_1_548: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here’s an example of two expressions which are different syntax but same semantics</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in order to define language you not only have to specify syntax but also semantics</a:t>
            </a:r>
            <a:endParaRPr sz="1500">
              <a:solidFill>
                <a:srgbClr val="0000FF"/>
              </a:solidFill>
              <a:latin typeface="Arial"/>
              <a:ea typeface="Arial"/>
              <a:cs typeface="Arial"/>
              <a:sym typeface="Arial"/>
            </a:endParaRPr>
          </a:p>
        </p:txBody>
      </p:sp>
      <p:sp>
        <p:nvSpPr>
          <p:cNvPr id="611" name="Google Shape;611;g22a17c68904_1_548: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a17c68904_1_1343: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22a17c68904_1_1343: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45720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p:txBody>
      </p:sp>
      <p:sp>
        <p:nvSpPr>
          <p:cNvPr id="121" name="Google Shape;121;g22a17c68904_1_1343: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2a17c68904_1_569: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g22a17c68904_1_569: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there are bunch of different logic.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as with most models, there’s a tradeoff between expressivity and computational efficiency</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as we go down this list, the first order logic and </a:t>
            </a:r>
            <a:r>
              <a:rPr lang="en-US" sz="1500">
                <a:solidFill>
                  <a:srgbClr val="0000FF"/>
                </a:solidFill>
                <a:latin typeface="Arial"/>
                <a:ea typeface="Arial"/>
                <a:cs typeface="Arial"/>
                <a:sym typeface="Arial"/>
              </a:rPr>
              <a:t>beyond, will explore more and more things using the language, but it’ll be harder to do computation using that language </a:t>
            </a:r>
            <a:endParaRPr sz="1500">
              <a:solidFill>
                <a:srgbClr val="0000FF"/>
              </a:solidFill>
              <a:latin typeface="Arial"/>
              <a:ea typeface="Arial"/>
              <a:cs typeface="Arial"/>
              <a:sym typeface="Arial"/>
            </a:endParaRPr>
          </a:p>
        </p:txBody>
      </p:sp>
      <p:sp>
        <p:nvSpPr>
          <p:cNvPr id="631" name="Google Shape;631;g22a17c68904_1_569: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2a17c68904_1_590: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g22a17c68904_1_590: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this is the key diagram for today and next lecture</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we first have syntax then semantics and inference rules</a:t>
            </a:r>
            <a:endParaRPr sz="1500">
              <a:solidFill>
                <a:srgbClr val="0000FF"/>
              </a:solidFill>
              <a:latin typeface="Arial"/>
              <a:ea typeface="Arial"/>
              <a:cs typeface="Arial"/>
              <a:sym typeface="Arial"/>
            </a:endParaRPr>
          </a:p>
        </p:txBody>
      </p:sp>
      <p:sp>
        <p:nvSpPr>
          <p:cNvPr id="652" name="Google Shape;652;g22a17c68904_1_590: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2a17c68904_1_611: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1" name="Google Shape;671;g22a17c68904_1_611: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capital, formulas that cannot be any smaller</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bidirectional implies</a:t>
            </a:r>
            <a:endParaRPr sz="1500">
              <a:solidFill>
                <a:srgbClr val="0000FF"/>
              </a:solidFill>
              <a:latin typeface="Arial"/>
              <a:ea typeface="Arial"/>
              <a:cs typeface="Arial"/>
              <a:sym typeface="Arial"/>
            </a:endParaRPr>
          </a:p>
        </p:txBody>
      </p:sp>
      <p:sp>
        <p:nvSpPr>
          <p:cNvPr id="672" name="Google Shape;672;g22a17c68904_1_611: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2a17c68904_1_633: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g22a17c68904_1_633: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p:txBody>
      </p:sp>
      <p:sp>
        <p:nvSpPr>
          <p:cNvPr id="694" name="Google Shape;694;g22a17c68904_1_633: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2a17c68904_1_661: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g22a17c68904_1_661: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syntax gives you formulas or statements you can make</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not is just a symbol, or is just a symbol, they don’t have any semantics</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 can define some </a:t>
            </a:r>
            <a:r>
              <a:rPr lang="en-US" sz="1500">
                <a:solidFill>
                  <a:srgbClr val="0000FF"/>
                </a:solidFill>
                <a:latin typeface="Arial"/>
                <a:ea typeface="Arial"/>
                <a:cs typeface="Arial"/>
                <a:sym typeface="Arial"/>
              </a:rPr>
              <a:t>semantics</a:t>
            </a:r>
            <a:r>
              <a:rPr lang="en-US" sz="1500">
                <a:solidFill>
                  <a:srgbClr val="0000FF"/>
                </a:solidFill>
                <a:latin typeface="Arial"/>
                <a:ea typeface="Arial"/>
                <a:cs typeface="Arial"/>
                <a:sym typeface="Arial"/>
              </a:rPr>
              <a:t> which will be completely different from you’ve imagined</a:t>
            </a:r>
            <a:endParaRPr sz="1500">
              <a:solidFill>
                <a:srgbClr val="0000FF"/>
              </a:solidFill>
              <a:latin typeface="Arial"/>
              <a:ea typeface="Arial"/>
              <a:cs typeface="Arial"/>
              <a:sym typeface="Arial"/>
            </a:endParaRPr>
          </a:p>
        </p:txBody>
      </p:sp>
      <p:sp>
        <p:nvSpPr>
          <p:cNvPr id="722" name="Google Shape;722;g22a17c68904_1_661: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2a17c68904_1_689: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8" name="Google Shape;748;g22a17c68904_1_689: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 syntax gives you the set of formulas/statements you can make</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now I’ll have to tell you what do these things mean</a:t>
            </a:r>
            <a:endParaRPr sz="1500">
              <a:solidFill>
                <a:srgbClr val="0000FF"/>
              </a:solidFill>
              <a:latin typeface="Arial"/>
              <a:ea typeface="Arial"/>
              <a:cs typeface="Arial"/>
              <a:sym typeface="Arial"/>
            </a:endParaRPr>
          </a:p>
        </p:txBody>
      </p:sp>
      <p:sp>
        <p:nvSpPr>
          <p:cNvPr id="749" name="Google Shape;749;g22a17c68904_1_689: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2a17c68904_1_716: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g22a17c68904_1_716: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semantics there are a number of definitions.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 first is model, it’s really </a:t>
            </a:r>
            <a:r>
              <a:rPr lang="en-US" sz="1500">
                <a:solidFill>
                  <a:srgbClr val="0000FF"/>
                </a:solidFill>
                <a:latin typeface="Arial"/>
                <a:ea typeface="Arial"/>
                <a:cs typeface="Arial"/>
                <a:sym typeface="Arial"/>
              </a:rPr>
              <a:t>confusion</a:t>
            </a:r>
            <a:r>
              <a:rPr lang="en-US" sz="1500">
                <a:solidFill>
                  <a:srgbClr val="0000FF"/>
                </a:solidFill>
                <a:latin typeface="Arial"/>
                <a:ea typeface="Arial"/>
                <a:cs typeface="Arial"/>
                <a:sym typeface="Arial"/>
              </a:rPr>
              <a:t> but from standard literature</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different from general notion of a model, e.g., hmm</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refers to an assignment of truth value for propositional symbols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Clr>
                <a:schemeClr val="dk1"/>
              </a:buClr>
              <a:buSzPts val="1400"/>
              <a:buFont typeface="Arial"/>
              <a:buNone/>
            </a:pPr>
            <a:r>
              <a:rPr lang="en-US" sz="1500">
                <a:solidFill>
                  <a:srgbClr val="0000FF"/>
                </a:solidFill>
                <a:latin typeface="Arial"/>
                <a:ea typeface="Arial"/>
                <a:cs typeface="Arial"/>
                <a:sym typeface="Arial"/>
              </a:rPr>
              <a:t>use w because sometimes it’s also called world</a:t>
            </a:r>
            <a:endParaRPr sz="1500">
              <a:solidFill>
                <a:srgbClr val="0000FF"/>
              </a:solidFill>
              <a:latin typeface="Arial"/>
              <a:ea typeface="Arial"/>
              <a:cs typeface="Arial"/>
              <a:sym typeface="Arial"/>
            </a:endParaRPr>
          </a:p>
        </p:txBody>
      </p:sp>
      <p:sp>
        <p:nvSpPr>
          <p:cNvPr id="776" name="Google Shape;776;g22a17c68904_1_716: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2a17c68904_1_744: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3" name="Google Shape;803;g22a17c68904_1_744: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 interpretation function takes a function and the model and say “if the world looks like this, is the statement true?”</a:t>
            </a:r>
            <a:endParaRPr sz="1500">
              <a:solidFill>
                <a:srgbClr val="0000FF"/>
              </a:solidFill>
              <a:latin typeface="Arial"/>
              <a:ea typeface="Arial"/>
              <a:cs typeface="Arial"/>
              <a:sym typeface="Arial"/>
            </a:endParaRPr>
          </a:p>
        </p:txBody>
      </p:sp>
      <p:sp>
        <p:nvSpPr>
          <p:cNvPr id="804" name="Google Shape;804;g22a17c68904_1_744: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2a17c68904_1_799: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g22a17c68904_1_799: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just to explain the interpretation, I’ll define it recursively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for propositional symbols p, just gonna interpret as look up. So if asking “is A true”? go to my model and look up if A’s true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recursively can define the interpretation of any formulas in terms of its sub formulas</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suppose I have the interpretation of f and g, if f is 0 and g is 0</a:t>
            </a:r>
            <a:endParaRPr sz="1500">
              <a:solidFill>
                <a:srgbClr val="0000FF"/>
              </a:solidFill>
              <a:latin typeface="Arial"/>
              <a:ea typeface="Arial"/>
              <a:cs typeface="Arial"/>
              <a:sym typeface="Arial"/>
            </a:endParaRPr>
          </a:p>
        </p:txBody>
      </p:sp>
      <p:sp>
        <p:nvSpPr>
          <p:cNvPr id="831" name="Google Shape;831;g22a17c68904_1_799: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2a17c68904_1_827: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g22a17c68904_1_827: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interpretation function binds formulas which are syntax, and semantics which are models</a:t>
            </a:r>
            <a:endParaRPr sz="1500">
              <a:solidFill>
                <a:srgbClr val="0000FF"/>
              </a:solidFill>
              <a:latin typeface="Arial"/>
              <a:ea typeface="Arial"/>
              <a:cs typeface="Arial"/>
              <a:sym typeface="Arial"/>
            </a:endParaRPr>
          </a:p>
        </p:txBody>
      </p:sp>
      <p:sp>
        <p:nvSpPr>
          <p:cNvPr id="850" name="Google Shape;850;g22a17c68904_1_827: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a17c68904_0_7: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500"/>
          </a:p>
        </p:txBody>
      </p:sp>
      <p:sp>
        <p:nvSpPr>
          <p:cNvPr id="138" name="Google Shape;138;g22a17c68904_0_7: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22a17c68904_1_868: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9" name="Google Shape;869;g22a17c68904_1_868: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it’s useful to think about formulas in a slightly different way</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we’ll think about a formula as representing the set of all models for which interpretation is true (1)</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M (f) is a set of models that f is true</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if I make a statement here what I’m really saying is I think the world is one of these models not the other models</a:t>
            </a:r>
            <a:endParaRPr sz="1500">
              <a:solidFill>
                <a:srgbClr val="0000FF"/>
              </a:solidFill>
              <a:latin typeface="Arial"/>
              <a:ea typeface="Arial"/>
              <a:cs typeface="Arial"/>
              <a:sym typeface="Arial"/>
            </a:endParaRPr>
          </a:p>
        </p:txBody>
      </p:sp>
      <p:sp>
        <p:nvSpPr>
          <p:cNvPr id="870" name="Google Shape;870;g22a17c68904_1_868: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22a17c68904_1_847: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8" name="Google Shape;888;g22a17c68904_1_847: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 set of models is the red region, which are 3 possible models</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 key idea here is remember I said logic allows you express complicated and large things by using very small means</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here I have a very small formula, that represents a set of models which can be exponentially large, power of logic comes from this</a:t>
            </a:r>
            <a:endParaRPr sz="1500">
              <a:solidFill>
                <a:srgbClr val="0000FF"/>
              </a:solidFill>
              <a:latin typeface="Arial"/>
              <a:ea typeface="Arial"/>
              <a:cs typeface="Arial"/>
              <a:sym typeface="Arial"/>
            </a:endParaRPr>
          </a:p>
        </p:txBody>
      </p:sp>
      <p:sp>
        <p:nvSpPr>
          <p:cNvPr id="889" name="Google Shape;889;g22a17c68904_1_847: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2a17c68904_1_887: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g22a17c68904_1_887: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another definition</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KB is just a set of formulas, think of this as the facts you know about the world</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 key is I’ll define a set of models denoted by KB to be the intersection of all the models denoted by the formulas</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in this case, if …, the models denoted by the KB is </a:t>
            </a:r>
            <a:r>
              <a:rPr lang="en-US" sz="1500">
                <a:solidFill>
                  <a:srgbClr val="0000FF"/>
                </a:solidFill>
                <a:latin typeface="Arial"/>
                <a:ea typeface="Arial"/>
                <a:cs typeface="Arial"/>
                <a:sym typeface="Arial"/>
              </a:rPr>
              <a:t>just</a:t>
            </a:r>
            <a:r>
              <a:rPr lang="en-US" sz="1500">
                <a:solidFill>
                  <a:srgbClr val="0000FF"/>
                </a:solidFill>
                <a:latin typeface="Arial"/>
                <a:ea typeface="Arial"/>
                <a:cs typeface="Arial"/>
                <a:sym typeface="Arial"/>
              </a:rPr>
              <a:t> the intersection</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initially you have 2^n possible world, as you add things to your KB, the size of the world will shrink</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p:txBody>
      </p:sp>
      <p:sp>
        <p:nvSpPr>
          <p:cNvPr id="907" name="Google Shape;907;g22a17c68904_1_887: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22a17c68904_1_907: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6" name="Google Shape;926;g22a17c68904_1_907: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p:txBody>
      </p:sp>
      <p:sp>
        <p:nvSpPr>
          <p:cNvPr id="927" name="Google Shape;927;g22a17c68904_1_907: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2a17c68904_1_949: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5" name="Google Shape;945;g22a17c68904_1_949: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as you go through life you’ll add more formulas to your KB</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over time the model will shrink, bc you are taking intersection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one question is how much it’s shrinking, there are three different cases</a:t>
            </a:r>
            <a:endParaRPr sz="1500">
              <a:solidFill>
                <a:srgbClr val="0000FF"/>
              </a:solidFill>
              <a:latin typeface="Arial"/>
              <a:ea typeface="Arial"/>
              <a:cs typeface="Arial"/>
              <a:sym typeface="Arial"/>
            </a:endParaRPr>
          </a:p>
        </p:txBody>
      </p:sp>
      <p:sp>
        <p:nvSpPr>
          <p:cNvPr id="946" name="Google Shape;946;g22a17c68904_1_949: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2a17c68904_1_928: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4" name="Google Shape;964;g22a17c68904_1_928: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 first is entailment. suppose this is your formula so far, and someone tells you this, so you didn’t learn anything</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which means f is at least as large</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p:txBody>
      </p:sp>
      <p:sp>
        <p:nvSpPr>
          <p:cNvPr id="965" name="Google Shape;965;g22a17c68904_1_928: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2a17c68904_1_969: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3" name="Google Shape;983;g22a17c68904_1_969: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e.g., if you know it’s rain and snow, someone tells you it’s not snow</a:t>
            </a:r>
            <a:endParaRPr sz="1500">
              <a:solidFill>
                <a:srgbClr val="0000FF"/>
              </a:solidFill>
              <a:latin typeface="Arial"/>
              <a:ea typeface="Arial"/>
              <a:cs typeface="Arial"/>
              <a:sym typeface="Arial"/>
            </a:endParaRPr>
          </a:p>
        </p:txBody>
      </p:sp>
      <p:sp>
        <p:nvSpPr>
          <p:cNvPr id="984" name="Google Shape;984;g22a17c68904_1_969: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2a17c68904_1_988: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1" name="Google Shape;1001;g22a17c68904_1_988: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 learned something new</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if it’s strictly inside it’s also contingency</a:t>
            </a:r>
            <a:endParaRPr sz="1500">
              <a:solidFill>
                <a:srgbClr val="0000FF"/>
              </a:solidFill>
              <a:latin typeface="Arial"/>
              <a:ea typeface="Arial"/>
              <a:cs typeface="Arial"/>
              <a:sym typeface="Arial"/>
            </a:endParaRPr>
          </a:p>
        </p:txBody>
      </p:sp>
      <p:sp>
        <p:nvSpPr>
          <p:cNvPr id="1002" name="Google Shape;1002;g22a17c68904_1_988: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2a17c68904_1_1006: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9" name="Google Shape;1019;g22a17c68904_1_1006: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there’s a relation between contradiction and entailment </a:t>
            </a:r>
            <a:endParaRPr sz="1500">
              <a:solidFill>
                <a:srgbClr val="0000FF"/>
              </a:solidFill>
              <a:latin typeface="Arial"/>
              <a:ea typeface="Arial"/>
              <a:cs typeface="Arial"/>
              <a:sym typeface="Arial"/>
            </a:endParaRPr>
          </a:p>
        </p:txBody>
      </p:sp>
      <p:sp>
        <p:nvSpPr>
          <p:cNvPr id="1020" name="Google Shape;1020;g22a17c68904_1_1006: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2a17c68904_1_1025: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g22a17c68904_1_1025: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with these three notions, we can go back and think about how to implement these operations</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if I have a system and I tell the system a formula f, there are three possibilities of </a:t>
            </a:r>
            <a:r>
              <a:rPr lang="en-US" sz="1500">
                <a:solidFill>
                  <a:srgbClr val="0000FF"/>
                </a:solidFill>
                <a:latin typeface="Arial"/>
                <a:ea typeface="Arial"/>
                <a:cs typeface="Arial"/>
                <a:sym typeface="Arial"/>
              </a:rPr>
              <a:t>the system responses</a:t>
            </a:r>
            <a:endParaRPr sz="1500">
              <a:solidFill>
                <a:srgbClr val="0000FF"/>
              </a:solidFill>
              <a:latin typeface="Arial"/>
              <a:ea typeface="Arial"/>
              <a:cs typeface="Arial"/>
              <a:sym typeface="Arial"/>
            </a:endParaRPr>
          </a:p>
        </p:txBody>
      </p:sp>
      <p:sp>
        <p:nvSpPr>
          <p:cNvPr id="1039" name="Google Shape;1039;g22a17c68904_1_1025: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a17c68904_0_54: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For state based models, </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for modeling we talked about </a:t>
            </a:r>
            <a:endParaRPr sz="1500"/>
          </a:p>
        </p:txBody>
      </p:sp>
      <p:sp>
        <p:nvSpPr>
          <p:cNvPr id="146" name="Google Shape;146;g22a17c68904_0_54: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2a17c68904_1_1045: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7" name="Google Shape;1057;g22a17c68904_1_1045: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p:txBody>
      </p:sp>
      <p:sp>
        <p:nvSpPr>
          <p:cNvPr id="1058" name="Google Shape;1058;g22a17c68904_1_1045: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2a17c68904_1_1064: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5" name="Google Shape;1075;g22a17c68904_1_1064: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this is a bit of digression, in BN, we have complete assignments, and joint distribution of these assignments.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We can think of this as probabilistic, so the numerator is the probability mass of KB intersect f, and </a:t>
            </a:r>
            <a:r>
              <a:rPr lang="en-US" sz="1500">
                <a:solidFill>
                  <a:srgbClr val="0000FF"/>
                </a:solidFill>
                <a:latin typeface="Arial"/>
                <a:ea typeface="Arial"/>
                <a:cs typeface="Arial"/>
                <a:sym typeface="Arial"/>
              </a:rPr>
              <a:t>divide</a:t>
            </a:r>
            <a:r>
              <a:rPr lang="en-US" sz="1500">
                <a:solidFill>
                  <a:srgbClr val="0000FF"/>
                </a:solidFill>
                <a:latin typeface="Arial"/>
                <a:ea typeface="Arial"/>
                <a:cs typeface="Arial"/>
                <a:sym typeface="Arial"/>
              </a:rPr>
              <a:t> those from the KB.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so instead of idk, you can give a probability </a:t>
            </a:r>
            <a:endParaRPr sz="1500">
              <a:solidFill>
                <a:srgbClr val="0000FF"/>
              </a:solidFill>
              <a:latin typeface="Arial"/>
              <a:ea typeface="Arial"/>
              <a:cs typeface="Arial"/>
              <a:sym typeface="Arial"/>
            </a:endParaRPr>
          </a:p>
        </p:txBody>
      </p:sp>
      <p:sp>
        <p:nvSpPr>
          <p:cNvPr id="1076" name="Google Shape;1076;g22a17c68904_1_1064: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22a17c68904_1_1082: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3" name="Google Shape;1093;g22a17c68904_1_1082: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now how do we know that given KB, whether f is entailment, contradiction or contingency?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We can reduce Ask and Tell to satisfiability calls. why we reducing to satisfiability? </a:t>
            </a:r>
            <a:endParaRPr sz="1500">
              <a:solidFill>
                <a:srgbClr val="0000FF"/>
              </a:solidFill>
              <a:latin typeface="Arial"/>
              <a:ea typeface="Arial"/>
              <a:cs typeface="Arial"/>
              <a:sym typeface="Arial"/>
            </a:endParaRPr>
          </a:p>
        </p:txBody>
      </p:sp>
      <p:sp>
        <p:nvSpPr>
          <p:cNvPr id="1094" name="Google Shape;1094;g22a17c68904_1_1082: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2a17c68904_1_1103: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4" name="Google Shape;1114;g22a17c68904_1_1103: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for propositional logic, checking satisfiability is a special case of solving CSP</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we just call propositional symbol variables, formula constraints, </a:t>
            </a:r>
            <a:endParaRPr sz="1500">
              <a:solidFill>
                <a:srgbClr val="0000FF"/>
              </a:solidFill>
              <a:latin typeface="Arial"/>
              <a:ea typeface="Arial"/>
              <a:cs typeface="Arial"/>
              <a:sym typeface="Arial"/>
            </a:endParaRPr>
          </a:p>
        </p:txBody>
      </p:sp>
      <p:sp>
        <p:nvSpPr>
          <p:cNvPr id="1115" name="Google Shape;1115;g22a17c68904_1_1103: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22a17c68904_1_1124: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2" name="Google Shape;1132;g22a17c68904_1_1124: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in this case we have KB like this, if we find a satisfying assignment, then we return satisfiable</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and we define this CSp and we find a satisfying assignment, we return satisfiable, …</a:t>
            </a:r>
            <a:endParaRPr sz="1500">
              <a:solidFill>
                <a:srgbClr val="0000FF"/>
              </a:solidFill>
              <a:latin typeface="Arial"/>
              <a:ea typeface="Arial"/>
              <a:cs typeface="Arial"/>
              <a:sym typeface="Arial"/>
            </a:endParaRPr>
          </a:p>
        </p:txBody>
      </p:sp>
      <p:sp>
        <p:nvSpPr>
          <p:cNvPr id="1133" name="Google Shape;1133;g22a17c68904_1_1124: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22a17c68904_1_1144: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2" name="Google Shape;1152;g22a17c68904_1_1144: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DPLL: named after 4 people, essentially backtracking search + pruning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walkset think of as gibbs sampling</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we now have all the ingredients for inference rules, defined symbols, formulas, semantics, told you even how to solve entailment contradition queries by reducing to satisfactabviliy </a:t>
            </a:r>
            <a:endParaRPr sz="1500">
              <a:solidFill>
                <a:srgbClr val="0000FF"/>
              </a:solidFill>
              <a:latin typeface="Arial"/>
              <a:ea typeface="Arial"/>
              <a:cs typeface="Arial"/>
              <a:sym typeface="Arial"/>
            </a:endParaRPr>
          </a:p>
        </p:txBody>
      </p:sp>
      <p:sp>
        <p:nvSpPr>
          <p:cNvPr id="1153" name="Google Shape;1153;g22a17c68904_1_1144: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22a17c68904_1_1164: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2" name="Google Shape;1172;g22a17c68904_1_1164: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but now coming back at the original motivation of X1+X2, we can ask the question can we exploit the fact that we have formulas rather than arbitrary functions</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this is where inference rules will come into play</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I’ll explain this figure: I have a bunch of formulas, these formulas carve out a set of models, and this formula if it’s a superset, that means it’s entailed.</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So far we’ve talked about is doing everything in semantics. Now what we’ll talke about is inference rules that allow us to directly operate on the syntax and hopefully get some results</a:t>
            </a:r>
            <a:endParaRPr sz="1500">
              <a:solidFill>
                <a:srgbClr val="0000FF"/>
              </a:solidFill>
              <a:latin typeface="Arial"/>
              <a:ea typeface="Arial"/>
              <a:cs typeface="Arial"/>
              <a:sym typeface="Arial"/>
            </a:endParaRPr>
          </a:p>
        </p:txBody>
      </p:sp>
      <p:sp>
        <p:nvSpPr>
          <p:cNvPr id="1173" name="Google Shape;1173;g22a17c68904_1_1164: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2a17c68904_1_1184: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2" name="Google Shape;1192;g22a17c68904_1_1184: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here’s an example of making inference.</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read…</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so I’m gonna write this there’s a set of premises which I know is true, I can derive a conclusion which is another formula</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this is a general rule called modus ponens, it says for any propositional symbol p and q, that entails q. </a:t>
            </a:r>
            <a:endParaRPr sz="1500">
              <a:solidFill>
                <a:srgbClr val="0000FF"/>
              </a:solidFill>
              <a:latin typeface="Arial"/>
              <a:ea typeface="Arial"/>
              <a:cs typeface="Arial"/>
              <a:sym typeface="Arial"/>
            </a:endParaRPr>
          </a:p>
        </p:txBody>
      </p:sp>
      <p:sp>
        <p:nvSpPr>
          <p:cNvPr id="1193" name="Google Shape;1193;g22a17c68904_1_1184: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22a17c68904_1_1205: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3" name="Google Shape;1213;g22a17c68904_1_1205: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then I can add g</a:t>
            </a:r>
            <a:endParaRPr sz="1500">
              <a:solidFill>
                <a:srgbClr val="0000FF"/>
              </a:solidFill>
              <a:latin typeface="Arial"/>
              <a:ea typeface="Arial"/>
              <a:cs typeface="Arial"/>
              <a:sym typeface="Arial"/>
            </a:endParaRPr>
          </a:p>
        </p:txBody>
      </p:sp>
      <p:sp>
        <p:nvSpPr>
          <p:cNvPr id="1214" name="Google Shape;1214;g22a17c68904_1_1205: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22a17c68904_1_1227: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5" name="Google Shape;1235;g22a17c68904_1_1227: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i have a set of inference rules</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will repeat until there’s no change to the KB, choose the formulas from the KB. If I find matching rule that exist, simply add the the KB.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another definition I’ll make here is derive and prove, which means given the KB and inference rules I can produce f given the rules.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This is in contrast of entailment, which is defined by the models of KB and the models of f.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This is just mechanically applying the rules</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t/>
            </a:r>
            <a:endParaRPr sz="1500">
              <a:solidFill>
                <a:srgbClr val="0000FF"/>
              </a:solidFill>
              <a:latin typeface="Arial"/>
              <a:ea typeface="Arial"/>
              <a:cs typeface="Arial"/>
              <a:sym typeface="Arial"/>
            </a:endParaRPr>
          </a:p>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[demo]</a:t>
            </a:r>
            <a:endParaRPr sz="1500">
              <a:solidFill>
                <a:srgbClr val="0000FF"/>
              </a:solidFill>
              <a:latin typeface="Arial"/>
              <a:ea typeface="Arial"/>
              <a:cs typeface="Arial"/>
              <a:sym typeface="Arial"/>
            </a:endParaRPr>
          </a:p>
        </p:txBody>
      </p:sp>
      <p:sp>
        <p:nvSpPr>
          <p:cNvPr id="1236" name="Google Shape;1236;g22a17c68904_1_1227: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a17c68904_0_67: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There are two takeaways from state-based models:</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During modeling, we had local relations, e.g. the cost. </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The goal is to do inference globally, e.g., finding the minimum cost path</a:t>
            </a:r>
            <a:endParaRPr sz="1500"/>
          </a:p>
          <a:p>
            <a:pPr indent="0" lvl="0" marL="0" rtl="0" algn="l">
              <a:lnSpc>
                <a:spcPct val="100000"/>
              </a:lnSpc>
              <a:spcBef>
                <a:spcPts val="0"/>
              </a:spcBef>
              <a:spcAft>
                <a:spcPts val="0"/>
              </a:spcAft>
              <a:buSzPts val="1400"/>
              <a:buNone/>
            </a:pPr>
            <a:r>
              <a:t/>
            </a:r>
            <a:endParaRPr sz="1500"/>
          </a:p>
        </p:txBody>
      </p:sp>
      <p:sp>
        <p:nvSpPr>
          <p:cNvPr id="159" name="Google Shape;159;g22a17c68904_0_67: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22a17c68904_1_1251: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9" name="Google Shape;1259;g22a17c68904_1_1251: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marR="30480" rtl="0" algn="just">
              <a:lnSpc>
                <a:spcPct val="102000"/>
              </a:lnSpc>
              <a:spcBef>
                <a:spcPts val="0"/>
              </a:spcBef>
              <a:spcAft>
                <a:spcPts val="0"/>
              </a:spcAft>
              <a:buSzPts val="1400"/>
              <a:buNone/>
            </a:pPr>
            <a:r>
              <a:rPr lang="en-US" sz="1500">
                <a:solidFill>
                  <a:srgbClr val="0000FF"/>
                </a:solidFill>
                <a:latin typeface="Arial"/>
                <a:ea typeface="Arial"/>
                <a:cs typeface="Arial"/>
                <a:sym typeface="Arial"/>
              </a:rPr>
              <a:t>you can’t derive rain implies slippery which is true but modus ponens is too weak for that</a:t>
            </a:r>
            <a:endParaRPr sz="1500">
              <a:solidFill>
                <a:srgbClr val="0000FF"/>
              </a:solidFill>
              <a:latin typeface="Arial"/>
              <a:ea typeface="Arial"/>
              <a:cs typeface="Arial"/>
              <a:sym typeface="Arial"/>
            </a:endParaRPr>
          </a:p>
        </p:txBody>
      </p:sp>
      <p:sp>
        <p:nvSpPr>
          <p:cNvPr id="1260" name="Google Shape;1260;g22a17c68904_1_1251:notes"/>
          <p:cNvSpPr txBox="1"/>
          <p:nvPr>
            <p:ph idx="12" type="sldNum"/>
          </p:nvPr>
        </p:nvSpPr>
        <p:spPr>
          <a:xfrm>
            <a:off x="3265488" y="3082925"/>
            <a:ext cx="2498700" cy="162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22a17c68904_1_1278:notes"/>
          <p:cNvSpPr txBox="1"/>
          <p:nvPr>
            <p:ph idx="1" type="body"/>
          </p:nvPr>
        </p:nvSpPr>
        <p:spPr>
          <a:xfrm>
            <a:off x="576263" y="1562100"/>
            <a:ext cx="4613400" cy="127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0" name="Google Shape;1280;g22a17c68904_1_1278:notes"/>
          <p:cNvSpPr/>
          <p:nvPr>
            <p:ph idx="2" type="sldImg"/>
          </p:nvPr>
        </p:nvSpPr>
        <p:spPr>
          <a:xfrm>
            <a:off x="1911350" y="406400"/>
            <a:ext cx="1943100" cy="1093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a17c68904_0_80: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500"/>
              <a:t>The 2nd takeaway is the definition of state, which is what makes the state-based models efficient</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t/>
            </a:r>
            <a:endParaRPr sz="1500"/>
          </a:p>
        </p:txBody>
      </p:sp>
      <p:sp>
        <p:nvSpPr>
          <p:cNvPr id="171" name="Google Shape;171;g22a17c68904_0_80: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a17c68904_0_92:notes"/>
          <p:cNvSpPr txBox="1"/>
          <p:nvPr>
            <p:ph idx="1" type="body"/>
          </p:nvPr>
        </p:nvSpPr>
        <p:spPr>
          <a:xfrm>
            <a:off x="576575" y="1541300"/>
            <a:ext cx="4612500" cy="146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Let’s say it’s Australian</a:t>
            </a:r>
            <a:endParaRPr sz="1500"/>
          </a:p>
          <a:p>
            <a:pPr indent="0" lvl="0" marL="0" rtl="0" algn="l">
              <a:lnSpc>
                <a:spcPct val="100000"/>
              </a:lnSpc>
              <a:spcBef>
                <a:spcPts val="0"/>
              </a:spcBef>
              <a:spcAft>
                <a:spcPts val="0"/>
              </a:spcAft>
              <a:buSzPts val="1400"/>
              <a:buNone/>
            </a:pPr>
            <a:r>
              <a:t/>
            </a:r>
            <a:endParaRPr sz="1500"/>
          </a:p>
          <a:p>
            <a:pPr indent="0" lvl="0" marL="0" rtl="0" algn="l">
              <a:lnSpc>
                <a:spcPct val="100000"/>
              </a:lnSpc>
              <a:spcBef>
                <a:spcPts val="0"/>
              </a:spcBef>
              <a:spcAft>
                <a:spcPts val="0"/>
              </a:spcAft>
              <a:buSzPts val="1400"/>
              <a:buNone/>
            </a:pPr>
            <a:r>
              <a:rPr lang="en-US" sz="1500"/>
              <a:t>the idea is the order of things doesn’t matter, not like search (path)</a:t>
            </a:r>
            <a:endParaRPr sz="1500"/>
          </a:p>
        </p:txBody>
      </p:sp>
      <p:sp>
        <p:nvSpPr>
          <p:cNvPr id="179" name="Google Shape;179;g22a17c68904_0_92:notes"/>
          <p:cNvSpPr/>
          <p:nvPr>
            <p:ph idx="2" type="sldImg"/>
          </p:nvPr>
        </p:nvSpPr>
        <p:spPr>
          <a:xfrm>
            <a:off x="961150" y="243350"/>
            <a:ext cx="3844200" cy="121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4"/>
          <p:cNvSpPr txBox="1"/>
          <p:nvPr>
            <p:ph type="title"/>
          </p:nvPr>
        </p:nvSpPr>
        <p:spPr>
          <a:xfrm>
            <a:off x="264388" y="167266"/>
            <a:ext cx="3848735" cy="2882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700">
                <a:solidFill>
                  <a:srgbClr val="0C26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4"/>
          <p:cNvSpPr txBox="1"/>
          <p:nvPr>
            <p:ph idx="1" type="body"/>
          </p:nvPr>
        </p:nvSpPr>
        <p:spPr>
          <a:xfrm>
            <a:off x="226288" y="654353"/>
            <a:ext cx="4994910" cy="223647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900">
                <a:solidFill>
                  <a:srgbClr val="0C2659"/>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54"/>
          <p:cNvSpPr txBox="1"/>
          <p:nvPr>
            <p:ph idx="11" type="ftr"/>
          </p:nvPr>
        </p:nvSpPr>
        <p:spPr>
          <a:xfrm>
            <a:off x="1960372" y="3017710"/>
            <a:ext cx="1845056" cy="1622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4"/>
          <p:cNvSpPr txBox="1"/>
          <p:nvPr>
            <p:ph idx="10" type="dt"/>
          </p:nvPr>
        </p:nvSpPr>
        <p:spPr>
          <a:xfrm>
            <a:off x="288290" y="3017710"/>
            <a:ext cx="1326134" cy="1622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4"/>
          <p:cNvSpPr txBox="1"/>
          <p:nvPr>
            <p:ph idx="12" type="sldNum"/>
          </p:nvPr>
        </p:nvSpPr>
        <p:spPr>
          <a:xfrm>
            <a:off x="5412689" y="3125241"/>
            <a:ext cx="279400" cy="102235"/>
          </a:xfrm>
          <a:prstGeom prst="rect">
            <a:avLst/>
          </a:prstGeom>
          <a:noFill/>
          <a:ln>
            <a:noFill/>
          </a:ln>
        </p:spPr>
        <p:txBody>
          <a:bodyPr anchorCtr="0" anchor="t" bIns="0" lIns="0" spcFirstLastPara="1" rIns="0" wrap="square" tIns="0">
            <a:spAutoFit/>
          </a:bodyPr>
          <a:lstStyle>
            <a:lvl1pPr indent="0" lvl="0"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1pPr>
            <a:lvl2pPr indent="0" lvl="1"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2pPr>
            <a:lvl3pPr indent="0" lvl="2"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3pPr>
            <a:lvl4pPr indent="0" lvl="3"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4pPr>
            <a:lvl5pPr indent="0" lvl="4"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5pPr>
            <a:lvl6pPr indent="0" lvl="5"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6pPr>
            <a:lvl7pPr indent="0" lvl="6"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7pPr>
            <a:lvl8pPr indent="0" lvl="7"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8pPr>
            <a:lvl9pPr indent="0" lvl="8"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r>
              <a:rPr lang="en-US"/>
              <a:t> / 55</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56"/>
          <p:cNvSpPr txBox="1"/>
          <p:nvPr>
            <p:ph type="title"/>
          </p:nvPr>
        </p:nvSpPr>
        <p:spPr>
          <a:xfrm>
            <a:off x="264388" y="167266"/>
            <a:ext cx="3848735" cy="2882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700">
                <a:solidFill>
                  <a:srgbClr val="0C26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6"/>
          <p:cNvSpPr txBox="1"/>
          <p:nvPr>
            <p:ph idx="11" type="ftr"/>
          </p:nvPr>
        </p:nvSpPr>
        <p:spPr>
          <a:xfrm>
            <a:off x="1960372" y="3017710"/>
            <a:ext cx="1845056" cy="1622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6"/>
          <p:cNvSpPr txBox="1"/>
          <p:nvPr>
            <p:ph idx="10" type="dt"/>
          </p:nvPr>
        </p:nvSpPr>
        <p:spPr>
          <a:xfrm>
            <a:off x="288290" y="3017710"/>
            <a:ext cx="1326134" cy="1622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6"/>
          <p:cNvSpPr txBox="1"/>
          <p:nvPr>
            <p:ph idx="12" type="sldNum"/>
          </p:nvPr>
        </p:nvSpPr>
        <p:spPr>
          <a:xfrm>
            <a:off x="5412689" y="3125241"/>
            <a:ext cx="279400" cy="102235"/>
          </a:xfrm>
          <a:prstGeom prst="rect">
            <a:avLst/>
          </a:prstGeom>
          <a:noFill/>
          <a:ln>
            <a:noFill/>
          </a:ln>
        </p:spPr>
        <p:txBody>
          <a:bodyPr anchorCtr="0" anchor="t" bIns="0" lIns="0" spcFirstLastPara="1" rIns="0" wrap="square" tIns="0">
            <a:spAutoFit/>
          </a:bodyPr>
          <a:lstStyle>
            <a:lvl1pPr indent="0" lvl="0"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1pPr>
            <a:lvl2pPr indent="0" lvl="1"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2pPr>
            <a:lvl3pPr indent="0" lvl="2"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3pPr>
            <a:lvl4pPr indent="0" lvl="3"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4pPr>
            <a:lvl5pPr indent="0" lvl="4"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5pPr>
            <a:lvl6pPr indent="0" lvl="5"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6pPr>
            <a:lvl7pPr indent="0" lvl="6"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7pPr>
            <a:lvl8pPr indent="0" lvl="7"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8pPr>
            <a:lvl9pPr indent="0" lvl="8"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r>
              <a:rPr lang="en-US"/>
              <a:t> / 55</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6" name="Shape 26"/>
        <p:cNvGrpSpPr/>
        <p:nvPr/>
      </p:nvGrpSpPr>
      <p:grpSpPr>
        <a:xfrm>
          <a:off x="0" y="0"/>
          <a:ext cx="0" cy="0"/>
          <a:chOff x="0" y="0"/>
          <a:chExt cx="0" cy="0"/>
        </a:xfrm>
      </p:grpSpPr>
      <p:sp>
        <p:nvSpPr>
          <p:cNvPr id="27" name="Google Shape;27;p55"/>
          <p:cNvSpPr txBox="1"/>
          <p:nvPr>
            <p:ph idx="11" type="ftr"/>
          </p:nvPr>
        </p:nvSpPr>
        <p:spPr>
          <a:xfrm>
            <a:off x="1960372" y="3017710"/>
            <a:ext cx="1845056" cy="1622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5"/>
          <p:cNvSpPr txBox="1"/>
          <p:nvPr>
            <p:ph idx="10" type="dt"/>
          </p:nvPr>
        </p:nvSpPr>
        <p:spPr>
          <a:xfrm>
            <a:off x="288290" y="3017710"/>
            <a:ext cx="1326134" cy="1622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5"/>
          <p:cNvSpPr txBox="1"/>
          <p:nvPr>
            <p:ph idx="12" type="sldNum"/>
          </p:nvPr>
        </p:nvSpPr>
        <p:spPr>
          <a:xfrm>
            <a:off x="5412689" y="3125241"/>
            <a:ext cx="279400" cy="102235"/>
          </a:xfrm>
          <a:prstGeom prst="rect">
            <a:avLst/>
          </a:prstGeom>
          <a:noFill/>
          <a:ln>
            <a:noFill/>
          </a:ln>
        </p:spPr>
        <p:txBody>
          <a:bodyPr anchorCtr="0" anchor="t" bIns="0" lIns="0" spcFirstLastPara="1" rIns="0" wrap="square" tIns="0">
            <a:spAutoFit/>
          </a:bodyPr>
          <a:lstStyle>
            <a:lvl1pPr indent="0" lvl="0"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1pPr>
            <a:lvl2pPr indent="0" lvl="1"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2pPr>
            <a:lvl3pPr indent="0" lvl="2"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3pPr>
            <a:lvl4pPr indent="0" lvl="3"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4pPr>
            <a:lvl5pPr indent="0" lvl="4"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5pPr>
            <a:lvl6pPr indent="0" lvl="5"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6pPr>
            <a:lvl7pPr indent="0" lvl="6"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7pPr>
            <a:lvl8pPr indent="0" lvl="7"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8pPr>
            <a:lvl9pPr indent="0" lvl="8"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r>
              <a:rPr lang="en-US"/>
              <a:t> / 55</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 name="Shape 30"/>
        <p:cNvGrpSpPr/>
        <p:nvPr/>
      </p:nvGrpSpPr>
      <p:grpSpPr>
        <a:xfrm>
          <a:off x="0" y="0"/>
          <a:ext cx="0" cy="0"/>
          <a:chOff x="0" y="0"/>
          <a:chExt cx="0" cy="0"/>
        </a:xfrm>
      </p:grpSpPr>
      <p:sp>
        <p:nvSpPr>
          <p:cNvPr id="31" name="Google Shape;31;p57"/>
          <p:cNvSpPr txBox="1"/>
          <p:nvPr>
            <p:ph type="ctrTitle"/>
          </p:nvPr>
        </p:nvSpPr>
        <p:spPr>
          <a:xfrm>
            <a:off x="264388" y="167266"/>
            <a:ext cx="3848735" cy="2882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700">
                <a:solidFill>
                  <a:srgbClr val="0C26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7"/>
          <p:cNvSpPr txBox="1"/>
          <p:nvPr>
            <p:ph idx="1" type="subTitle"/>
          </p:nvPr>
        </p:nvSpPr>
        <p:spPr>
          <a:xfrm>
            <a:off x="864870" y="1817116"/>
            <a:ext cx="4036060" cy="81121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900">
                <a:solidFill>
                  <a:srgbClr val="0C26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7"/>
          <p:cNvSpPr txBox="1"/>
          <p:nvPr>
            <p:ph idx="11" type="ftr"/>
          </p:nvPr>
        </p:nvSpPr>
        <p:spPr>
          <a:xfrm>
            <a:off x="1960372" y="3017710"/>
            <a:ext cx="1845056" cy="1622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7"/>
          <p:cNvSpPr txBox="1"/>
          <p:nvPr>
            <p:ph idx="10" type="dt"/>
          </p:nvPr>
        </p:nvSpPr>
        <p:spPr>
          <a:xfrm>
            <a:off x="288290" y="3017710"/>
            <a:ext cx="1326134" cy="1622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7"/>
          <p:cNvSpPr txBox="1"/>
          <p:nvPr>
            <p:ph idx="12" type="sldNum"/>
          </p:nvPr>
        </p:nvSpPr>
        <p:spPr>
          <a:xfrm>
            <a:off x="5412689" y="3125241"/>
            <a:ext cx="279400" cy="102235"/>
          </a:xfrm>
          <a:prstGeom prst="rect">
            <a:avLst/>
          </a:prstGeom>
          <a:noFill/>
          <a:ln>
            <a:noFill/>
          </a:ln>
        </p:spPr>
        <p:txBody>
          <a:bodyPr anchorCtr="0" anchor="t" bIns="0" lIns="0" spcFirstLastPara="1" rIns="0" wrap="square" tIns="0">
            <a:spAutoFit/>
          </a:bodyPr>
          <a:lstStyle>
            <a:lvl1pPr indent="0" lvl="0"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1pPr>
            <a:lvl2pPr indent="0" lvl="1"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2pPr>
            <a:lvl3pPr indent="0" lvl="2"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3pPr>
            <a:lvl4pPr indent="0" lvl="3"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4pPr>
            <a:lvl5pPr indent="0" lvl="4"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5pPr>
            <a:lvl6pPr indent="0" lvl="5"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6pPr>
            <a:lvl7pPr indent="0" lvl="6"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7pPr>
            <a:lvl8pPr indent="0" lvl="7"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8pPr>
            <a:lvl9pPr indent="0" lvl="8"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r>
              <a:rPr lang="en-US"/>
              <a:t> / 55</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58"/>
          <p:cNvSpPr txBox="1"/>
          <p:nvPr>
            <p:ph type="title"/>
          </p:nvPr>
        </p:nvSpPr>
        <p:spPr>
          <a:xfrm>
            <a:off x="264388" y="167266"/>
            <a:ext cx="3848735" cy="2882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700">
                <a:solidFill>
                  <a:srgbClr val="0C26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8"/>
          <p:cNvSpPr txBox="1"/>
          <p:nvPr>
            <p:ph idx="1" type="body"/>
          </p:nvPr>
        </p:nvSpPr>
        <p:spPr>
          <a:xfrm>
            <a:off x="288290" y="746315"/>
            <a:ext cx="2508123" cy="214160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58"/>
          <p:cNvSpPr txBox="1"/>
          <p:nvPr>
            <p:ph idx="2" type="body"/>
          </p:nvPr>
        </p:nvSpPr>
        <p:spPr>
          <a:xfrm>
            <a:off x="2969387" y="746315"/>
            <a:ext cx="2508123" cy="214160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58"/>
          <p:cNvSpPr txBox="1"/>
          <p:nvPr>
            <p:ph idx="11" type="ftr"/>
          </p:nvPr>
        </p:nvSpPr>
        <p:spPr>
          <a:xfrm>
            <a:off x="1960372" y="3017710"/>
            <a:ext cx="1845056" cy="1622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8"/>
          <p:cNvSpPr txBox="1"/>
          <p:nvPr>
            <p:ph idx="10" type="dt"/>
          </p:nvPr>
        </p:nvSpPr>
        <p:spPr>
          <a:xfrm>
            <a:off x="288290" y="3017710"/>
            <a:ext cx="1326134" cy="1622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8"/>
          <p:cNvSpPr txBox="1"/>
          <p:nvPr>
            <p:ph idx="12" type="sldNum"/>
          </p:nvPr>
        </p:nvSpPr>
        <p:spPr>
          <a:xfrm>
            <a:off x="5412689" y="3125241"/>
            <a:ext cx="279400" cy="102235"/>
          </a:xfrm>
          <a:prstGeom prst="rect">
            <a:avLst/>
          </a:prstGeom>
          <a:noFill/>
          <a:ln>
            <a:noFill/>
          </a:ln>
        </p:spPr>
        <p:txBody>
          <a:bodyPr anchorCtr="0" anchor="t" bIns="0" lIns="0" spcFirstLastPara="1" rIns="0" wrap="square" tIns="0">
            <a:spAutoFit/>
          </a:bodyPr>
          <a:lstStyle>
            <a:lvl1pPr indent="0" lvl="0"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1pPr>
            <a:lvl2pPr indent="0" lvl="1"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2pPr>
            <a:lvl3pPr indent="0" lvl="2"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3pPr>
            <a:lvl4pPr indent="0" lvl="3"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4pPr>
            <a:lvl5pPr indent="0" lvl="4"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5pPr>
            <a:lvl6pPr indent="0" lvl="5"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6pPr>
            <a:lvl7pPr indent="0" lvl="6"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7pPr>
            <a:lvl8pPr indent="0" lvl="7"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8pPr>
            <a:lvl9pPr indent="0" lvl="8" marL="38100" marR="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r>
              <a:rPr lang="en-US"/>
              <a:t> / 55</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43" name="Shape 43"/>
        <p:cNvGrpSpPr/>
        <p:nvPr/>
      </p:nvGrpSpPr>
      <p:grpSpPr>
        <a:xfrm>
          <a:off x="0" y="0"/>
          <a:ext cx="0" cy="0"/>
          <a:chOff x="0" y="0"/>
          <a:chExt cx="0" cy="0"/>
        </a:xfrm>
      </p:grpSpPr>
      <p:sp>
        <p:nvSpPr>
          <p:cNvPr id="44" name="Google Shape;44;g2018ec45df6_0_1744"/>
          <p:cNvSpPr txBox="1"/>
          <p:nvPr>
            <p:ph type="title"/>
          </p:nvPr>
        </p:nvSpPr>
        <p:spPr>
          <a:xfrm>
            <a:off x="801947" y="110734"/>
            <a:ext cx="4165500" cy="258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2000">
                <a:solidFill>
                  <a:srgbClr val="0000A0"/>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g2018ec45df6_0_1744"/>
          <p:cNvSpPr txBox="1"/>
          <p:nvPr>
            <p:ph idx="1" type="body"/>
          </p:nvPr>
        </p:nvSpPr>
        <p:spPr>
          <a:xfrm>
            <a:off x="106570" y="564589"/>
            <a:ext cx="4228500" cy="2014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300">
                <a:solidFill>
                  <a:schemeClr val="dk1"/>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g2018ec45df6_0_1744"/>
          <p:cNvSpPr txBox="1"/>
          <p:nvPr>
            <p:ph idx="11" type="ftr"/>
          </p:nvPr>
        </p:nvSpPr>
        <p:spPr>
          <a:xfrm>
            <a:off x="1961597" y="3017710"/>
            <a:ext cx="1846200" cy="1623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g2018ec45df6_0_1744"/>
          <p:cNvSpPr txBox="1"/>
          <p:nvPr>
            <p:ph idx="10" type="dt"/>
          </p:nvPr>
        </p:nvSpPr>
        <p:spPr>
          <a:xfrm>
            <a:off x="288470" y="3017710"/>
            <a:ext cx="1326900" cy="162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g2018ec45df6_0_1744"/>
          <p:cNvSpPr txBox="1"/>
          <p:nvPr>
            <p:ph idx="12" type="sldNum"/>
          </p:nvPr>
        </p:nvSpPr>
        <p:spPr>
          <a:xfrm>
            <a:off x="4153971" y="3017710"/>
            <a:ext cx="1326900" cy="92400"/>
          </a:xfrm>
          <a:prstGeom prst="rect">
            <a:avLst/>
          </a:prstGeom>
          <a:noFill/>
          <a:ln>
            <a:noFill/>
          </a:ln>
        </p:spPr>
        <p:txBody>
          <a:bodyPr anchorCtr="0" anchor="t" bIns="0" lIns="0" spcFirstLastPara="1" rIns="0" wrap="square" tIns="0">
            <a:spAutoFit/>
          </a:bodyPr>
          <a:lstStyle>
            <a:lvl1pPr indent="-38100" lvl="0" marL="38100" marR="0" algn="r">
              <a:lnSpc>
                <a:spcPct val="112500"/>
              </a:lnSpc>
              <a:spcBef>
                <a:spcPts val="0"/>
              </a:spcBef>
              <a:spcAft>
                <a:spcPts val="0"/>
              </a:spcAft>
              <a:buClr>
                <a:srgbClr val="000000"/>
              </a:buClr>
              <a:buSzPts val="600"/>
              <a:buFont typeface="Arial"/>
              <a:buNone/>
              <a:defRPr b="0" i="0" sz="600" u="none" cap="none" strike="noStrike">
                <a:solidFill>
                  <a:srgbClr val="888888"/>
                </a:solidFill>
                <a:latin typeface="Tahoma"/>
                <a:ea typeface="Tahoma"/>
                <a:cs typeface="Tahoma"/>
                <a:sym typeface="Tahoma"/>
              </a:defRPr>
            </a:lvl1pPr>
            <a:lvl2pPr indent="-38100" lvl="1" marL="38100" marR="0" algn="r">
              <a:lnSpc>
                <a:spcPct val="112500"/>
              </a:lnSpc>
              <a:spcBef>
                <a:spcPts val="0"/>
              </a:spcBef>
              <a:spcAft>
                <a:spcPts val="0"/>
              </a:spcAft>
              <a:buClr>
                <a:srgbClr val="000000"/>
              </a:buClr>
              <a:buSzPts val="600"/>
              <a:buFont typeface="Arial"/>
              <a:buNone/>
              <a:defRPr b="0" i="0" sz="600" u="none" cap="none" strike="noStrike">
                <a:solidFill>
                  <a:srgbClr val="888888"/>
                </a:solidFill>
                <a:latin typeface="Tahoma"/>
                <a:ea typeface="Tahoma"/>
                <a:cs typeface="Tahoma"/>
                <a:sym typeface="Tahoma"/>
              </a:defRPr>
            </a:lvl2pPr>
            <a:lvl3pPr indent="-38100" lvl="2" marL="38100" marR="0" algn="r">
              <a:lnSpc>
                <a:spcPct val="112500"/>
              </a:lnSpc>
              <a:spcBef>
                <a:spcPts val="0"/>
              </a:spcBef>
              <a:spcAft>
                <a:spcPts val="0"/>
              </a:spcAft>
              <a:buClr>
                <a:srgbClr val="000000"/>
              </a:buClr>
              <a:buSzPts val="600"/>
              <a:buFont typeface="Arial"/>
              <a:buNone/>
              <a:defRPr b="0" i="0" sz="600" u="none" cap="none" strike="noStrike">
                <a:solidFill>
                  <a:srgbClr val="888888"/>
                </a:solidFill>
                <a:latin typeface="Tahoma"/>
                <a:ea typeface="Tahoma"/>
                <a:cs typeface="Tahoma"/>
                <a:sym typeface="Tahoma"/>
              </a:defRPr>
            </a:lvl3pPr>
            <a:lvl4pPr indent="-38100" lvl="3" marL="38100" marR="0" algn="r">
              <a:lnSpc>
                <a:spcPct val="112500"/>
              </a:lnSpc>
              <a:spcBef>
                <a:spcPts val="0"/>
              </a:spcBef>
              <a:spcAft>
                <a:spcPts val="0"/>
              </a:spcAft>
              <a:buClr>
                <a:srgbClr val="000000"/>
              </a:buClr>
              <a:buSzPts val="600"/>
              <a:buFont typeface="Arial"/>
              <a:buNone/>
              <a:defRPr b="0" i="0" sz="600" u="none" cap="none" strike="noStrike">
                <a:solidFill>
                  <a:srgbClr val="888888"/>
                </a:solidFill>
                <a:latin typeface="Tahoma"/>
                <a:ea typeface="Tahoma"/>
                <a:cs typeface="Tahoma"/>
                <a:sym typeface="Tahoma"/>
              </a:defRPr>
            </a:lvl4pPr>
            <a:lvl5pPr indent="-38100" lvl="4" marL="38100" marR="0" algn="r">
              <a:lnSpc>
                <a:spcPct val="112500"/>
              </a:lnSpc>
              <a:spcBef>
                <a:spcPts val="0"/>
              </a:spcBef>
              <a:spcAft>
                <a:spcPts val="0"/>
              </a:spcAft>
              <a:buClr>
                <a:srgbClr val="000000"/>
              </a:buClr>
              <a:buSzPts val="600"/>
              <a:buFont typeface="Arial"/>
              <a:buNone/>
              <a:defRPr b="0" i="0" sz="600" u="none" cap="none" strike="noStrike">
                <a:solidFill>
                  <a:srgbClr val="888888"/>
                </a:solidFill>
                <a:latin typeface="Tahoma"/>
                <a:ea typeface="Tahoma"/>
                <a:cs typeface="Tahoma"/>
                <a:sym typeface="Tahoma"/>
              </a:defRPr>
            </a:lvl5pPr>
            <a:lvl6pPr indent="-38100" lvl="5" marL="38100" marR="0" algn="r">
              <a:lnSpc>
                <a:spcPct val="112500"/>
              </a:lnSpc>
              <a:spcBef>
                <a:spcPts val="0"/>
              </a:spcBef>
              <a:spcAft>
                <a:spcPts val="0"/>
              </a:spcAft>
              <a:buClr>
                <a:srgbClr val="000000"/>
              </a:buClr>
              <a:buSzPts val="600"/>
              <a:buFont typeface="Arial"/>
              <a:buNone/>
              <a:defRPr b="0" i="0" sz="600" u="none" cap="none" strike="noStrike">
                <a:solidFill>
                  <a:srgbClr val="888888"/>
                </a:solidFill>
                <a:latin typeface="Tahoma"/>
                <a:ea typeface="Tahoma"/>
                <a:cs typeface="Tahoma"/>
                <a:sym typeface="Tahoma"/>
              </a:defRPr>
            </a:lvl6pPr>
            <a:lvl7pPr indent="-38100" lvl="6" marL="38100" marR="0" algn="r">
              <a:lnSpc>
                <a:spcPct val="112500"/>
              </a:lnSpc>
              <a:spcBef>
                <a:spcPts val="0"/>
              </a:spcBef>
              <a:spcAft>
                <a:spcPts val="0"/>
              </a:spcAft>
              <a:buClr>
                <a:srgbClr val="000000"/>
              </a:buClr>
              <a:buSzPts val="600"/>
              <a:buFont typeface="Arial"/>
              <a:buNone/>
              <a:defRPr b="0" i="0" sz="600" u="none" cap="none" strike="noStrike">
                <a:solidFill>
                  <a:srgbClr val="888888"/>
                </a:solidFill>
                <a:latin typeface="Tahoma"/>
                <a:ea typeface="Tahoma"/>
                <a:cs typeface="Tahoma"/>
                <a:sym typeface="Tahoma"/>
              </a:defRPr>
            </a:lvl7pPr>
            <a:lvl8pPr indent="-38100" lvl="7" marL="38100" marR="0" algn="r">
              <a:lnSpc>
                <a:spcPct val="112500"/>
              </a:lnSpc>
              <a:spcBef>
                <a:spcPts val="0"/>
              </a:spcBef>
              <a:spcAft>
                <a:spcPts val="0"/>
              </a:spcAft>
              <a:buClr>
                <a:srgbClr val="000000"/>
              </a:buClr>
              <a:buSzPts val="600"/>
              <a:buFont typeface="Arial"/>
              <a:buNone/>
              <a:defRPr b="0" i="0" sz="600" u="none" cap="none" strike="noStrike">
                <a:solidFill>
                  <a:srgbClr val="888888"/>
                </a:solidFill>
                <a:latin typeface="Tahoma"/>
                <a:ea typeface="Tahoma"/>
                <a:cs typeface="Tahoma"/>
                <a:sym typeface="Tahoma"/>
              </a:defRPr>
            </a:lvl8pPr>
            <a:lvl9pPr indent="-38100" lvl="8" marL="38100" marR="0" algn="r">
              <a:lnSpc>
                <a:spcPct val="112500"/>
              </a:lnSpc>
              <a:spcBef>
                <a:spcPts val="0"/>
              </a:spcBef>
              <a:spcAft>
                <a:spcPts val="0"/>
              </a:spcAft>
              <a:buClr>
                <a:srgbClr val="000000"/>
              </a:buClr>
              <a:buSzPts val="600"/>
              <a:buFont typeface="Arial"/>
              <a:buNone/>
              <a:defRPr b="0" i="0" sz="600" u="none" cap="none" strike="noStrike">
                <a:solidFill>
                  <a:srgbClr val="888888"/>
                </a:solidFill>
                <a:latin typeface="Tahoma"/>
                <a:ea typeface="Tahoma"/>
                <a:cs typeface="Tahoma"/>
                <a:sym typeface="Tahoma"/>
              </a:defRPr>
            </a:lvl9pPr>
          </a:lstStyle>
          <a:p>
            <a:pPr indent="-38100" lvl="0" marL="38100" rtl="0" algn="r">
              <a:spcBef>
                <a:spcPts val="0"/>
              </a:spcBef>
              <a:spcAft>
                <a:spcPts val="0"/>
              </a:spcAft>
              <a:buNone/>
            </a:pPr>
            <a:fld id="{00000000-1234-1234-1234-123412341234}" type="slidenum">
              <a:rPr lang="en-US"/>
              <a:t>‹#›</a:t>
            </a:fld>
            <a:endParaRPr>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3"/>
          <p:cNvSpPr txBox="1"/>
          <p:nvPr>
            <p:ph type="title"/>
          </p:nvPr>
        </p:nvSpPr>
        <p:spPr>
          <a:xfrm>
            <a:off x="264388" y="167266"/>
            <a:ext cx="3848735" cy="2882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1700" u="none" cap="none" strike="noStrike">
                <a:solidFill>
                  <a:srgbClr val="0C26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3"/>
          <p:cNvSpPr txBox="1"/>
          <p:nvPr>
            <p:ph idx="1" type="body"/>
          </p:nvPr>
        </p:nvSpPr>
        <p:spPr>
          <a:xfrm>
            <a:off x="226288" y="654353"/>
            <a:ext cx="4994910" cy="223647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rgbClr val="0C2659"/>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53"/>
          <p:cNvSpPr txBox="1"/>
          <p:nvPr>
            <p:ph idx="11" type="ftr"/>
          </p:nvPr>
        </p:nvSpPr>
        <p:spPr>
          <a:xfrm>
            <a:off x="1960372" y="3017710"/>
            <a:ext cx="1845056" cy="162242"/>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53"/>
          <p:cNvSpPr txBox="1"/>
          <p:nvPr>
            <p:ph idx="10" type="dt"/>
          </p:nvPr>
        </p:nvSpPr>
        <p:spPr>
          <a:xfrm>
            <a:off x="288290" y="3017710"/>
            <a:ext cx="1326134" cy="16224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53"/>
          <p:cNvSpPr txBox="1"/>
          <p:nvPr>
            <p:ph idx="12" type="sldNum"/>
          </p:nvPr>
        </p:nvSpPr>
        <p:spPr>
          <a:xfrm>
            <a:off x="5412689" y="3125241"/>
            <a:ext cx="279400" cy="102235"/>
          </a:xfrm>
          <a:prstGeom prst="rect">
            <a:avLst/>
          </a:prstGeom>
          <a:noFill/>
          <a:ln>
            <a:noFill/>
          </a:ln>
        </p:spPr>
        <p:txBody>
          <a:bodyPr anchorCtr="0" anchor="t" bIns="0" lIns="0" spcFirstLastPara="1" rIns="0" wrap="square" tIns="0">
            <a:spAutoFit/>
          </a:bodyPr>
          <a:lstStyle>
            <a:lvl1pPr indent="0" lvl="0" marL="38100" marR="0" rtl="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1pPr>
            <a:lvl2pPr indent="0" lvl="1" marL="38100" marR="0" rtl="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2pPr>
            <a:lvl3pPr indent="0" lvl="2" marL="38100" marR="0" rtl="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3pPr>
            <a:lvl4pPr indent="0" lvl="3" marL="38100" marR="0" rtl="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4pPr>
            <a:lvl5pPr indent="0" lvl="4" marL="38100" marR="0" rtl="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5pPr>
            <a:lvl6pPr indent="0" lvl="5" marL="38100" marR="0" rtl="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6pPr>
            <a:lvl7pPr indent="0" lvl="6" marL="38100" marR="0" rtl="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7pPr>
            <a:lvl8pPr indent="0" lvl="7" marL="38100" marR="0" rtl="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8pPr>
            <a:lvl9pPr indent="0" lvl="8" marL="38100" marR="0" rtl="0" algn="l">
              <a:lnSpc>
                <a:spcPct val="112500"/>
              </a:lnSpc>
              <a:spcBef>
                <a:spcPts val="0"/>
              </a:spcBef>
              <a:spcAft>
                <a:spcPts val="0"/>
              </a:spcAft>
              <a:buClr>
                <a:srgbClr val="000000"/>
              </a:buClr>
              <a:buSzPts val="600"/>
              <a:buFont typeface="Arial"/>
              <a:buNone/>
              <a:defRPr b="0" i="0" sz="600" u="none" cap="none" strike="noStrike">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r>
              <a:rPr lang="en-US"/>
              <a:t> / 55</a:t>
            </a:r>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png"/><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png"/><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png"/><Relationship Id="rId4"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png"/><Relationship Id="rId4" Type="http://schemas.openxmlformats.org/officeDocument/2006/relationships/image" Target="../media/image5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png"/><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png"/><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png"/><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png"/><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png"/><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png"/><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png"/><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png"/><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png"/><Relationship Id="rId4" Type="http://schemas.openxmlformats.org/officeDocument/2006/relationships/image" Target="../media/image6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png"/><Relationship Id="rId4" Type="http://schemas.openxmlformats.org/officeDocument/2006/relationships/image" Target="../media/image7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png"/><Relationship Id="rId4" Type="http://schemas.openxmlformats.org/officeDocument/2006/relationships/image" Target="../media/image6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png"/><Relationship Id="rId4" Type="http://schemas.openxmlformats.org/officeDocument/2006/relationships/image" Target="../media/image6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png"/><Relationship Id="rId4" Type="http://schemas.openxmlformats.org/officeDocument/2006/relationships/image" Target="../media/image7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png"/><Relationship Id="rId4" Type="http://schemas.openxmlformats.org/officeDocument/2006/relationships/image" Target="../media/image6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png"/><Relationship Id="rId4" Type="http://schemas.openxmlformats.org/officeDocument/2006/relationships/image" Target="../media/image7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png"/><Relationship Id="rId4" Type="http://schemas.openxmlformats.org/officeDocument/2006/relationships/image" Target="../media/image7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png"/><Relationship Id="rId4" Type="http://schemas.openxmlformats.org/officeDocument/2006/relationships/image" Target="../media/image7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62.png"/><Relationship Id="rId4" Type="http://schemas.openxmlformats.org/officeDocument/2006/relationships/image" Target="../media/image66.png"/><Relationship Id="rId5" Type="http://schemas.openxmlformats.org/officeDocument/2006/relationships/image" Target="../media/image69.png"/><Relationship Id="rId6" Type="http://schemas.openxmlformats.org/officeDocument/2006/relationships/image" Target="../media/image6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sp>
        <p:nvSpPr>
          <p:cNvPr id="53" name="Google Shape;53;p9"/>
          <p:cNvSpPr txBox="1"/>
          <p:nvPr>
            <p:ph type="title"/>
          </p:nvPr>
        </p:nvSpPr>
        <p:spPr>
          <a:xfrm>
            <a:off x="1766300" y="1066750"/>
            <a:ext cx="2407800" cy="295500"/>
          </a:xfrm>
          <a:prstGeom prst="rect">
            <a:avLst/>
          </a:prstGeom>
          <a:noFill/>
          <a:ln>
            <a:noFill/>
          </a:ln>
        </p:spPr>
        <p:txBody>
          <a:bodyPr anchorCtr="0" anchor="t" bIns="0" lIns="0" spcFirstLastPara="1" rIns="0" wrap="square" tIns="10775">
            <a:spAutoFit/>
          </a:bodyPr>
          <a:lstStyle/>
          <a:p>
            <a:pPr indent="-1209675" lvl="0" marL="1221740" marR="5080" rtl="0" algn="l">
              <a:lnSpc>
                <a:spcPct val="101200"/>
              </a:lnSpc>
              <a:spcBef>
                <a:spcPts val="0"/>
              </a:spcBef>
              <a:spcAft>
                <a:spcPts val="0"/>
              </a:spcAft>
              <a:buSzPts val="1400"/>
              <a:buNone/>
            </a:pPr>
            <a:r>
              <a:rPr lang="en-US" sz="1850"/>
              <a:t>Lecture 9: Logic I</a:t>
            </a:r>
            <a:endParaRPr sz="1500"/>
          </a:p>
        </p:txBody>
      </p:sp>
      <p:sp>
        <p:nvSpPr>
          <p:cNvPr id="54" name="Google Shape;54;p9"/>
          <p:cNvSpPr txBox="1"/>
          <p:nvPr>
            <p:ph idx="12" type="sldNum"/>
          </p:nvPr>
        </p:nvSpPr>
        <p:spPr>
          <a:xfrm>
            <a:off x="5412689" y="3125241"/>
            <a:ext cx="279400" cy="102235"/>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SzPts val="600"/>
              <a:buNone/>
            </a:pPr>
            <a:fld id="{00000000-1234-1234-1234-123412341234}" type="slidenum">
              <a:rPr lang="en-US"/>
              <a:t>‹#›</a:t>
            </a:fld>
            <a:r>
              <a:rPr lang="en-US"/>
              <a:t> / 55</a:t>
            </a:r>
            <a:endParaRPr/>
          </a:p>
        </p:txBody>
      </p:sp>
      <p:pic>
        <p:nvPicPr>
          <p:cNvPr descr="Diagram&#10;&#10;Description automatically generated" id="55" name="Google Shape;55;p9"/>
          <p:cNvPicPr preferRelativeResize="0"/>
          <p:nvPr/>
        </p:nvPicPr>
        <p:blipFill rotWithShape="1">
          <a:blip r:embed="rId3">
            <a:alphaModFix/>
          </a:blip>
          <a:srcRect b="0" l="0" r="0" t="0"/>
          <a:stretch/>
        </p:blipFill>
        <p:spPr>
          <a:xfrm>
            <a:off x="4198303" y="2227484"/>
            <a:ext cx="1266412" cy="702056"/>
          </a:xfrm>
          <a:prstGeom prst="rect">
            <a:avLst/>
          </a:prstGeom>
          <a:noFill/>
          <a:ln>
            <a:noFill/>
          </a:ln>
        </p:spPr>
      </p:pic>
      <p:sp>
        <p:nvSpPr>
          <p:cNvPr id="56" name="Google Shape;56;p9"/>
          <p:cNvSpPr txBox="1"/>
          <p:nvPr/>
        </p:nvSpPr>
        <p:spPr>
          <a:xfrm>
            <a:off x="283052" y="2397847"/>
            <a:ext cx="1553737" cy="535403"/>
          </a:xfrm>
          <a:prstGeom prst="rect">
            <a:avLst/>
          </a:prstGeom>
          <a:noFill/>
          <a:ln>
            <a:noFill/>
          </a:ln>
        </p:spPr>
        <p:txBody>
          <a:bodyPr anchorCtr="0" anchor="t" bIns="0" lIns="0" spcFirstLastPara="1" rIns="0" wrap="square" tIns="34925">
            <a:spAutoFit/>
          </a:bodyPr>
          <a:lstStyle/>
          <a:p>
            <a:pPr indent="0" lvl="0" marL="0" marR="27940" rtl="0" algn="ctr">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Monday 6:30-9:00</a:t>
            </a:r>
            <a:endParaRPr b="0" i="0" sz="1800" u="none" cap="none" strike="noStrike">
              <a:solidFill>
                <a:srgbClr val="000000"/>
              </a:solidFill>
              <a:latin typeface="Arial"/>
              <a:ea typeface="Arial"/>
              <a:cs typeface="Arial"/>
              <a:sym typeface="Arial"/>
            </a:endParaRPr>
          </a:p>
          <a:p>
            <a:pPr indent="0" lvl="0" marL="0" marR="27940" rtl="0" algn="ctr">
              <a:lnSpc>
                <a:spcPct val="100000"/>
              </a:lnSpc>
              <a:spcBef>
                <a:spcPts val="27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EAS 230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1000"/>
              <a:buFont typeface="Arial"/>
              <a:buNone/>
            </a:pPr>
            <a:r>
              <a:t/>
            </a:r>
            <a:endParaRPr b="0" i="0" sz="1000" u="none" cap="none" strike="noStrike">
              <a:solidFill>
                <a:srgbClr val="000000"/>
              </a:solidFill>
              <a:latin typeface="Trebuchet MS"/>
              <a:ea typeface="Trebuchet MS"/>
              <a:cs typeface="Trebuchet MS"/>
              <a:sym typeface="Trebuchet MS"/>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sp>
        <p:nvSpPr>
          <p:cNvPr id="189" name="Google Shape;189;g22a17c68904_1_156"/>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spcBef>
                <a:spcPts val="0"/>
              </a:spcBef>
              <a:spcAft>
                <a:spcPts val="0"/>
              </a:spcAft>
              <a:buClr>
                <a:schemeClr val="dk1"/>
              </a:buClr>
              <a:buSzPts val="1400"/>
              <a:buFont typeface="Arial"/>
              <a:buNone/>
            </a:pPr>
            <a:r>
              <a:rPr b="0" lang="en-US"/>
              <a:t>Map coloring: Backtracking search</a:t>
            </a:r>
            <a:endParaRPr b="0"/>
          </a:p>
        </p:txBody>
      </p:sp>
      <p:sp>
        <p:nvSpPr>
          <p:cNvPr id="190" name="Google Shape;190;g22a17c68904_1_156"/>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22a17c68904_1_156"/>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192" name="Google Shape;192;g22a17c68904_1_156"/>
          <p:cNvPicPr preferRelativeResize="0"/>
          <p:nvPr/>
        </p:nvPicPr>
        <p:blipFill>
          <a:blip r:embed="rId3">
            <a:alphaModFix/>
          </a:blip>
          <a:stretch>
            <a:fillRect/>
          </a:stretch>
        </p:blipFill>
        <p:spPr>
          <a:xfrm>
            <a:off x="1259700" y="629375"/>
            <a:ext cx="3366586" cy="2588276"/>
          </a:xfrm>
          <a:prstGeom prst="rect">
            <a:avLst/>
          </a:prstGeom>
          <a:noFill/>
          <a:ln>
            <a:noFill/>
          </a:ln>
        </p:spPr>
      </p:pic>
      <p:sp>
        <p:nvSpPr>
          <p:cNvPr id="193" name="Google Shape;193;g22a17c68904_1_156"/>
          <p:cNvSpPr/>
          <p:nvPr/>
        </p:nvSpPr>
        <p:spPr>
          <a:xfrm>
            <a:off x="985201" y="540325"/>
            <a:ext cx="1037100" cy="31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g22a17c68904_1_1"/>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As a search problem</a:t>
            </a:r>
            <a:endParaRPr b="0"/>
          </a:p>
        </p:txBody>
      </p:sp>
      <p:sp>
        <p:nvSpPr>
          <p:cNvPr id="199" name="Google Shape;199;g22a17c68904_1_1"/>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22a17c68904_1_1"/>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201" name="Google Shape;201;g22a17c68904_1_1"/>
          <p:cNvPicPr preferRelativeResize="0"/>
          <p:nvPr/>
        </p:nvPicPr>
        <p:blipFill>
          <a:blip r:embed="rId3">
            <a:alphaModFix/>
          </a:blip>
          <a:stretch>
            <a:fillRect/>
          </a:stretch>
        </p:blipFill>
        <p:spPr>
          <a:xfrm>
            <a:off x="211000" y="629375"/>
            <a:ext cx="3847585" cy="2495875"/>
          </a:xfrm>
          <a:prstGeom prst="rect">
            <a:avLst/>
          </a:prstGeom>
          <a:noFill/>
          <a:ln>
            <a:noFill/>
          </a:ln>
        </p:spPr>
      </p:pic>
      <p:sp>
        <p:nvSpPr>
          <p:cNvPr id="202" name="Google Shape;202;g22a17c68904_1_1"/>
          <p:cNvSpPr/>
          <p:nvPr/>
        </p:nvSpPr>
        <p:spPr>
          <a:xfrm>
            <a:off x="211000" y="1848850"/>
            <a:ext cx="4003500" cy="27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2a17c68904_1_1"/>
          <p:cNvSpPr/>
          <p:nvPr/>
        </p:nvSpPr>
        <p:spPr>
          <a:xfrm>
            <a:off x="211000" y="2125750"/>
            <a:ext cx="3972000" cy="688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sp>
        <p:nvSpPr>
          <p:cNvPr id="208" name="Google Shape;208;g22a17c68904_1_9"/>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As a search problem</a:t>
            </a:r>
            <a:endParaRPr b="0"/>
          </a:p>
        </p:txBody>
      </p:sp>
      <p:sp>
        <p:nvSpPr>
          <p:cNvPr id="209" name="Google Shape;209;g22a17c68904_1_9"/>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22a17c68904_1_9"/>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211" name="Google Shape;211;g22a17c68904_1_9"/>
          <p:cNvPicPr preferRelativeResize="0"/>
          <p:nvPr/>
        </p:nvPicPr>
        <p:blipFill>
          <a:blip r:embed="rId3">
            <a:alphaModFix/>
          </a:blip>
          <a:stretch>
            <a:fillRect/>
          </a:stretch>
        </p:blipFill>
        <p:spPr>
          <a:xfrm>
            <a:off x="628500" y="629375"/>
            <a:ext cx="4396145" cy="2495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g22a17c68904_1_78"/>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Factor graph</a:t>
            </a:r>
            <a:endParaRPr b="0"/>
          </a:p>
        </p:txBody>
      </p:sp>
      <p:sp>
        <p:nvSpPr>
          <p:cNvPr id="217" name="Google Shape;217;g22a17c68904_1_78"/>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22a17c68904_1_78"/>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219" name="Google Shape;219;g22a17c68904_1_78"/>
          <p:cNvPicPr preferRelativeResize="0"/>
          <p:nvPr/>
        </p:nvPicPr>
        <p:blipFill>
          <a:blip r:embed="rId3">
            <a:alphaModFix/>
          </a:blip>
          <a:stretch>
            <a:fillRect/>
          </a:stretch>
        </p:blipFill>
        <p:spPr>
          <a:xfrm>
            <a:off x="864075" y="629375"/>
            <a:ext cx="3779761" cy="2495875"/>
          </a:xfrm>
          <a:prstGeom prst="rect">
            <a:avLst/>
          </a:prstGeom>
          <a:noFill/>
          <a:ln>
            <a:noFill/>
          </a:ln>
        </p:spPr>
      </p:pic>
      <p:sp>
        <p:nvSpPr>
          <p:cNvPr id="220" name="Google Shape;220;g22a17c68904_1_78"/>
          <p:cNvSpPr/>
          <p:nvPr/>
        </p:nvSpPr>
        <p:spPr>
          <a:xfrm>
            <a:off x="948725" y="1114575"/>
            <a:ext cx="3915600" cy="71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2a17c68904_1_78"/>
          <p:cNvSpPr/>
          <p:nvPr/>
        </p:nvSpPr>
        <p:spPr>
          <a:xfrm>
            <a:off x="1079150" y="1832775"/>
            <a:ext cx="789300" cy="96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2a17c68904_1_78"/>
          <p:cNvSpPr/>
          <p:nvPr/>
        </p:nvSpPr>
        <p:spPr>
          <a:xfrm>
            <a:off x="1912750" y="1832775"/>
            <a:ext cx="789300" cy="96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2a17c68904_1_78"/>
          <p:cNvSpPr/>
          <p:nvPr/>
        </p:nvSpPr>
        <p:spPr>
          <a:xfrm>
            <a:off x="2746350" y="1832925"/>
            <a:ext cx="1026900" cy="96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2a17c68904_1_78"/>
          <p:cNvSpPr/>
          <p:nvPr/>
        </p:nvSpPr>
        <p:spPr>
          <a:xfrm>
            <a:off x="3773150" y="1884825"/>
            <a:ext cx="982500" cy="96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2a17c68904_1_78"/>
          <p:cNvSpPr/>
          <p:nvPr/>
        </p:nvSpPr>
        <p:spPr>
          <a:xfrm>
            <a:off x="2511875" y="2851725"/>
            <a:ext cx="789300" cy="96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sp>
        <p:nvSpPr>
          <p:cNvPr id="230" name="Google Shape;230;g22a17c68904_1_91"/>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Factor graph</a:t>
            </a:r>
            <a:endParaRPr b="0"/>
          </a:p>
        </p:txBody>
      </p:sp>
      <p:sp>
        <p:nvSpPr>
          <p:cNvPr id="231" name="Google Shape;231;g22a17c68904_1_91"/>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22a17c68904_1_91"/>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233" name="Google Shape;233;g22a17c68904_1_91"/>
          <p:cNvPicPr preferRelativeResize="0"/>
          <p:nvPr/>
        </p:nvPicPr>
        <p:blipFill>
          <a:blip r:embed="rId3">
            <a:alphaModFix/>
          </a:blip>
          <a:stretch>
            <a:fillRect/>
          </a:stretch>
        </p:blipFill>
        <p:spPr>
          <a:xfrm>
            <a:off x="958125" y="614725"/>
            <a:ext cx="3910274" cy="2697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g22a17c68904_1_105"/>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239" name="Google Shape;239;g22a17c68904_1_105"/>
          <p:cNvPicPr preferRelativeResize="0"/>
          <p:nvPr/>
        </p:nvPicPr>
        <p:blipFill>
          <a:blip r:embed="rId3">
            <a:alphaModFix/>
          </a:blip>
          <a:stretch>
            <a:fillRect/>
          </a:stretch>
        </p:blipFill>
        <p:spPr>
          <a:xfrm>
            <a:off x="1339000" y="152400"/>
            <a:ext cx="2951041" cy="294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 name="Shape 243"/>
        <p:cNvGrpSpPr/>
        <p:nvPr/>
      </p:nvGrpSpPr>
      <p:grpSpPr>
        <a:xfrm>
          <a:off x="0" y="0"/>
          <a:ext cx="0" cy="0"/>
          <a:chOff x="0" y="0"/>
          <a:chExt cx="0" cy="0"/>
        </a:xfrm>
      </p:grpSpPr>
      <p:sp>
        <p:nvSpPr>
          <p:cNvPr id="244" name="Google Shape;244;g22a17c68904_1_118"/>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Factors</a:t>
            </a:r>
            <a:endParaRPr b="0"/>
          </a:p>
        </p:txBody>
      </p:sp>
      <p:sp>
        <p:nvSpPr>
          <p:cNvPr id="245" name="Google Shape;245;g22a17c68904_1_118"/>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22a17c68904_1_118"/>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247" name="Google Shape;247;g22a17c68904_1_118"/>
          <p:cNvPicPr preferRelativeResize="0"/>
          <p:nvPr/>
        </p:nvPicPr>
        <p:blipFill>
          <a:blip r:embed="rId3">
            <a:alphaModFix/>
          </a:blip>
          <a:stretch>
            <a:fillRect/>
          </a:stretch>
        </p:blipFill>
        <p:spPr>
          <a:xfrm>
            <a:off x="716400" y="589250"/>
            <a:ext cx="4217361" cy="2495875"/>
          </a:xfrm>
          <a:prstGeom prst="rect">
            <a:avLst/>
          </a:prstGeom>
          <a:noFill/>
          <a:ln>
            <a:noFill/>
          </a:ln>
        </p:spPr>
      </p:pic>
      <p:sp>
        <p:nvSpPr>
          <p:cNvPr id="248" name="Google Shape;248;g22a17c68904_1_118"/>
          <p:cNvSpPr/>
          <p:nvPr/>
        </p:nvSpPr>
        <p:spPr>
          <a:xfrm>
            <a:off x="1248250" y="1275725"/>
            <a:ext cx="3080400" cy="40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2a17c68904_1_118"/>
          <p:cNvSpPr/>
          <p:nvPr/>
        </p:nvSpPr>
        <p:spPr>
          <a:xfrm>
            <a:off x="1034425" y="2510475"/>
            <a:ext cx="3002100" cy="20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3" name="Shape 253"/>
        <p:cNvGrpSpPr/>
        <p:nvPr/>
      </p:nvGrpSpPr>
      <p:grpSpPr>
        <a:xfrm>
          <a:off x="0" y="0"/>
          <a:ext cx="0" cy="0"/>
          <a:chOff x="0" y="0"/>
          <a:chExt cx="0" cy="0"/>
        </a:xfrm>
      </p:grpSpPr>
      <p:sp>
        <p:nvSpPr>
          <p:cNvPr id="254" name="Google Shape;254;g22a17c68904_1_128"/>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Assignment weights </a:t>
            </a:r>
            <a:endParaRPr b="0"/>
          </a:p>
        </p:txBody>
      </p:sp>
      <p:sp>
        <p:nvSpPr>
          <p:cNvPr id="255" name="Google Shape;255;g22a17c68904_1_128"/>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22a17c68904_1_128"/>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257" name="Google Shape;257;g22a17c68904_1_128"/>
          <p:cNvPicPr preferRelativeResize="0"/>
          <p:nvPr/>
        </p:nvPicPr>
        <p:blipFill>
          <a:blip r:embed="rId3">
            <a:alphaModFix/>
          </a:blip>
          <a:stretch>
            <a:fillRect/>
          </a:stretch>
        </p:blipFill>
        <p:spPr>
          <a:xfrm>
            <a:off x="1170525" y="629375"/>
            <a:ext cx="2883518" cy="249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g22a17c68904_1_139"/>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Assignment weights </a:t>
            </a:r>
            <a:endParaRPr b="0"/>
          </a:p>
        </p:txBody>
      </p:sp>
      <p:sp>
        <p:nvSpPr>
          <p:cNvPr id="263" name="Google Shape;263;g22a17c68904_1_139"/>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22a17c68904_1_139"/>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265" name="Google Shape;265;g22a17c68904_1_139"/>
          <p:cNvPicPr preferRelativeResize="0"/>
          <p:nvPr/>
        </p:nvPicPr>
        <p:blipFill>
          <a:blip r:embed="rId3">
            <a:alphaModFix/>
          </a:blip>
          <a:stretch>
            <a:fillRect/>
          </a:stretch>
        </p:blipFill>
        <p:spPr>
          <a:xfrm>
            <a:off x="754026" y="629375"/>
            <a:ext cx="4145490" cy="2615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9" name="Shape 269"/>
        <p:cNvGrpSpPr/>
        <p:nvPr/>
      </p:nvGrpSpPr>
      <p:grpSpPr>
        <a:xfrm>
          <a:off x="0" y="0"/>
          <a:ext cx="0" cy="0"/>
          <a:chOff x="0" y="0"/>
          <a:chExt cx="0" cy="0"/>
        </a:xfrm>
      </p:grpSpPr>
      <p:sp>
        <p:nvSpPr>
          <p:cNvPr id="270" name="Google Shape;270;g22a17c68904_1_147"/>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Constraint satisfaction problem</a:t>
            </a:r>
            <a:endParaRPr b="0"/>
          </a:p>
        </p:txBody>
      </p:sp>
      <p:sp>
        <p:nvSpPr>
          <p:cNvPr id="271" name="Google Shape;271;g22a17c68904_1_14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22a17c68904_1_14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273" name="Google Shape;273;g22a17c68904_1_147"/>
          <p:cNvPicPr preferRelativeResize="0"/>
          <p:nvPr/>
        </p:nvPicPr>
        <p:blipFill>
          <a:blip r:embed="rId3">
            <a:alphaModFix/>
          </a:blip>
          <a:stretch>
            <a:fillRect/>
          </a:stretch>
        </p:blipFill>
        <p:spPr>
          <a:xfrm>
            <a:off x="723750" y="629375"/>
            <a:ext cx="4168815" cy="2495875"/>
          </a:xfrm>
          <a:prstGeom prst="rect">
            <a:avLst/>
          </a:prstGeom>
          <a:noFill/>
          <a:ln>
            <a:noFill/>
          </a:ln>
        </p:spPr>
      </p:pic>
      <p:sp>
        <p:nvSpPr>
          <p:cNvPr id="274" name="Google Shape;274;g22a17c68904_1_147"/>
          <p:cNvSpPr/>
          <p:nvPr/>
        </p:nvSpPr>
        <p:spPr>
          <a:xfrm>
            <a:off x="516575" y="1905625"/>
            <a:ext cx="4670100" cy="989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 name="Shape 61"/>
        <p:cNvGrpSpPr/>
        <p:nvPr/>
      </p:nvGrpSpPr>
      <p:grpSpPr>
        <a:xfrm>
          <a:off x="0" y="0"/>
          <a:ext cx="0" cy="0"/>
          <a:chOff x="0" y="0"/>
          <a:chExt cx="0" cy="0"/>
        </a:xfrm>
      </p:grpSpPr>
      <p:sp>
        <p:nvSpPr>
          <p:cNvPr id="62" name="Google Shape;62;g2018ec45df6_0_151"/>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How to Solve AI Tasks?</a:t>
            </a:r>
            <a:endParaRPr b="0"/>
          </a:p>
        </p:txBody>
      </p:sp>
      <p:sp>
        <p:nvSpPr>
          <p:cNvPr id="63" name="Google Shape;63;g2018ec45df6_0_151"/>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 name="Google Shape;64;g2018ec45df6_0_151"/>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lnSpc>
                <a:spcPct val="112500"/>
              </a:lnSpc>
              <a:spcBef>
                <a:spcPts val="0"/>
              </a:spcBef>
              <a:spcAft>
                <a:spcPts val="0"/>
              </a:spcAft>
              <a:buSzPts val="600"/>
              <a:buNone/>
            </a:pPr>
            <a:fld id="{00000000-1234-1234-1234-123412341234}" type="slidenum">
              <a:rPr lang="en-US"/>
              <a:t>‹#›</a:t>
            </a:fld>
            <a:r>
              <a:rPr lang="en-US"/>
              <a:t> </a:t>
            </a:r>
            <a:endParaRPr/>
          </a:p>
        </p:txBody>
      </p:sp>
      <p:grpSp>
        <p:nvGrpSpPr>
          <p:cNvPr id="65" name="Google Shape;65;g2018ec45df6_0_151"/>
          <p:cNvGrpSpPr/>
          <p:nvPr/>
        </p:nvGrpSpPr>
        <p:grpSpPr>
          <a:xfrm>
            <a:off x="314831" y="4282015"/>
            <a:ext cx="9459130" cy="129939"/>
            <a:chOff x="314831" y="4282015"/>
            <a:chExt cx="9459130" cy="129939"/>
          </a:xfrm>
        </p:grpSpPr>
        <p:sp>
          <p:nvSpPr>
            <p:cNvPr id="66" name="Google Shape;66;g2018ec45df6_0_15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7" name="Google Shape;67;g2018ec45df6_0_15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68" name="Google Shape;68;g2018ec45df6_0_151"/>
          <p:cNvGrpSpPr/>
          <p:nvPr/>
        </p:nvGrpSpPr>
        <p:grpSpPr>
          <a:xfrm>
            <a:off x="314831" y="4282015"/>
            <a:ext cx="9459130" cy="129939"/>
            <a:chOff x="314831" y="4282015"/>
            <a:chExt cx="9459130" cy="129939"/>
          </a:xfrm>
        </p:grpSpPr>
        <p:sp>
          <p:nvSpPr>
            <p:cNvPr id="69" name="Google Shape;69;g2018ec45df6_0_15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0" name="Google Shape;70;g2018ec45df6_0_15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71" name="Google Shape;71;g2018ec45df6_0_151"/>
          <p:cNvSpPr/>
          <p:nvPr/>
        </p:nvSpPr>
        <p:spPr>
          <a:xfrm>
            <a:off x="500062" y="2016125"/>
            <a:ext cx="4718100" cy="1968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 name="Google Shape;72;g2018ec45df6_0_151"/>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73" name="Google Shape;73;g2018ec45df6_0_151"/>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74" name="Google Shape;74;g2018ec45df6_0_151"/>
          <p:cNvSpPr txBox="1"/>
          <p:nvPr/>
        </p:nvSpPr>
        <p:spPr>
          <a:xfrm>
            <a:off x="680643" y="1693365"/>
            <a:ext cx="608700" cy="1809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1100"/>
              <a:buFont typeface="Arial"/>
              <a:buNone/>
            </a:pPr>
            <a:r>
              <a:rPr b="0" i="0" lang="en-US" sz="1100" u="none" cap="none" strike="noStrike">
                <a:solidFill>
                  <a:srgbClr val="FF0000"/>
                </a:solidFill>
                <a:latin typeface="Trebuchet MS"/>
                <a:ea typeface="Trebuchet MS"/>
                <a:cs typeface="Trebuchet MS"/>
                <a:sym typeface="Trebuchet MS"/>
              </a:rPr>
              <a:t>Reflex</a:t>
            </a:r>
            <a:endParaRPr b="0" i="0" sz="1100" u="none" cap="none" strike="noStrike">
              <a:solidFill>
                <a:srgbClr val="FF0000"/>
              </a:solidFill>
              <a:latin typeface="Calibri"/>
              <a:ea typeface="Calibri"/>
              <a:cs typeface="Calibri"/>
              <a:sym typeface="Calibri"/>
            </a:endParaRPr>
          </a:p>
        </p:txBody>
      </p:sp>
      <p:sp>
        <p:nvSpPr>
          <p:cNvPr id="75" name="Google Shape;75;g2018ec45df6_0_151"/>
          <p:cNvSpPr txBox="1"/>
          <p:nvPr/>
        </p:nvSpPr>
        <p:spPr>
          <a:xfrm>
            <a:off x="1509200" y="1619552"/>
            <a:ext cx="1180800" cy="3501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1100"/>
              <a:buFont typeface="Arial"/>
              <a:buNone/>
            </a:pPr>
            <a:r>
              <a:rPr b="0" i="0" lang="en-US" sz="1100" u="none" cap="none" strike="noStrike">
                <a:solidFill>
                  <a:srgbClr val="92D050"/>
                </a:solidFill>
                <a:latin typeface="Trebuchet MS"/>
                <a:ea typeface="Trebuchet MS"/>
                <a:cs typeface="Trebuchet MS"/>
                <a:sym typeface="Trebuchet MS"/>
              </a:rPr>
              <a:t>State-based models</a:t>
            </a:r>
            <a:endParaRPr b="0" i="0" sz="1100" u="none" cap="none" strike="noStrike">
              <a:solidFill>
                <a:srgbClr val="92D050"/>
              </a:solidFill>
              <a:latin typeface="Trebuchet MS"/>
              <a:ea typeface="Trebuchet MS"/>
              <a:cs typeface="Trebuchet MS"/>
              <a:sym typeface="Trebuchet MS"/>
            </a:endParaRPr>
          </a:p>
        </p:txBody>
      </p:sp>
      <p:sp>
        <p:nvSpPr>
          <p:cNvPr id="76" name="Google Shape;76;g2018ec45df6_0_151"/>
          <p:cNvSpPr txBox="1"/>
          <p:nvPr/>
        </p:nvSpPr>
        <p:spPr>
          <a:xfrm>
            <a:off x="4003896" y="1619551"/>
            <a:ext cx="1180800" cy="1809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1100"/>
              <a:buFont typeface="Arial"/>
              <a:buNone/>
            </a:pPr>
            <a:r>
              <a:rPr b="0" i="0" lang="en-US" sz="1100" u="none" cap="none" strike="noStrike">
                <a:solidFill>
                  <a:srgbClr val="E36C09"/>
                </a:solidFill>
                <a:latin typeface="Trebuchet MS"/>
                <a:ea typeface="Trebuchet MS"/>
                <a:cs typeface="Trebuchet MS"/>
                <a:sym typeface="Trebuchet MS"/>
              </a:rPr>
              <a:t>“Virtual Assistant”</a:t>
            </a:r>
            <a:endParaRPr b="0" i="0" sz="1800" u="none" cap="none" strike="noStrike">
              <a:solidFill>
                <a:srgbClr val="E36C09"/>
              </a:solidFill>
              <a:latin typeface="Calibri"/>
              <a:ea typeface="Calibri"/>
              <a:cs typeface="Calibri"/>
              <a:sym typeface="Calibri"/>
            </a:endParaRPr>
          </a:p>
        </p:txBody>
      </p:sp>
      <p:sp>
        <p:nvSpPr>
          <p:cNvPr id="77" name="Google Shape;77;g2018ec45df6_0_151"/>
          <p:cNvSpPr txBox="1"/>
          <p:nvPr/>
        </p:nvSpPr>
        <p:spPr>
          <a:xfrm>
            <a:off x="588616" y="2362502"/>
            <a:ext cx="1129800" cy="1809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rebuchet MS"/>
                <a:ea typeface="Trebuchet MS"/>
                <a:cs typeface="Trebuchet MS"/>
                <a:sym typeface="Trebuchet MS"/>
              </a:rPr>
              <a:t>"low level AI" </a:t>
            </a:r>
            <a:endParaRPr b="0" i="0" sz="1800" u="none" cap="none" strike="noStrike">
              <a:solidFill>
                <a:schemeClr val="dk1"/>
              </a:solidFill>
              <a:latin typeface="Calibri"/>
              <a:ea typeface="Calibri"/>
              <a:cs typeface="Calibri"/>
              <a:sym typeface="Calibri"/>
            </a:endParaRPr>
          </a:p>
        </p:txBody>
      </p:sp>
      <p:sp>
        <p:nvSpPr>
          <p:cNvPr id="78" name="Google Shape;78;g2018ec45df6_0_151"/>
          <p:cNvSpPr txBox="1"/>
          <p:nvPr/>
        </p:nvSpPr>
        <p:spPr>
          <a:xfrm>
            <a:off x="4034342" y="2362501"/>
            <a:ext cx="1129800" cy="1809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rebuchet MS"/>
                <a:ea typeface="Trebuchet MS"/>
                <a:cs typeface="Trebuchet MS"/>
                <a:sym typeface="Trebuchet MS"/>
              </a:rPr>
              <a:t>"high level AI" </a:t>
            </a:r>
            <a:endParaRPr b="0" i="0" sz="1800" u="none" cap="none" strike="noStrike">
              <a:solidFill>
                <a:schemeClr val="dk1"/>
              </a:solidFill>
              <a:latin typeface="Calibri"/>
              <a:ea typeface="Calibri"/>
              <a:cs typeface="Calibri"/>
              <a:sym typeface="Calibri"/>
            </a:endParaRPr>
          </a:p>
        </p:txBody>
      </p:sp>
      <p:sp>
        <p:nvSpPr>
          <p:cNvPr id="79" name="Google Shape;79;g2018ec45df6_0_151"/>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80" name="Google Shape;80;g2018ec45df6_0_151"/>
          <p:cNvSpPr txBox="1"/>
          <p:nvPr/>
        </p:nvSpPr>
        <p:spPr>
          <a:xfrm>
            <a:off x="3920894" y="2756200"/>
            <a:ext cx="1829100" cy="1809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rebuchet MS"/>
                <a:ea typeface="Trebuchet MS"/>
                <a:cs typeface="Trebuchet MS"/>
                <a:sym typeface="Trebuchet MS"/>
              </a:rPr>
              <a:t>Handles complicated logics</a:t>
            </a:r>
            <a:endParaRPr b="0" i="0" sz="1800" u="none" cap="none" strike="noStrike">
              <a:solidFill>
                <a:schemeClr val="dk1"/>
              </a:solidFill>
              <a:latin typeface="Calibri"/>
              <a:ea typeface="Calibri"/>
              <a:cs typeface="Calibri"/>
              <a:sym typeface="Calibri"/>
            </a:endParaRPr>
          </a:p>
        </p:txBody>
      </p:sp>
      <p:sp>
        <p:nvSpPr>
          <p:cNvPr id="81" name="Google Shape;81;g2018ec45df6_0_151"/>
          <p:cNvSpPr txBox="1"/>
          <p:nvPr/>
        </p:nvSpPr>
        <p:spPr>
          <a:xfrm>
            <a:off x="2606700" y="1619552"/>
            <a:ext cx="1180800" cy="3501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1100"/>
              <a:buFont typeface="Arial"/>
              <a:buNone/>
            </a:pPr>
            <a:r>
              <a:rPr b="0" i="0" lang="en-US" sz="1100" u="none" cap="none" strike="noStrike">
                <a:solidFill>
                  <a:srgbClr val="0000FF"/>
                </a:solidFill>
                <a:latin typeface="Trebuchet MS"/>
                <a:ea typeface="Trebuchet MS"/>
                <a:cs typeface="Trebuchet MS"/>
                <a:sym typeface="Trebuchet MS"/>
              </a:rPr>
              <a:t>Variable-based models</a:t>
            </a:r>
            <a:endParaRPr b="0" i="0" sz="1100" u="none" cap="none" strike="noStrike">
              <a:solidFill>
                <a:srgbClr val="0000FF"/>
              </a:solidFill>
              <a:latin typeface="Trebuchet MS"/>
              <a:ea typeface="Trebuchet MS"/>
              <a:cs typeface="Trebuchet MS"/>
              <a:sym typeface="Trebuchet MS"/>
            </a:endParaRPr>
          </a:p>
        </p:txBody>
      </p:sp>
      <p:sp>
        <p:nvSpPr>
          <p:cNvPr id="82" name="Google Shape;82;g2018ec45df6_0_151"/>
          <p:cNvSpPr/>
          <p:nvPr/>
        </p:nvSpPr>
        <p:spPr>
          <a:xfrm>
            <a:off x="1827725" y="869550"/>
            <a:ext cx="131400" cy="32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018ec45df6_0_151"/>
          <p:cNvSpPr txBox="1"/>
          <p:nvPr/>
        </p:nvSpPr>
        <p:spPr>
          <a:xfrm>
            <a:off x="500054" y="604926"/>
            <a:ext cx="969900" cy="1809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rebuchet MS"/>
                <a:ea typeface="Trebuchet MS"/>
                <a:cs typeface="Trebuchet MS"/>
                <a:sym typeface="Trebuchet MS"/>
              </a:rPr>
              <a:t>Lecture 2&amp;3</a:t>
            </a:r>
            <a:endParaRPr b="0" i="0" sz="1100" u="none" cap="none" strike="noStrike">
              <a:solidFill>
                <a:schemeClr val="dk1"/>
              </a:solidFill>
              <a:latin typeface="Calibri"/>
              <a:ea typeface="Calibri"/>
              <a:cs typeface="Calibri"/>
              <a:sym typeface="Calibri"/>
            </a:endParaRPr>
          </a:p>
        </p:txBody>
      </p:sp>
      <p:sp>
        <p:nvSpPr>
          <p:cNvPr id="84" name="Google Shape;84;g2018ec45df6_0_151"/>
          <p:cNvSpPr txBox="1"/>
          <p:nvPr/>
        </p:nvSpPr>
        <p:spPr>
          <a:xfrm>
            <a:off x="1509200" y="1205115"/>
            <a:ext cx="1180800" cy="2886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900"/>
              <a:buFont typeface="Arial"/>
              <a:buNone/>
            </a:pPr>
            <a:r>
              <a:rPr b="0" i="0" lang="en-US" sz="900" u="none" cap="none" strike="noStrike">
                <a:solidFill>
                  <a:srgbClr val="92D050"/>
                </a:solidFill>
                <a:latin typeface="Trebuchet MS"/>
                <a:ea typeface="Trebuchet MS"/>
                <a:cs typeface="Trebuchet MS"/>
                <a:sym typeface="Trebuchet MS"/>
              </a:rPr>
              <a:t>Search problems</a:t>
            </a:r>
            <a:endParaRPr b="0" i="0" sz="900" u="none" cap="none" strike="noStrike">
              <a:solidFill>
                <a:srgbClr val="92D050"/>
              </a:solidFill>
              <a:latin typeface="Trebuchet MS"/>
              <a:ea typeface="Trebuchet MS"/>
              <a:cs typeface="Trebuchet MS"/>
              <a:sym typeface="Trebuchet MS"/>
            </a:endParaRPr>
          </a:p>
          <a:p>
            <a:pPr indent="0" lvl="0" marL="12065" marR="0" rtl="0" algn="l">
              <a:lnSpc>
                <a:spcPct val="100000"/>
              </a:lnSpc>
              <a:spcBef>
                <a:spcPts val="0"/>
              </a:spcBef>
              <a:spcAft>
                <a:spcPts val="0"/>
              </a:spcAft>
              <a:buClr>
                <a:srgbClr val="000000"/>
              </a:buClr>
              <a:buSzPts val="900"/>
              <a:buFont typeface="Arial"/>
              <a:buNone/>
            </a:pPr>
            <a:r>
              <a:t/>
            </a:r>
            <a:endParaRPr b="0" i="0" sz="900" u="none" cap="none" strike="noStrike">
              <a:solidFill>
                <a:srgbClr val="92D050"/>
              </a:solidFill>
              <a:latin typeface="Trebuchet MS"/>
              <a:ea typeface="Trebuchet MS"/>
              <a:cs typeface="Trebuchet MS"/>
              <a:sym typeface="Trebuchet MS"/>
            </a:endParaRPr>
          </a:p>
        </p:txBody>
      </p:sp>
      <p:sp>
        <p:nvSpPr>
          <p:cNvPr id="85" name="Google Shape;85;g2018ec45df6_0_151"/>
          <p:cNvSpPr txBox="1"/>
          <p:nvPr/>
        </p:nvSpPr>
        <p:spPr>
          <a:xfrm>
            <a:off x="1469954" y="604926"/>
            <a:ext cx="969900" cy="1809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rebuchet MS"/>
                <a:ea typeface="Trebuchet MS"/>
                <a:cs typeface="Trebuchet MS"/>
                <a:sym typeface="Trebuchet MS"/>
              </a:rPr>
              <a:t>Lecture 4-7</a:t>
            </a:r>
            <a:endParaRPr b="0" i="0" sz="1100" u="none" cap="none" strike="noStrike">
              <a:solidFill>
                <a:schemeClr val="dk1"/>
              </a:solidFill>
              <a:latin typeface="Calibri"/>
              <a:ea typeface="Calibri"/>
              <a:cs typeface="Calibri"/>
              <a:sym typeface="Calibri"/>
            </a:endParaRPr>
          </a:p>
        </p:txBody>
      </p:sp>
      <p:sp>
        <p:nvSpPr>
          <p:cNvPr id="86" name="Google Shape;86;g2018ec45df6_0_151"/>
          <p:cNvSpPr txBox="1"/>
          <p:nvPr/>
        </p:nvSpPr>
        <p:spPr>
          <a:xfrm>
            <a:off x="2606700" y="1423065"/>
            <a:ext cx="1180800" cy="1500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900"/>
              <a:buFont typeface="Arial"/>
              <a:buNone/>
            </a:pPr>
            <a:r>
              <a:rPr b="0" i="0" lang="en-US" sz="900" u="none" cap="none" strike="noStrike">
                <a:solidFill>
                  <a:srgbClr val="0000FF"/>
                </a:solidFill>
                <a:latin typeface="Trebuchet MS"/>
                <a:ea typeface="Trebuchet MS"/>
                <a:cs typeface="Trebuchet MS"/>
                <a:sym typeface="Trebuchet MS"/>
              </a:rPr>
              <a:t>Bayes Networks</a:t>
            </a:r>
            <a:endParaRPr b="0" i="0" sz="900" u="none" cap="none" strike="noStrike">
              <a:solidFill>
                <a:srgbClr val="0000FF"/>
              </a:solidFill>
              <a:latin typeface="Trebuchet MS"/>
              <a:ea typeface="Trebuchet MS"/>
              <a:cs typeface="Trebuchet MS"/>
              <a:sym typeface="Trebuchet MS"/>
            </a:endParaRPr>
          </a:p>
        </p:txBody>
      </p:sp>
      <p:sp>
        <p:nvSpPr>
          <p:cNvPr id="87" name="Google Shape;87;g2018ec45df6_0_151"/>
          <p:cNvSpPr txBox="1"/>
          <p:nvPr/>
        </p:nvSpPr>
        <p:spPr>
          <a:xfrm>
            <a:off x="2637304" y="604926"/>
            <a:ext cx="969900" cy="1809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rebuchet MS"/>
                <a:ea typeface="Trebuchet MS"/>
                <a:cs typeface="Trebuchet MS"/>
                <a:sym typeface="Trebuchet MS"/>
              </a:rPr>
              <a:t>Lecture 8-9</a:t>
            </a:r>
            <a:endParaRPr b="0" i="0" sz="1100" u="none" cap="none" strike="noStrike">
              <a:solidFill>
                <a:schemeClr val="dk1"/>
              </a:solidFill>
              <a:latin typeface="Calibri"/>
              <a:ea typeface="Calibri"/>
              <a:cs typeface="Calibri"/>
              <a:sym typeface="Calibri"/>
            </a:endParaRPr>
          </a:p>
        </p:txBody>
      </p:sp>
      <p:sp>
        <p:nvSpPr>
          <p:cNvPr id="88" name="Google Shape;88;g2018ec45df6_0_151"/>
          <p:cNvSpPr txBox="1"/>
          <p:nvPr/>
        </p:nvSpPr>
        <p:spPr>
          <a:xfrm>
            <a:off x="4035946" y="1207501"/>
            <a:ext cx="1180800" cy="1500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900"/>
              <a:buFont typeface="Arial"/>
              <a:buNone/>
            </a:pPr>
            <a:r>
              <a:rPr b="0" i="0" lang="en-US" sz="900" u="none" cap="none" strike="noStrike">
                <a:solidFill>
                  <a:srgbClr val="E36C09"/>
                </a:solidFill>
                <a:latin typeface="Trebuchet MS"/>
                <a:ea typeface="Trebuchet MS"/>
                <a:cs typeface="Trebuchet MS"/>
                <a:sym typeface="Trebuchet MS"/>
              </a:rPr>
              <a:t>Logic</a:t>
            </a:r>
            <a:endParaRPr b="0" i="0" sz="1600" u="none" cap="none" strike="noStrike">
              <a:solidFill>
                <a:srgbClr val="E36C09"/>
              </a:solidFill>
              <a:latin typeface="Calibri"/>
              <a:ea typeface="Calibri"/>
              <a:cs typeface="Calibri"/>
              <a:sym typeface="Calibri"/>
            </a:endParaRPr>
          </a:p>
        </p:txBody>
      </p:sp>
      <p:sp>
        <p:nvSpPr>
          <p:cNvPr id="89" name="Google Shape;89;g2018ec45df6_0_151"/>
          <p:cNvSpPr txBox="1"/>
          <p:nvPr/>
        </p:nvSpPr>
        <p:spPr>
          <a:xfrm>
            <a:off x="4035954" y="604926"/>
            <a:ext cx="969900" cy="1809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Trebuchet MS"/>
                <a:ea typeface="Trebuchet MS"/>
                <a:cs typeface="Trebuchet MS"/>
                <a:sym typeface="Trebuchet MS"/>
              </a:rPr>
              <a:t>Lecture 10-13</a:t>
            </a:r>
            <a:endParaRPr b="0" i="0" sz="1100" u="none" cap="none" strike="noStrike">
              <a:solidFill>
                <a:schemeClr val="dk1"/>
              </a:solidFill>
              <a:latin typeface="Calibri"/>
              <a:ea typeface="Calibri"/>
              <a:cs typeface="Calibri"/>
              <a:sym typeface="Calibri"/>
            </a:endParaRPr>
          </a:p>
        </p:txBody>
      </p:sp>
      <p:sp>
        <p:nvSpPr>
          <p:cNvPr id="90" name="Google Shape;90;g2018ec45df6_0_151"/>
          <p:cNvSpPr txBox="1"/>
          <p:nvPr/>
        </p:nvSpPr>
        <p:spPr>
          <a:xfrm>
            <a:off x="4035946" y="1413526"/>
            <a:ext cx="1180800" cy="1500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900"/>
              <a:buFont typeface="Arial"/>
              <a:buNone/>
            </a:pPr>
            <a:r>
              <a:rPr b="0" i="0" lang="en-US" sz="900" u="none" cap="none" strike="noStrike">
                <a:solidFill>
                  <a:srgbClr val="E36C09"/>
                </a:solidFill>
                <a:latin typeface="Trebuchet MS"/>
                <a:ea typeface="Trebuchet MS"/>
                <a:cs typeface="Trebuchet MS"/>
                <a:sym typeface="Trebuchet MS"/>
              </a:rPr>
              <a:t>Deep learning</a:t>
            </a:r>
            <a:endParaRPr b="0" i="0" sz="1600" u="none" cap="none" strike="noStrike">
              <a:solidFill>
                <a:srgbClr val="E36C09"/>
              </a:solidFill>
              <a:latin typeface="Calibri"/>
              <a:ea typeface="Calibri"/>
              <a:cs typeface="Calibri"/>
              <a:sym typeface="Calibri"/>
            </a:endParaRPr>
          </a:p>
        </p:txBody>
      </p:sp>
      <p:sp>
        <p:nvSpPr>
          <p:cNvPr id="91" name="Google Shape;91;g2018ec45df6_0_151"/>
          <p:cNvSpPr txBox="1"/>
          <p:nvPr/>
        </p:nvSpPr>
        <p:spPr>
          <a:xfrm>
            <a:off x="1509200" y="1413515"/>
            <a:ext cx="1180800" cy="2886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900"/>
              <a:buFont typeface="Arial"/>
              <a:buNone/>
            </a:pPr>
            <a:r>
              <a:rPr b="0" i="0" lang="en-US" sz="900" u="none" cap="none" strike="noStrike">
                <a:solidFill>
                  <a:srgbClr val="92D050"/>
                </a:solidFill>
                <a:latin typeface="Trebuchet MS"/>
                <a:ea typeface="Trebuchet MS"/>
                <a:cs typeface="Trebuchet MS"/>
                <a:sym typeface="Trebuchet MS"/>
              </a:rPr>
              <a:t>MDP</a:t>
            </a:r>
            <a:endParaRPr b="0" i="0" sz="900" u="none" cap="none" strike="noStrike">
              <a:solidFill>
                <a:srgbClr val="92D050"/>
              </a:solidFill>
              <a:latin typeface="Trebuchet MS"/>
              <a:ea typeface="Trebuchet MS"/>
              <a:cs typeface="Trebuchet MS"/>
              <a:sym typeface="Trebuchet MS"/>
            </a:endParaRPr>
          </a:p>
          <a:p>
            <a:pPr indent="0" lvl="0" marL="12065" marR="0" rtl="0" algn="l">
              <a:lnSpc>
                <a:spcPct val="100000"/>
              </a:lnSpc>
              <a:spcBef>
                <a:spcPts val="0"/>
              </a:spcBef>
              <a:spcAft>
                <a:spcPts val="0"/>
              </a:spcAft>
              <a:buClr>
                <a:srgbClr val="000000"/>
              </a:buClr>
              <a:buSzPts val="900"/>
              <a:buFont typeface="Arial"/>
              <a:buNone/>
            </a:pPr>
            <a:r>
              <a:t/>
            </a:r>
            <a:endParaRPr b="0" i="0" sz="900" u="none" cap="none" strike="noStrike">
              <a:solidFill>
                <a:srgbClr val="92D050"/>
              </a:solidFill>
              <a:latin typeface="Trebuchet MS"/>
              <a:ea typeface="Trebuchet MS"/>
              <a:cs typeface="Trebuchet MS"/>
              <a:sym typeface="Trebuchet MS"/>
            </a:endParaRPr>
          </a:p>
        </p:txBody>
      </p:sp>
      <p:sp>
        <p:nvSpPr>
          <p:cNvPr id="92" name="Google Shape;92;g2018ec45df6_0_151"/>
          <p:cNvSpPr/>
          <p:nvPr/>
        </p:nvSpPr>
        <p:spPr>
          <a:xfrm>
            <a:off x="1476425" y="1392167"/>
            <a:ext cx="834000" cy="18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2018ec45df6_0_151"/>
          <p:cNvSpPr txBox="1"/>
          <p:nvPr/>
        </p:nvSpPr>
        <p:spPr>
          <a:xfrm>
            <a:off x="2606700" y="1109890"/>
            <a:ext cx="1180800" cy="288600"/>
          </a:xfrm>
          <a:prstGeom prst="rect">
            <a:avLst/>
          </a:prstGeom>
          <a:noFill/>
          <a:ln>
            <a:noFill/>
          </a:ln>
        </p:spPr>
        <p:txBody>
          <a:bodyPr anchorCtr="0" anchor="t" bIns="0" lIns="0" spcFirstLastPara="1" rIns="0" wrap="square" tIns="11425">
            <a:spAutoFit/>
          </a:bodyPr>
          <a:lstStyle/>
          <a:p>
            <a:pPr indent="0" lvl="0" marL="12065" marR="0" rtl="0" algn="l">
              <a:lnSpc>
                <a:spcPct val="100000"/>
              </a:lnSpc>
              <a:spcBef>
                <a:spcPts val="0"/>
              </a:spcBef>
              <a:spcAft>
                <a:spcPts val="0"/>
              </a:spcAft>
              <a:buClr>
                <a:srgbClr val="000000"/>
              </a:buClr>
              <a:buSzPts val="900"/>
              <a:buFont typeface="Arial"/>
              <a:buNone/>
            </a:pPr>
            <a:r>
              <a:rPr lang="en-US" sz="900">
                <a:solidFill>
                  <a:srgbClr val="0000FF"/>
                </a:solidFill>
                <a:latin typeface="Trebuchet MS"/>
                <a:ea typeface="Trebuchet MS"/>
                <a:cs typeface="Trebuchet MS"/>
                <a:sym typeface="Trebuchet MS"/>
              </a:rPr>
              <a:t>Constraint satisfaction problem (CSP) </a:t>
            </a:r>
            <a:endParaRPr b="0" i="0" sz="900" u="none" cap="none" strike="noStrike">
              <a:solidFill>
                <a:srgbClr val="0000FF"/>
              </a:solidFill>
              <a:latin typeface="Trebuchet MS"/>
              <a:ea typeface="Trebuchet MS"/>
              <a:cs typeface="Trebuchet MS"/>
              <a:sym typeface="Trebuchet MS"/>
            </a:endParaRPr>
          </a:p>
        </p:txBody>
      </p:sp>
      <p:sp>
        <p:nvSpPr>
          <p:cNvPr id="94" name="Google Shape;94;g2018ec45df6_0_151"/>
          <p:cNvSpPr/>
          <p:nvPr/>
        </p:nvSpPr>
        <p:spPr>
          <a:xfrm>
            <a:off x="2580557" y="1074157"/>
            <a:ext cx="1279500" cy="32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018ec45df6_0_151"/>
          <p:cNvSpPr/>
          <p:nvPr/>
        </p:nvSpPr>
        <p:spPr>
          <a:xfrm>
            <a:off x="3056550" y="832998"/>
            <a:ext cx="131400" cy="27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018ec45df6_0_151"/>
          <p:cNvSpPr/>
          <p:nvPr/>
        </p:nvSpPr>
        <p:spPr>
          <a:xfrm>
            <a:off x="3986600" y="1218800"/>
            <a:ext cx="648600" cy="15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2018ec45df6_0_151"/>
          <p:cNvSpPr/>
          <p:nvPr/>
        </p:nvSpPr>
        <p:spPr>
          <a:xfrm>
            <a:off x="4113100" y="917448"/>
            <a:ext cx="131400" cy="27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2018ec45df6_0_151"/>
          <p:cNvSpPr/>
          <p:nvPr/>
        </p:nvSpPr>
        <p:spPr>
          <a:xfrm>
            <a:off x="2558975" y="1418692"/>
            <a:ext cx="834000" cy="18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8" name="Shape 278"/>
        <p:cNvGrpSpPr/>
        <p:nvPr/>
      </p:nvGrpSpPr>
      <p:grpSpPr>
        <a:xfrm>
          <a:off x="0" y="0"/>
          <a:ext cx="0" cy="0"/>
          <a:chOff x="0" y="0"/>
          <a:chExt cx="0" cy="0"/>
        </a:xfrm>
      </p:grpSpPr>
      <p:sp>
        <p:nvSpPr>
          <p:cNvPr id="279" name="Google Shape;279;g22a17c68904_1_167"/>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Dynamic ordering?</a:t>
            </a:r>
            <a:endParaRPr b="0"/>
          </a:p>
        </p:txBody>
      </p:sp>
      <p:sp>
        <p:nvSpPr>
          <p:cNvPr id="280" name="Google Shape;280;g22a17c68904_1_16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22a17c68904_1_16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282" name="Google Shape;282;g22a17c68904_1_167"/>
          <p:cNvPicPr preferRelativeResize="0"/>
          <p:nvPr/>
        </p:nvPicPr>
        <p:blipFill>
          <a:blip r:embed="rId3">
            <a:alphaModFix/>
          </a:blip>
          <a:stretch>
            <a:fillRect/>
          </a:stretch>
        </p:blipFill>
        <p:spPr>
          <a:xfrm>
            <a:off x="1358325" y="629375"/>
            <a:ext cx="3078924" cy="2367124"/>
          </a:xfrm>
          <a:prstGeom prst="rect">
            <a:avLst/>
          </a:prstGeom>
          <a:noFill/>
          <a:ln>
            <a:noFill/>
          </a:ln>
        </p:spPr>
      </p:pic>
      <p:sp>
        <p:nvSpPr>
          <p:cNvPr id="283" name="Google Shape;283;g22a17c68904_1_167"/>
          <p:cNvSpPr/>
          <p:nvPr/>
        </p:nvSpPr>
        <p:spPr>
          <a:xfrm>
            <a:off x="985201" y="540325"/>
            <a:ext cx="1037100" cy="31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2a17c68904_1_167"/>
          <p:cNvSpPr txBox="1"/>
          <p:nvPr/>
        </p:nvSpPr>
        <p:spPr>
          <a:xfrm>
            <a:off x="3496425" y="2249800"/>
            <a:ext cx="1960800" cy="6156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Clr>
                <a:srgbClr val="FF0000"/>
              </a:buClr>
              <a:buSzPts val="700"/>
              <a:buChar char="●"/>
            </a:pPr>
            <a:r>
              <a:rPr lang="en-US" sz="700">
                <a:solidFill>
                  <a:srgbClr val="FF0000"/>
                </a:solidFill>
              </a:rPr>
              <a:t>R</a:t>
            </a:r>
            <a:r>
              <a:rPr lang="en-US" sz="700">
                <a:solidFill>
                  <a:srgbClr val="FF0000"/>
                </a:solidFill>
              </a:rPr>
              <a:t>andom order</a:t>
            </a:r>
            <a:endParaRPr sz="700">
              <a:solidFill>
                <a:srgbClr val="FF0000"/>
              </a:solidFill>
            </a:endParaRPr>
          </a:p>
          <a:p>
            <a:pPr indent="-273050" lvl="0" marL="457200" rtl="0" algn="l">
              <a:spcBef>
                <a:spcPts val="0"/>
              </a:spcBef>
              <a:spcAft>
                <a:spcPts val="0"/>
              </a:spcAft>
              <a:buClr>
                <a:srgbClr val="FF0000"/>
              </a:buClr>
              <a:buSzPts val="700"/>
              <a:buChar char="●"/>
            </a:pPr>
            <a:r>
              <a:rPr lang="en-US" sz="700">
                <a:solidFill>
                  <a:srgbClr val="FF0000"/>
                </a:solidFill>
              </a:rPr>
              <a:t>Random value</a:t>
            </a:r>
            <a:endParaRPr sz="700">
              <a:solidFill>
                <a:srgbClr val="FF0000"/>
              </a:solidFill>
            </a:endParaRPr>
          </a:p>
          <a:p>
            <a:pPr indent="-273050" lvl="0" marL="457200" rtl="0" algn="l">
              <a:spcBef>
                <a:spcPts val="0"/>
              </a:spcBef>
              <a:spcAft>
                <a:spcPts val="0"/>
              </a:spcAft>
              <a:buClr>
                <a:srgbClr val="FF0000"/>
              </a:buClr>
              <a:buSzPts val="700"/>
              <a:buChar char="●"/>
            </a:pPr>
            <a:r>
              <a:rPr lang="en-US" sz="700">
                <a:solidFill>
                  <a:srgbClr val="FF0000"/>
                </a:solidFill>
              </a:rPr>
              <a:t>No lookahead checking of constraints</a:t>
            </a:r>
            <a:endParaRPr sz="7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g22a17c68904_1_178"/>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Dependent factors</a:t>
            </a:r>
            <a:endParaRPr b="0"/>
          </a:p>
        </p:txBody>
      </p:sp>
      <p:sp>
        <p:nvSpPr>
          <p:cNvPr id="290" name="Google Shape;290;g22a17c68904_1_178"/>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22a17c68904_1_178"/>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sp>
        <p:nvSpPr>
          <p:cNvPr id="292" name="Google Shape;292;g22a17c68904_1_178"/>
          <p:cNvSpPr/>
          <p:nvPr/>
        </p:nvSpPr>
        <p:spPr>
          <a:xfrm>
            <a:off x="516575" y="1905625"/>
            <a:ext cx="4670100" cy="989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3" name="Google Shape;293;g22a17c68904_1_178"/>
          <p:cNvPicPr preferRelativeResize="0"/>
          <p:nvPr/>
        </p:nvPicPr>
        <p:blipFill>
          <a:blip r:embed="rId3">
            <a:alphaModFix/>
          </a:blip>
          <a:stretch>
            <a:fillRect/>
          </a:stretch>
        </p:blipFill>
        <p:spPr>
          <a:xfrm>
            <a:off x="409425" y="591325"/>
            <a:ext cx="3943899" cy="2355900"/>
          </a:xfrm>
          <a:prstGeom prst="rect">
            <a:avLst/>
          </a:prstGeom>
          <a:noFill/>
          <a:ln>
            <a:noFill/>
          </a:ln>
        </p:spPr>
      </p:pic>
      <p:sp>
        <p:nvSpPr>
          <p:cNvPr id="294" name="Google Shape;294;g22a17c68904_1_178"/>
          <p:cNvSpPr/>
          <p:nvPr/>
        </p:nvSpPr>
        <p:spPr>
          <a:xfrm>
            <a:off x="1042925" y="2571000"/>
            <a:ext cx="2772900" cy="32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5" name="Google Shape;295;g22a17c68904_1_178"/>
          <p:cNvPicPr preferRelativeResize="0"/>
          <p:nvPr/>
        </p:nvPicPr>
        <p:blipFill>
          <a:blip r:embed="rId4">
            <a:alphaModFix/>
          </a:blip>
          <a:stretch>
            <a:fillRect/>
          </a:stretch>
        </p:blipFill>
        <p:spPr>
          <a:xfrm>
            <a:off x="512474" y="2725425"/>
            <a:ext cx="3833234" cy="169275"/>
          </a:xfrm>
          <a:prstGeom prst="rect">
            <a:avLst/>
          </a:prstGeom>
          <a:noFill/>
          <a:ln>
            <a:noFill/>
          </a:ln>
        </p:spPr>
      </p:pic>
      <p:sp>
        <p:nvSpPr>
          <p:cNvPr id="296" name="Google Shape;296;g22a17c68904_1_178"/>
          <p:cNvSpPr/>
          <p:nvPr/>
        </p:nvSpPr>
        <p:spPr>
          <a:xfrm>
            <a:off x="2353975" y="663425"/>
            <a:ext cx="976800" cy="23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g22a17c68904_1_178"/>
          <p:cNvPicPr preferRelativeResize="0"/>
          <p:nvPr/>
        </p:nvPicPr>
        <p:blipFill>
          <a:blip r:embed="rId5">
            <a:alphaModFix/>
          </a:blip>
          <a:stretch>
            <a:fillRect/>
          </a:stretch>
        </p:blipFill>
        <p:spPr>
          <a:xfrm>
            <a:off x="2373974" y="712750"/>
            <a:ext cx="956800" cy="1292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1" name="Shape 301"/>
        <p:cNvGrpSpPr/>
        <p:nvPr/>
      </p:nvGrpSpPr>
      <p:grpSpPr>
        <a:xfrm>
          <a:off x="0" y="0"/>
          <a:ext cx="0" cy="0"/>
          <a:chOff x="0" y="0"/>
          <a:chExt cx="0" cy="0"/>
        </a:xfrm>
      </p:grpSpPr>
      <p:sp>
        <p:nvSpPr>
          <p:cNvPr id="302" name="Google Shape;302;g22a17c68904_1_192"/>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Backtracking search</a:t>
            </a:r>
            <a:endParaRPr b="0"/>
          </a:p>
        </p:txBody>
      </p:sp>
      <p:sp>
        <p:nvSpPr>
          <p:cNvPr id="303" name="Google Shape;303;g22a17c68904_1_192"/>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22a17c68904_1_192"/>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305" name="Google Shape;305;g22a17c68904_1_192"/>
          <p:cNvPicPr preferRelativeResize="0"/>
          <p:nvPr/>
        </p:nvPicPr>
        <p:blipFill>
          <a:blip r:embed="rId3">
            <a:alphaModFix/>
          </a:blip>
          <a:stretch>
            <a:fillRect/>
          </a:stretch>
        </p:blipFill>
        <p:spPr>
          <a:xfrm>
            <a:off x="650600" y="540325"/>
            <a:ext cx="4102972" cy="2584925"/>
          </a:xfrm>
          <a:prstGeom prst="rect">
            <a:avLst/>
          </a:prstGeom>
          <a:noFill/>
          <a:ln>
            <a:noFill/>
          </a:ln>
        </p:spPr>
      </p:pic>
      <p:sp>
        <p:nvSpPr>
          <p:cNvPr id="306" name="Google Shape;306;g22a17c68904_1_192"/>
          <p:cNvSpPr txBox="1"/>
          <p:nvPr/>
        </p:nvSpPr>
        <p:spPr>
          <a:xfrm>
            <a:off x="3638775" y="1325500"/>
            <a:ext cx="2162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rgbClr val="38761D"/>
                </a:solidFill>
              </a:rPr>
              <a:t>How to order?</a:t>
            </a:r>
            <a:endParaRPr sz="700">
              <a:solidFill>
                <a:srgbClr val="38761D"/>
              </a:solidFill>
            </a:endParaRPr>
          </a:p>
        </p:txBody>
      </p:sp>
      <p:cxnSp>
        <p:nvCxnSpPr>
          <p:cNvPr id="307" name="Google Shape;307;g22a17c68904_1_192"/>
          <p:cNvCxnSpPr>
            <a:stCxn id="306" idx="1"/>
          </p:cNvCxnSpPr>
          <p:nvPr/>
        </p:nvCxnSpPr>
        <p:spPr>
          <a:xfrm rot="10800000">
            <a:off x="3232275" y="1469650"/>
            <a:ext cx="406500" cy="2100"/>
          </a:xfrm>
          <a:prstGeom prst="straightConnector1">
            <a:avLst/>
          </a:prstGeom>
          <a:noFill/>
          <a:ln cap="flat" cmpd="sng" w="9525">
            <a:solidFill>
              <a:schemeClr val="dk2"/>
            </a:solidFill>
            <a:prstDash val="solid"/>
            <a:round/>
            <a:headEnd len="med" w="med" type="none"/>
            <a:tailEnd len="med" w="med" type="triangle"/>
          </a:ln>
        </p:spPr>
      </p:cxnSp>
      <p:sp>
        <p:nvSpPr>
          <p:cNvPr id="308" name="Google Shape;308;g22a17c68904_1_192"/>
          <p:cNvSpPr/>
          <p:nvPr/>
        </p:nvSpPr>
        <p:spPr>
          <a:xfrm>
            <a:off x="974725" y="1187200"/>
            <a:ext cx="3384600" cy="13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22a17c68904_1_192"/>
          <p:cNvSpPr txBox="1"/>
          <p:nvPr/>
        </p:nvSpPr>
        <p:spPr>
          <a:xfrm>
            <a:off x="3804275" y="1522350"/>
            <a:ext cx="2162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rgbClr val="38761D"/>
                </a:solidFill>
              </a:rPr>
              <a:t>How to order?</a:t>
            </a:r>
            <a:endParaRPr sz="700">
              <a:solidFill>
                <a:srgbClr val="38761D"/>
              </a:solidFill>
            </a:endParaRPr>
          </a:p>
        </p:txBody>
      </p:sp>
      <p:cxnSp>
        <p:nvCxnSpPr>
          <p:cNvPr id="310" name="Google Shape;310;g22a17c68904_1_192"/>
          <p:cNvCxnSpPr>
            <a:stCxn id="309" idx="1"/>
          </p:cNvCxnSpPr>
          <p:nvPr/>
        </p:nvCxnSpPr>
        <p:spPr>
          <a:xfrm rot="10800000">
            <a:off x="3397775" y="1666500"/>
            <a:ext cx="406500" cy="210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g22a17c68904_1_192"/>
          <p:cNvSpPr txBox="1"/>
          <p:nvPr/>
        </p:nvSpPr>
        <p:spPr>
          <a:xfrm>
            <a:off x="4159875" y="2385000"/>
            <a:ext cx="40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solidFill>
                  <a:srgbClr val="38761D"/>
                </a:solidFill>
              </a:rPr>
              <a:t>One step lookahead</a:t>
            </a:r>
            <a:endParaRPr sz="700">
              <a:solidFill>
                <a:srgbClr val="38761D"/>
              </a:solidFill>
            </a:endParaRPr>
          </a:p>
        </p:txBody>
      </p:sp>
      <p:cxnSp>
        <p:nvCxnSpPr>
          <p:cNvPr id="312" name="Google Shape;312;g22a17c68904_1_192"/>
          <p:cNvCxnSpPr>
            <a:stCxn id="311" idx="1"/>
          </p:cNvCxnSpPr>
          <p:nvPr/>
        </p:nvCxnSpPr>
        <p:spPr>
          <a:xfrm rot="10800000">
            <a:off x="3753375" y="2690700"/>
            <a:ext cx="406500" cy="21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g22a17c68904_1_192"/>
          <p:cNvSpPr/>
          <p:nvPr/>
        </p:nvSpPr>
        <p:spPr>
          <a:xfrm>
            <a:off x="930450" y="1354775"/>
            <a:ext cx="3495000" cy="167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2a17c68904_1_192"/>
          <p:cNvSpPr/>
          <p:nvPr/>
        </p:nvSpPr>
        <p:spPr>
          <a:xfrm>
            <a:off x="892750" y="1551750"/>
            <a:ext cx="3578700" cy="167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2a17c68904_1_192"/>
          <p:cNvSpPr/>
          <p:nvPr/>
        </p:nvSpPr>
        <p:spPr>
          <a:xfrm>
            <a:off x="951400" y="1799450"/>
            <a:ext cx="3615000" cy="108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9" name="Shape 319"/>
        <p:cNvGrpSpPr/>
        <p:nvPr/>
      </p:nvGrpSpPr>
      <p:grpSpPr>
        <a:xfrm>
          <a:off x="0" y="0"/>
          <a:ext cx="0" cy="0"/>
          <a:chOff x="0" y="0"/>
          <a:chExt cx="0" cy="0"/>
        </a:xfrm>
      </p:grpSpPr>
      <p:sp>
        <p:nvSpPr>
          <p:cNvPr id="320" name="Google Shape;320;g22a17c68904_1_216"/>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Forward</a:t>
            </a:r>
            <a:r>
              <a:rPr b="0" lang="en-US"/>
              <a:t> checking (example)</a:t>
            </a:r>
            <a:endParaRPr b="0"/>
          </a:p>
        </p:txBody>
      </p:sp>
      <p:sp>
        <p:nvSpPr>
          <p:cNvPr id="321" name="Google Shape;321;g22a17c68904_1_216"/>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22a17c68904_1_216"/>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323" name="Google Shape;323;g22a17c68904_1_216"/>
          <p:cNvPicPr preferRelativeResize="0"/>
          <p:nvPr/>
        </p:nvPicPr>
        <p:blipFill>
          <a:blip r:embed="rId3">
            <a:alphaModFix/>
          </a:blip>
          <a:stretch>
            <a:fillRect/>
          </a:stretch>
        </p:blipFill>
        <p:spPr>
          <a:xfrm>
            <a:off x="1253675" y="629375"/>
            <a:ext cx="3525725" cy="2343976"/>
          </a:xfrm>
          <a:prstGeom prst="rect">
            <a:avLst/>
          </a:prstGeom>
          <a:noFill/>
          <a:ln>
            <a:noFill/>
          </a:ln>
        </p:spPr>
      </p:pic>
      <p:sp>
        <p:nvSpPr>
          <p:cNvPr id="324" name="Google Shape;324;g22a17c68904_1_216"/>
          <p:cNvSpPr/>
          <p:nvPr/>
        </p:nvSpPr>
        <p:spPr>
          <a:xfrm>
            <a:off x="2816750" y="702125"/>
            <a:ext cx="2087100" cy="111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2a17c68904_1_216"/>
          <p:cNvSpPr/>
          <p:nvPr/>
        </p:nvSpPr>
        <p:spPr>
          <a:xfrm>
            <a:off x="729650" y="1817225"/>
            <a:ext cx="2087100" cy="111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2a17c68904_1_216"/>
          <p:cNvSpPr/>
          <p:nvPr/>
        </p:nvSpPr>
        <p:spPr>
          <a:xfrm>
            <a:off x="2816750" y="1817225"/>
            <a:ext cx="2087100" cy="111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g22a17c68904_1_237"/>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spcBef>
                <a:spcPts val="0"/>
              </a:spcBef>
              <a:spcAft>
                <a:spcPts val="0"/>
              </a:spcAft>
              <a:buClr>
                <a:schemeClr val="dk1"/>
              </a:buClr>
              <a:buSzPts val="1400"/>
              <a:buFont typeface="Arial"/>
              <a:buNone/>
            </a:pPr>
            <a:r>
              <a:rPr b="0" lang="en-US"/>
              <a:t>Forward checking</a:t>
            </a:r>
            <a:endParaRPr b="0"/>
          </a:p>
        </p:txBody>
      </p:sp>
      <p:sp>
        <p:nvSpPr>
          <p:cNvPr id="332" name="Google Shape;332;g22a17c68904_1_23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22a17c68904_1_23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334" name="Google Shape;334;g22a17c68904_1_237"/>
          <p:cNvPicPr preferRelativeResize="0"/>
          <p:nvPr/>
        </p:nvPicPr>
        <p:blipFill>
          <a:blip r:embed="rId3">
            <a:alphaModFix/>
          </a:blip>
          <a:stretch>
            <a:fillRect/>
          </a:stretch>
        </p:blipFill>
        <p:spPr>
          <a:xfrm>
            <a:off x="565375" y="583450"/>
            <a:ext cx="4069129" cy="24958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sp>
        <p:nvSpPr>
          <p:cNvPr id="339" name="Google Shape;339;g22a17c68904_1_255"/>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spcBef>
                <a:spcPts val="0"/>
              </a:spcBef>
              <a:spcAft>
                <a:spcPts val="0"/>
              </a:spcAft>
              <a:buSzPts val="1400"/>
              <a:buNone/>
            </a:pPr>
            <a:r>
              <a:rPr b="0" lang="en-US"/>
              <a:t>Choosing an unassigned variable</a:t>
            </a:r>
            <a:endParaRPr b="0"/>
          </a:p>
        </p:txBody>
      </p:sp>
      <p:sp>
        <p:nvSpPr>
          <p:cNvPr id="340" name="Google Shape;340;g22a17c68904_1_255"/>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22a17c68904_1_255"/>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342" name="Google Shape;342;g22a17c68904_1_255"/>
          <p:cNvPicPr preferRelativeResize="0"/>
          <p:nvPr/>
        </p:nvPicPr>
        <p:blipFill>
          <a:blip r:embed="rId3">
            <a:alphaModFix/>
          </a:blip>
          <a:stretch>
            <a:fillRect/>
          </a:stretch>
        </p:blipFill>
        <p:spPr>
          <a:xfrm>
            <a:off x="847250" y="629375"/>
            <a:ext cx="3896514" cy="2495875"/>
          </a:xfrm>
          <a:prstGeom prst="rect">
            <a:avLst/>
          </a:prstGeom>
          <a:noFill/>
          <a:ln>
            <a:noFill/>
          </a:ln>
        </p:spPr>
      </p:pic>
      <p:sp>
        <p:nvSpPr>
          <p:cNvPr id="343" name="Google Shape;343;g22a17c68904_1_255"/>
          <p:cNvSpPr/>
          <p:nvPr/>
        </p:nvSpPr>
        <p:spPr>
          <a:xfrm>
            <a:off x="702850" y="2118750"/>
            <a:ext cx="4102200" cy="96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4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 name="Shape 347"/>
        <p:cNvGrpSpPr/>
        <p:nvPr/>
      </p:nvGrpSpPr>
      <p:grpSpPr>
        <a:xfrm>
          <a:off x="0" y="0"/>
          <a:ext cx="0" cy="0"/>
          <a:chOff x="0" y="0"/>
          <a:chExt cx="0" cy="0"/>
        </a:xfrm>
      </p:grpSpPr>
      <p:sp>
        <p:nvSpPr>
          <p:cNvPr id="348" name="Google Shape;348;g22a17c68904_1_264"/>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spcBef>
                <a:spcPts val="0"/>
              </a:spcBef>
              <a:spcAft>
                <a:spcPts val="0"/>
              </a:spcAft>
              <a:buSzPts val="1400"/>
              <a:buNone/>
            </a:pPr>
            <a:r>
              <a:rPr b="0" lang="en-US"/>
              <a:t>Order values of a selected variable</a:t>
            </a:r>
            <a:endParaRPr b="0"/>
          </a:p>
        </p:txBody>
      </p:sp>
      <p:sp>
        <p:nvSpPr>
          <p:cNvPr id="349" name="Google Shape;349;g22a17c68904_1_264"/>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22a17c68904_1_264"/>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351" name="Google Shape;351;g22a17c68904_1_264"/>
          <p:cNvPicPr preferRelativeResize="0"/>
          <p:nvPr/>
        </p:nvPicPr>
        <p:blipFill>
          <a:blip r:embed="rId3">
            <a:alphaModFix/>
          </a:blip>
          <a:stretch>
            <a:fillRect/>
          </a:stretch>
        </p:blipFill>
        <p:spPr>
          <a:xfrm>
            <a:off x="558825" y="576925"/>
            <a:ext cx="3995476" cy="2495875"/>
          </a:xfrm>
          <a:prstGeom prst="rect">
            <a:avLst/>
          </a:prstGeom>
          <a:noFill/>
          <a:ln>
            <a:noFill/>
          </a:ln>
        </p:spPr>
      </p:pic>
      <p:sp>
        <p:nvSpPr>
          <p:cNvPr id="352" name="Google Shape;352;g22a17c68904_1_264"/>
          <p:cNvSpPr/>
          <p:nvPr/>
        </p:nvSpPr>
        <p:spPr>
          <a:xfrm>
            <a:off x="558825" y="2321900"/>
            <a:ext cx="4220400" cy="750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6" name="Shape 356"/>
        <p:cNvGrpSpPr/>
        <p:nvPr/>
      </p:nvGrpSpPr>
      <p:grpSpPr>
        <a:xfrm>
          <a:off x="0" y="0"/>
          <a:ext cx="0" cy="0"/>
          <a:chOff x="0" y="0"/>
          <a:chExt cx="0" cy="0"/>
        </a:xfrm>
      </p:grpSpPr>
      <p:sp>
        <p:nvSpPr>
          <p:cNvPr id="357" name="Google Shape;357;g22a17c68904_1_274"/>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spcBef>
                <a:spcPts val="0"/>
              </a:spcBef>
              <a:spcAft>
                <a:spcPts val="0"/>
              </a:spcAft>
              <a:buSzPts val="1400"/>
              <a:buNone/>
            </a:pPr>
            <a:r>
              <a:rPr b="0" lang="en-US"/>
              <a:t>Ordering variables vs ordering values</a:t>
            </a:r>
            <a:endParaRPr b="0"/>
          </a:p>
        </p:txBody>
      </p:sp>
      <p:sp>
        <p:nvSpPr>
          <p:cNvPr id="358" name="Google Shape;358;g22a17c68904_1_274"/>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22a17c68904_1_274"/>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360" name="Google Shape;360;g22a17c68904_1_274"/>
          <p:cNvPicPr preferRelativeResize="0"/>
          <p:nvPr/>
        </p:nvPicPr>
        <p:blipFill>
          <a:blip r:embed="rId3">
            <a:alphaModFix/>
          </a:blip>
          <a:stretch>
            <a:fillRect/>
          </a:stretch>
        </p:blipFill>
        <p:spPr>
          <a:xfrm>
            <a:off x="211550" y="629375"/>
            <a:ext cx="3821270" cy="24958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4" name="Shape 364"/>
        <p:cNvGrpSpPr/>
        <p:nvPr/>
      </p:nvGrpSpPr>
      <p:grpSpPr>
        <a:xfrm>
          <a:off x="0" y="0"/>
          <a:ext cx="0" cy="0"/>
          <a:chOff x="0" y="0"/>
          <a:chExt cx="0" cy="0"/>
        </a:xfrm>
      </p:grpSpPr>
      <p:sp>
        <p:nvSpPr>
          <p:cNvPr id="365" name="Google Shape;365;g22a17c68904_1_283"/>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spcBef>
                <a:spcPts val="0"/>
              </a:spcBef>
              <a:spcAft>
                <a:spcPts val="0"/>
              </a:spcAft>
              <a:buSzPts val="1400"/>
              <a:buNone/>
            </a:pPr>
            <a:r>
              <a:rPr b="0" lang="en-US"/>
              <a:t>Summary of CSP</a:t>
            </a:r>
            <a:endParaRPr b="0"/>
          </a:p>
        </p:txBody>
      </p:sp>
      <p:sp>
        <p:nvSpPr>
          <p:cNvPr id="366" name="Google Shape;366;g22a17c68904_1_283"/>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22a17c68904_1_283"/>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sp>
        <p:nvSpPr>
          <p:cNvPr id="368" name="Google Shape;368;g22a17c68904_1_283"/>
          <p:cNvSpPr txBox="1"/>
          <p:nvPr/>
        </p:nvSpPr>
        <p:spPr>
          <a:xfrm>
            <a:off x="334950" y="689650"/>
            <a:ext cx="41889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Backtracking search: inefficient</a:t>
            </a:r>
            <a:endParaRPr/>
          </a:p>
          <a:p>
            <a:pPr indent="-317500" lvl="1" marL="914400" rtl="0" algn="l">
              <a:spcBef>
                <a:spcPts val="0"/>
              </a:spcBef>
              <a:spcAft>
                <a:spcPts val="0"/>
              </a:spcAft>
              <a:buSzPts val="1400"/>
              <a:buChar char="○"/>
            </a:pPr>
            <a:r>
              <a:rPr lang="en-US"/>
              <a:t>Abstraction: Variable-based models</a:t>
            </a:r>
            <a:endParaRPr/>
          </a:p>
          <a:p>
            <a:pPr indent="-317500" lvl="0" marL="457200" rtl="0" algn="l">
              <a:spcBef>
                <a:spcPts val="0"/>
              </a:spcBef>
              <a:spcAft>
                <a:spcPts val="0"/>
              </a:spcAft>
              <a:buSzPts val="1400"/>
              <a:buChar char="●"/>
            </a:pPr>
            <a:r>
              <a:rPr lang="en-US"/>
              <a:t>Variable-based framework</a:t>
            </a:r>
            <a:endParaRPr/>
          </a:p>
          <a:p>
            <a:pPr indent="-317500" lvl="1" marL="914400" rtl="0" algn="l">
              <a:spcBef>
                <a:spcPts val="0"/>
              </a:spcBef>
              <a:spcAft>
                <a:spcPts val="0"/>
              </a:spcAft>
              <a:buSzPts val="1400"/>
              <a:buChar char="○"/>
            </a:pPr>
            <a:r>
              <a:rPr lang="en-US"/>
              <a:t>Factor graph</a:t>
            </a:r>
            <a:endParaRPr/>
          </a:p>
          <a:p>
            <a:pPr indent="-317500" lvl="1" marL="914400" rtl="0" algn="l">
              <a:spcBef>
                <a:spcPts val="0"/>
              </a:spcBef>
              <a:spcAft>
                <a:spcPts val="0"/>
              </a:spcAft>
              <a:buSzPts val="1400"/>
              <a:buChar char="○"/>
            </a:pPr>
            <a:r>
              <a:rPr lang="en-US"/>
              <a:t>Constraint satisfaction problem</a:t>
            </a:r>
            <a:endParaRPr/>
          </a:p>
          <a:p>
            <a:pPr indent="-317500" lvl="0" marL="457200" rtl="0" algn="l">
              <a:spcBef>
                <a:spcPts val="0"/>
              </a:spcBef>
              <a:spcAft>
                <a:spcPts val="0"/>
              </a:spcAft>
              <a:buSzPts val="1400"/>
              <a:buChar char="●"/>
            </a:pPr>
            <a:r>
              <a:rPr lang="en-US"/>
              <a:t>Three steps to improve Backtracking</a:t>
            </a:r>
            <a:endParaRPr/>
          </a:p>
          <a:p>
            <a:pPr indent="-317500" lvl="1" marL="914400" rtl="0" algn="l">
              <a:spcBef>
                <a:spcPts val="0"/>
              </a:spcBef>
              <a:spcAft>
                <a:spcPts val="0"/>
              </a:spcAft>
              <a:buSzPts val="1400"/>
              <a:buChar char="○"/>
            </a:pPr>
            <a:r>
              <a:rPr lang="en-US"/>
              <a:t>Choosing the most constrained variable</a:t>
            </a:r>
            <a:endParaRPr/>
          </a:p>
          <a:p>
            <a:pPr indent="-317500" lvl="1" marL="914400" rtl="0" algn="l">
              <a:spcBef>
                <a:spcPts val="0"/>
              </a:spcBef>
              <a:spcAft>
                <a:spcPts val="0"/>
              </a:spcAft>
              <a:buSzPts val="1400"/>
              <a:buChar char="○"/>
            </a:pPr>
            <a:r>
              <a:rPr lang="en-US"/>
              <a:t>Choosing the least constrained value</a:t>
            </a:r>
            <a:endParaRPr/>
          </a:p>
          <a:p>
            <a:pPr indent="-317500" lvl="1" marL="914400" rtl="0" algn="l">
              <a:spcBef>
                <a:spcPts val="0"/>
              </a:spcBef>
              <a:spcAft>
                <a:spcPts val="0"/>
              </a:spcAft>
              <a:buSzPts val="1400"/>
              <a:buChar char="○"/>
            </a:pPr>
            <a:r>
              <a:rPr lang="en-US"/>
              <a:t>Forward checking: one step lookahead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3" name="Shape 373"/>
        <p:cNvGrpSpPr/>
        <p:nvPr/>
      </p:nvGrpSpPr>
      <p:grpSpPr>
        <a:xfrm>
          <a:off x="0" y="0"/>
          <a:ext cx="0" cy="0"/>
          <a:chOff x="0" y="0"/>
          <a:chExt cx="0" cy="0"/>
        </a:xfrm>
      </p:grpSpPr>
      <p:sp>
        <p:nvSpPr>
          <p:cNvPr id="374" name="Google Shape;374;g22a17c68904_1_291"/>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Overview of Lecture 9</a:t>
            </a:r>
            <a:endParaRPr b="0"/>
          </a:p>
        </p:txBody>
      </p:sp>
      <p:sp>
        <p:nvSpPr>
          <p:cNvPr id="375" name="Google Shape;375;g22a17c68904_1_291"/>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6" name="Google Shape;376;g22a17c68904_1_291"/>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377" name="Google Shape;377;g22a17c68904_1_291"/>
          <p:cNvGrpSpPr/>
          <p:nvPr/>
        </p:nvGrpSpPr>
        <p:grpSpPr>
          <a:xfrm>
            <a:off x="314831" y="4282015"/>
            <a:ext cx="9459130" cy="129939"/>
            <a:chOff x="314831" y="4282015"/>
            <a:chExt cx="9459130" cy="129939"/>
          </a:xfrm>
        </p:grpSpPr>
        <p:sp>
          <p:nvSpPr>
            <p:cNvPr id="378" name="Google Shape;378;g22a17c68904_1_29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79" name="Google Shape;379;g22a17c68904_1_29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380" name="Google Shape;380;g22a17c68904_1_291"/>
          <p:cNvGrpSpPr/>
          <p:nvPr/>
        </p:nvGrpSpPr>
        <p:grpSpPr>
          <a:xfrm>
            <a:off x="314831" y="4282015"/>
            <a:ext cx="9459130" cy="129939"/>
            <a:chOff x="314831" y="4282015"/>
            <a:chExt cx="9459130" cy="129939"/>
          </a:xfrm>
        </p:grpSpPr>
        <p:sp>
          <p:nvSpPr>
            <p:cNvPr id="381" name="Google Shape;381;g22a17c68904_1_29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82" name="Google Shape;382;g22a17c68904_1_29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383" name="Google Shape;383;g22a17c68904_1_291"/>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384" name="Google Shape;384;g22a17c68904_1_291"/>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385" name="Google Shape;385;g22a17c68904_1_291"/>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386" name="Google Shape;386;g22a17c68904_1_291"/>
          <p:cNvSpPr txBox="1"/>
          <p:nvPr/>
        </p:nvSpPr>
        <p:spPr>
          <a:xfrm>
            <a:off x="1891738" y="1206050"/>
            <a:ext cx="1979700" cy="338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FF"/>
                </a:solidFill>
              </a:rPr>
              <a:t>Propositional Logic</a:t>
            </a:r>
            <a:endParaRPr b="0" i="0" sz="1000" u="none" cap="none" strike="noStrike">
              <a:solidFill>
                <a:srgbClr val="0000FF"/>
              </a:solidFill>
              <a:latin typeface="Arial"/>
              <a:ea typeface="Arial"/>
              <a:cs typeface="Arial"/>
              <a:sym typeface="Arial"/>
            </a:endParaRPr>
          </a:p>
        </p:txBody>
      </p:sp>
      <p:sp>
        <p:nvSpPr>
          <p:cNvPr id="387" name="Google Shape;387;g22a17c68904_1_291"/>
          <p:cNvSpPr txBox="1"/>
          <p:nvPr/>
        </p:nvSpPr>
        <p:spPr>
          <a:xfrm>
            <a:off x="1893050" y="679788"/>
            <a:ext cx="19797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000"/>
              <a:buFont typeface="Arial"/>
              <a:buNone/>
            </a:pPr>
            <a:r>
              <a:rPr lang="en-US" sz="1000">
                <a:solidFill>
                  <a:srgbClr val="0000FF"/>
                </a:solidFill>
              </a:rPr>
              <a:t>Constraint solving problem</a:t>
            </a:r>
            <a:endParaRPr b="0" i="0" sz="1000" u="none" cap="none" strike="noStrike">
              <a:solidFill>
                <a:srgbClr val="0000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g22a17c68904_1_17"/>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Overview of Lecture 9</a:t>
            </a:r>
            <a:endParaRPr b="0"/>
          </a:p>
        </p:txBody>
      </p:sp>
      <p:sp>
        <p:nvSpPr>
          <p:cNvPr id="105" name="Google Shape;105;g22a17c68904_1_1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g22a17c68904_1_1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600"/>
              <a:buFont typeface="Arial"/>
              <a:buNone/>
            </a:pPr>
            <a:fld id="{00000000-1234-1234-1234-123412341234}" type="slidenum">
              <a:rPr lang="en-US"/>
              <a:t>‹#›</a:t>
            </a:fld>
            <a:r>
              <a:rPr lang="en-US"/>
              <a:t> / 55</a:t>
            </a:r>
            <a:endParaRPr/>
          </a:p>
        </p:txBody>
      </p:sp>
      <p:grpSp>
        <p:nvGrpSpPr>
          <p:cNvPr id="107" name="Google Shape;107;g22a17c68904_1_17"/>
          <p:cNvGrpSpPr/>
          <p:nvPr/>
        </p:nvGrpSpPr>
        <p:grpSpPr>
          <a:xfrm>
            <a:off x="314831" y="4282015"/>
            <a:ext cx="9459130" cy="129939"/>
            <a:chOff x="314831" y="4282015"/>
            <a:chExt cx="9459130" cy="129939"/>
          </a:xfrm>
        </p:grpSpPr>
        <p:sp>
          <p:nvSpPr>
            <p:cNvPr id="108" name="Google Shape;108;g22a17c68904_1_1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9" name="Google Shape;109;g22a17c68904_1_1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10" name="Google Shape;110;g22a17c68904_1_17"/>
          <p:cNvGrpSpPr/>
          <p:nvPr/>
        </p:nvGrpSpPr>
        <p:grpSpPr>
          <a:xfrm>
            <a:off x="314831" y="4282015"/>
            <a:ext cx="9459130" cy="129939"/>
            <a:chOff x="314831" y="4282015"/>
            <a:chExt cx="9459130" cy="129939"/>
          </a:xfrm>
        </p:grpSpPr>
        <p:sp>
          <p:nvSpPr>
            <p:cNvPr id="111" name="Google Shape;111;g22a17c68904_1_1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2" name="Google Shape;112;g22a17c68904_1_1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13" name="Google Shape;113;g22a17c68904_1_17"/>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4" name="Google Shape;114;g22a17c68904_1_17"/>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5" name="Google Shape;115;g22a17c68904_1_17"/>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116" name="Google Shape;116;g22a17c68904_1_17"/>
          <p:cNvSpPr txBox="1"/>
          <p:nvPr/>
        </p:nvSpPr>
        <p:spPr>
          <a:xfrm>
            <a:off x="1891738" y="1206050"/>
            <a:ext cx="1979700" cy="33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FF"/>
                </a:solidFill>
              </a:rPr>
              <a:t>Propositional Logic</a:t>
            </a:r>
            <a:endParaRPr b="0" i="0" sz="1000" u="none" cap="none" strike="noStrike">
              <a:solidFill>
                <a:srgbClr val="0000FF"/>
              </a:solidFill>
              <a:latin typeface="Arial"/>
              <a:ea typeface="Arial"/>
              <a:cs typeface="Arial"/>
              <a:sym typeface="Arial"/>
            </a:endParaRPr>
          </a:p>
        </p:txBody>
      </p:sp>
      <p:sp>
        <p:nvSpPr>
          <p:cNvPr id="117" name="Google Shape;117;g22a17c68904_1_17"/>
          <p:cNvSpPr txBox="1"/>
          <p:nvPr/>
        </p:nvSpPr>
        <p:spPr>
          <a:xfrm>
            <a:off x="1893050" y="679788"/>
            <a:ext cx="1979700" cy="338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000"/>
              <a:buFont typeface="Arial"/>
              <a:buNone/>
            </a:pPr>
            <a:r>
              <a:rPr lang="en-US" sz="1000">
                <a:solidFill>
                  <a:srgbClr val="0000FF"/>
                </a:solidFill>
              </a:rPr>
              <a:t>Constraint solving problem</a:t>
            </a:r>
            <a:endParaRPr b="0" i="0" sz="1000" u="none" cap="none" strike="noStrike">
              <a:solidFill>
                <a:srgbClr val="0000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sp>
        <p:nvSpPr>
          <p:cNvPr id="393" name="Google Shape;393;g22a17c68904_1_309"/>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Question</a:t>
            </a:r>
            <a:endParaRPr b="0"/>
          </a:p>
        </p:txBody>
      </p:sp>
      <p:sp>
        <p:nvSpPr>
          <p:cNvPr id="394" name="Google Shape;394;g22a17c68904_1_309"/>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g22a17c68904_1_309"/>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396" name="Google Shape;396;g22a17c68904_1_309"/>
          <p:cNvGrpSpPr/>
          <p:nvPr/>
        </p:nvGrpSpPr>
        <p:grpSpPr>
          <a:xfrm>
            <a:off x="314831" y="4282015"/>
            <a:ext cx="9459130" cy="129939"/>
            <a:chOff x="314831" y="4282015"/>
            <a:chExt cx="9459130" cy="129939"/>
          </a:xfrm>
        </p:grpSpPr>
        <p:sp>
          <p:nvSpPr>
            <p:cNvPr id="397" name="Google Shape;397;g22a17c68904_1_30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98" name="Google Shape;398;g22a17c68904_1_30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399" name="Google Shape;399;g22a17c68904_1_309"/>
          <p:cNvGrpSpPr/>
          <p:nvPr/>
        </p:nvGrpSpPr>
        <p:grpSpPr>
          <a:xfrm>
            <a:off x="314831" y="4282015"/>
            <a:ext cx="9459130" cy="129939"/>
            <a:chOff x="314831" y="4282015"/>
            <a:chExt cx="9459130" cy="129939"/>
          </a:xfrm>
        </p:grpSpPr>
        <p:sp>
          <p:nvSpPr>
            <p:cNvPr id="400" name="Google Shape;400;g22a17c68904_1_30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01" name="Google Shape;401;g22a17c68904_1_30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402" name="Google Shape;402;g22a17c68904_1_309"/>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403" name="Google Shape;403;g22a17c68904_1_309"/>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404" name="Google Shape;404;g22a17c68904_1_309"/>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405" name="Google Shape;405;g22a17c68904_1_309"/>
          <p:cNvPicPr preferRelativeResize="0"/>
          <p:nvPr/>
        </p:nvPicPr>
        <p:blipFill>
          <a:blip r:embed="rId4">
            <a:alphaModFix/>
          </a:blip>
          <a:stretch>
            <a:fillRect/>
          </a:stretch>
        </p:blipFill>
        <p:spPr>
          <a:xfrm>
            <a:off x="467050" y="629366"/>
            <a:ext cx="4322445" cy="249588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sp>
        <p:nvSpPr>
          <p:cNvPr id="411" name="Google Shape;411;g22a17c68904_1_328"/>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Paradigm </a:t>
            </a:r>
            <a:endParaRPr b="0"/>
          </a:p>
        </p:txBody>
      </p:sp>
      <p:sp>
        <p:nvSpPr>
          <p:cNvPr id="412" name="Google Shape;412;g22a17c68904_1_328"/>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 name="Google Shape;413;g22a17c68904_1_328"/>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414" name="Google Shape;414;g22a17c68904_1_328"/>
          <p:cNvGrpSpPr/>
          <p:nvPr/>
        </p:nvGrpSpPr>
        <p:grpSpPr>
          <a:xfrm>
            <a:off x="314831" y="4282015"/>
            <a:ext cx="9459130" cy="129939"/>
            <a:chOff x="314831" y="4282015"/>
            <a:chExt cx="9459130" cy="129939"/>
          </a:xfrm>
        </p:grpSpPr>
        <p:sp>
          <p:nvSpPr>
            <p:cNvPr id="415" name="Google Shape;415;g22a17c68904_1_328"/>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16" name="Google Shape;416;g22a17c68904_1_328"/>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417" name="Google Shape;417;g22a17c68904_1_328"/>
          <p:cNvGrpSpPr/>
          <p:nvPr/>
        </p:nvGrpSpPr>
        <p:grpSpPr>
          <a:xfrm>
            <a:off x="314831" y="4282015"/>
            <a:ext cx="9459130" cy="129939"/>
            <a:chOff x="314831" y="4282015"/>
            <a:chExt cx="9459130" cy="129939"/>
          </a:xfrm>
        </p:grpSpPr>
        <p:sp>
          <p:nvSpPr>
            <p:cNvPr id="418" name="Google Shape;418;g22a17c68904_1_328"/>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19" name="Google Shape;419;g22a17c68904_1_328"/>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420" name="Google Shape;420;g22a17c68904_1_328"/>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421" name="Google Shape;421;g22a17c68904_1_328"/>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422" name="Google Shape;422;g22a17c68904_1_328"/>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423" name="Google Shape;423;g22a17c68904_1_328"/>
          <p:cNvPicPr preferRelativeResize="0"/>
          <p:nvPr/>
        </p:nvPicPr>
        <p:blipFill>
          <a:blip r:embed="rId4">
            <a:alphaModFix/>
          </a:blip>
          <a:stretch>
            <a:fillRect/>
          </a:stretch>
        </p:blipFill>
        <p:spPr>
          <a:xfrm>
            <a:off x="587626" y="701474"/>
            <a:ext cx="4283775" cy="2210425"/>
          </a:xfrm>
          <a:prstGeom prst="rect">
            <a:avLst/>
          </a:prstGeom>
          <a:noFill/>
          <a:ln>
            <a:noFill/>
          </a:ln>
        </p:spPr>
      </p:pic>
      <p:sp>
        <p:nvSpPr>
          <p:cNvPr id="424" name="Google Shape;424;g22a17c68904_1_328"/>
          <p:cNvSpPr/>
          <p:nvPr/>
        </p:nvSpPr>
        <p:spPr>
          <a:xfrm>
            <a:off x="2812850" y="2518625"/>
            <a:ext cx="423300" cy="18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22a17c68904_1_328"/>
          <p:cNvSpPr/>
          <p:nvPr/>
        </p:nvSpPr>
        <p:spPr>
          <a:xfrm>
            <a:off x="3635250" y="2192500"/>
            <a:ext cx="14589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0" name="Shape 430"/>
        <p:cNvGrpSpPr/>
        <p:nvPr/>
      </p:nvGrpSpPr>
      <p:grpSpPr>
        <a:xfrm>
          <a:off x="0" y="0"/>
          <a:ext cx="0" cy="0"/>
          <a:chOff x="0" y="0"/>
          <a:chExt cx="0" cy="0"/>
        </a:xfrm>
      </p:grpSpPr>
      <p:sp>
        <p:nvSpPr>
          <p:cNvPr id="431" name="Google Shape;431;g22a17c68904_1_349"/>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Paradigm </a:t>
            </a:r>
            <a:endParaRPr b="0"/>
          </a:p>
        </p:txBody>
      </p:sp>
      <p:sp>
        <p:nvSpPr>
          <p:cNvPr id="432" name="Google Shape;432;g22a17c68904_1_349"/>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3" name="Google Shape;433;g22a17c68904_1_349"/>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434" name="Google Shape;434;g22a17c68904_1_349"/>
          <p:cNvGrpSpPr/>
          <p:nvPr/>
        </p:nvGrpSpPr>
        <p:grpSpPr>
          <a:xfrm>
            <a:off x="314831" y="4282015"/>
            <a:ext cx="9459130" cy="129939"/>
            <a:chOff x="314831" y="4282015"/>
            <a:chExt cx="9459130" cy="129939"/>
          </a:xfrm>
        </p:grpSpPr>
        <p:sp>
          <p:nvSpPr>
            <p:cNvPr id="435" name="Google Shape;435;g22a17c68904_1_34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36" name="Google Shape;436;g22a17c68904_1_34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437" name="Google Shape;437;g22a17c68904_1_349"/>
          <p:cNvGrpSpPr/>
          <p:nvPr/>
        </p:nvGrpSpPr>
        <p:grpSpPr>
          <a:xfrm>
            <a:off x="314831" y="4282015"/>
            <a:ext cx="9459130" cy="129939"/>
            <a:chOff x="314831" y="4282015"/>
            <a:chExt cx="9459130" cy="129939"/>
          </a:xfrm>
        </p:grpSpPr>
        <p:sp>
          <p:nvSpPr>
            <p:cNvPr id="438" name="Google Shape;438;g22a17c68904_1_34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39" name="Google Shape;439;g22a17c68904_1_34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440" name="Google Shape;440;g22a17c68904_1_349"/>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441" name="Google Shape;441;g22a17c68904_1_349"/>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442" name="Google Shape;442;g22a17c68904_1_349"/>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443" name="Google Shape;443;g22a17c68904_1_349"/>
          <p:cNvSpPr/>
          <p:nvPr/>
        </p:nvSpPr>
        <p:spPr>
          <a:xfrm>
            <a:off x="2812850" y="2518625"/>
            <a:ext cx="423300" cy="18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22a17c68904_1_349"/>
          <p:cNvSpPr/>
          <p:nvPr/>
        </p:nvSpPr>
        <p:spPr>
          <a:xfrm>
            <a:off x="3635250" y="2192500"/>
            <a:ext cx="14589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5" name="Google Shape;445;g22a17c68904_1_349"/>
          <p:cNvPicPr preferRelativeResize="0"/>
          <p:nvPr/>
        </p:nvPicPr>
        <p:blipFill>
          <a:blip r:embed="rId4">
            <a:alphaModFix/>
          </a:blip>
          <a:stretch>
            <a:fillRect/>
          </a:stretch>
        </p:blipFill>
        <p:spPr>
          <a:xfrm>
            <a:off x="414625" y="596575"/>
            <a:ext cx="4060751" cy="2341525"/>
          </a:xfrm>
          <a:prstGeom prst="rect">
            <a:avLst/>
          </a:prstGeom>
          <a:noFill/>
          <a:ln>
            <a:noFill/>
          </a:ln>
        </p:spPr>
      </p:pic>
      <p:sp>
        <p:nvSpPr>
          <p:cNvPr id="446" name="Google Shape;446;g22a17c68904_1_349"/>
          <p:cNvSpPr/>
          <p:nvPr/>
        </p:nvSpPr>
        <p:spPr>
          <a:xfrm>
            <a:off x="414625" y="1384500"/>
            <a:ext cx="3899400" cy="7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22a17c68904_1_349"/>
          <p:cNvSpPr/>
          <p:nvPr/>
        </p:nvSpPr>
        <p:spPr>
          <a:xfrm>
            <a:off x="449025" y="2101750"/>
            <a:ext cx="3899400" cy="7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
                                          </p:stCondLst>
                                        </p:cTn>
                                        <p:tgtEl>
                                          <p:spTgt spid="4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2" name="Shape 452"/>
        <p:cNvGrpSpPr/>
        <p:nvPr/>
      </p:nvGrpSpPr>
      <p:grpSpPr>
        <a:xfrm>
          <a:off x="0" y="0"/>
          <a:ext cx="0" cy="0"/>
          <a:chOff x="0" y="0"/>
          <a:chExt cx="0" cy="0"/>
        </a:xfrm>
      </p:grpSpPr>
      <p:sp>
        <p:nvSpPr>
          <p:cNvPr id="453" name="Google Shape;453;g22a17c68904_1_371"/>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Motivation: smart personal assistant</a:t>
            </a:r>
            <a:endParaRPr b="0"/>
          </a:p>
        </p:txBody>
      </p:sp>
      <p:sp>
        <p:nvSpPr>
          <p:cNvPr id="454" name="Google Shape;454;g22a17c68904_1_371"/>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5" name="Google Shape;455;g22a17c68904_1_371"/>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456" name="Google Shape;456;g22a17c68904_1_371"/>
          <p:cNvGrpSpPr/>
          <p:nvPr/>
        </p:nvGrpSpPr>
        <p:grpSpPr>
          <a:xfrm>
            <a:off x="314831" y="4282015"/>
            <a:ext cx="9459130" cy="129939"/>
            <a:chOff x="314831" y="4282015"/>
            <a:chExt cx="9459130" cy="129939"/>
          </a:xfrm>
        </p:grpSpPr>
        <p:sp>
          <p:nvSpPr>
            <p:cNvPr id="457" name="Google Shape;457;g22a17c68904_1_37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58" name="Google Shape;458;g22a17c68904_1_37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459" name="Google Shape;459;g22a17c68904_1_371"/>
          <p:cNvGrpSpPr/>
          <p:nvPr/>
        </p:nvGrpSpPr>
        <p:grpSpPr>
          <a:xfrm>
            <a:off x="314831" y="4282015"/>
            <a:ext cx="9459130" cy="129939"/>
            <a:chOff x="314831" y="4282015"/>
            <a:chExt cx="9459130" cy="129939"/>
          </a:xfrm>
        </p:grpSpPr>
        <p:sp>
          <p:nvSpPr>
            <p:cNvPr id="460" name="Google Shape;460;g22a17c68904_1_37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61" name="Google Shape;461;g22a17c68904_1_37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462" name="Google Shape;462;g22a17c68904_1_371"/>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463" name="Google Shape;463;g22a17c68904_1_371"/>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464" name="Google Shape;464;g22a17c68904_1_371"/>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465" name="Google Shape;465;g22a17c68904_1_371"/>
          <p:cNvSpPr/>
          <p:nvPr/>
        </p:nvSpPr>
        <p:spPr>
          <a:xfrm>
            <a:off x="2812850" y="2518625"/>
            <a:ext cx="423300" cy="18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22a17c68904_1_371"/>
          <p:cNvSpPr/>
          <p:nvPr/>
        </p:nvSpPr>
        <p:spPr>
          <a:xfrm>
            <a:off x="3635250" y="2192500"/>
            <a:ext cx="14589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22a17c68904_1_371"/>
          <p:cNvSpPr/>
          <p:nvPr/>
        </p:nvSpPr>
        <p:spPr>
          <a:xfrm>
            <a:off x="414625" y="1384500"/>
            <a:ext cx="3899400" cy="7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g22a17c68904_1_371"/>
          <p:cNvSpPr/>
          <p:nvPr/>
        </p:nvSpPr>
        <p:spPr>
          <a:xfrm>
            <a:off x="449025" y="2101750"/>
            <a:ext cx="3899400" cy="7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22a17c68904_1_371"/>
          <p:cNvSpPr/>
          <p:nvPr/>
        </p:nvSpPr>
        <p:spPr>
          <a:xfrm>
            <a:off x="723500" y="1826700"/>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22a17c68904_1_371"/>
          <p:cNvSpPr/>
          <p:nvPr/>
        </p:nvSpPr>
        <p:spPr>
          <a:xfrm>
            <a:off x="690750" y="2224838"/>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22a17c68904_1_371"/>
          <p:cNvSpPr/>
          <p:nvPr/>
        </p:nvSpPr>
        <p:spPr>
          <a:xfrm>
            <a:off x="757925" y="2549438"/>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2" name="Google Shape;472;g22a17c68904_1_371"/>
          <p:cNvPicPr preferRelativeResize="0"/>
          <p:nvPr/>
        </p:nvPicPr>
        <p:blipFill>
          <a:blip r:embed="rId4">
            <a:alphaModFix/>
          </a:blip>
          <a:stretch>
            <a:fillRect/>
          </a:stretch>
        </p:blipFill>
        <p:spPr>
          <a:xfrm>
            <a:off x="1691000" y="653275"/>
            <a:ext cx="2288675" cy="2339975"/>
          </a:xfrm>
          <a:prstGeom prst="rect">
            <a:avLst/>
          </a:prstGeom>
          <a:noFill/>
          <a:ln>
            <a:noFill/>
          </a:ln>
        </p:spPr>
      </p:pic>
      <p:sp>
        <p:nvSpPr>
          <p:cNvPr id="473" name="Google Shape;473;g22a17c68904_1_371"/>
          <p:cNvSpPr/>
          <p:nvPr/>
        </p:nvSpPr>
        <p:spPr>
          <a:xfrm>
            <a:off x="1167575" y="1751850"/>
            <a:ext cx="3321900" cy="1373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7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8" name="Shape 478"/>
        <p:cNvGrpSpPr/>
        <p:nvPr/>
      </p:nvGrpSpPr>
      <p:grpSpPr>
        <a:xfrm>
          <a:off x="0" y="0"/>
          <a:ext cx="0" cy="0"/>
          <a:chOff x="0" y="0"/>
          <a:chExt cx="0" cy="0"/>
        </a:xfrm>
      </p:grpSpPr>
      <p:sp>
        <p:nvSpPr>
          <p:cNvPr id="479" name="Google Shape;479;g22a17c68904_1_399"/>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Motivation: smart personal assistant</a:t>
            </a:r>
            <a:endParaRPr b="0"/>
          </a:p>
        </p:txBody>
      </p:sp>
      <p:sp>
        <p:nvSpPr>
          <p:cNvPr id="480" name="Google Shape;480;g22a17c68904_1_399"/>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1" name="Google Shape;481;g22a17c68904_1_399"/>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482" name="Google Shape;482;g22a17c68904_1_399"/>
          <p:cNvGrpSpPr/>
          <p:nvPr/>
        </p:nvGrpSpPr>
        <p:grpSpPr>
          <a:xfrm>
            <a:off x="314831" y="4282015"/>
            <a:ext cx="9459130" cy="129939"/>
            <a:chOff x="314831" y="4282015"/>
            <a:chExt cx="9459130" cy="129939"/>
          </a:xfrm>
        </p:grpSpPr>
        <p:sp>
          <p:nvSpPr>
            <p:cNvPr id="483" name="Google Shape;483;g22a17c68904_1_39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84" name="Google Shape;484;g22a17c68904_1_39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485" name="Google Shape;485;g22a17c68904_1_399"/>
          <p:cNvGrpSpPr/>
          <p:nvPr/>
        </p:nvGrpSpPr>
        <p:grpSpPr>
          <a:xfrm>
            <a:off x="314831" y="4282015"/>
            <a:ext cx="9459130" cy="129939"/>
            <a:chOff x="314831" y="4282015"/>
            <a:chExt cx="9459130" cy="129939"/>
          </a:xfrm>
        </p:grpSpPr>
        <p:sp>
          <p:nvSpPr>
            <p:cNvPr id="486" name="Google Shape;486;g22a17c68904_1_39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87" name="Google Shape;487;g22a17c68904_1_39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488" name="Google Shape;488;g22a17c68904_1_399"/>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489" name="Google Shape;489;g22a17c68904_1_399"/>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490" name="Google Shape;490;g22a17c68904_1_399"/>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491" name="Google Shape;491;g22a17c68904_1_399"/>
          <p:cNvSpPr/>
          <p:nvPr/>
        </p:nvSpPr>
        <p:spPr>
          <a:xfrm>
            <a:off x="2812850" y="2518625"/>
            <a:ext cx="423300" cy="18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22a17c68904_1_399"/>
          <p:cNvSpPr/>
          <p:nvPr/>
        </p:nvSpPr>
        <p:spPr>
          <a:xfrm>
            <a:off x="3635250" y="2192500"/>
            <a:ext cx="14589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22a17c68904_1_399"/>
          <p:cNvSpPr/>
          <p:nvPr/>
        </p:nvSpPr>
        <p:spPr>
          <a:xfrm>
            <a:off x="414625" y="1384500"/>
            <a:ext cx="3899400" cy="7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22a17c68904_1_399"/>
          <p:cNvSpPr/>
          <p:nvPr/>
        </p:nvSpPr>
        <p:spPr>
          <a:xfrm>
            <a:off x="449025" y="2101750"/>
            <a:ext cx="3899400" cy="7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22a17c68904_1_399"/>
          <p:cNvSpPr/>
          <p:nvPr/>
        </p:nvSpPr>
        <p:spPr>
          <a:xfrm>
            <a:off x="723500" y="1826700"/>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22a17c68904_1_399"/>
          <p:cNvSpPr/>
          <p:nvPr/>
        </p:nvSpPr>
        <p:spPr>
          <a:xfrm>
            <a:off x="690750" y="2224838"/>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22a17c68904_1_399"/>
          <p:cNvSpPr/>
          <p:nvPr/>
        </p:nvSpPr>
        <p:spPr>
          <a:xfrm>
            <a:off x="757925" y="2549438"/>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22a17c68904_1_399"/>
          <p:cNvSpPr/>
          <p:nvPr/>
        </p:nvSpPr>
        <p:spPr>
          <a:xfrm>
            <a:off x="1167575" y="1751850"/>
            <a:ext cx="3321900" cy="1373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9" name="Google Shape;499;g22a17c68904_1_399"/>
          <p:cNvPicPr preferRelativeResize="0"/>
          <p:nvPr/>
        </p:nvPicPr>
        <p:blipFill>
          <a:blip r:embed="rId4">
            <a:alphaModFix/>
          </a:blip>
          <a:stretch>
            <a:fillRect/>
          </a:stretch>
        </p:blipFill>
        <p:spPr>
          <a:xfrm>
            <a:off x="723500" y="626677"/>
            <a:ext cx="3848699" cy="2447722"/>
          </a:xfrm>
          <a:prstGeom prst="rect">
            <a:avLst/>
          </a:prstGeom>
          <a:noFill/>
          <a:ln>
            <a:noFill/>
          </a:ln>
        </p:spPr>
      </p:pic>
      <p:sp>
        <p:nvSpPr>
          <p:cNvPr id="500" name="Google Shape;500;g22a17c68904_1_399"/>
          <p:cNvSpPr/>
          <p:nvPr/>
        </p:nvSpPr>
        <p:spPr>
          <a:xfrm>
            <a:off x="1116350" y="877700"/>
            <a:ext cx="1055400" cy="64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g22a17c68904_1_399"/>
          <p:cNvSpPr/>
          <p:nvPr/>
        </p:nvSpPr>
        <p:spPr>
          <a:xfrm>
            <a:off x="1984100" y="1698151"/>
            <a:ext cx="16155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22a17c68904_1_399"/>
          <p:cNvSpPr/>
          <p:nvPr/>
        </p:nvSpPr>
        <p:spPr>
          <a:xfrm>
            <a:off x="693425" y="2192500"/>
            <a:ext cx="2735700" cy="80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22a17c68904_1_399"/>
          <p:cNvSpPr/>
          <p:nvPr/>
        </p:nvSpPr>
        <p:spPr>
          <a:xfrm>
            <a:off x="3216450" y="1004351"/>
            <a:ext cx="16155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8" name="Shape 508"/>
        <p:cNvGrpSpPr/>
        <p:nvPr/>
      </p:nvGrpSpPr>
      <p:grpSpPr>
        <a:xfrm>
          <a:off x="0" y="0"/>
          <a:ext cx="0" cy="0"/>
          <a:chOff x="0" y="0"/>
          <a:chExt cx="0" cy="0"/>
        </a:xfrm>
      </p:grpSpPr>
      <p:sp>
        <p:nvSpPr>
          <p:cNvPr id="509" name="Google Shape;509;g22a17c68904_1_429"/>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Natural language interface?</a:t>
            </a:r>
            <a:endParaRPr b="0"/>
          </a:p>
        </p:txBody>
      </p:sp>
      <p:sp>
        <p:nvSpPr>
          <p:cNvPr id="510" name="Google Shape;510;g22a17c68904_1_429"/>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1" name="Google Shape;511;g22a17c68904_1_429"/>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512" name="Google Shape;512;g22a17c68904_1_429"/>
          <p:cNvGrpSpPr/>
          <p:nvPr/>
        </p:nvGrpSpPr>
        <p:grpSpPr>
          <a:xfrm>
            <a:off x="314831" y="4282015"/>
            <a:ext cx="9459130" cy="129939"/>
            <a:chOff x="314831" y="4282015"/>
            <a:chExt cx="9459130" cy="129939"/>
          </a:xfrm>
        </p:grpSpPr>
        <p:sp>
          <p:nvSpPr>
            <p:cNvPr id="513" name="Google Shape;513;g22a17c68904_1_42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14" name="Google Shape;514;g22a17c68904_1_42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515" name="Google Shape;515;g22a17c68904_1_429"/>
          <p:cNvGrpSpPr/>
          <p:nvPr/>
        </p:nvGrpSpPr>
        <p:grpSpPr>
          <a:xfrm>
            <a:off x="314831" y="4282015"/>
            <a:ext cx="9459130" cy="129939"/>
            <a:chOff x="314831" y="4282015"/>
            <a:chExt cx="9459130" cy="129939"/>
          </a:xfrm>
        </p:grpSpPr>
        <p:sp>
          <p:nvSpPr>
            <p:cNvPr id="516" name="Google Shape;516;g22a17c68904_1_42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17" name="Google Shape;517;g22a17c68904_1_42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518" name="Google Shape;518;g22a17c68904_1_429"/>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519" name="Google Shape;519;g22a17c68904_1_429"/>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520" name="Google Shape;520;g22a17c68904_1_429"/>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521" name="Google Shape;521;g22a17c68904_1_429"/>
          <p:cNvSpPr/>
          <p:nvPr/>
        </p:nvSpPr>
        <p:spPr>
          <a:xfrm>
            <a:off x="2812850" y="2518625"/>
            <a:ext cx="423300" cy="18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22a17c68904_1_429"/>
          <p:cNvSpPr/>
          <p:nvPr/>
        </p:nvSpPr>
        <p:spPr>
          <a:xfrm>
            <a:off x="3635250" y="2192500"/>
            <a:ext cx="14589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22a17c68904_1_429"/>
          <p:cNvSpPr/>
          <p:nvPr/>
        </p:nvSpPr>
        <p:spPr>
          <a:xfrm>
            <a:off x="414625" y="1384500"/>
            <a:ext cx="3899400" cy="7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22a17c68904_1_429"/>
          <p:cNvSpPr/>
          <p:nvPr/>
        </p:nvSpPr>
        <p:spPr>
          <a:xfrm>
            <a:off x="449025" y="2101750"/>
            <a:ext cx="3899400" cy="7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22a17c68904_1_429"/>
          <p:cNvSpPr/>
          <p:nvPr/>
        </p:nvSpPr>
        <p:spPr>
          <a:xfrm>
            <a:off x="723500" y="1826700"/>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22a17c68904_1_429"/>
          <p:cNvSpPr/>
          <p:nvPr/>
        </p:nvSpPr>
        <p:spPr>
          <a:xfrm>
            <a:off x="690750" y="2224838"/>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22a17c68904_1_429"/>
          <p:cNvSpPr/>
          <p:nvPr/>
        </p:nvSpPr>
        <p:spPr>
          <a:xfrm>
            <a:off x="757925" y="2549438"/>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22a17c68904_1_429"/>
          <p:cNvSpPr/>
          <p:nvPr/>
        </p:nvSpPr>
        <p:spPr>
          <a:xfrm>
            <a:off x="1167575" y="1751850"/>
            <a:ext cx="3321900" cy="1373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22a17c68904_1_429"/>
          <p:cNvSpPr/>
          <p:nvPr/>
        </p:nvSpPr>
        <p:spPr>
          <a:xfrm>
            <a:off x="1116350" y="877700"/>
            <a:ext cx="1055400" cy="64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22a17c68904_1_429"/>
          <p:cNvSpPr/>
          <p:nvPr/>
        </p:nvSpPr>
        <p:spPr>
          <a:xfrm>
            <a:off x="1984100" y="1698151"/>
            <a:ext cx="16155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22a17c68904_1_429"/>
          <p:cNvSpPr/>
          <p:nvPr/>
        </p:nvSpPr>
        <p:spPr>
          <a:xfrm>
            <a:off x="693425" y="2192500"/>
            <a:ext cx="2735700" cy="80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22a17c68904_1_429"/>
          <p:cNvSpPr/>
          <p:nvPr/>
        </p:nvSpPr>
        <p:spPr>
          <a:xfrm>
            <a:off x="3216450" y="1004351"/>
            <a:ext cx="16155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3" name="Google Shape;533;g22a17c68904_1_429"/>
          <p:cNvPicPr preferRelativeResize="0"/>
          <p:nvPr/>
        </p:nvPicPr>
        <p:blipFill>
          <a:blip r:embed="rId4">
            <a:alphaModFix/>
          </a:blip>
          <a:stretch>
            <a:fillRect/>
          </a:stretch>
        </p:blipFill>
        <p:spPr>
          <a:xfrm>
            <a:off x="369484" y="701550"/>
            <a:ext cx="3695524" cy="2295550"/>
          </a:xfrm>
          <a:prstGeom prst="rect">
            <a:avLst/>
          </a:prstGeom>
          <a:noFill/>
          <a:ln>
            <a:noFill/>
          </a:ln>
        </p:spPr>
      </p:pic>
      <p:sp>
        <p:nvSpPr>
          <p:cNvPr id="534" name="Google Shape;534;g22a17c68904_1_429"/>
          <p:cNvSpPr/>
          <p:nvPr/>
        </p:nvSpPr>
        <p:spPr>
          <a:xfrm>
            <a:off x="264400" y="1698150"/>
            <a:ext cx="3754500" cy="1299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9" name="Shape 539"/>
        <p:cNvGrpSpPr/>
        <p:nvPr/>
      </p:nvGrpSpPr>
      <p:grpSpPr>
        <a:xfrm>
          <a:off x="0" y="0"/>
          <a:ext cx="0" cy="0"/>
          <a:chOff x="0" y="0"/>
          <a:chExt cx="0" cy="0"/>
        </a:xfrm>
      </p:grpSpPr>
      <p:sp>
        <p:nvSpPr>
          <p:cNvPr id="540" name="Google Shape;540;g22a17c68904_1_460"/>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Language</a:t>
            </a:r>
            <a:endParaRPr b="0"/>
          </a:p>
        </p:txBody>
      </p:sp>
      <p:sp>
        <p:nvSpPr>
          <p:cNvPr id="541" name="Google Shape;541;g22a17c68904_1_460"/>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2" name="Google Shape;542;g22a17c68904_1_460"/>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543" name="Google Shape;543;g22a17c68904_1_460"/>
          <p:cNvGrpSpPr/>
          <p:nvPr/>
        </p:nvGrpSpPr>
        <p:grpSpPr>
          <a:xfrm>
            <a:off x="314831" y="4282015"/>
            <a:ext cx="9459130" cy="129939"/>
            <a:chOff x="314831" y="4282015"/>
            <a:chExt cx="9459130" cy="129939"/>
          </a:xfrm>
        </p:grpSpPr>
        <p:sp>
          <p:nvSpPr>
            <p:cNvPr id="544" name="Google Shape;544;g22a17c68904_1_460"/>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45" name="Google Shape;545;g22a17c68904_1_460"/>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546" name="Google Shape;546;g22a17c68904_1_460"/>
          <p:cNvGrpSpPr/>
          <p:nvPr/>
        </p:nvGrpSpPr>
        <p:grpSpPr>
          <a:xfrm>
            <a:off x="314831" y="4282015"/>
            <a:ext cx="9459130" cy="129939"/>
            <a:chOff x="314831" y="4282015"/>
            <a:chExt cx="9459130" cy="129939"/>
          </a:xfrm>
        </p:grpSpPr>
        <p:sp>
          <p:nvSpPr>
            <p:cNvPr id="547" name="Google Shape;547;g22a17c68904_1_460"/>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48" name="Google Shape;548;g22a17c68904_1_460"/>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549" name="Google Shape;549;g22a17c68904_1_460"/>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550" name="Google Shape;550;g22a17c68904_1_460"/>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551" name="Google Shape;551;g22a17c68904_1_460"/>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552" name="Google Shape;552;g22a17c68904_1_460"/>
          <p:cNvSpPr/>
          <p:nvPr/>
        </p:nvSpPr>
        <p:spPr>
          <a:xfrm>
            <a:off x="2812850" y="2518625"/>
            <a:ext cx="423300" cy="18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g22a17c68904_1_460"/>
          <p:cNvSpPr/>
          <p:nvPr/>
        </p:nvSpPr>
        <p:spPr>
          <a:xfrm>
            <a:off x="3635250" y="2192500"/>
            <a:ext cx="14589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22a17c68904_1_460"/>
          <p:cNvSpPr/>
          <p:nvPr/>
        </p:nvSpPr>
        <p:spPr>
          <a:xfrm>
            <a:off x="414625" y="1384500"/>
            <a:ext cx="3899400" cy="7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22a17c68904_1_460"/>
          <p:cNvSpPr/>
          <p:nvPr/>
        </p:nvSpPr>
        <p:spPr>
          <a:xfrm>
            <a:off x="449025" y="2101750"/>
            <a:ext cx="3899400" cy="7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22a17c68904_1_460"/>
          <p:cNvSpPr/>
          <p:nvPr/>
        </p:nvSpPr>
        <p:spPr>
          <a:xfrm>
            <a:off x="723500" y="1826700"/>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22a17c68904_1_460"/>
          <p:cNvSpPr/>
          <p:nvPr/>
        </p:nvSpPr>
        <p:spPr>
          <a:xfrm>
            <a:off x="690750" y="2224838"/>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22a17c68904_1_460"/>
          <p:cNvSpPr/>
          <p:nvPr/>
        </p:nvSpPr>
        <p:spPr>
          <a:xfrm>
            <a:off x="757925" y="2549438"/>
            <a:ext cx="41412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g22a17c68904_1_460"/>
          <p:cNvSpPr/>
          <p:nvPr/>
        </p:nvSpPr>
        <p:spPr>
          <a:xfrm>
            <a:off x="1167575" y="1751850"/>
            <a:ext cx="3321900" cy="1373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22a17c68904_1_460"/>
          <p:cNvSpPr/>
          <p:nvPr/>
        </p:nvSpPr>
        <p:spPr>
          <a:xfrm>
            <a:off x="1116350" y="877700"/>
            <a:ext cx="1055400" cy="64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22a17c68904_1_460"/>
          <p:cNvSpPr/>
          <p:nvPr/>
        </p:nvSpPr>
        <p:spPr>
          <a:xfrm>
            <a:off x="1984100" y="1698151"/>
            <a:ext cx="16155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22a17c68904_1_460"/>
          <p:cNvSpPr/>
          <p:nvPr/>
        </p:nvSpPr>
        <p:spPr>
          <a:xfrm>
            <a:off x="693425" y="2192500"/>
            <a:ext cx="2735700" cy="80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22a17c68904_1_460"/>
          <p:cNvSpPr/>
          <p:nvPr/>
        </p:nvSpPr>
        <p:spPr>
          <a:xfrm>
            <a:off x="3216450" y="1004351"/>
            <a:ext cx="1615500" cy="5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22a17c68904_1_460"/>
          <p:cNvSpPr/>
          <p:nvPr/>
        </p:nvSpPr>
        <p:spPr>
          <a:xfrm>
            <a:off x="264400" y="1698150"/>
            <a:ext cx="3754500" cy="1299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5" name="Google Shape;565;g22a17c68904_1_460"/>
          <p:cNvPicPr preferRelativeResize="0"/>
          <p:nvPr/>
        </p:nvPicPr>
        <p:blipFill>
          <a:blip r:embed="rId4">
            <a:alphaModFix/>
          </a:blip>
          <a:stretch>
            <a:fillRect/>
          </a:stretch>
        </p:blipFill>
        <p:spPr>
          <a:xfrm>
            <a:off x="314825" y="699250"/>
            <a:ext cx="3973125" cy="2297854"/>
          </a:xfrm>
          <a:prstGeom prst="rect">
            <a:avLst/>
          </a:prstGeom>
          <a:noFill/>
          <a:ln>
            <a:noFill/>
          </a:ln>
        </p:spPr>
      </p:pic>
      <p:sp>
        <p:nvSpPr>
          <p:cNvPr id="566" name="Google Shape;566;g22a17c68904_1_460"/>
          <p:cNvSpPr/>
          <p:nvPr/>
        </p:nvSpPr>
        <p:spPr>
          <a:xfrm>
            <a:off x="272525" y="1475250"/>
            <a:ext cx="3621900" cy="71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22a17c68904_1_460"/>
          <p:cNvSpPr/>
          <p:nvPr/>
        </p:nvSpPr>
        <p:spPr>
          <a:xfrm>
            <a:off x="330700" y="2237775"/>
            <a:ext cx="3621900" cy="71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6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2" name="Shape 572"/>
        <p:cNvGrpSpPr/>
        <p:nvPr/>
      </p:nvGrpSpPr>
      <p:grpSpPr>
        <a:xfrm>
          <a:off x="0" y="0"/>
          <a:ext cx="0" cy="0"/>
          <a:chOff x="0" y="0"/>
          <a:chExt cx="0" cy="0"/>
        </a:xfrm>
      </p:grpSpPr>
      <p:sp>
        <p:nvSpPr>
          <p:cNvPr id="573" name="Google Shape;573;g22a17c68904_1_493"/>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Two goals of logic language</a:t>
            </a:r>
            <a:endParaRPr b="0"/>
          </a:p>
        </p:txBody>
      </p:sp>
      <p:sp>
        <p:nvSpPr>
          <p:cNvPr id="574" name="Google Shape;574;g22a17c68904_1_493"/>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5" name="Google Shape;575;g22a17c68904_1_493"/>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576" name="Google Shape;576;g22a17c68904_1_493"/>
          <p:cNvGrpSpPr/>
          <p:nvPr/>
        </p:nvGrpSpPr>
        <p:grpSpPr>
          <a:xfrm>
            <a:off x="314831" y="4282015"/>
            <a:ext cx="9459130" cy="129939"/>
            <a:chOff x="314831" y="4282015"/>
            <a:chExt cx="9459130" cy="129939"/>
          </a:xfrm>
        </p:grpSpPr>
        <p:sp>
          <p:nvSpPr>
            <p:cNvPr id="577" name="Google Shape;577;g22a17c68904_1_493"/>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78" name="Google Shape;578;g22a17c68904_1_493"/>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579" name="Google Shape;579;g22a17c68904_1_493"/>
          <p:cNvGrpSpPr/>
          <p:nvPr/>
        </p:nvGrpSpPr>
        <p:grpSpPr>
          <a:xfrm>
            <a:off x="314831" y="4282015"/>
            <a:ext cx="9459130" cy="129939"/>
            <a:chOff x="314831" y="4282015"/>
            <a:chExt cx="9459130" cy="129939"/>
          </a:xfrm>
        </p:grpSpPr>
        <p:sp>
          <p:nvSpPr>
            <p:cNvPr id="580" name="Google Shape;580;g22a17c68904_1_493"/>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81" name="Google Shape;581;g22a17c68904_1_493"/>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582" name="Google Shape;582;g22a17c68904_1_493"/>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583" name="Google Shape;583;g22a17c68904_1_493"/>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584" name="Google Shape;584;g22a17c68904_1_493"/>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585" name="Google Shape;585;g22a17c68904_1_493"/>
          <p:cNvPicPr preferRelativeResize="0"/>
          <p:nvPr/>
        </p:nvPicPr>
        <p:blipFill>
          <a:blip r:embed="rId4">
            <a:alphaModFix/>
          </a:blip>
          <a:stretch>
            <a:fillRect/>
          </a:stretch>
        </p:blipFill>
        <p:spPr>
          <a:xfrm>
            <a:off x="237625" y="630675"/>
            <a:ext cx="3755049" cy="2252025"/>
          </a:xfrm>
          <a:prstGeom prst="rect">
            <a:avLst/>
          </a:prstGeom>
          <a:noFill/>
          <a:ln>
            <a:noFill/>
          </a:ln>
        </p:spPr>
      </p:pic>
      <p:sp>
        <p:nvSpPr>
          <p:cNvPr id="586" name="Google Shape;586;g22a17c68904_1_493"/>
          <p:cNvSpPr/>
          <p:nvPr/>
        </p:nvSpPr>
        <p:spPr>
          <a:xfrm>
            <a:off x="311200" y="1740750"/>
            <a:ext cx="3755100" cy="138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1" name="Shape 591"/>
        <p:cNvGrpSpPr/>
        <p:nvPr/>
      </p:nvGrpSpPr>
      <p:grpSpPr>
        <a:xfrm>
          <a:off x="0" y="0"/>
          <a:ext cx="0" cy="0"/>
          <a:chOff x="0" y="0"/>
          <a:chExt cx="0" cy="0"/>
        </a:xfrm>
      </p:grpSpPr>
      <p:sp>
        <p:nvSpPr>
          <p:cNvPr id="592" name="Google Shape;592;g22a17c68904_1_527"/>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Ingredients of logic</a:t>
            </a:r>
            <a:endParaRPr b="0"/>
          </a:p>
        </p:txBody>
      </p:sp>
      <p:sp>
        <p:nvSpPr>
          <p:cNvPr id="593" name="Google Shape;593;g22a17c68904_1_52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4" name="Google Shape;594;g22a17c68904_1_52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595" name="Google Shape;595;g22a17c68904_1_527"/>
          <p:cNvGrpSpPr/>
          <p:nvPr/>
        </p:nvGrpSpPr>
        <p:grpSpPr>
          <a:xfrm>
            <a:off x="314831" y="4282015"/>
            <a:ext cx="9459130" cy="129939"/>
            <a:chOff x="314831" y="4282015"/>
            <a:chExt cx="9459130" cy="129939"/>
          </a:xfrm>
        </p:grpSpPr>
        <p:sp>
          <p:nvSpPr>
            <p:cNvPr id="596" name="Google Shape;596;g22a17c68904_1_52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97" name="Google Shape;597;g22a17c68904_1_52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598" name="Google Shape;598;g22a17c68904_1_527"/>
          <p:cNvGrpSpPr/>
          <p:nvPr/>
        </p:nvGrpSpPr>
        <p:grpSpPr>
          <a:xfrm>
            <a:off x="314831" y="4282015"/>
            <a:ext cx="9459130" cy="129939"/>
            <a:chOff x="314831" y="4282015"/>
            <a:chExt cx="9459130" cy="129939"/>
          </a:xfrm>
        </p:grpSpPr>
        <p:sp>
          <p:nvSpPr>
            <p:cNvPr id="599" name="Google Shape;599;g22a17c68904_1_52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00" name="Google Shape;600;g22a17c68904_1_52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601" name="Google Shape;601;g22a17c68904_1_527"/>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602" name="Google Shape;602;g22a17c68904_1_527"/>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603" name="Google Shape;603;g22a17c68904_1_527"/>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604" name="Google Shape;604;g22a17c68904_1_527"/>
          <p:cNvSpPr/>
          <p:nvPr/>
        </p:nvSpPr>
        <p:spPr>
          <a:xfrm>
            <a:off x="311200" y="1740750"/>
            <a:ext cx="3755100" cy="138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5" name="Google Shape;605;g22a17c68904_1_527"/>
          <p:cNvPicPr preferRelativeResize="0"/>
          <p:nvPr/>
        </p:nvPicPr>
        <p:blipFill>
          <a:blip r:embed="rId4">
            <a:alphaModFix/>
          </a:blip>
          <a:stretch>
            <a:fillRect/>
          </a:stretch>
        </p:blipFill>
        <p:spPr>
          <a:xfrm>
            <a:off x="216500" y="684875"/>
            <a:ext cx="3848700" cy="2261918"/>
          </a:xfrm>
          <a:prstGeom prst="rect">
            <a:avLst/>
          </a:prstGeom>
          <a:noFill/>
          <a:ln>
            <a:noFill/>
          </a:ln>
        </p:spPr>
      </p:pic>
      <p:sp>
        <p:nvSpPr>
          <p:cNvPr id="606" name="Google Shape;606;g22a17c68904_1_527"/>
          <p:cNvSpPr/>
          <p:nvPr/>
        </p:nvSpPr>
        <p:spPr>
          <a:xfrm>
            <a:off x="212050" y="1222800"/>
            <a:ext cx="3953400" cy="104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22a17c68904_1_527"/>
          <p:cNvSpPr/>
          <p:nvPr/>
        </p:nvSpPr>
        <p:spPr>
          <a:xfrm>
            <a:off x="216500" y="2262900"/>
            <a:ext cx="3896400" cy="10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2" name="Shape 612"/>
        <p:cNvGrpSpPr/>
        <p:nvPr/>
      </p:nvGrpSpPr>
      <p:grpSpPr>
        <a:xfrm>
          <a:off x="0" y="0"/>
          <a:ext cx="0" cy="0"/>
          <a:chOff x="0" y="0"/>
          <a:chExt cx="0" cy="0"/>
        </a:xfrm>
      </p:grpSpPr>
      <p:sp>
        <p:nvSpPr>
          <p:cNvPr id="613" name="Google Shape;613;g22a17c68904_1_548"/>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Syntax vs semantics</a:t>
            </a:r>
            <a:endParaRPr b="0"/>
          </a:p>
        </p:txBody>
      </p:sp>
      <p:sp>
        <p:nvSpPr>
          <p:cNvPr id="614" name="Google Shape;614;g22a17c68904_1_548"/>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5" name="Google Shape;615;g22a17c68904_1_548"/>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616" name="Google Shape;616;g22a17c68904_1_548"/>
          <p:cNvGrpSpPr/>
          <p:nvPr/>
        </p:nvGrpSpPr>
        <p:grpSpPr>
          <a:xfrm>
            <a:off x="314831" y="4282015"/>
            <a:ext cx="9459130" cy="129939"/>
            <a:chOff x="314831" y="4282015"/>
            <a:chExt cx="9459130" cy="129939"/>
          </a:xfrm>
        </p:grpSpPr>
        <p:sp>
          <p:nvSpPr>
            <p:cNvPr id="617" name="Google Shape;617;g22a17c68904_1_548"/>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18" name="Google Shape;618;g22a17c68904_1_548"/>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619" name="Google Shape;619;g22a17c68904_1_548"/>
          <p:cNvGrpSpPr/>
          <p:nvPr/>
        </p:nvGrpSpPr>
        <p:grpSpPr>
          <a:xfrm>
            <a:off x="314831" y="4282015"/>
            <a:ext cx="9459130" cy="129939"/>
            <a:chOff x="314831" y="4282015"/>
            <a:chExt cx="9459130" cy="129939"/>
          </a:xfrm>
        </p:grpSpPr>
        <p:sp>
          <p:nvSpPr>
            <p:cNvPr id="620" name="Google Shape;620;g22a17c68904_1_548"/>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21" name="Google Shape;621;g22a17c68904_1_548"/>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622" name="Google Shape;622;g22a17c68904_1_548"/>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623" name="Google Shape;623;g22a17c68904_1_548"/>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624" name="Google Shape;624;g22a17c68904_1_548"/>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625" name="Google Shape;625;g22a17c68904_1_548"/>
          <p:cNvSpPr/>
          <p:nvPr/>
        </p:nvSpPr>
        <p:spPr>
          <a:xfrm>
            <a:off x="311200" y="1740750"/>
            <a:ext cx="3755100" cy="138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22a17c68904_1_548"/>
          <p:cNvSpPr/>
          <p:nvPr/>
        </p:nvSpPr>
        <p:spPr>
          <a:xfrm>
            <a:off x="212050" y="2236775"/>
            <a:ext cx="3953400" cy="104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7" name="Google Shape;627;g22a17c68904_1_548"/>
          <p:cNvPicPr preferRelativeResize="0"/>
          <p:nvPr/>
        </p:nvPicPr>
        <p:blipFill>
          <a:blip r:embed="rId4">
            <a:alphaModFix/>
          </a:blip>
          <a:stretch>
            <a:fillRect/>
          </a:stretch>
        </p:blipFill>
        <p:spPr>
          <a:xfrm>
            <a:off x="354599" y="591950"/>
            <a:ext cx="4036574" cy="256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sp>
        <p:nvSpPr>
          <p:cNvPr id="123" name="Google Shape;123;g22a17c68904_1_1343"/>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Question</a:t>
            </a:r>
            <a:endParaRPr b="0"/>
          </a:p>
        </p:txBody>
      </p:sp>
      <p:sp>
        <p:nvSpPr>
          <p:cNvPr id="124" name="Google Shape;124;g22a17c68904_1_1343"/>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g22a17c68904_1_1343"/>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26" name="Google Shape;126;g22a17c68904_1_1343"/>
          <p:cNvGrpSpPr/>
          <p:nvPr/>
        </p:nvGrpSpPr>
        <p:grpSpPr>
          <a:xfrm>
            <a:off x="314831" y="4282015"/>
            <a:ext cx="9459130" cy="129939"/>
            <a:chOff x="314831" y="4282015"/>
            <a:chExt cx="9459130" cy="129939"/>
          </a:xfrm>
        </p:grpSpPr>
        <p:sp>
          <p:nvSpPr>
            <p:cNvPr id="127" name="Google Shape;127;g22a17c68904_1_1343"/>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8" name="Google Shape;128;g22a17c68904_1_1343"/>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29" name="Google Shape;129;g22a17c68904_1_1343"/>
          <p:cNvGrpSpPr/>
          <p:nvPr/>
        </p:nvGrpSpPr>
        <p:grpSpPr>
          <a:xfrm>
            <a:off x="314831" y="4282015"/>
            <a:ext cx="9459130" cy="129939"/>
            <a:chOff x="314831" y="4282015"/>
            <a:chExt cx="9459130" cy="129939"/>
          </a:xfrm>
        </p:grpSpPr>
        <p:sp>
          <p:nvSpPr>
            <p:cNvPr id="130" name="Google Shape;130;g22a17c68904_1_1343"/>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1" name="Google Shape;131;g22a17c68904_1_1343"/>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32" name="Google Shape;132;g22a17c68904_1_1343"/>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33" name="Google Shape;133;g22a17c68904_1_1343"/>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34" name="Google Shape;134;g22a17c68904_1_1343"/>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135" name="Google Shape;135;g22a17c68904_1_1343"/>
          <p:cNvPicPr preferRelativeResize="0"/>
          <p:nvPr/>
        </p:nvPicPr>
        <p:blipFill>
          <a:blip r:embed="rId4">
            <a:alphaModFix/>
          </a:blip>
          <a:stretch>
            <a:fillRect/>
          </a:stretch>
        </p:blipFill>
        <p:spPr>
          <a:xfrm>
            <a:off x="368725" y="603116"/>
            <a:ext cx="4477570" cy="249588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2" name="Shape 632"/>
        <p:cNvGrpSpPr/>
        <p:nvPr/>
      </p:nvGrpSpPr>
      <p:grpSpPr>
        <a:xfrm>
          <a:off x="0" y="0"/>
          <a:ext cx="0" cy="0"/>
          <a:chOff x="0" y="0"/>
          <a:chExt cx="0" cy="0"/>
        </a:xfrm>
      </p:grpSpPr>
      <p:sp>
        <p:nvSpPr>
          <p:cNvPr id="633" name="Google Shape;633;g22a17c68904_1_569"/>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Logics</a:t>
            </a:r>
            <a:endParaRPr b="0"/>
          </a:p>
        </p:txBody>
      </p:sp>
      <p:sp>
        <p:nvSpPr>
          <p:cNvPr id="634" name="Google Shape;634;g22a17c68904_1_569"/>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5" name="Google Shape;635;g22a17c68904_1_569"/>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636" name="Google Shape;636;g22a17c68904_1_569"/>
          <p:cNvGrpSpPr/>
          <p:nvPr/>
        </p:nvGrpSpPr>
        <p:grpSpPr>
          <a:xfrm>
            <a:off x="314831" y="4282015"/>
            <a:ext cx="9459130" cy="129939"/>
            <a:chOff x="314831" y="4282015"/>
            <a:chExt cx="9459130" cy="129939"/>
          </a:xfrm>
        </p:grpSpPr>
        <p:sp>
          <p:nvSpPr>
            <p:cNvPr id="637" name="Google Shape;637;g22a17c68904_1_56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38" name="Google Shape;638;g22a17c68904_1_56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639" name="Google Shape;639;g22a17c68904_1_569"/>
          <p:cNvGrpSpPr/>
          <p:nvPr/>
        </p:nvGrpSpPr>
        <p:grpSpPr>
          <a:xfrm>
            <a:off x="314831" y="4282015"/>
            <a:ext cx="9459130" cy="129939"/>
            <a:chOff x="314831" y="4282015"/>
            <a:chExt cx="9459130" cy="129939"/>
          </a:xfrm>
        </p:grpSpPr>
        <p:sp>
          <p:nvSpPr>
            <p:cNvPr id="640" name="Google Shape;640;g22a17c68904_1_56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41" name="Google Shape;641;g22a17c68904_1_56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642" name="Google Shape;642;g22a17c68904_1_569"/>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643" name="Google Shape;643;g22a17c68904_1_569"/>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644" name="Google Shape;644;g22a17c68904_1_569"/>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645" name="Google Shape;645;g22a17c68904_1_569"/>
          <p:cNvSpPr/>
          <p:nvPr/>
        </p:nvSpPr>
        <p:spPr>
          <a:xfrm>
            <a:off x="311200" y="1740750"/>
            <a:ext cx="3755100" cy="138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g22a17c68904_1_569"/>
          <p:cNvSpPr/>
          <p:nvPr/>
        </p:nvSpPr>
        <p:spPr>
          <a:xfrm>
            <a:off x="212050" y="2236775"/>
            <a:ext cx="3953400" cy="104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7" name="Google Shape;647;g22a17c68904_1_569"/>
          <p:cNvPicPr preferRelativeResize="0"/>
          <p:nvPr/>
        </p:nvPicPr>
        <p:blipFill>
          <a:blip r:embed="rId4">
            <a:alphaModFix/>
          </a:blip>
          <a:stretch>
            <a:fillRect/>
          </a:stretch>
        </p:blipFill>
        <p:spPr>
          <a:xfrm>
            <a:off x="390000" y="625350"/>
            <a:ext cx="3755101" cy="2381273"/>
          </a:xfrm>
          <a:prstGeom prst="rect">
            <a:avLst/>
          </a:prstGeom>
          <a:noFill/>
          <a:ln>
            <a:noFill/>
          </a:ln>
        </p:spPr>
      </p:pic>
      <p:sp>
        <p:nvSpPr>
          <p:cNvPr id="648" name="Google Shape;648;g22a17c68904_1_569"/>
          <p:cNvSpPr/>
          <p:nvPr/>
        </p:nvSpPr>
        <p:spPr>
          <a:xfrm>
            <a:off x="452500" y="2356950"/>
            <a:ext cx="3953400" cy="104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3" name="Shape 653"/>
        <p:cNvGrpSpPr/>
        <p:nvPr/>
      </p:nvGrpSpPr>
      <p:grpSpPr>
        <a:xfrm>
          <a:off x="0" y="0"/>
          <a:ext cx="0" cy="0"/>
          <a:chOff x="0" y="0"/>
          <a:chExt cx="0" cy="0"/>
        </a:xfrm>
      </p:grpSpPr>
      <p:sp>
        <p:nvSpPr>
          <p:cNvPr id="654" name="Google Shape;654;g22a17c68904_1_590"/>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Propositional logic</a:t>
            </a:r>
            <a:endParaRPr b="0"/>
          </a:p>
        </p:txBody>
      </p:sp>
      <p:sp>
        <p:nvSpPr>
          <p:cNvPr id="655" name="Google Shape;655;g22a17c68904_1_590"/>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6" name="Google Shape;656;g22a17c68904_1_590"/>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657" name="Google Shape;657;g22a17c68904_1_590"/>
          <p:cNvGrpSpPr/>
          <p:nvPr/>
        </p:nvGrpSpPr>
        <p:grpSpPr>
          <a:xfrm>
            <a:off x="314831" y="4282015"/>
            <a:ext cx="9459130" cy="129939"/>
            <a:chOff x="314831" y="4282015"/>
            <a:chExt cx="9459130" cy="129939"/>
          </a:xfrm>
        </p:grpSpPr>
        <p:sp>
          <p:nvSpPr>
            <p:cNvPr id="658" name="Google Shape;658;g22a17c68904_1_590"/>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59" name="Google Shape;659;g22a17c68904_1_590"/>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660" name="Google Shape;660;g22a17c68904_1_590"/>
          <p:cNvGrpSpPr/>
          <p:nvPr/>
        </p:nvGrpSpPr>
        <p:grpSpPr>
          <a:xfrm>
            <a:off x="314831" y="4282015"/>
            <a:ext cx="9459130" cy="129939"/>
            <a:chOff x="314831" y="4282015"/>
            <a:chExt cx="9459130" cy="129939"/>
          </a:xfrm>
        </p:grpSpPr>
        <p:sp>
          <p:nvSpPr>
            <p:cNvPr id="661" name="Google Shape;661;g22a17c68904_1_590"/>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62" name="Google Shape;662;g22a17c68904_1_590"/>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663" name="Google Shape;663;g22a17c68904_1_590"/>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664" name="Google Shape;664;g22a17c68904_1_590"/>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665" name="Google Shape;665;g22a17c68904_1_590"/>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666" name="Google Shape;666;g22a17c68904_1_590"/>
          <p:cNvSpPr/>
          <p:nvPr/>
        </p:nvSpPr>
        <p:spPr>
          <a:xfrm>
            <a:off x="311200" y="1740750"/>
            <a:ext cx="3755100" cy="138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g22a17c68904_1_590"/>
          <p:cNvSpPr/>
          <p:nvPr/>
        </p:nvSpPr>
        <p:spPr>
          <a:xfrm>
            <a:off x="212050" y="2236775"/>
            <a:ext cx="3953400" cy="104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8" name="Google Shape;668;g22a17c68904_1_590"/>
          <p:cNvPicPr preferRelativeResize="0"/>
          <p:nvPr/>
        </p:nvPicPr>
        <p:blipFill>
          <a:blip r:embed="rId4">
            <a:alphaModFix/>
          </a:blip>
          <a:stretch>
            <a:fillRect/>
          </a:stretch>
        </p:blipFill>
        <p:spPr>
          <a:xfrm>
            <a:off x="698801" y="631850"/>
            <a:ext cx="3367500" cy="2455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3" name="Shape 673"/>
        <p:cNvGrpSpPr/>
        <p:nvPr/>
      </p:nvGrpSpPr>
      <p:grpSpPr>
        <a:xfrm>
          <a:off x="0" y="0"/>
          <a:ext cx="0" cy="0"/>
          <a:chOff x="0" y="0"/>
          <a:chExt cx="0" cy="0"/>
        </a:xfrm>
      </p:grpSpPr>
      <p:sp>
        <p:nvSpPr>
          <p:cNvPr id="674" name="Google Shape;674;g22a17c68904_1_611"/>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Syntax of propositional logic</a:t>
            </a:r>
            <a:endParaRPr b="0"/>
          </a:p>
        </p:txBody>
      </p:sp>
      <p:sp>
        <p:nvSpPr>
          <p:cNvPr id="675" name="Google Shape;675;g22a17c68904_1_611"/>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6" name="Google Shape;676;g22a17c68904_1_611"/>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677" name="Google Shape;677;g22a17c68904_1_611"/>
          <p:cNvGrpSpPr/>
          <p:nvPr/>
        </p:nvGrpSpPr>
        <p:grpSpPr>
          <a:xfrm>
            <a:off x="314831" y="4282015"/>
            <a:ext cx="9459130" cy="129939"/>
            <a:chOff x="314831" y="4282015"/>
            <a:chExt cx="9459130" cy="129939"/>
          </a:xfrm>
        </p:grpSpPr>
        <p:sp>
          <p:nvSpPr>
            <p:cNvPr id="678" name="Google Shape;678;g22a17c68904_1_61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79" name="Google Shape;679;g22a17c68904_1_61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680" name="Google Shape;680;g22a17c68904_1_611"/>
          <p:cNvGrpSpPr/>
          <p:nvPr/>
        </p:nvGrpSpPr>
        <p:grpSpPr>
          <a:xfrm>
            <a:off x="314831" y="4282015"/>
            <a:ext cx="9459130" cy="129939"/>
            <a:chOff x="314831" y="4282015"/>
            <a:chExt cx="9459130" cy="129939"/>
          </a:xfrm>
        </p:grpSpPr>
        <p:sp>
          <p:nvSpPr>
            <p:cNvPr id="681" name="Google Shape;681;g22a17c68904_1_61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82" name="Google Shape;682;g22a17c68904_1_61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683" name="Google Shape;683;g22a17c68904_1_611"/>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684" name="Google Shape;684;g22a17c68904_1_611"/>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685" name="Google Shape;685;g22a17c68904_1_611"/>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686" name="Google Shape;686;g22a17c68904_1_611"/>
          <p:cNvSpPr/>
          <p:nvPr/>
        </p:nvSpPr>
        <p:spPr>
          <a:xfrm>
            <a:off x="311200" y="1740750"/>
            <a:ext cx="3755100" cy="138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g22a17c68904_1_611"/>
          <p:cNvSpPr/>
          <p:nvPr/>
        </p:nvSpPr>
        <p:spPr>
          <a:xfrm>
            <a:off x="212050" y="2236775"/>
            <a:ext cx="3953400" cy="104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8" name="Google Shape;688;g22a17c68904_1_611"/>
          <p:cNvPicPr preferRelativeResize="0"/>
          <p:nvPr/>
        </p:nvPicPr>
        <p:blipFill>
          <a:blip r:embed="rId4">
            <a:alphaModFix/>
          </a:blip>
          <a:stretch>
            <a:fillRect/>
          </a:stretch>
        </p:blipFill>
        <p:spPr>
          <a:xfrm>
            <a:off x="277100" y="577938"/>
            <a:ext cx="4273449" cy="2507961"/>
          </a:xfrm>
          <a:prstGeom prst="rect">
            <a:avLst/>
          </a:prstGeom>
          <a:noFill/>
          <a:ln>
            <a:noFill/>
          </a:ln>
        </p:spPr>
      </p:pic>
      <p:sp>
        <p:nvSpPr>
          <p:cNvPr id="689" name="Google Shape;689;g22a17c68904_1_611"/>
          <p:cNvSpPr/>
          <p:nvPr/>
        </p:nvSpPr>
        <p:spPr>
          <a:xfrm>
            <a:off x="264400" y="92055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g22a17c68904_1_611"/>
          <p:cNvSpPr/>
          <p:nvPr/>
        </p:nvSpPr>
        <p:spPr>
          <a:xfrm>
            <a:off x="311200" y="1269950"/>
            <a:ext cx="4677900" cy="166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5" name="Shape 695"/>
        <p:cNvGrpSpPr/>
        <p:nvPr/>
      </p:nvGrpSpPr>
      <p:grpSpPr>
        <a:xfrm>
          <a:off x="0" y="0"/>
          <a:ext cx="0" cy="0"/>
          <a:chOff x="0" y="0"/>
          <a:chExt cx="0" cy="0"/>
        </a:xfrm>
      </p:grpSpPr>
      <p:sp>
        <p:nvSpPr>
          <p:cNvPr id="696" name="Google Shape;696;g22a17c68904_1_633"/>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Syntax of propositional logic</a:t>
            </a:r>
            <a:endParaRPr b="0"/>
          </a:p>
        </p:txBody>
      </p:sp>
      <p:sp>
        <p:nvSpPr>
          <p:cNvPr id="697" name="Google Shape;697;g22a17c68904_1_633"/>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8" name="Google Shape;698;g22a17c68904_1_633"/>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699" name="Google Shape;699;g22a17c68904_1_633"/>
          <p:cNvGrpSpPr/>
          <p:nvPr/>
        </p:nvGrpSpPr>
        <p:grpSpPr>
          <a:xfrm>
            <a:off x="314831" y="4282015"/>
            <a:ext cx="9459130" cy="129939"/>
            <a:chOff x="314831" y="4282015"/>
            <a:chExt cx="9459130" cy="129939"/>
          </a:xfrm>
        </p:grpSpPr>
        <p:sp>
          <p:nvSpPr>
            <p:cNvPr id="700" name="Google Shape;700;g22a17c68904_1_633"/>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01" name="Google Shape;701;g22a17c68904_1_633"/>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702" name="Google Shape;702;g22a17c68904_1_633"/>
          <p:cNvGrpSpPr/>
          <p:nvPr/>
        </p:nvGrpSpPr>
        <p:grpSpPr>
          <a:xfrm>
            <a:off x="314831" y="4282015"/>
            <a:ext cx="9459130" cy="129939"/>
            <a:chOff x="314831" y="4282015"/>
            <a:chExt cx="9459130" cy="129939"/>
          </a:xfrm>
        </p:grpSpPr>
        <p:sp>
          <p:nvSpPr>
            <p:cNvPr id="703" name="Google Shape;703;g22a17c68904_1_633"/>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04" name="Google Shape;704;g22a17c68904_1_633"/>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705" name="Google Shape;705;g22a17c68904_1_633"/>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706" name="Google Shape;706;g22a17c68904_1_633"/>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707" name="Google Shape;707;g22a17c68904_1_633"/>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708" name="Google Shape;708;g22a17c68904_1_633"/>
          <p:cNvSpPr/>
          <p:nvPr/>
        </p:nvSpPr>
        <p:spPr>
          <a:xfrm>
            <a:off x="311200" y="1740750"/>
            <a:ext cx="3755100" cy="138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22a17c68904_1_633"/>
          <p:cNvSpPr/>
          <p:nvPr/>
        </p:nvSpPr>
        <p:spPr>
          <a:xfrm>
            <a:off x="212050" y="2236775"/>
            <a:ext cx="3953400" cy="104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g22a17c68904_1_633"/>
          <p:cNvSpPr/>
          <p:nvPr/>
        </p:nvSpPr>
        <p:spPr>
          <a:xfrm>
            <a:off x="264400" y="92055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g22a17c68904_1_633"/>
          <p:cNvSpPr/>
          <p:nvPr/>
        </p:nvSpPr>
        <p:spPr>
          <a:xfrm>
            <a:off x="311200" y="1269950"/>
            <a:ext cx="4677900" cy="166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2" name="Google Shape;712;g22a17c68904_1_633"/>
          <p:cNvPicPr preferRelativeResize="0"/>
          <p:nvPr/>
        </p:nvPicPr>
        <p:blipFill>
          <a:blip r:embed="rId4">
            <a:alphaModFix/>
          </a:blip>
          <a:stretch>
            <a:fillRect/>
          </a:stretch>
        </p:blipFill>
        <p:spPr>
          <a:xfrm>
            <a:off x="212047" y="642497"/>
            <a:ext cx="3953401" cy="2394078"/>
          </a:xfrm>
          <a:prstGeom prst="rect">
            <a:avLst/>
          </a:prstGeom>
          <a:noFill/>
          <a:ln>
            <a:noFill/>
          </a:ln>
        </p:spPr>
      </p:pic>
      <p:sp>
        <p:nvSpPr>
          <p:cNvPr id="713" name="Google Shape;713;g22a17c68904_1_633"/>
          <p:cNvSpPr/>
          <p:nvPr/>
        </p:nvSpPr>
        <p:spPr>
          <a:xfrm>
            <a:off x="277100" y="94460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g22a17c68904_1_633"/>
          <p:cNvSpPr/>
          <p:nvPr/>
        </p:nvSpPr>
        <p:spPr>
          <a:xfrm>
            <a:off x="212050" y="126995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g22a17c68904_1_633"/>
          <p:cNvSpPr/>
          <p:nvPr/>
        </p:nvSpPr>
        <p:spPr>
          <a:xfrm>
            <a:off x="185950" y="159068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22a17c68904_1_633"/>
          <p:cNvSpPr/>
          <p:nvPr/>
        </p:nvSpPr>
        <p:spPr>
          <a:xfrm>
            <a:off x="264400" y="193218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22a17c68904_1_633"/>
          <p:cNvSpPr/>
          <p:nvPr/>
        </p:nvSpPr>
        <p:spPr>
          <a:xfrm>
            <a:off x="277100" y="226083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g22a17c68904_1_633"/>
          <p:cNvSpPr/>
          <p:nvPr/>
        </p:nvSpPr>
        <p:spPr>
          <a:xfrm>
            <a:off x="277100" y="2584913"/>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200"/>
                                          </p:stCondLst>
                                        </p:cTn>
                                        <p:tgtEl>
                                          <p:spTgt spid="7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
                                          </p:stCondLst>
                                        </p:cTn>
                                        <p:tgtEl>
                                          <p:spTgt spid="7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3" name="Shape 723"/>
        <p:cNvGrpSpPr/>
        <p:nvPr/>
      </p:nvGrpSpPr>
      <p:grpSpPr>
        <a:xfrm>
          <a:off x="0" y="0"/>
          <a:ext cx="0" cy="0"/>
          <a:chOff x="0" y="0"/>
          <a:chExt cx="0" cy="0"/>
        </a:xfrm>
      </p:grpSpPr>
      <p:sp>
        <p:nvSpPr>
          <p:cNvPr id="724" name="Google Shape;724;g22a17c68904_1_661"/>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Syntax of propositional logic</a:t>
            </a:r>
            <a:endParaRPr b="0"/>
          </a:p>
        </p:txBody>
      </p:sp>
      <p:sp>
        <p:nvSpPr>
          <p:cNvPr id="725" name="Google Shape;725;g22a17c68904_1_661"/>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6" name="Google Shape;726;g22a17c68904_1_661"/>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727" name="Google Shape;727;g22a17c68904_1_661"/>
          <p:cNvGrpSpPr/>
          <p:nvPr/>
        </p:nvGrpSpPr>
        <p:grpSpPr>
          <a:xfrm>
            <a:off x="314831" y="4282015"/>
            <a:ext cx="9459130" cy="129939"/>
            <a:chOff x="314831" y="4282015"/>
            <a:chExt cx="9459130" cy="129939"/>
          </a:xfrm>
        </p:grpSpPr>
        <p:sp>
          <p:nvSpPr>
            <p:cNvPr id="728" name="Google Shape;728;g22a17c68904_1_66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29" name="Google Shape;729;g22a17c68904_1_66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730" name="Google Shape;730;g22a17c68904_1_661"/>
          <p:cNvGrpSpPr/>
          <p:nvPr/>
        </p:nvGrpSpPr>
        <p:grpSpPr>
          <a:xfrm>
            <a:off x="314831" y="4282015"/>
            <a:ext cx="9459130" cy="129939"/>
            <a:chOff x="314831" y="4282015"/>
            <a:chExt cx="9459130" cy="129939"/>
          </a:xfrm>
        </p:grpSpPr>
        <p:sp>
          <p:nvSpPr>
            <p:cNvPr id="731" name="Google Shape;731;g22a17c68904_1_66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32" name="Google Shape;732;g22a17c68904_1_66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733" name="Google Shape;733;g22a17c68904_1_661"/>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734" name="Google Shape;734;g22a17c68904_1_661"/>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735" name="Google Shape;735;g22a17c68904_1_661"/>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736" name="Google Shape;736;g22a17c68904_1_661"/>
          <p:cNvSpPr/>
          <p:nvPr/>
        </p:nvSpPr>
        <p:spPr>
          <a:xfrm>
            <a:off x="311200" y="1740750"/>
            <a:ext cx="3755100" cy="138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22a17c68904_1_661"/>
          <p:cNvSpPr/>
          <p:nvPr/>
        </p:nvSpPr>
        <p:spPr>
          <a:xfrm>
            <a:off x="212050" y="2236775"/>
            <a:ext cx="3953400" cy="104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g22a17c68904_1_661"/>
          <p:cNvSpPr/>
          <p:nvPr/>
        </p:nvSpPr>
        <p:spPr>
          <a:xfrm>
            <a:off x="264400" y="92055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g22a17c68904_1_661"/>
          <p:cNvSpPr/>
          <p:nvPr/>
        </p:nvSpPr>
        <p:spPr>
          <a:xfrm>
            <a:off x="311200" y="1269950"/>
            <a:ext cx="4677900" cy="166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g22a17c68904_1_661"/>
          <p:cNvSpPr/>
          <p:nvPr/>
        </p:nvSpPr>
        <p:spPr>
          <a:xfrm>
            <a:off x="277100" y="94460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g22a17c68904_1_661"/>
          <p:cNvSpPr/>
          <p:nvPr/>
        </p:nvSpPr>
        <p:spPr>
          <a:xfrm>
            <a:off x="185950" y="159068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g22a17c68904_1_661"/>
          <p:cNvSpPr/>
          <p:nvPr/>
        </p:nvSpPr>
        <p:spPr>
          <a:xfrm>
            <a:off x="264400" y="193218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g22a17c68904_1_661"/>
          <p:cNvSpPr/>
          <p:nvPr/>
        </p:nvSpPr>
        <p:spPr>
          <a:xfrm>
            <a:off x="277100" y="226083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22a17c68904_1_661"/>
          <p:cNvSpPr/>
          <p:nvPr/>
        </p:nvSpPr>
        <p:spPr>
          <a:xfrm>
            <a:off x="277100" y="2584913"/>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5" name="Google Shape;745;g22a17c68904_1_661"/>
          <p:cNvPicPr preferRelativeResize="0"/>
          <p:nvPr/>
        </p:nvPicPr>
        <p:blipFill>
          <a:blip r:embed="rId4">
            <a:alphaModFix/>
          </a:blip>
          <a:stretch>
            <a:fillRect/>
          </a:stretch>
        </p:blipFill>
        <p:spPr>
          <a:xfrm>
            <a:off x="688724" y="613685"/>
            <a:ext cx="3535726" cy="25459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0" name="Shape 750"/>
        <p:cNvGrpSpPr/>
        <p:nvPr/>
      </p:nvGrpSpPr>
      <p:grpSpPr>
        <a:xfrm>
          <a:off x="0" y="0"/>
          <a:ext cx="0" cy="0"/>
          <a:chOff x="0" y="0"/>
          <a:chExt cx="0" cy="0"/>
        </a:xfrm>
      </p:grpSpPr>
      <p:sp>
        <p:nvSpPr>
          <p:cNvPr id="751" name="Google Shape;751;g22a17c68904_1_689"/>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P</a:t>
            </a:r>
            <a:r>
              <a:rPr b="0" lang="en-US"/>
              <a:t>ropositional logic: semantics</a:t>
            </a:r>
            <a:endParaRPr b="0"/>
          </a:p>
        </p:txBody>
      </p:sp>
      <p:sp>
        <p:nvSpPr>
          <p:cNvPr id="752" name="Google Shape;752;g22a17c68904_1_689"/>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3" name="Google Shape;753;g22a17c68904_1_689"/>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754" name="Google Shape;754;g22a17c68904_1_689"/>
          <p:cNvGrpSpPr/>
          <p:nvPr/>
        </p:nvGrpSpPr>
        <p:grpSpPr>
          <a:xfrm>
            <a:off x="314831" y="4282015"/>
            <a:ext cx="9459130" cy="129939"/>
            <a:chOff x="314831" y="4282015"/>
            <a:chExt cx="9459130" cy="129939"/>
          </a:xfrm>
        </p:grpSpPr>
        <p:sp>
          <p:nvSpPr>
            <p:cNvPr id="755" name="Google Shape;755;g22a17c68904_1_68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56" name="Google Shape;756;g22a17c68904_1_68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757" name="Google Shape;757;g22a17c68904_1_689"/>
          <p:cNvGrpSpPr/>
          <p:nvPr/>
        </p:nvGrpSpPr>
        <p:grpSpPr>
          <a:xfrm>
            <a:off x="314831" y="4282015"/>
            <a:ext cx="9459130" cy="129939"/>
            <a:chOff x="314831" y="4282015"/>
            <a:chExt cx="9459130" cy="129939"/>
          </a:xfrm>
        </p:grpSpPr>
        <p:sp>
          <p:nvSpPr>
            <p:cNvPr id="758" name="Google Shape;758;g22a17c68904_1_68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59" name="Google Shape;759;g22a17c68904_1_68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760" name="Google Shape;760;g22a17c68904_1_689"/>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761" name="Google Shape;761;g22a17c68904_1_689"/>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762" name="Google Shape;762;g22a17c68904_1_689"/>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763" name="Google Shape;763;g22a17c68904_1_689"/>
          <p:cNvSpPr/>
          <p:nvPr/>
        </p:nvSpPr>
        <p:spPr>
          <a:xfrm>
            <a:off x="311200" y="1740750"/>
            <a:ext cx="3755100" cy="138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g22a17c68904_1_689"/>
          <p:cNvSpPr/>
          <p:nvPr/>
        </p:nvSpPr>
        <p:spPr>
          <a:xfrm>
            <a:off x="212050" y="2236775"/>
            <a:ext cx="3953400" cy="104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g22a17c68904_1_689"/>
          <p:cNvSpPr/>
          <p:nvPr/>
        </p:nvSpPr>
        <p:spPr>
          <a:xfrm>
            <a:off x="264400" y="92055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g22a17c68904_1_689"/>
          <p:cNvSpPr/>
          <p:nvPr/>
        </p:nvSpPr>
        <p:spPr>
          <a:xfrm>
            <a:off x="311200" y="1269950"/>
            <a:ext cx="4677900" cy="166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g22a17c68904_1_689"/>
          <p:cNvSpPr/>
          <p:nvPr/>
        </p:nvSpPr>
        <p:spPr>
          <a:xfrm>
            <a:off x="277100" y="94460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22a17c68904_1_689"/>
          <p:cNvSpPr/>
          <p:nvPr/>
        </p:nvSpPr>
        <p:spPr>
          <a:xfrm>
            <a:off x="185950" y="159068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g22a17c68904_1_689"/>
          <p:cNvSpPr/>
          <p:nvPr/>
        </p:nvSpPr>
        <p:spPr>
          <a:xfrm>
            <a:off x="264400" y="193218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g22a17c68904_1_689"/>
          <p:cNvSpPr/>
          <p:nvPr/>
        </p:nvSpPr>
        <p:spPr>
          <a:xfrm>
            <a:off x="277100" y="226083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g22a17c68904_1_689"/>
          <p:cNvSpPr/>
          <p:nvPr/>
        </p:nvSpPr>
        <p:spPr>
          <a:xfrm>
            <a:off x="277100" y="2584913"/>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2" name="Google Shape;772;g22a17c68904_1_689"/>
          <p:cNvPicPr preferRelativeResize="0"/>
          <p:nvPr/>
        </p:nvPicPr>
        <p:blipFill>
          <a:blip r:embed="rId4">
            <a:alphaModFix/>
          </a:blip>
          <a:stretch>
            <a:fillRect/>
          </a:stretch>
        </p:blipFill>
        <p:spPr>
          <a:xfrm>
            <a:off x="929453" y="634875"/>
            <a:ext cx="3183651" cy="225547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7" name="Shape 777"/>
        <p:cNvGrpSpPr/>
        <p:nvPr/>
      </p:nvGrpSpPr>
      <p:grpSpPr>
        <a:xfrm>
          <a:off x="0" y="0"/>
          <a:ext cx="0" cy="0"/>
          <a:chOff x="0" y="0"/>
          <a:chExt cx="0" cy="0"/>
        </a:xfrm>
      </p:grpSpPr>
      <p:sp>
        <p:nvSpPr>
          <p:cNvPr id="778" name="Google Shape;778;g22a17c68904_1_716"/>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Semantics definition: model</a:t>
            </a:r>
            <a:endParaRPr b="0"/>
          </a:p>
        </p:txBody>
      </p:sp>
      <p:sp>
        <p:nvSpPr>
          <p:cNvPr id="779" name="Google Shape;779;g22a17c68904_1_716"/>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0" name="Google Shape;780;g22a17c68904_1_716"/>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781" name="Google Shape;781;g22a17c68904_1_716"/>
          <p:cNvGrpSpPr/>
          <p:nvPr/>
        </p:nvGrpSpPr>
        <p:grpSpPr>
          <a:xfrm>
            <a:off x="314831" y="4282015"/>
            <a:ext cx="9459130" cy="129939"/>
            <a:chOff x="314831" y="4282015"/>
            <a:chExt cx="9459130" cy="129939"/>
          </a:xfrm>
        </p:grpSpPr>
        <p:sp>
          <p:nvSpPr>
            <p:cNvPr id="782" name="Google Shape;782;g22a17c68904_1_716"/>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83" name="Google Shape;783;g22a17c68904_1_716"/>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784" name="Google Shape;784;g22a17c68904_1_716"/>
          <p:cNvGrpSpPr/>
          <p:nvPr/>
        </p:nvGrpSpPr>
        <p:grpSpPr>
          <a:xfrm>
            <a:off x="314831" y="4282015"/>
            <a:ext cx="9459130" cy="129939"/>
            <a:chOff x="314831" y="4282015"/>
            <a:chExt cx="9459130" cy="129939"/>
          </a:xfrm>
        </p:grpSpPr>
        <p:sp>
          <p:nvSpPr>
            <p:cNvPr id="785" name="Google Shape;785;g22a17c68904_1_716"/>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786" name="Google Shape;786;g22a17c68904_1_716"/>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787" name="Google Shape;787;g22a17c68904_1_716"/>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788" name="Google Shape;788;g22a17c68904_1_716"/>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789" name="Google Shape;789;g22a17c68904_1_716"/>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790" name="Google Shape;790;g22a17c68904_1_716"/>
          <p:cNvSpPr/>
          <p:nvPr/>
        </p:nvSpPr>
        <p:spPr>
          <a:xfrm>
            <a:off x="311200" y="1740750"/>
            <a:ext cx="3755100" cy="138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g22a17c68904_1_716"/>
          <p:cNvSpPr/>
          <p:nvPr/>
        </p:nvSpPr>
        <p:spPr>
          <a:xfrm>
            <a:off x="212050" y="2236775"/>
            <a:ext cx="3953400" cy="104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g22a17c68904_1_716"/>
          <p:cNvSpPr/>
          <p:nvPr/>
        </p:nvSpPr>
        <p:spPr>
          <a:xfrm>
            <a:off x="264400" y="92055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g22a17c68904_1_716"/>
          <p:cNvSpPr/>
          <p:nvPr/>
        </p:nvSpPr>
        <p:spPr>
          <a:xfrm>
            <a:off x="311200" y="1269950"/>
            <a:ext cx="4677900" cy="166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g22a17c68904_1_716"/>
          <p:cNvSpPr/>
          <p:nvPr/>
        </p:nvSpPr>
        <p:spPr>
          <a:xfrm>
            <a:off x="277100" y="94460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g22a17c68904_1_716"/>
          <p:cNvSpPr/>
          <p:nvPr/>
        </p:nvSpPr>
        <p:spPr>
          <a:xfrm>
            <a:off x="185950" y="159068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g22a17c68904_1_716"/>
          <p:cNvSpPr/>
          <p:nvPr/>
        </p:nvSpPr>
        <p:spPr>
          <a:xfrm>
            <a:off x="264400" y="193218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g22a17c68904_1_716"/>
          <p:cNvSpPr/>
          <p:nvPr/>
        </p:nvSpPr>
        <p:spPr>
          <a:xfrm>
            <a:off x="277100" y="226083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g22a17c68904_1_716"/>
          <p:cNvSpPr/>
          <p:nvPr/>
        </p:nvSpPr>
        <p:spPr>
          <a:xfrm>
            <a:off x="277100" y="2584913"/>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9" name="Google Shape;799;g22a17c68904_1_716"/>
          <p:cNvPicPr preferRelativeResize="0"/>
          <p:nvPr/>
        </p:nvPicPr>
        <p:blipFill>
          <a:blip r:embed="rId4">
            <a:alphaModFix/>
          </a:blip>
          <a:stretch>
            <a:fillRect/>
          </a:stretch>
        </p:blipFill>
        <p:spPr>
          <a:xfrm>
            <a:off x="336050" y="678025"/>
            <a:ext cx="3705406" cy="2324300"/>
          </a:xfrm>
          <a:prstGeom prst="rect">
            <a:avLst/>
          </a:prstGeom>
          <a:noFill/>
          <a:ln>
            <a:noFill/>
          </a:ln>
        </p:spPr>
      </p:pic>
      <p:sp>
        <p:nvSpPr>
          <p:cNvPr id="800" name="Google Shape;800;g22a17c68904_1_716"/>
          <p:cNvSpPr/>
          <p:nvPr/>
        </p:nvSpPr>
        <p:spPr>
          <a:xfrm>
            <a:off x="277100" y="1498475"/>
            <a:ext cx="4325400" cy="143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0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5" name="Shape 805"/>
        <p:cNvGrpSpPr/>
        <p:nvPr/>
      </p:nvGrpSpPr>
      <p:grpSpPr>
        <a:xfrm>
          <a:off x="0" y="0"/>
          <a:ext cx="0" cy="0"/>
          <a:chOff x="0" y="0"/>
          <a:chExt cx="0" cy="0"/>
        </a:xfrm>
      </p:grpSpPr>
      <p:sp>
        <p:nvSpPr>
          <p:cNvPr id="806" name="Google Shape;806;g22a17c68904_1_744"/>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Interpretation function</a:t>
            </a:r>
            <a:endParaRPr b="0"/>
          </a:p>
        </p:txBody>
      </p:sp>
      <p:sp>
        <p:nvSpPr>
          <p:cNvPr id="807" name="Google Shape;807;g22a17c68904_1_744"/>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8" name="Google Shape;808;g22a17c68904_1_744"/>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809" name="Google Shape;809;g22a17c68904_1_744"/>
          <p:cNvGrpSpPr/>
          <p:nvPr/>
        </p:nvGrpSpPr>
        <p:grpSpPr>
          <a:xfrm>
            <a:off x="314831" y="4282015"/>
            <a:ext cx="9459130" cy="129939"/>
            <a:chOff x="314831" y="4282015"/>
            <a:chExt cx="9459130" cy="129939"/>
          </a:xfrm>
        </p:grpSpPr>
        <p:sp>
          <p:nvSpPr>
            <p:cNvPr id="810" name="Google Shape;810;g22a17c68904_1_74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11" name="Google Shape;811;g22a17c68904_1_74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812" name="Google Shape;812;g22a17c68904_1_744"/>
          <p:cNvGrpSpPr/>
          <p:nvPr/>
        </p:nvGrpSpPr>
        <p:grpSpPr>
          <a:xfrm>
            <a:off x="314831" y="4282015"/>
            <a:ext cx="9459130" cy="129939"/>
            <a:chOff x="314831" y="4282015"/>
            <a:chExt cx="9459130" cy="129939"/>
          </a:xfrm>
        </p:grpSpPr>
        <p:sp>
          <p:nvSpPr>
            <p:cNvPr id="813" name="Google Shape;813;g22a17c68904_1_74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14" name="Google Shape;814;g22a17c68904_1_74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815" name="Google Shape;815;g22a17c68904_1_744"/>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816" name="Google Shape;816;g22a17c68904_1_744"/>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817" name="Google Shape;817;g22a17c68904_1_744"/>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818" name="Google Shape;818;g22a17c68904_1_744"/>
          <p:cNvSpPr/>
          <p:nvPr/>
        </p:nvSpPr>
        <p:spPr>
          <a:xfrm>
            <a:off x="311200" y="1740750"/>
            <a:ext cx="3755100" cy="1384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g22a17c68904_1_744"/>
          <p:cNvSpPr/>
          <p:nvPr/>
        </p:nvSpPr>
        <p:spPr>
          <a:xfrm>
            <a:off x="212050" y="2236775"/>
            <a:ext cx="3953400" cy="1040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g22a17c68904_1_744"/>
          <p:cNvSpPr/>
          <p:nvPr/>
        </p:nvSpPr>
        <p:spPr>
          <a:xfrm>
            <a:off x="264400" y="92055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g22a17c68904_1_744"/>
          <p:cNvSpPr/>
          <p:nvPr/>
        </p:nvSpPr>
        <p:spPr>
          <a:xfrm>
            <a:off x="311200" y="1269950"/>
            <a:ext cx="4677900" cy="166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g22a17c68904_1_744"/>
          <p:cNvSpPr/>
          <p:nvPr/>
        </p:nvSpPr>
        <p:spPr>
          <a:xfrm>
            <a:off x="277100" y="944600"/>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g22a17c68904_1_744"/>
          <p:cNvSpPr/>
          <p:nvPr/>
        </p:nvSpPr>
        <p:spPr>
          <a:xfrm>
            <a:off x="185950" y="159068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g22a17c68904_1_744"/>
          <p:cNvSpPr/>
          <p:nvPr/>
        </p:nvSpPr>
        <p:spPr>
          <a:xfrm>
            <a:off x="264400" y="193218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g22a17c68904_1_744"/>
          <p:cNvSpPr/>
          <p:nvPr/>
        </p:nvSpPr>
        <p:spPr>
          <a:xfrm>
            <a:off x="277100" y="2260838"/>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g22a17c68904_1_744"/>
          <p:cNvSpPr/>
          <p:nvPr/>
        </p:nvSpPr>
        <p:spPr>
          <a:xfrm>
            <a:off x="277100" y="2584913"/>
            <a:ext cx="4005600" cy="34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7" name="Google Shape;827;g22a17c68904_1_744"/>
          <p:cNvPicPr preferRelativeResize="0"/>
          <p:nvPr/>
        </p:nvPicPr>
        <p:blipFill>
          <a:blip r:embed="rId4">
            <a:alphaModFix/>
          </a:blip>
          <a:stretch>
            <a:fillRect/>
          </a:stretch>
        </p:blipFill>
        <p:spPr>
          <a:xfrm>
            <a:off x="476025" y="649825"/>
            <a:ext cx="3689425" cy="228046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2" name="Shape 832"/>
        <p:cNvGrpSpPr/>
        <p:nvPr/>
      </p:nvGrpSpPr>
      <p:grpSpPr>
        <a:xfrm>
          <a:off x="0" y="0"/>
          <a:ext cx="0" cy="0"/>
          <a:chOff x="0" y="0"/>
          <a:chExt cx="0" cy="0"/>
        </a:xfrm>
      </p:grpSpPr>
      <p:sp>
        <p:nvSpPr>
          <p:cNvPr id="833" name="Google Shape;833;g22a17c68904_1_799"/>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Interpretation function: definition</a:t>
            </a:r>
            <a:endParaRPr b="0"/>
          </a:p>
        </p:txBody>
      </p:sp>
      <p:sp>
        <p:nvSpPr>
          <p:cNvPr id="834" name="Google Shape;834;g22a17c68904_1_799"/>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5" name="Google Shape;835;g22a17c68904_1_799"/>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836" name="Google Shape;836;g22a17c68904_1_799"/>
          <p:cNvGrpSpPr/>
          <p:nvPr/>
        </p:nvGrpSpPr>
        <p:grpSpPr>
          <a:xfrm>
            <a:off x="314831" y="4282015"/>
            <a:ext cx="9459130" cy="129939"/>
            <a:chOff x="314831" y="4282015"/>
            <a:chExt cx="9459130" cy="129939"/>
          </a:xfrm>
        </p:grpSpPr>
        <p:sp>
          <p:nvSpPr>
            <p:cNvPr id="837" name="Google Shape;837;g22a17c68904_1_79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38" name="Google Shape;838;g22a17c68904_1_79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839" name="Google Shape;839;g22a17c68904_1_799"/>
          <p:cNvGrpSpPr/>
          <p:nvPr/>
        </p:nvGrpSpPr>
        <p:grpSpPr>
          <a:xfrm>
            <a:off x="314831" y="4282015"/>
            <a:ext cx="9459130" cy="129939"/>
            <a:chOff x="314831" y="4282015"/>
            <a:chExt cx="9459130" cy="129939"/>
          </a:xfrm>
        </p:grpSpPr>
        <p:sp>
          <p:nvSpPr>
            <p:cNvPr id="840" name="Google Shape;840;g22a17c68904_1_79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41" name="Google Shape;841;g22a17c68904_1_79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842" name="Google Shape;842;g22a17c68904_1_799"/>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843" name="Google Shape;843;g22a17c68904_1_799"/>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844" name="Google Shape;844;g22a17c68904_1_799"/>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845" name="Google Shape;845;g22a17c68904_1_799"/>
          <p:cNvPicPr preferRelativeResize="0"/>
          <p:nvPr/>
        </p:nvPicPr>
        <p:blipFill>
          <a:blip r:embed="rId4">
            <a:alphaModFix/>
          </a:blip>
          <a:stretch>
            <a:fillRect/>
          </a:stretch>
        </p:blipFill>
        <p:spPr>
          <a:xfrm>
            <a:off x="264400" y="603125"/>
            <a:ext cx="4154651" cy="2387400"/>
          </a:xfrm>
          <a:prstGeom prst="rect">
            <a:avLst/>
          </a:prstGeom>
          <a:noFill/>
          <a:ln>
            <a:noFill/>
          </a:ln>
        </p:spPr>
      </p:pic>
      <p:sp>
        <p:nvSpPr>
          <p:cNvPr id="846" name="Google Shape;846;g22a17c68904_1_799"/>
          <p:cNvSpPr/>
          <p:nvPr/>
        </p:nvSpPr>
        <p:spPr>
          <a:xfrm>
            <a:off x="264400" y="1400150"/>
            <a:ext cx="4325400" cy="143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4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1" name="Shape 851"/>
        <p:cNvGrpSpPr/>
        <p:nvPr/>
      </p:nvGrpSpPr>
      <p:grpSpPr>
        <a:xfrm>
          <a:off x="0" y="0"/>
          <a:ext cx="0" cy="0"/>
          <a:chOff x="0" y="0"/>
          <a:chExt cx="0" cy="0"/>
        </a:xfrm>
      </p:grpSpPr>
      <p:sp>
        <p:nvSpPr>
          <p:cNvPr id="852" name="Google Shape;852;g22a17c68904_1_827"/>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Interpretation function: example</a:t>
            </a:r>
            <a:endParaRPr b="0"/>
          </a:p>
        </p:txBody>
      </p:sp>
      <p:sp>
        <p:nvSpPr>
          <p:cNvPr id="853" name="Google Shape;853;g22a17c68904_1_82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4" name="Google Shape;854;g22a17c68904_1_82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855" name="Google Shape;855;g22a17c68904_1_827"/>
          <p:cNvGrpSpPr/>
          <p:nvPr/>
        </p:nvGrpSpPr>
        <p:grpSpPr>
          <a:xfrm>
            <a:off x="314831" y="4282015"/>
            <a:ext cx="9459130" cy="129939"/>
            <a:chOff x="314831" y="4282015"/>
            <a:chExt cx="9459130" cy="129939"/>
          </a:xfrm>
        </p:grpSpPr>
        <p:sp>
          <p:nvSpPr>
            <p:cNvPr id="856" name="Google Shape;856;g22a17c68904_1_82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57" name="Google Shape;857;g22a17c68904_1_82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858" name="Google Shape;858;g22a17c68904_1_827"/>
          <p:cNvGrpSpPr/>
          <p:nvPr/>
        </p:nvGrpSpPr>
        <p:grpSpPr>
          <a:xfrm>
            <a:off x="314831" y="4282015"/>
            <a:ext cx="9459130" cy="129939"/>
            <a:chOff x="314831" y="4282015"/>
            <a:chExt cx="9459130" cy="129939"/>
          </a:xfrm>
        </p:grpSpPr>
        <p:sp>
          <p:nvSpPr>
            <p:cNvPr id="859" name="Google Shape;859;g22a17c68904_1_82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60" name="Google Shape;860;g22a17c68904_1_82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861" name="Google Shape;861;g22a17c68904_1_827"/>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862" name="Google Shape;862;g22a17c68904_1_827"/>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863" name="Google Shape;863;g22a17c68904_1_827"/>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864" name="Google Shape;864;g22a17c68904_1_827"/>
          <p:cNvSpPr/>
          <p:nvPr/>
        </p:nvSpPr>
        <p:spPr>
          <a:xfrm>
            <a:off x="264400" y="1400150"/>
            <a:ext cx="4325400" cy="143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5" name="Google Shape;865;g22a17c68904_1_827"/>
          <p:cNvPicPr preferRelativeResize="0"/>
          <p:nvPr/>
        </p:nvPicPr>
        <p:blipFill>
          <a:blip r:embed="rId4">
            <a:alphaModFix/>
          </a:blip>
          <a:stretch>
            <a:fillRect/>
          </a:stretch>
        </p:blipFill>
        <p:spPr>
          <a:xfrm>
            <a:off x="937127" y="540325"/>
            <a:ext cx="3221851" cy="2415100"/>
          </a:xfrm>
          <a:prstGeom prst="rect">
            <a:avLst/>
          </a:prstGeom>
          <a:noFill/>
          <a:ln>
            <a:noFill/>
          </a:ln>
        </p:spPr>
      </p:pic>
      <p:sp>
        <p:nvSpPr>
          <p:cNvPr id="866" name="Google Shape;866;g22a17c68904_1_827"/>
          <p:cNvSpPr/>
          <p:nvPr/>
        </p:nvSpPr>
        <p:spPr>
          <a:xfrm>
            <a:off x="1268450" y="1286175"/>
            <a:ext cx="2484000" cy="1481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g22a17c68904_0_7"/>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Paradigm</a:t>
            </a:r>
            <a:endParaRPr b="0"/>
          </a:p>
        </p:txBody>
      </p:sp>
      <p:sp>
        <p:nvSpPr>
          <p:cNvPr id="141" name="Google Shape;141;g22a17c68904_0_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22a17c68904_0_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600"/>
              <a:buFont typeface="Arial"/>
              <a:buNone/>
            </a:pPr>
            <a:fld id="{00000000-1234-1234-1234-123412341234}" type="slidenum">
              <a:rPr lang="en-US"/>
              <a:t>‹#›</a:t>
            </a:fld>
            <a:r>
              <a:rPr lang="en-US"/>
              <a:t> / 55</a:t>
            </a:r>
            <a:endParaRPr/>
          </a:p>
        </p:txBody>
      </p:sp>
      <p:pic>
        <p:nvPicPr>
          <p:cNvPr id="143" name="Google Shape;143;g22a17c68904_0_7"/>
          <p:cNvPicPr preferRelativeResize="0"/>
          <p:nvPr/>
        </p:nvPicPr>
        <p:blipFill>
          <a:blip r:embed="rId3">
            <a:alphaModFix/>
          </a:blip>
          <a:stretch>
            <a:fillRect/>
          </a:stretch>
        </p:blipFill>
        <p:spPr>
          <a:xfrm>
            <a:off x="1524275" y="565775"/>
            <a:ext cx="3172825" cy="21133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1" name="Shape 871"/>
        <p:cNvGrpSpPr/>
        <p:nvPr/>
      </p:nvGrpSpPr>
      <p:grpSpPr>
        <a:xfrm>
          <a:off x="0" y="0"/>
          <a:ext cx="0" cy="0"/>
          <a:chOff x="0" y="0"/>
          <a:chExt cx="0" cy="0"/>
        </a:xfrm>
      </p:grpSpPr>
      <p:sp>
        <p:nvSpPr>
          <p:cNvPr id="872" name="Google Shape;872;g22a17c68904_1_868"/>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Formula represents a set of models</a:t>
            </a:r>
            <a:endParaRPr b="0"/>
          </a:p>
        </p:txBody>
      </p:sp>
      <p:sp>
        <p:nvSpPr>
          <p:cNvPr id="873" name="Google Shape;873;g22a17c68904_1_868"/>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4" name="Google Shape;874;g22a17c68904_1_868"/>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875" name="Google Shape;875;g22a17c68904_1_868"/>
          <p:cNvGrpSpPr/>
          <p:nvPr/>
        </p:nvGrpSpPr>
        <p:grpSpPr>
          <a:xfrm>
            <a:off x="314831" y="4282015"/>
            <a:ext cx="9459130" cy="129939"/>
            <a:chOff x="314831" y="4282015"/>
            <a:chExt cx="9459130" cy="129939"/>
          </a:xfrm>
        </p:grpSpPr>
        <p:sp>
          <p:nvSpPr>
            <p:cNvPr id="876" name="Google Shape;876;g22a17c68904_1_868"/>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77" name="Google Shape;877;g22a17c68904_1_868"/>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878" name="Google Shape;878;g22a17c68904_1_868"/>
          <p:cNvGrpSpPr/>
          <p:nvPr/>
        </p:nvGrpSpPr>
        <p:grpSpPr>
          <a:xfrm>
            <a:off x="314831" y="4282015"/>
            <a:ext cx="9459130" cy="129939"/>
            <a:chOff x="314831" y="4282015"/>
            <a:chExt cx="9459130" cy="129939"/>
          </a:xfrm>
        </p:grpSpPr>
        <p:sp>
          <p:nvSpPr>
            <p:cNvPr id="879" name="Google Shape;879;g22a17c68904_1_868"/>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80" name="Google Shape;880;g22a17c68904_1_868"/>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881" name="Google Shape;881;g22a17c68904_1_868"/>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882" name="Google Shape;882;g22a17c68904_1_868"/>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883" name="Google Shape;883;g22a17c68904_1_868"/>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884" name="Google Shape;884;g22a17c68904_1_868"/>
          <p:cNvPicPr preferRelativeResize="0"/>
          <p:nvPr/>
        </p:nvPicPr>
        <p:blipFill>
          <a:blip r:embed="rId4">
            <a:alphaModFix/>
          </a:blip>
          <a:stretch>
            <a:fillRect/>
          </a:stretch>
        </p:blipFill>
        <p:spPr>
          <a:xfrm>
            <a:off x="314825" y="596566"/>
            <a:ext cx="4304981" cy="2495884"/>
          </a:xfrm>
          <a:prstGeom prst="rect">
            <a:avLst/>
          </a:prstGeom>
          <a:noFill/>
          <a:ln>
            <a:noFill/>
          </a:ln>
        </p:spPr>
      </p:pic>
      <p:sp>
        <p:nvSpPr>
          <p:cNvPr id="885" name="Google Shape;885;g22a17c68904_1_868"/>
          <p:cNvSpPr/>
          <p:nvPr/>
        </p:nvSpPr>
        <p:spPr>
          <a:xfrm>
            <a:off x="277100" y="1124646"/>
            <a:ext cx="4659600" cy="187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0" name="Shape 890"/>
        <p:cNvGrpSpPr/>
        <p:nvPr/>
      </p:nvGrpSpPr>
      <p:grpSpPr>
        <a:xfrm>
          <a:off x="0" y="0"/>
          <a:ext cx="0" cy="0"/>
          <a:chOff x="0" y="0"/>
          <a:chExt cx="0" cy="0"/>
        </a:xfrm>
      </p:grpSpPr>
      <p:sp>
        <p:nvSpPr>
          <p:cNvPr id="891" name="Google Shape;891;g22a17c68904_1_847"/>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Formula represents a set of models: example</a:t>
            </a:r>
            <a:endParaRPr b="0"/>
          </a:p>
        </p:txBody>
      </p:sp>
      <p:sp>
        <p:nvSpPr>
          <p:cNvPr id="892" name="Google Shape;892;g22a17c68904_1_84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3" name="Google Shape;893;g22a17c68904_1_84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894" name="Google Shape;894;g22a17c68904_1_847"/>
          <p:cNvGrpSpPr/>
          <p:nvPr/>
        </p:nvGrpSpPr>
        <p:grpSpPr>
          <a:xfrm>
            <a:off x="314831" y="4282015"/>
            <a:ext cx="9459130" cy="129939"/>
            <a:chOff x="314831" y="4282015"/>
            <a:chExt cx="9459130" cy="129939"/>
          </a:xfrm>
        </p:grpSpPr>
        <p:sp>
          <p:nvSpPr>
            <p:cNvPr id="895" name="Google Shape;895;g22a17c68904_1_84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96" name="Google Shape;896;g22a17c68904_1_84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897" name="Google Shape;897;g22a17c68904_1_847"/>
          <p:cNvGrpSpPr/>
          <p:nvPr/>
        </p:nvGrpSpPr>
        <p:grpSpPr>
          <a:xfrm>
            <a:off x="314831" y="4282015"/>
            <a:ext cx="9459130" cy="129939"/>
            <a:chOff x="314831" y="4282015"/>
            <a:chExt cx="9459130" cy="129939"/>
          </a:xfrm>
        </p:grpSpPr>
        <p:sp>
          <p:nvSpPr>
            <p:cNvPr id="898" name="Google Shape;898;g22a17c68904_1_84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899" name="Google Shape;899;g22a17c68904_1_84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900" name="Google Shape;900;g22a17c68904_1_847"/>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01" name="Google Shape;901;g22a17c68904_1_847"/>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02" name="Google Shape;902;g22a17c68904_1_847"/>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903" name="Google Shape;903;g22a17c68904_1_847"/>
          <p:cNvPicPr preferRelativeResize="0"/>
          <p:nvPr/>
        </p:nvPicPr>
        <p:blipFill>
          <a:blip r:embed="rId4">
            <a:alphaModFix/>
          </a:blip>
          <a:stretch>
            <a:fillRect/>
          </a:stretch>
        </p:blipFill>
        <p:spPr>
          <a:xfrm>
            <a:off x="421175" y="603141"/>
            <a:ext cx="4052275" cy="249588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8" name="Shape 908"/>
        <p:cNvGrpSpPr/>
        <p:nvPr/>
      </p:nvGrpSpPr>
      <p:grpSpPr>
        <a:xfrm>
          <a:off x="0" y="0"/>
          <a:ext cx="0" cy="0"/>
          <a:chOff x="0" y="0"/>
          <a:chExt cx="0" cy="0"/>
        </a:xfrm>
      </p:grpSpPr>
      <p:sp>
        <p:nvSpPr>
          <p:cNvPr id="909" name="Google Shape;909;g22a17c68904_1_887"/>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Knowledge base</a:t>
            </a:r>
            <a:endParaRPr b="0"/>
          </a:p>
        </p:txBody>
      </p:sp>
      <p:sp>
        <p:nvSpPr>
          <p:cNvPr id="910" name="Google Shape;910;g22a17c68904_1_88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1" name="Google Shape;911;g22a17c68904_1_88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912" name="Google Shape;912;g22a17c68904_1_887"/>
          <p:cNvGrpSpPr/>
          <p:nvPr/>
        </p:nvGrpSpPr>
        <p:grpSpPr>
          <a:xfrm>
            <a:off x="314831" y="4282015"/>
            <a:ext cx="9459130" cy="129939"/>
            <a:chOff x="314831" y="4282015"/>
            <a:chExt cx="9459130" cy="129939"/>
          </a:xfrm>
        </p:grpSpPr>
        <p:sp>
          <p:nvSpPr>
            <p:cNvPr id="913" name="Google Shape;913;g22a17c68904_1_88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14" name="Google Shape;914;g22a17c68904_1_88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915" name="Google Shape;915;g22a17c68904_1_887"/>
          <p:cNvGrpSpPr/>
          <p:nvPr/>
        </p:nvGrpSpPr>
        <p:grpSpPr>
          <a:xfrm>
            <a:off x="314831" y="4282015"/>
            <a:ext cx="9459130" cy="129939"/>
            <a:chOff x="314831" y="4282015"/>
            <a:chExt cx="9459130" cy="129939"/>
          </a:xfrm>
        </p:grpSpPr>
        <p:sp>
          <p:nvSpPr>
            <p:cNvPr id="916" name="Google Shape;916;g22a17c68904_1_88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17" name="Google Shape;917;g22a17c68904_1_88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918" name="Google Shape;918;g22a17c68904_1_887"/>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19" name="Google Shape;919;g22a17c68904_1_887"/>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20" name="Google Shape;920;g22a17c68904_1_887"/>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921" name="Google Shape;921;g22a17c68904_1_887"/>
          <p:cNvPicPr preferRelativeResize="0"/>
          <p:nvPr/>
        </p:nvPicPr>
        <p:blipFill>
          <a:blip r:embed="rId4">
            <a:alphaModFix/>
          </a:blip>
          <a:stretch>
            <a:fillRect/>
          </a:stretch>
        </p:blipFill>
        <p:spPr>
          <a:xfrm>
            <a:off x="314825" y="603125"/>
            <a:ext cx="4256701" cy="2495875"/>
          </a:xfrm>
          <a:prstGeom prst="rect">
            <a:avLst/>
          </a:prstGeom>
          <a:noFill/>
          <a:ln>
            <a:noFill/>
          </a:ln>
        </p:spPr>
      </p:pic>
      <p:sp>
        <p:nvSpPr>
          <p:cNvPr id="922" name="Google Shape;922;g22a17c68904_1_887"/>
          <p:cNvSpPr/>
          <p:nvPr/>
        </p:nvSpPr>
        <p:spPr>
          <a:xfrm>
            <a:off x="93550" y="2453000"/>
            <a:ext cx="4895700" cy="672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g22a17c68904_1_887"/>
          <p:cNvSpPr/>
          <p:nvPr/>
        </p:nvSpPr>
        <p:spPr>
          <a:xfrm>
            <a:off x="517000" y="1760050"/>
            <a:ext cx="3875700" cy="324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2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8" name="Shape 928"/>
        <p:cNvGrpSpPr/>
        <p:nvPr/>
      </p:nvGrpSpPr>
      <p:grpSpPr>
        <a:xfrm>
          <a:off x="0" y="0"/>
          <a:ext cx="0" cy="0"/>
          <a:chOff x="0" y="0"/>
          <a:chExt cx="0" cy="0"/>
        </a:xfrm>
      </p:grpSpPr>
      <p:sp>
        <p:nvSpPr>
          <p:cNvPr id="929" name="Google Shape;929;g22a17c68904_1_907"/>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Knowledge base: example</a:t>
            </a:r>
            <a:endParaRPr b="0"/>
          </a:p>
        </p:txBody>
      </p:sp>
      <p:sp>
        <p:nvSpPr>
          <p:cNvPr id="930" name="Google Shape;930;g22a17c68904_1_90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1" name="Google Shape;931;g22a17c68904_1_90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932" name="Google Shape;932;g22a17c68904_1_907"/>
          <p:cNvGrpSpPr/>
          <p:nvPr/>
        </p:nvGrpSpPr>
        <p:grpSpPr>
          <a:xfrm>
            <a:off x="314831" y="4282015"/>
            <a:ext cx="9459130" cy="129939"/>
            <a:chOff x="314831" y="4282015"/>
            <a:chExt cx="9459130" cy="129939"/>
          </a:xfrm>
        </p:grpSpPr>
        <p:sp>
          <p:nvSpPr>
            <p:cNvPr id="933" name="Google Shape;933;g22a17c68904_1_90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34" name="Google Shape;934;g22a17c68904_1_90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935" name="Google Shape;935;g22a17c68904_1_907"/>
          <p:cNvGrpSpPr/>
          <p:nvPr/>
        </p:nvGrpSpPr>
        <p:grpSpPr>
          <a:xfrm>
            <a:off x="314831" y="4282015"/>
            <a:ext cx="9459130" cy="129939"/>
            <a:chOff x="314831" y="4282015"/>
            <a:chExt cx="9459130" cy="129939"/>
          </a:xfrm>
        </p:grpSpPr>
        <p:sp>
          <p:nvSpPr>
            <p:cNvPr id="936" name="Google Shape;936;g22a17c68904_1_90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37" name="Google Shape;937;g22a17c68904_1_90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938" name="Google Shape;938;g22a17c68904_1_907"/>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39" name="Google Shape;939;g22a17c68904_1_907"/>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40" name="Google Shape;940;g22a17c68904_1_907"/>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941" name="Google Shape;941;g22a17c68904_1_907"/>
          <p:cNvPicPr preferRelativeResize="0"/>
          <p:nvPr/>
        </p:nvPicPr>
        <p:blipFill>
          <a:blip r:embed="rId4">
            <a:alphaModFix/>
          </a:blip>
          <a:stretch>
            <a:fillRect/>
          </a:stretch>
        </p:blipFill>
        <p:spPr>
          <a:xfrm>
            <a:off x="394950" y="629375"/>
            <a:ext cx="3791403" cy="2495875"/>
          </a:xfrm>
          <a:prstGeom prst="rect">
            <a:avLst/>
          </a:prstGeom>
          <a:noFill/>
          <a:ln>
            <a:noFill/>
          </a:ln>
        </p:spPr>
      </p:pic>
      <p:sp>
        <p:nvSpPr>
          <p:cNvPr id="942" name="Google Shape;942;g22a17c68904_1_907"/>
          <p:cNvSpPr/>
          <p:nvPr/>
        </p:nvSpPr>
        <p:spPr>
          <a:xfrm>
            <a:off x="355625" y="1747534"/>
            <a:ext cx="4659600" cy="187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7" name="Shape 947"/>
        <p:cNvGrpSpPr/>
        <p:nvPr/>
      </p:nvGrpSpPr>
      <p:grpSpPr>
        <a:xfrm>
          <a:off x="0" y="0"/>
          <a:ext cx="0" cy="0"/>
          <a:chOff x="0" y="0"/>
          <a:chExt cx="0" cy="0"/>
        </a:xfrm>
      </p:grpSpPr>
      <p:sp>
        <p:nvSpPr>
          <p:cNvPr id="948" name="Google Shape;948;g22a17c68904_1_949"/>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Cases of adding to the knowledge base</a:t>
            </a:r>
            <a:endParaRPr b="0"/>
          </a:p>
        </p:txBody>
      </p:sp>
      <p:sp>
        <p:nvSpPr>
          <p:cNvPr id="949" name="Google Shape;949;g22a17c68904_1_949"/>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0" name="Google Shape;950;g22a17c68904_1_949"/>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951" name="Google Shape;951;g22a17c68904_1_949"/>
          <p:cNvGrpSpPr/>
          <p:nvPr/>
        </p:nvGrpSpPr>
        <p:grpSpPr>
          <a:xfrm>
            <a:off x="314831" y="4282015"/>
            <a:ext cx="9459130" cy="129939"/>
            <a:chOff x="314831" y="4282015"/>
            <a:chExt cx="9459130" cy="129939"/>
          </a:xfrm>
        </p:grpSpPr>
        <p:sp>
          <p:nvSpPr>
            <p:cNvPr id="952" name="Google Shape;952;g22a17c68904_1_94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53" name="Google Shape;953;g22a17c68904_1_94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954" name="Google Shape;954;g22a17c68904_1_949"/>
          <p:cNvGrpSpPr/>
          <p:nvPr/>
        </p:nvGrpSpPr>
        <p:grpSpPr>
          <a:xfrm>
            <a:off x="314831" y="4282015"/>
            <a:ext cx="9459130" cy="129939"/>
            <a:chOff x="314831" y="4282015"/>
            <a:chExt cx="9459130" cy="129939"/>
          </a:xfrm>
        </p:grpSpPr>
        <p:sp>
          <p:nvSpPr>
            <p:cNvPr id="955" name="Google Shape;955;g22a17c68904_1_94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56" name="Google Shape;956;g22a17c68904_1_94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957" name="Google Shape;957;g22a17c68904_1_949"/>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58" name="Google Shape;958;g22a17c68904_1_949"/>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59" name="Google Shape;959;g22a17c68904_1_949"/>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960" name="Google Shape;960;g22a17c68904_1_949"/>
          <p:cNvPicPr preferRelativeResize="0"/>
          <p:nvPr/>
        </p:nvPicPr>
        <p:blipFill>
          <a:blip r:embed="rId4">
            <a:alphaModFix/>
          </a:blip>
          <a:stretch>
            <a:fillRect/>
          </a:stretch>
        </p:blipFill>
        <p:spPr>
          <a:xfrm>
            <a:off x="246375" y="650300"/>
            <a:ext cx="4656051" cy="2169575"/>
          </a:xfrm>
          <a:prstGeom prst="rect">
            <a:avLst/>
          </a:prstGeom>
          <a:noFill/>
          <a:ln>
            <a:noFill/>
          </a:ln>
        </p:spPr>
      </p:pic>
      <p:sp>
        <p:nvSpPr>
          <p:cNvPr id="961" name="Google Shape;961;g22a17c68904_1_949"/>
          <p:cNvSpPr/>
          <p:nvPr/>
        </p:nvSpPr>
        <p:spPr>
          <a:xfrm>
            <a:off x="224800" y="1636096"/>
            <a:ext cx="4659600" cy="187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6" name="Shape 966"/>
        <p:cNvGrpSpPr/>
        <p:nvPr/>
      </p:nvGrpSpPr>
      <p:grpSpPr>
        <a:xfrm>
          <a:off x="0" y="0"/>
          <a:ext cx="0" cy="0"/>
          <a:chOff x="0" y="0"/>
          <a:chExt cx="0" cy="0"/>
        </a:xfrm>
      </p:grpSpPr>
      <p:sp>
        <p:nvSpPr>
          <p:cNvPr id="967" name="Google Shape;967;g22a17c68904_1_928"/>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Case 1: Entailment</a:t>
            </a:r>
            <a:endParaRPr b="0"/>
          </a:p>
        </p:txBody>
      </p:sp>
      <p:sp>
        <p:nvSpPr>
          <p:cNvPr id="968" name="Google Shape;968;g22a17c68904_1_928"/>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9" name="Google Shape;969;g22a17c68904_1_928"/>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970" name="Google Shape;970;g22a17c68904_1_928"/>
          <p:cNvGrpSpPr/>
          <p:nvPr/>
        </p:nvGrpSpPr>
        <p:grpSpPr>
          <a:xfrm>
            <a:off x="314831" y="4282015"/>
            <a:ext cx="9459130" cy="129939"/>
            <a:chOff x="314831" y="4282015"/>
            <a:chExt cx="9459130" cy="129939"/>
          </a:xfrm>
        </p:grpSpPr>
        <p:sp>
          <p:nvSpPr>
            <p:cNvPr id="971" name="Google Shape;971;g22a17c68904_1_928"/>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72" name="Google Shape;972;g22a17c68904_1_928"/>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973" name="Google Shape;973;g22a17c68904_1_928"/>
          <p:cNvGrpSpPr/>
          <p:nvPr/>
        </p:nvGrpSpPr>
        <p:grpSpPr>
          <a:xfrm>
            <a:off x="314831" y="4282015"/>
            <a:ext cx="9459130" cy="129939"/>
            <a:chOff x="314831" y="4282015"/>
            <a:chExt cx="9459130" cy="129939"/>
          </a:xfrm>
        </p:grpSpPr>
        <p:sp>
          <p:nvSpPr>
            <p:cNvPr id="974" name="Google Shape;974;g22a17c68904_1_928"/>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75" name="Google Shape;975;g22a17c68904_1_928"/>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976" name="Google Shape;976;g22a17c68904_1_928"/>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77" name="Google Shape;977;g22a17c68904_1_928"/>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78" name="Google Shape;978;g22a17c68904_1_928"/>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979" name="Google Shape;979;g22a17c68904_1_928"/>
          <p:cNvPicPr preferRelativeResize="0"/>
          <p:nvPr/>
        </p:nvPicPr>
        <p:blipFill>
          <a:blip r:embed="rId4">
            <a:alphaModFix/>
          </a:blip>
          <a:stretch>
            <a:fillRect/>
          </a:stretch>
        </p:blipFill>
        <p:spPr>
          <a:xfrm>
            <a:off x="445400" y="629375"/>
            <a:ext cx="4257997" cy="2495875"/>
          </a:xfrm>
          <a:prstGeom prst="rect">
            <a:avLst/>
          </a:prstGeom>
          <a:noFill/>
          <a:ln>
            <a:noFill/>
          </a:ln>
        </p:spPr>
      </p:pic>
      <p:sp>
        <p:nvSpPr>
          <p:cNvPr id="980" name="Google Shape;980;g22a17c68904_1_928"/>
          <p:cNvSpPr/>
          <p:nvPr/>
        </p:nvSpPr>
        <p:spPr>
          <a:xfrm>
            <a:off x="314825" y="1544309"/>
            <a:ext cx="4659600" cy="187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5" name="Shape 985"/>
        <p:cNvGrpSpPr/>
        <p:nvPr/>
      </p:nvGrpSpPr>
      <p:grpSpPr>
        <a:xfrm>
          <a:off x="0" y="0"/>
          <a:ext cx="0" cy="0"/>
          <a:chOff x="0" y="0"/>
          <a:chExt cx="0" cy="0"/>
        </a:xfrm>
      </p:grpSpPr>
      <p:sp>
        <p:nvSpPr>
          <p:cNvPr id="986" name="Google Shape;986;g22a17c68904_1_969"/>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Case 2: Contradiction</a:t>
            </a:r>
            <a:endParaRPr b="0"/>
          </a:p>
        </p:txBody>
      </p:sp>
      <p:sp>
        <p:nvSpPr>
          <p:cNvPr id="987" name="Google Shape;987;g22a17c68904_1_969"/>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8" name="Google Shape;988;g22a17c68904_1_969"/>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989" name="Google Shape;989;g22a17c68904_1_969"/>
          <p:cNvGrpSpPr/>
          <p:nvPr/>
        </p:nvGrpSpPr>
        <p:grpSpPr>
          <a:xfrm>
            <a:off x="314831" y="4282015"/>
            <a:ext cx="9459130" cy="129939"/>
            <a:chOff x="314831" y="4282015"/>
            <a:chExt cx="9459130" cy="129939"/>
          </a:xfrm>
        </p:grpSpPr>
        <p:sp>
          <p:nvSpPr>
            <p:cNvPr id="990" name="Google Shape;990;g22a17c68904_1_96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91" name="Google Shape;991;g22a17c68904_1_96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992" name="Google Shape;992;g22a17c68904_1_969"/>
          <p:cNvGrpSpPr/>
          <p:nvPr/>
        </p:nvGrpSpPr>
        <p:grpSpPr>
          <a:xfrm>
            <a:off x="314831" y="4282015"/>
            <a:ext cx="9459130" cy="129939"/>
            <a:chOff x="314831" y="4282015"/>
            <a:chExt cx="9459130" cy="129939"/>
          </a:xfrm>
        </p:grpSpPr>
        <p:sp>
          <p:nvSpPr>
            <p:cNvPr id="993" name="Google Shape;993;g22a17c68904_1_969"/>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94" name="Google Shape;994;g22a17c68904_1_969"/>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995" name="Google Shape;995;g22a17c68904_1_969"/>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96" name="Google Shape;996;g22a17c68904_1_969"/>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997" name="Google Shape;997;g22a17c68904_1_969"/>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998" name="Google Shape;998;g22a17c68904_1_969"/>
          <p:cNvPicPr preferRelativeResize="0"/>
          <p:nvPr/>
        </p:nvPicPr>
        <p:blipFill>
          <a:blip r:embed="rId4">
            <a:alphaModFix/>
          </a:blip>
          <a:stretch>
            <a:fillRect/>
          </a:stretch>
        </p:blipFill>
        <p:spPr>
          <a:xfrm>
            <a:off x="532625" y="590025"/>
            <a:ext cx="4008015" cy="24958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3" name="Shape 1003"/>
        <p:cNvGrpSpPr/>
        <p:nvPr/>
      </p:nvGrpSpPr>
      <p:grpSpPr>
        <a:xfrm>
          <a:off x="0" y="0"/>
          <a:ext cx="0" cy="0"/>
          <a:chOff x="0" y="0"/>
          <a:chExt cx="0" cy="0"/>
        </a:xfrm>
      </p:grpSpPr>
      <p:sp>
        <p:nvSpPr>
          <p:cNvPr id="1004" name="Google Shape;1004;g22a17c68904_1_988"/>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Case 3: Contingency </a:t>
            </a:r>
            <a:endParaRPr b="0"/>
          </a:p>
        </p:txBody>
      </p:sp>
      <p:sp>
        <p:nvSpPr>
          <p:cNvPr id="1005" name="Google Shape;1005;g22a17c68904_1_988"/>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6" name="Google Shape;1006;g22a17c68904_1_988"/>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007" name="Google Shape;1007;g22a17c68904_1_988"/>
          <p:cNvGrpSpPr/>
          <p:nvPr/>
        </p:nvGrpSpPr>
        <p:grpSpPr>
          <a:xfrm>
            <a:off x="314831" y="4282015"/>
            <a:ext cx="9459130" cy="129939"/>
            <a:chOff x="314831" y="4282015"/>
            <a:chExt cx="9459130" cy="129939"/>
          </a:xfrm>
        </p:grpSpPr>
        <p:sp>
          <p:nvSpPr>
            <p:cNvPr id="1008" name="Google Shape;1008;g22a17c68904_1_988"/>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09" name="Google Shape;1009;g22a17c68904_1_988"/>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010" name="Google Shape;1010;g22a17c68904_1_988"/>
          <p:cNvGrpSpPr/>
          <p:nvPr/>
        </p:nvGrpSpPr>
        <p:grpSpPr>
          <a:xfrm>
            <a:off x="314831" y="4282015"/>
            <a:ext cx="9459130" cy="129939"/>
            <a:chOff x="314831" y="4282015"/>
            <a:chExt cx="9459130" cy="129939"/>
          </a:xfrm>
        </p:grpSpPr>
        <p:sp>
          <p:nvSpPr>
            <p:cNvPr id="1011" name="Google Shape;1011;g22a17c68904_1_988"/>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12" name="Google Shape;1012;g22a17c68904_1_988"/>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013" name="Google Shape;1013;g22a17c68904_1_988"/>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014" name="Google Shape;1014;g22a17c68904_1_988"/>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015" name="Google Shape;1015;g22a17c68904_1_988"/>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1016" name="Google Shape;1016;g22a17c68904_1_988"/>
          <p:cNvPicPr preferRelativeResize="0"/>
          <p:nvPr/>
        </p:nvPicPr>
        <p:blipFill>
          <a:blip r:embed="rId4">
            <a:alphaModFix/>
          </a:blip>
          <a:stretch>
            <a:fillRect/>
          </a:stretch>
        </p:blipFill>
        <p:spPr>
          <a:xfrm>
            <a:off x="314825" y="629375"/>
            <a:ext cx="4108775" cy="2495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1" name="Shape 1021"/>
        <p:cNvGrpSpPr/>
        <p:nvPr/>
      </p:nvGrpSpPr>
      <p:grpSpPr>
        <a:xfrm>
          <a:off x="0" y="0"/>
          <a:ext cx="0" cy="0"/>
          <a:chOff x="0" y="0"/>
          <a:chExt cx="0" cy="0"/>
        </a:xfrm>
      </p:grpSpPr>
      <p:sp>
        <p:nvSpPr>
          <p:cNvPr id="1022" name="Google Shape;1022;g22a17c68904_1_1006"/>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Contradiction and entailment</a:t>
            </a:r>
            <a:endParaRPr b="0"/>
          </a:p>
        </p:txBody>
      </p:sp>
      <p:sp>
        <p:nvSpPr>
          <p:cNvPr id="1023" name="Google Shape;1023;g22a17c68904_1_1006"/>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4" name="Google Shape;1024;g22a17c68904_1_1006"/>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025" name="Google Shape;1025;g22a17c68904_1_1006"/>
          <p:cNvGrpSpPr/>
          <p:nvPr/>
        </p:nvGrpSpPr>
        <p:grpSpPr>
          <a:xfrm>
            <a:off x="314831" y="4282015"/>
            <a:ext cx="9459130" cy="129939"/>
            <a:chOff x="314831" y="4282015"/>
            <a:chExt cx="9459130" cy="129939"/>
          </a:xfrm>
        </p:grpSpPr>
        <p:sp>
          <p:nvSpPr>
            <p:cNvPr id="1026" name="Google Shape;1026;g22a17c68904_1_1006"/>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27" name="Google Shape;1027;g22a17c68904_1_1006"/>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028" name="Google Shape;1028;g22a17c68904_1_1006"/>
          <p:cNvGrpSpPr/>
          <p:nvPr/>
        </p:nvGrpSpPr>
        <p:grpSpPr>
          <a:xfrm>
            <a:off x="314831" y="4282015"/>
            <a:ext cx="9459130" cy="129939"/>
            <a:chOff x="314831" y="4282015"/>
            <a:chExt cx="9459130" cy="129939"/>
          </a:xfrm>
        </p:grpSpPr>
        <p:sp>
          <p:nvSpPr>
            <p:cNvPr id="1029" name="Google Shape;1029;g22a17c68904_1_1006"/>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30" name="Google Shape;1030;g22a17c68904_1_1006"/>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031" name="Google Shape;1031;g22a17c68904_1_1006"/>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032" name="Google Shape;1032;g22a17c68904_1_1006"/>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033" name="Google Shape;1033;g22a17c68904_1_1006"/>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1034" name="Google Shape;1034;g22a17c68904_1_1006"/>
          <p:cNvPicPr preferRelativeResize="0"/>
          <p:nvPr/>
        </p:nvPicPr>
        <p:blipFill>
          <a:blip r:embed="rId4">
            <a:alphaModFix/>
          </a:blip>
          <a:stretch>
            <a:fillRect/>
          </a:stretch>
        </p:blipFill>
        <p:spPr>
          <a:xfrm>
            <a:off x="388400" y="583450"/>
            <a:ext cx="3695716" cy="2495874"/>
          </a:xfrm>
          <a:prstGeom prst="rect">
            <a:avLst/>
          </a:prstGeom>
          <a:noFill/>
          <a:ln>
            <a:noFill/>
          </a:ln>
        </p:spPr>
      </p:pic>
      <p:sp>
        <p:nvSpPr>
          <p:cNvPr id="1035" name="Google Shape;1035;g22a17c68904_1_1006"/>
          <p:cNvSpPr/>
          <p:nvPr/>
        </p:nvSpPr>
        <p:spPr>
          <a:xfrm>
            <a:off x="314825" y="1426794"/>
            <a:ext cx="4667700" cy="179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3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0" name="Shape 1040"/>
        <p:cNvGrpSpPr/>
        <p:nvPr/>
      </p:nvGrpSpPr>
      <p:grpSpPr>
        <a:xfrm>
          <a:off x="0" y="0"/>
          <a:ext cx="0" cy="0"/>
          <a:chOff x="0" y="0"/>
          <a:chExt cx="0" cy="0"/>
        </a:xfrm>
      </p:grpSpPr>
      <p:sp>
        <p:nvSpPr>
          <p:cNvPr id="1041" name="Google Shape;1041;g22a17c68904_1_1025"/>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Tell operation</a:t>
            </a:r>
            <a:endParaRPr b="0"/>
          </a:p>
        </p:txBody>
      </p:sp>
      <p:sp>
        <p:nvSpPr>
          <p:cNvPr id="1042" name="Google Shape;1042;g22a17c68904_1_1025"/>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3" name="Google Shape;1043;g22a17c68904_1_1025"/>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044" name="Google Shape;1044;g22a17c68904_1_1025"/>
          <p:cNvGrpSpPr/>
          <p:nvPr/>
        </p:nvGrpSpPr>
        <p:grpSpPr>
          <a:xfrm>
            <a:off x="314831" y="4282015"/>
            <a:ext cx="9459130" cy="129939"/>
            <a:chOff x="314831" y="4282015"/>
            <a:chExt cx="9459130" cy="129939"/>
          </a:xfrm>
        </p:grpSpPr>
        <p:sp>
          <p:nvSpPr>
            <p:cNvPr id="1045" name="Google Shape;1045;g22a17c68904_1_1025"/>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46" name="Google Shape;1046;g22a17c68904_1_1025"/>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047" name="Google Shape;1047;g22a17c68904_1_1025"/>
          <p:cNvGrpSpPr/>
          <p:nvPr/>
        </p:nvGrpSpPr>
        <p:grpSpPr>
          <a:xfrm>
            <a:off x="314831" y="4282015"/>
            <a:ext cx="9459130" cy="129939"/>
            <a:chOff x="314831" y="4282015"/>
            <a:chExt cx="9459130" cy="129939"/>
          </a:xfrm>
        </p:grpSpPr>
        <p:sp>
          <p:nvSpPr>
            <p:cNvPr id="1048" name="Google Shape;1048;g22a17c68904_1_1025"/>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49" name="Google Shape;1049;g22a17c68904_1_1025"/>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050" name="Google Shape;1050;g22a17c68904_1_1025"/>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051" name="Google Shape;1051;g22a17c68904_1_1025"/>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052" name="Google Shape;1052;g22a17c68904_1_1025"/>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1053" name="Google Shape;1053;g22a17c68904_1_1025"/>
          <p:cNvPicPr preferRelativeResize="0"/>
          <p:nvPr/>
        </p:nvPicPr>
        <p:blipFill>
          <a:blip r:embed="rId4">
            <a:alphaModFix/>
          </a:blip>
          <a:stretch>
            <a:fillRect/>
          </a:stretch>
        </p:blipFill>
        <p:spPr>
          <a:xfrm>
            <a:off x="204850" y="583475"/>
            <a:ext cx="3658483" cy="2495874"/>
          </a:xfrm>
          <a:prstGeom prst="rect">
            <a:avLst/>
          </a:prstGeom>
          <a:noFill/>
          <a:ln>
            <a:noFill/>
          </a:ln>
        </p:spPr>
      </p:pic>
      <p:sp>
        <p:nvSpPr>
          <p:cNvPr id="1054" name="Google Shape;1054;g22a17c68904_1_1025"/>
          <p:cNvSpPr/>
          <p:nvPr/>
        </p:nvSpPr>
        <p:spPr>
          <a:xfrm>
            <a:off x="131750" y="1161512"/>
            <a:ext cx="4673700" cy="200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g22a17c68904_0_54"/>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State-based models</a:t>
            </a:r>
            <a:endParaRPr b="0"/>
          </a:p>
        </p:txBody>
      </p:sp>
      <p:sp>
        <p:nvSpPr>
          <p:cNvPr id="149" name="Google Shape;149;g22a17c68904_0_54"/>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22a17c68904_0_54"/>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151" name="Google Shape;151;g22a17c68904_0_54"/>
          <p:cNvPicPr preferRelativeResize="0"/>
          <p:nvPr/>
        </p:nvPicPr>
        <p:blipFill>
          <a:blip r:embed="rId3">
            <a:alphaModFix/>
          </a:blip>
          <a:stretch>
            <a:fillRect/>
          </a:stretch>
        </p:blipFill>
        <p:spPr>
          <a:xfrm>
            <a:off x="767175" y="640075"/>
            <a:ext cx="3675674" cy="2358475"/>
          </a:xfrm>
          <a:prstGeom prst="rect">
            <a:avLst/>
          </a:prstGeom>
          <a:noFill/>
          <a:ln>
            <a:noFill/>
          </a:ln>
        </p:spPr>
      </p:pic>
      <p:sp>
        <p:nvSpPr>
          <p:cNvPr id="152" name="Google Shape;152;g22a17c68904_0_54"/>
          <p:cNvSpPr/>
          <p:nvPr/>
        </p:nvSpPr>
        <p:spPr>
          <a:xfrm>
            <a:off x="2906500" y="1743475"/>
            <a:ext cx="1402800" cy="31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2a17c68904_0_54"/>
          <p:cNvSpPr/>
          <p:nvPr/>
        </p:nvSpPr>
        <p:spPr>
          <a:xfrm>
            <a:off x="3575300" y="2604975"/>
            <a:ext cx="1402800" cy="31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2a17c68904_0_54"/>
          <p:cNvSpPr txBox="1"/>
          <p:nvPr/>
        </p:nvSpPr>
        <p:spPr>
          <a:xfrm>
            <a:off x="3521350" y="2609025"/>
            <a:ext cx="2134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MBMC, MFMC, SARSA, Q learning</a:t>
            </a:r>
            <a:endParaRPr sz="800"/>
          </a:p>
        </p:txBody>
      </p:sp>
      <p:sp>
        <p:nvSpPr>
          <p:cNvPr id="155" name="Google Shape;155;g22a17c68904_0_54"/>
          <p:cNvSpPr/>
          <p:nvPr/>
        </p:nvSpPr>
        <p:spPr>
          <a:xfrm>
            <a:off x="723525" y="1502800"/>
            <a:ext cx="3863100" cy="834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2a17c68904_0_54"/>
          <p:cNvSpPr/>
          <p:nvPr/>
        </p:nvSpPr>
        <p:spPr>
          <a:xfrm>
            <a:off x="822400" y="2291250"/>
            <a:ext cx="4535100" cy="77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9" name="Shape 1059"/>
        <p:cNvGrpSpPr/>
        <p:nvPr/>
      </p:nvGrpSpPr>
      <p:grpSpPr>
        <a:xfrm>
          <a:off x="0" y="0"/>
          <a:ext cx="0" cy="0"/>
          <a:chOff x="0" y="0"/>
          <a:chExt cx="0" cy="0"/>
        </a:xfrm>
      </p:grpSpPr>
      <p:sp>
        <p:nvSpPr>
          <p:cNvPr id="1060" name="Google Shape;1060;g22a17c68904_1_1045"/>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Ask</a:t>
            </a:r>
            <a:r>
              <a:rPr b="0" lang="en-US"/>
              <a:t> operation</a:t>
            </a:r>
            <a:endParaRPr b="0"/>
          </a:p>
        </p:txBody>
      </p:sp>
      <p:sp>
        <p:nvSpPr>
          <p:cNvPr id="1061" name="Google Shape;1061;g22a17c68904_1_1045"/>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2" name="Google Shape;1062;g22a17c68904_1_1045"/>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063" name="Google Shape;1063;g22a17c68904_1_1045"/>
          <p:cNvGrpSpPr/>
          <p:nvPr/>
        </p:nvGrpSpPr>
        <p:grpSpPr>
          <a:xfrm>
            <a:off x="314831" y="4282015"/>
            <a:ext cx="9459130" cy="129939"/>
            <a:chOff x="314831" y="4282015"/>
            <a:chExt cx="9459130" cy="129939"/>
          </a:xfrm>
        </p:grpSpPr>
        <p:sp>
          <p:nvSpPr>
            <p:cNvPr id="1064" name="Google Shape;1064;g22a17c68904_1_1045"/>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65" name="Google Shape;1065;g22a17c68904_1_1045"/>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066" name="Google Shape;1066;g22a17c68904_1_1045"/>
          <p:cNvGrpSpPr/>
          <p:nvPr/>
        </p:nvGrpSpPr>
        <p:grpSpPr>
          <a:xfrm>
            <a:off x="314831" y="4282015"/>
            <a:ext cx="9459130" cy="129939"/>
            <a:chOff x="314831" y="4282015"/>
            <a:chExt cx="9459130" cy="129939"/>
          </a:xfrm>
        </p:grpSpPr>
        <p:sp>
          <p:nvSpPr>
            <p:cNvPr id="1067" name="Google Shape;1067;g22a17c68904_1_1045"/>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68" name="Google Shape;1068;g22a17c68904_1_1045"/>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069" name="Google Shape;1069;g22a17c68904_1_1045"/>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070" name="Google Shape;1070;g22a17c68904_1_1045"/>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071" name="Google Shape;1071;g22a17c68904_1_1045"/>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1072" name="Google Shape;1072;g22a17c68904_1_1045"/>
          <p:cNvPicPr preferRelativeResize="0"/>
          <p:nvPr/>
        </p:nvPicPr>
        <p:blipFill>
          <a:blip r:embed="rId4">
            <a:alphaModFix/>
          </a:blip>
          <a:stretch>
            <a:fillRect/>
          </a:stretch>
        </p:blipFill>
        <p:spPr>
          <a:xfrm>
            <a:off x="355600" y="583475"/>
            <a:ext cx="3671663" cy="249587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7" name="Shape 1077"/>
        <p:cNvGrpSpPr/>
        <p:nvPr/>
      </p:nvGrpSpPr>
      <p:grpSpPr>
        <a:xfrm>
          <a:off x="0" y="0"/>
          <a:ext cx="0" cy="0"/>
          <a:chOff x="0" y="0"/>
          <a:chExt cx="0" cy="0"/>
        </a:xfrm>
      </p:grpSpPr>
      <p:sp>
        <p:nvSpPr>
          <p:cNvPr id="1078" name="Google Shape;1078;g22a17c68904_1_1064"/>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Digression: probabilistic generalization</a:t>
            </a:r>
            <a:endParaRPr b="0"/>
          </a:p>
        </p:txBody>
      </p:sp>
      <p:sp>
        <p:nvSpPr>
          <p:cNvPr id="1079" name="Google Shape;1079;g22a17c68904_1_1064"/>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0" name="Google Shape;1080;g22a17c68904_1_1064"/>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081" name="Google Shape;1081;g22a17c68904_1_1064"/>
          <p:cNvGrpSpPr/>
          <p:nvPr/>
        </p:nvGrpSpPr>
        <p:grpSpPr>
          <a:xfrm>
            <a:off x="314831" y="4282015"/>
            <a:ext cx="9459130" cy="129939"/>
            <a:chOff x="314831" y="4282015"/>
            <a:chExt cx="9459130" cy="129939"/>
          </a:xfrm>
        </p:grpSpPr>
        <p:sp>
          <p:nvSpPr>
            <p:cNvPr id="1082" name="Google Shape;1082;g22a17c68904_1_106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3" name="Google Shape;1083;g22a17c68904_1_106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084" name="Google Shape;1084;g22a17c68904_1_1064"/>
          <p:cNvGrpSpPr/>
          <p:nvPr/>
        </p:nvGrpSpPr>
        <p:grpSpPr>
          <a:xfrm>
            <a:off x="314831" y="4282015"/>
            <a:ext cx="9459130" cy="129939"/>
            <a:chOff x="314831" y="4282015"/>
            <a:chExt cx="9459130" cy="129939"/>
          </a:xfrm>
        </p:grpSpPr>
        <p:sp>
          <p:nvSpPr>
            <p:cNvPr id="1085" name="Google Shape;1085;g22a17c68904_1_106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086" name="Google Shape;1086;g22a17c68904_1_106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087" name="Google Shape;1087;g22a17c68904_1_1064"/>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088" name="Google Shape;1088;g22a17c68904_1_1064"/>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089" name="Google Shape;1089;g22a17c68904_1_1064"/>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1090" name="Google Shape;1090;g22a17c68904_1_1064"/>
          <p:cNvPicPr preferRelativeResize="0"/>
          <p:nvPr/>
        </p:nvPicPr>
        <p:blipFill>
          <a:blip r:embed="rId4">
            <a:alphaModFix/>
          </a:blip>
          <a:stretch>
            <a:fillRect/>
          </a:stretch>
        </p:blipFill>
        <p:spPr>
          <a:xfrm>
            <a:off x="277100" y="570350"/>
            <a:ext cx="3862911" cy="249587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5" name="Shape 1095"/>
        <p:cNvGrpSpPr/>
        <p:nvPr/>
      </p:nvGrpSpPr>
      <p:grpSpPr>
        <a:xfrm>
          <a:off x="0" y="0"/>
          <a:ext cx="0" cy="0"/>
          <a:chOff x="0" y="0"/>
          <a:chExt cx="0" cy="0"/>
        </a:xfrm>
      </p:grpSpPr>
      <p:sp>
        <p:nvSpPr>
          <p:cNvPr id="1096" name="Google Shape;1096;g22a17c68904_1_1082"/>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Satisfiability</a:t>
            </a:r>
            <a:endParaRPr b="0"/>
          </a:p>
        </p:txBody>
      </p:sp>
      <p:sp>
        <p:nvSpPr>
          <p:cNvPr id="1097" name="Google Shape;1097;g22a17c68904_1_1082"/>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8" name="Google Shape;1098;g22a17c68904_1_1082"/>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099" name="Google Shape;1099;g22a17c68904_1_1082"/>
          <p:cNvGrpSpPr/>
          <p:nvPr/>
        </p:nvGrpSpPr>
        <p:grpSpPr>
          <a:xfrm>
            <a:off x="314831" y="4282015"/>
            <a:ext cx="9459130" cy="129939"/>
            <a:chOff x="314831" y="4282015"/>
            <a:chExt cx="9459130" cy="129939"/>
          </a:xfrm>
        </p:grpSpPr>
        <p:sp>
          <p:nvSpPr>
            <p:cNvPr id="1100" name="Google Shape;1100;g22a17c68904_1_1082"/>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01" name="Google Shape;1101;g22a17c68904_1_1082"/>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102" name="Google Shape;1102;g22a17c68904_1_1082"/>
          <p:cNvGrpSpPr/>
          <p:nvPr/>
        </p:nvGrpSpPr>
        <p:grpSpPr>
          <a:xfrm>
            <a:off x="314831" y="4282015"/>
            <a:ext cx="9459130" cy="129939"/>
            <a:chOff x="314831" y="4282015"/>
            <a:chExt cx="9459130" cy="129939"/>
          </a:xfrm>
        </p:grpSpPr>
        <p:sp>
          <p:nvSpPr>
            <p:cNvPr id="1103" name="Google Shape;1103;g22a17c68904_1_1082"/>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04" name="Google Shape;1104;g22a17c68904_1_1082"/>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105" name="Google Shape;1105;g22a17c68904_1_1082"/>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06" name="Google Shape;1106;g22a17c68904_1_1082"/>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07" name="Google Shape;1107;g22a17c68904_1_1082"/>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1108" name="Google Shape;1108;g22a17c68904_1_1082"/>
          <p:cNvPicPr preferRelativeResize="0"/>
          <p:nvPr/>
        </p:nvPicPr>
        <p:blipFill>
          <a:blip r:embed="rId4">
            <a:alphaModFix/>
          </a:blip>
          <a:stretch>
            <a:fillRect/>
          </a:stretch>
        </p:blipFill>
        <p:spPr>
          <a:xfrm>
            <a:off x="428275" y="540325"/>
            <a:ext cx="3574725" cy="2291375"/>
          </a:xfrm>
          <a:prstGeom prst="rect">
            <a:avLst/>
          </a:prstGeom>
          <a:noFill/>
          <a:ln>
            <a:noFill/>
          </a:ln>
        </p:spPr>
      </p:pic>
      <p:sp>
        <p:nvSpPr>
          <p:cNvPr id="1109" name="Google Shape;1109;g22a17c68904_1_1082"/>
          <p:cNvSpPr/>
          <p:nvPr/>
        </p:nvSpPr>
        <p:spPr>
          <a:xfrm>
            <a:off x="264400" y="1233724"/>
            <a:ext cx="4410000" cy="452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g22a17c68904_1_1082"/>
          <p:cNvSpPr/>
          <p:nvPr/>
        </p:nvSpPr>
        <p:spPr>
          <a:xfrm>
            <a:off x="773675" y="1659825"/>
            <a:ext cx="1103100" cy="65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g22a17c68904_1_1082"/>
          <p:cNvSpPr/>
          <p:nvPr/>
        </p:nvSpPr>
        <p:spPr>
          <a:xfrm>
            <a:off x="1876775" y="1710813"/>
            <a:ext cx="1591500" cy="106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6" name="Shape 1116"/>
        <p:cNvGrpSpPr/>
        <p:nvPr/>
      </p:nvGrpSpPr>
      <p:grpSpPr>
        <a:xfrm>
          <a:off x="0" y="0"/>
          <a:ext cx="0" cy="0"/>
          <a:chOff x="0" y="0"/>
          <a:chExt cx="0" cy="0"/>
        </a:xfrm>
      </p:grpSpPr>
      <p:sp>
        <p:nvSpPr>
          <p:cNvPr id="1117" name="Google Shape;1117;g22a17c68904_1_1103"/>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Model checking</a:t>
            </a:r>
            <a:endParaRPr b="0"/>
          </a:p>
        </p:txBody>
      </p:sp>
      <p:sp>
        <p:nvSpPr>
          <p:cNvPr id="1118" name="Google Shape;1118;g22a17c68904_1_1103"/>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9" name="Google Shape;1119;g22a17c68904_1_1103"/>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120" name="Google Shape;1120;g22a17c68904_1_1103"/>
          <p:cNvGrpSpPr/>
          <p:nvPr/>
        </p:nvGrpSpPr>
        <p:grpSpPr>
          <a:xfrm>
            <a:off x="314831" y="4282015"/>
            <a:ext cx="9459130" cy="129939"/>
            <a:chOff x="314831" y="4282015"/>
            <a:chExt cx="9459130" cy="129939"/>
          </a:xfrm>
        </p:grpSpPr>
        <p:sp>
          <p:nvSpPr>
            <p:cNvPr id="1121" name="Google Shape;1121;g22a17c68904_1_1103"/>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22" name="Google Shape;1122;g22a17c68904_1_1103"/>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123" name="Google Shape;1123;g22a17c68904_1_1103"/>
          <p:cNvGrpSpPr/>
          <p:nvPr/>
        </p:nvGrpSpPr>
        <p:grpSpPr>
          <a:xfrm>
            <a:off x="314831" y="4282015"/>
            <a:ext cx="9459130" cy="129939"/>
            <a:chOff x="314831" y="4282015"/>
            <a:chExt cx="9459130" cy="129939"/>
          </a:xfrm>
        </p:grpSpPr>
        <p:sp>
          <p:nvSpPr>
            <p:cNvPr id="1124" name="Google Shape;1124;g22a17c68904_1_1103"/>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25" name="Google Shape;1125;g22a17c68904_1_1103"/>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126" name="Google Shape;1126;g22a17c68904_1_1103"/>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27" name="Google Shape;1127;g22a17c68904_1_1103"/>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28" name="Google Shape;1128;g22a17c68904_1_1103"/>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1129" name="Google Shape;1129;g22a17c68904_1_1103"/>
          <p:cNvPicPr preferRelativeResize="0"/>
          <p:nvPr/>
        </p:nvPicPr>
        <p:blipFill>
          <a:blip r:embed="rId4">
            <a:alphaModFix/>
          </a:blip>
          <a:stretch>
            <a:fillRect/>
          </a:stretch>
        </p:blipFill>
        <p:spPr>
          <a:xfrm>
            <a:off x="264400" y="540325"/>
            <a:ext cx="4379024" cy="2495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4" name="Shape 1134"/>
        <p:cNvGrpSpPr/>
        <p:nvPr/>
      </p:nvGrpSpPr>
      <p:grpSpPr>
        <a:xfrm>
          <a:off x="0" y="0"/>
          <a:ext cx="0" cy="0"/>
          <a:chOff x="0" y="0"/>
          <a:chExt cx="0" cy="0"/>
        </a:xfrm>
      </p:grpSpPr>
      <p:sp>
        <p:nvSpPr>
          <p:cNvPr id="1135" name="Google Shape;1135;g22a17c68904_1_1124"/>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Model checking</a:t>
            </a:r>
            <a:endParaRPr b="0"/>
          </a:p>
        </p:txBody>
      </p:sp>
      <p:sp>
        <p:nvSpPr>
          <p:cNvPr id="1136" name="Google Shape;1136;g22a17c68904_1_1124"/>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7" name="Google Shape;1137;g22a17c68904_1_1124"/>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138" name="Google Shape;1138;g22a17c68904_1_1124"/>
          <p:cNvGrpSpPr/>
          <p:nvPr/>
        </p:nvGrpSpPr>
        <p:grpSpPr>
          <a:xfrm>
            <a:off x="314831" y="4282015"/>
            <a:ext cx="9459130" cy="129939"/>
            <a:chOff x="314831" y="4282015"/>
            <a:chExt cx="9459130" cy="129939"/>
          </a:xfrm>
        </p:grpSpPr>
        <p:sp>
          <p:nvSpPr>
            <p:cNvPr id="1139" name="Google Shape;1139;g22a17c68904_1_112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40" name="Google Shape;1140;g22a17c68904_1_112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141" name="Google Shape;1141;g22a17c68904_1_1124"/>
          <p:cNvGrpSpPr/>
          <p:nvPr/>
        </p:nvGrpSpPr>
        <p:grpSpPr>
          <a:xfrm>
            <a:off x="314831" y="4282015"/>
            <a:ext cx="9459130" cy="129939"/>
            <a:chOff x="314831" y="4282015"/>
            <a:chExt cx="9459130" cy="129939"/>
          </a:xfrm>
        </p:grpSpPr>
        <p:sp>
          <p:nvSpPr>
            <p:cNvPr id="1142" name="Google Shape;1142;g22a17c68904_1_112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43" name="Google Shape;1143;g22a17c68904_1_112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144" name="Google Shape;1144;g22a17c68904_1_1124"/>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45" name="Google Shape;1145;g22a17c68904_1_1124"/>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46" name="Google Shape;1146;g22a17c68904_1_1124"/>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1147" name="Google Shape;1147;g22a17c68904_1_1124"/>
          <p:cNvPicPr preferRelativeResize="0"/>
          <p:nvPr/>
        </p:nvPicPr>
        <p:blipFill>
          <a:blip r:embed="rId4">
            <a:alphaModFix/>
          </a:blip>
          <a:stretch>
            <a:fillRect/>
          </a:stretch>
        </p:blipFill>
        <p:spPr>
          <a:xfrm>
            <a:off x="970288" y="583450"/>
            <a:ext cx="3208217" cy="2495875"/>
          </a:xfrm>
          <a:prstGeom prst="rect">
            <a:avLst/>
          </a:prstGeom>
          <a:noFill/>
          <a:ln>
            <a:noFill/>
          </a:ln>
        </p:spPr>
      </p:pic>
      <p:sp>
        <p:nvSpPr>
          <p:cNvPr id="1148" name="Google Shape;1148;g22a17c68904_1_1124"/>
          <p:cNvSpPr/>
          <p:nvPr/>
        </p:nvSpPr>
        <p:spPr>
          <a:xfrm>
            <a:off x="1268450" y="1251974"/>
            <a:ext cx="2543700" cy="4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g22a17c68904_1_1124"/>
          <p:cNvSpPr/>
          <p:nvPr/>
        </p:nvSpPr>
        <p:spPr>
          <a:xfrm>
            <a:off x="1268450" y="1745252"/>
            <a:ext cx="2599800" cy="121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4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4" name="Shape 1154"/>
        <p:cNvGrpSpPr/>
        <p:nvPr/>
      </p:nvGrpSpPr>
      <p:grpSpPr>
        <a:xfrm>
          <a:off x="0" y="0"/>
          <a:ext cx="0" cy="0"/>
          <a:chOff x="0" y="0"/>
          <a:chExt cx="0" cy="0"/>
        </a:xfrm>
      </p:grpSpPr>
      <p:sp>
        <p:nvSpPr>
          <p:cNvPr id="1155" name="Google Shape;1155;g22a17c68904_1_1144"/>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Model checking</a:t>
            </a:r>
            <a:endParaRPr b="0"/>
          </a:p>
        </p:txBody>
      </p:sp>
      <p:sp>
        <p:nvSpPr>
          <p:cNvPr id="1156" name="Google Shape;1156;g22a17c68904_1_1144"/>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7" name="Google Shape;1157;g22a17c68904_1_1144"/>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158" name="Google Shape;1158;g22a17c68904_1_1144"/>
          <p:cNvGrpSpPr/>
          <p:nvPr/>
        </p:nvGrpSpPr>
        <p:grpSpPr>
          <a:xfrm>
            <a:off x="314831" y="4282015"/>
            <a:ext cx="9459130" cy="129939"/>
            <a:chOff x="314831" y="4282015"/>
            <a:chExt cx="9459130" cy="129939"/>
          </a:xfrm>
        </p:grpSpPr>
        <p:sp>
          <p:nvSpPr>
            <p:cNvPr id="1159" name="Google Shape;1159;g22a17c68904_1_114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60" name="Google Shape;1160;g22a17c68904_1_114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161" name="Google Shape;1161;g22a17c68904_1_1144"/>
          <p:cNvGrpSpPr/>
          <p:nvPr/>
        </p:nvGrpSpPr>
        <p:grpSpPr>
          <a:xfrm>
            <a:off x="314831" y="4282015"/>
            <a:ext cx="9459130" cy="129939"/>
            <a:chOff x="314831" y="4282015"/>
            <a:chExt cx="9459130" cy="129939"/>
          </a:xfrm>
        </p:grpSpPr>
        <p:sp>
          <p:nvSpPr>
            <p:cNvPr id="1162" name="Google Shape;1162;g22a17c68904_1_114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63" name="Google Shape;1163;g22a17c68904_1_114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164" name="Google Shape;1164;g22a17c68904_1_1144"/>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65" name="Google Shape;1165;g22a17c68904_1_1144"/>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66" name="Google Shape;1166;g22a17c68904_1_1144"/>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1167" name="Google Shape;1167;g22a17c68904_1_1144"/>
          <p:cNvSpPr/>
          <p:nvPr/>
        </p:nvSpPr>
        <p:spPr>
          <a:xfrm>
            <a:off x="1268450" y="1251974"/>
            <a:ext cx="2543700" cy="4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g22a17c68904_1_1144"/>
          <p:cNvSpPr/>
          <p:nvPr/>
        </p:nvSpPr>
        <p:spPr>
          <a:xfrm>
            <a:off x="1268450" y="1745252"/>
            <a:ext cx="2599800" cy="121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9" name="Google Shape;1169;g22a17c68904_1_1144"/>
          <p:cNvPicPr preferRelativeResize="0"/>
          <p:nvPr/>
        </p:nvPicPr>
        <p:blipFill>
          <a:blip r:embed="rId4">
            <a:alphaModFix/>
          </a:blip>
          <a:stretch>
            <a:fillRect/>
          </a:stretch>
        </p:blipFill>
        <p:spPr>
          <a:xfrm>
            <a:off x="394752" y="657700"/>
            <a:ext cx="4122450" cy="255995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4" name="Shape 1174"/>
        <p:cNvGrpSpPr/>
        <p:nvPr/>
      </p:nvGrpSpPr>
      <p:grpSpPr>
        <a:xfrm>
          <a:off x="0" y="0"/>
          <a:ext cx="0" cy="0"/>
          <a:chOff x="0" y="0"/>
          <a:chExt cx="0" cy="0"/>
        </a:xfrm>
      </p:grpSpPr>
      <p:sp>
        <p:nvSpPr>
          <p:cNvPr id="1175" name="Google Shape;1175;g22a17c68904_1_1164"/>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Propositional logic</a:t>
            </a:r>
            <a:endParaRPr b="0"/>
          </a:p>
        </p:txBody>
      </p:sp>
      <p:sp>
        <p:nvSpPr>
          <p:cNvPr id="1176" name="Google Shape;1176;g22a17c68904_1_1164"/>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7" name="Google Shape;1177;g22a17c68904_1_1164"/>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178" name="Google Shape;1178;g22a17c68904_1_1164"/>
          <p:cNvGrpSpPr/>
          <p:nvPr/>
        </p:nvGrpSpPr>
        <p:grpSpPr>
          <a:xfrm>
            <a:off x="314831" y="4282015"/>
            <a:ext cx="9459130" cy="129939"/>
            <a:chOff x="314831" y="4282015"/>
            <a:chExt cx="9459130" cy="129939"/>
          </a:xfrm>
        </p:grpSpPr>
        <p:sp>
          <p:nvSpPr>
            <p:cNvPr id="1179" name="Google Shape;1179;g22a17c68904_1_116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80" name="Google Shape;1180;g22a17c68904_1_116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181" name="Google Shape;1181;g22a17c68904_1_1164"/>
          <p:cNvGrpSpPr/>
          <p:nvPr/>
        </p:nvGrpSpPr>
        <p:grpSpPr>
          <a:xfrm>
            <a:off x="314831" y="4282015"/>
            <a:ext cx="9459130" cy="129939"/>
            <a:chOff x="314831" y="4282015"/>
            <a:chExt cx="9459130" cy="129939"/>
          </a:xfrm>
        </p:grpSpPr>
        <p:sp>
          <p:nvSpPr>
            <p:cNvPr id="1182" name="Google Shape;1182;g22a17c68904_1_116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183" name="Google Shape;1183;g22a17c68904_1_116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184" name="Google Shape;1184;g22a17c68904_1_1164"/>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85" name="Google Shape;1185;g22a17c68904_1_1164"/>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186" name="Google Shape;1186;g22a17c68904_1_1164"/>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1187" name="Google Shape;1187;g22a17c68904_1_1164"/>
          <p:cNvSpPr/>
          <p:nvPr/>
        </p:nvSpPr>
        <p:spPr>
          <a:xfrm>
            <a:off x="1268450" y="1251974"/>
            <a:ext cx="2543700" cy="4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g22a17c68904_1_1164"/>
          <p:cNvSpPr/>
          <p:nvPr/>
        </p:nvSpPr>
        <p:spPr>
          <a:xfrm>
            <a:off x="1268450" y="1745252"/>
            <a:ext cx="2599800" cy="121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9" name="Google Shape;1189;g22a17c68904_1_1164"/>
          <p:cNvPicPr preferRelativeResize="0"/>
          <p:nvPr/>
        </p:nvPicPr>
        <p:blipFill>
          <a:blip r:embed="rId4">
            <a:alphaModFix/>
          </a:blip>
          <a:stretch>
            <a:fillRect/>
          </a:stretch>
        </p:blipFill>
        <p:spPr>
          <a:xfrm>
            <a:off x="558949" y="645525"/>
            <a:ext cx="3722274" cy="24797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4" name="Shape 1194"/>
        <p:cNvGrpSpPr/>
        <p:nvPr/>
      </p:nvGrpSpPr>
      <p:grpSpPr>
        <a:xfrm>
          <a:off x="0" y="0"/>
          <a:ext cx="0" cy="0"/>
          <a:chOff x="0" y="0"/>
          <a:chExt cx="0" cy="0"/>
        </a:xfrm>
      </p:grpSpPr>
      <p:sp>
        <p:nvSpPr>
          <p:cNvPr id="1195" name="Google Shape;1195;g22a17c68904_1_1184"/>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Inference rules</a:t>
            </a:r>
            <a:endParaRPr b="0"/>
          </a:p>
        </p:txBody>
      </p:sp>
      <p:sp>
        <p:nvSpPr>
          <p:cNvPr id="1196" name="Google Shape;1196;g22a17c68904_1_1184"/>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7" name="Google Shape;1197;g22a17c68904_1_1184"/>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198" name="Google Shape;1198;g22a17c68904_1_1184"/>
          <p:cNvGrpSpPr/>
          <p:nvPr/>
        </p:nvGrpSpPr>
        <p:grpSpPr>
          <a:xfrm>
            <a:off x="314831" y="4282015"/>
            <a:ext cx="9459130" cy="129939"/>
            <a:chOff x="314831" y="4282015"/>
            <a:chExt cx="9459130" cy="129939"/>
          </a:xfrm>
        </p:grpSpPr>
        <p:sp>
          <p:nvSpPr>
            <p:cNvPr id="1199" name="Google Shape;1199;g22a17c68904_1_118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00" name="Google Shape;1200;g22a17c68904_1_118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201" name="Google Shape;1201;g22a17c68904_1_1184"/>
          <p:cNvGrpSpPr/>
          <p:nvPr/>
        </p:nvGrpSpPr>
        <p:grpSpPr>
          <a:xfrm>
            <a:off x="314831" y="4282015"/>
            <a:ext cx="9459130" cy="129939"/>
            <a:chOff x="314831" y="4282015"/>
            <a:chExt cx="9459130" cy="129939"/>
          </a:xfrm>
        </p:grpSpPr>
        <p:sp>
          <p:nvSpPr>
            <p:cNvPr id="1202" name="Google Shape;1202;g22a17c68904_1_1184"/>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03" name="Google Shape;1203;g22a17c68904_1_1184"/>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204" name="Google Shape;1204;g22a17c68904_1_1184"/>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205" name="Google Shape;1205;g22a17c68904_1_1184"/>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206" name="Google Shape;1206;g22a17c68904_1_1184"/>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1207" name="Google Shape;1207;g22a17c68904_1_1184"/>
          <p:cNvSpPr/>
          <p:nvPr/>
        </p:nvSpPr>
        <p:spPr>
          <a:xfrm>
            <a:off x="1268450" y="1251974"/>
            <a:ext cx="2543700" cy="4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g22a17c68904_1_1184"/>
          <p:cNvSpPr/>
          <p:nvPr/>
        </p:nvSpPr>
        <p:spPr>
          <a:xfrm>
            <a:off x="1268450" y="1745252"/>
            <a:ext cx="2599800" cy="121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9" name="Google Shape;1209;g22a17c68904_1_1184"/>
          <p:cNvPicPr preferRelativeResize="0"/>
          <p:nvPr/>
        </p:nvPicPr>
        <p:blipFill>
          <a:blip r:embed="rId4">
            <a:alphaModFix/>
          </a:blip>
          <a:stretch>
            <a:fillRect/>
          </a:stretch>
        </p:blipFill>
        <p:spPr>
          <a:xfrm>
            <a:off x="384525" y="622900"/>
            <a:ext cx="4080250" cy="2530175"/>
          </a:xfrm>
          <a:prstGeom prst="rect">
            <a:avLst/>
          </a:prstGeom>
          <a:noFill/>
          <a:ln>
            <a:noFill/>
          </a:ln>
        </p:spPr>
      </p:pic>
      <p:sp>
        <p:nvSpPr>
          <p:cNvPr id="1210" name="Google Shape;1210;g22a17c68904_1_1184"/>
          <p:cNvSpPr/>
          <p:nvPr/>
        </p:nvSpPr>
        <p:spPr>
          <a:xfrm>
            <a:off x="809575" y="2010076"/>
            <a:ext cx="3406200" cy="94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5" name="Shape 1215"/>
        <p:cNvGrpSpPr/>
        <p:nvPr/>
      </p:nvGrpSpPr>
      <p:grpSpPr>
        <a:xfrm>
          <a:off x="0" y="0"/>
          <a:ext cx="0" cy="0"/>
          <a:chOff x="0" y="0"/>
          <a:chExt cx="0" cy="0"/>
        </a:xfrm>
      </p:grpSpPr>
      <p:sp>
        <p:nvSpPr>
          <p:cNvPr id="1216" name="Google Shape;1216;g22a17c68904_1_1205"/>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Inference framework</a:t>
            </a:r>
            <a:endParaRPr b="0"/>
          </a:p>
        </p:txBody>
      </p:sp>
      <p:sp>
        <p:nvSpPr>
          <p:cNvPr id="1217" name="Google Shape;1217;g22a17c68904_1_1205"/>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18" name="Google Shape;1218;g22a17c68904_1_1205"/>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219" name="Google Shape;1219;g22a17c68904_1_1205"/>
          <p:cNvGrpSpPr/>
          <p:nvPr/>
        </p:nvGrpSpPr>
        <p:grpSpPr>
          <a:xfrm>
            <a:off x="314831" y="4282015"/>
            <a:ext cx="9459130" cy="129939"/>
            <a:chOff x="314831" y="4282015"/>
            <a:chExt cx="9459130" cy="129939"/>
          </a:xfrm>
        </p:grpSpPr>
        <p:sp>
          <p:nvSpPr>
            <p:cNvPr id="1220" name="Google Shape;1220;g22a17c68904_1_1205"/>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21" name="Google Shape;1221;g22a17c68904_1_1205"/>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222" name="Google Shape;1222;g22a17c68904_1_1205"/>
          <p:cNvGrpSpPr/>
          <p:nvPr/>
        </p:nvGrpSpPr>
        <p:grpSpPr>
          <a:xfrm>
            <a:off x="314831" y="4282015"/>
            <a:ext cx="9459130" cy="129939"/>
            <a:chOff x="314831" y="4282015"/>
            <a:chExt cx="9459130" cy="129939"/>
          </a:xfrm>
        </p:grpSpPr>
        <p:sp>
          <p:nvSpPr>
            <p:cNvPr id="1223" name="Google Shape;1223;g22a17c68904_1_1205"/>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24" name="Google Shape;1224;g22a17c68904_1_1205"/>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225" name="Google Shape;1225;g22a17c68904_1_1205"/>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226" name="Google Shape;1226;g22a17c68904_1_1205"/>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227" name="Google Shape;1227;g22a17c68904_1_1205"/>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1228" name="Google Shape;1228;g22a17c68904_1_1205"/>
          <p:cNvSpPr/>
          <p:nvPr/>
        </p:nvSpPr>
        <p:spPr>
          <a:xfrm>
            <a:off x="1268450" y="1251974"/>
            <a:ext cx="2543700" cy="4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g22a17c68904_1_1205"/>
          <p:cNvSpPr/>
          <p:nvPr/>
        </p:nvSpPr>
        <p:spPr>
          <a:xfrm>
            <a:off x="1268450" y="1745252"/>
            <a:ext cx="2599800" cy="121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g22a17c68904_1_1205"/>
          <p:cNvSpPr/>
          <p:nvPr/>
        </p:nvSpPr>
        <p:spPr>
          <a:xfrm>
            <a:off x="809575" y="2010076"/>
            <a:ext cx="3406200" cy="94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1" name="Google Shape;1231;g22a17c68904_1_1205"/>
          <p:cNvPicPr preferRelativeResize="0"/>
          <p:nvPr/>
        </p:nvPicPr>
        <p:blipFill>
          <a:blip r:embed="rId4">
            <a:alphaModFix/>
          </a:blip>
          <a:stretch>
            <a:fillRect/>
          </a:stretch>
        </p:blipFill>
        <p:spPr>
          <a:xfrm>
            <a:off x="352301" y="629050"/>
            <a:ext cx="4206150" cy="2496200"/>
          </a:xfrm>
          <a:prstGeom prst="rect">
            <a:avLst/>
          </a:prstGeom>
          <a:noFill/>
          <a:ln>
            <a:noFill/>
          </a:ln>
        </p:spPr>
      </p:pic>
      <p:sp>
        <p:nvSpPr>
          <p:cNvPr id="1232" name="Google Shape;1232;g22a17c68904_1_1205"/>
          <p:cNvSpPr/>
          <p:nvPr/>
        </p:nvSpPr>
        <p:spPr>
          <a:xfrm>
            <a:off x="645700" y="1962676"/>
            <a:ext cx="4068300" cy="104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7" name="Shape 1237"/>
        <p:cNvGrpSpPr/>
        <p:nvPr/>
      </p:nvGrpSpPr>
      <p:grpSpPr>
        <a:xfrm>
          <a:off x="0" y="0"/>
          <a:ext cx="0" cy="0"/>
          <a:chOff x="0" y="0"/>
          <a:chExt cx="0" cy="0"/>
        </a:xfrm>
      </p:grpSpPr>
      <p:sp>
        <p:nvSpPr>
          <p:cNvPr id="1238" name="Google Shape;1238;g22a17c68904_1_1227"/>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Inference </a:t>
            </a:r>
            <a:r>
              <a:rPr b="0" lang="en-US"/>
              <a:t>algorithm</a:t>
            </a:r>
            <a:endParaRPr b="0"/>
          </a:p>
        </p:txBody>
      </p:sp>
      <p:sp>
        <p:nvSpPr>
          <p:cNvPr id="1239" name="Google Shape;1239;g22a17c68904_1_122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0" name="Google Shape;1240;g22a17c68904_1_122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241" name="Google Shape;1241;g22a17c68904_1_1227"/>
          <p:cNvGrpSpPr/>
          <p:nvPr/>
        </p:nvGrpSpPr>
        <p:grpSpPr>
          <a:xfrm>
            <a:off x="314831" y="4282015"/>
            <a:ext cx="9459130" cy="129939"/>
            <a:chOff x="314831" y="4282015"/>
            <a:chExt cx="9459130" cy="129939"/>
          </a:xfrm>
        </p:grpSpPr>
        <p:sp>
          <p:nvSpPr>
            <p:cNvPr id="1242" name="Google Shape;1242;g22a17c68904_1_122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43" name="Google Shape;1243;g22a17c68904_1_122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244" name="Google Shape;1244;g22a17c68904_1_1227"/>
          <p:cNvGrpSpPr/>
          <p:nvPr/>
        </p:nvGrpSpPr>
        <p:grpSpPr>
          <a:xfrm>
            <a:off x="314831" y="4282015"/>
            <a:ext cx="9459130" cy="129939"/>
            <a:chOff x="314831" y="4282015"/>
            <a:chExt cx="9459130" cy="129939"/>
          </a:xfrm>
        </p:grpSpPr>
        <p:sp>
          <p:nvSpPr>
            <p:cNvPr id="1245" name="Google Shape;1245;g22a17c68904_1_1227"/>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46" name="Google Shape;1246;g22a17c68904_1_1227"/>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247" name="Google Shape;1247;g22a17c68904_1_1227"/>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248" name="Google Shape;1248;g22a17c68904_1_1227"/>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249" name="Google Shape;1249;g22a17c68904_1_1227"/>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sp>
        <p:nvSpPr>
          <p:cNvPr id="1250" name="Google Shape;1250;g22a17c68904_1_1227"/>
          <p:cNvSpPr/>
          <p:nvPr/>
        </p:nvSpPr>
        <p:spPr>
          <a:xfrm>
            <a:off x="1268450" y="1251974"/>
            <a:ext cx="2543700" cy="46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g22a17c68904_1_1227"/>
          <p:cNvSpPr/>
          <p:nvPr/>
        </p:nvSpPr>
        <p:spPr>
          <a:xfrm>
            <a:off x="1268450" y="1745252"/>
            <a:ext cx="2599800" cy="121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g22a17c68904_1_1227"/>
          <p:cNvSpPr/>
          <p:nvPr/>
        </p:nvSpPr>
        <p:spPr>
          <a:xfrm>
            <a:off x="809575" y="2010076"/>
            <a:ext cx="3406200" cy="946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g22a17c68904_1_1227"/>
          <p:cNvSpPr/>
          <p:nvPr/>
        </p:nvSpPr>
        <p:spPr>
          <a:xfrm>
            <a:off x="645700" y="1962676"/>
            <a:ext cx="4068300" cy="104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4" name="Google Shape;1254;g22a17c68904_1_1227"/>
          <p:cNvPicPr preferRelativeResize="0"/>
          <p:nvPr/>
        </p:nvPicPr>
        <p:blipFill>
          <a:blip r:embed="rId4">
            <a:alphaModFix/>
          </a:blip>
          <a:stretch>
            <a:fillRect/>
          </a:stretch>
        </p:blipFill>
        <p:spPr>
          <a:xfrm>
            <a:off x="522877" y="643975"/>
            <a:ext cx="4191126" cy="2573675"/>
          </a:xfrm>
          <a:prstGeom prst="rect">
            <a:avLst/>
          </a:prstGeom>
          <a:noFill/>
          <a:ln>
            <a:noFill/>
          </a:ln>
        </p:spPr>
      </p:pic>
      <p:sp>
        <p:nvSpPr>
          <p:cNvPr id="1255" name="Google Shape;1255;g22a17c68904_1_1227"/>
          <p:cNvSpPr/>
          <p:nvPr/>
        </p:nvSpPr>
        <p:spPr>
          <a:xfrm>
            <a:off x="1240825" y="1251975"/>
            <a:ext cx="2666700" cy="79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g22a17c68904_1_1227"/>
          <p:cNvSpPr/>
          <p:nvPr/>
        </p:nvSpPr>
        <p:spPr>
          <a:xfrm>
            <a:off x="522875" y="2208975"/>
            <a:ext cx="4361400" cy="79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g22a17c68904_0_67"/>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State-based Models: Takeaway 1</a:t>
            </a:r>
            <a:endParaRPr b="0"/>
          </a:p>
        </p:txBody>
      </p:sp>
      <p:sp>
        <p:nvSpPr>
          <p:cNvPr id="162" name="Google Shape;162;g22a17c68904_0_67"/>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22a17c68904_0_67"/>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164" name="Google Shape;164;g22a17c68904_0_67"/>
          <p:cNvPicPr preferRelativeResize="0"/>
          <p:nvPr/>
        </p:nvPicPr>
        <p:blipFill>
          <a:blip r:embed="rId3">
            <a:alphaModFix/>
          </a:blip>
          <a:stretch>
            <a:fillRect/>
          </a:stretch>
        </p:blipFill>
        <p:spPr>
          <a:xfrm>
            <a:off x="1289188" y="857700"/>
            <a:ext cx="3372425" cy="2109675"/>
          </a:xfrm>
          <a:prstGeom prst="rect">
            <a:avLst/>
          </a:prstGeom>
          <a:noFill/>
          <a:ln>
            <a:noFill/>
          </a:ln>
        </p:spPr>
      </p:pic>
      <p:sp>
        <p:nvSpPr>
          <p:cNvPr id="165" name="Google Shape;165;g22a17c68904_0_67"/>
          <p:cNvSpPr txBox="1"/>
          <p:nvPr/>
        </p:nvSpPr>
        <p:spPr>
          <a:xfrm>
            <a:off x="2644450" y="941875"/>
            <a:ext cx="3190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9</a:t>
            </a:r>
            <a:endParaRPr sz="700"/>
          </a:p>
        </p:txBody>
      </p:sp>
      <p:sp>
        <p:nvSpPr>
          <p:cNvPr id="166" name="Google Shape;166;g22a17c68904_0_67"/>
          <p:cNvSpPr txBox="1"/>
          <p:nvPr/>
        </p:nvSpPr>
        <p:spPr>
          <a:xfrm>
            <a:off x="3143675" y="941875"/>
            <a:ext cx="3190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7</a:t>
            </a:r>
            <a:endParaRPr sz="700"/>
          </a:p>
        </p:txBody>
      </p:sp>
      <p:sp>
        <p:nvSpPr>
          <p:cNvPr id="167" name="Google Shape;167;g22a17c68904_0_67"/>
          <p:cNvSpPr txBox="1"/>
          <p:nvPr/>
        </p:nvSpPr>
        <p:spPr>
          <a:xfrm>
            <a:off x="3143675" y="1410275"/>
            <a:ext cx="3190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5</a:t>
            </a:r>
            <a:endParaRPr sz="700"/>
          </a:p>
        </p:txBody>
      </p:sp>
      <p:sp>
        <p:nvSpPr>
          <p:cNvPr id="168" name="Google Shape;168;g22a17c68904_0_67"/>
          <p:cNvSpPr txBox="1"/>
          <p:nvPr/>
        </p:nvSpPr>
        <p:spPr>
          <a:xfrm>
            <a:off x="2644450" y="1410275"/>
            <a:ext cx="3190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700"/>
              <a:t>6</a:t>
            </a:r>
            <a:endParaRPr sz="7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1" name="Shape 1261"/>
        <p:cNvGrpSpPr/>
        <p:nvPr/>
      </p:nvGrpSpPr>
      <p:grpSpPr>
        <a:xfrm>
          <a:off x="0" y="0"/>
          <a:ext cx="0" cy="0"/>
          <a:chOff x="0" y="0"/>
          <a:chExt cx="0" cy="0"/>
        </a:xfrm>
      </p:grpSpPr>
      <p:sp>
        <p:nvSpPr>
          <p:cNvPr id="1262" name="Google Shape;1262;g22a17c68904_1_1251"/>
          <p:cNvSpPr txBox="1"/>
          <p:nvPr>
            <p:ph type="title"/>
          </p:nvPr>
        </p:nvSpPr>
        <p:spPr>
          <a:xfrm>
            <a:off x="264402" y="167275"/>
            <a:ext cx="46200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Inference example</a:t>
            </a:r>
            <a:endParaRPr b="0"/>
          </a:p>
        </p:txBody>
      </p:sp>
      <p:sp>
        <p:nvSpPr>
          <p:cNvPr id="1263" name="Google Shape;1263;g22a17c68904_1_1251"/>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4" name="Google Shape;1264;g22a17c68904_1_1251"/>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grpSp>
        <p:nvGrpSpPr>
          <p:cNvPr id="1265" name="Google Shape;1265;g22a17c68904_1_1251"/>
          <p:cNvGrpSpPr/>
          <p:nvPr/>
        </p:nvGrpSpPr>
        <p:grpSpPr>
          <a:xfrm>
            <a:off x="314831" y="4282015"/>
            <a:ext cx="9459130" cy="129939"/>
            <a:chOff x="314831" y="4282015"/>
            <a:chExt cx="9459130" cy="129939"/>
          </a:xfrm>
        </p:grpSpPr>
        <p:sp>
          <p:nvSpPr>
            <p:cNvPr id="1266" name="Google Shape;1266;g22a17c68904_1_125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67" name="Google Shape;1267;g22a17c68904_1_125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grpSp>
        <p:nvGrpSpPr>
          <p:cNvPr id="1268" name="Google Shape;1268;g22a17c68904_1_1251"/>
          <p:cNvGrpSpPr/>
          <p:nvPr/>
        </p:nvGrpSpPr>
        <p:grpSpPr>
          <a:xfrm>
            <a:off x="314831" y="4282015"/>
            <a:ext cx="9459130" cy="129939"/>
            <a:chOff x="314831" y="4282015"/>
            <a:chExt cx="9459130" cy="129939"/>
          </a:xfrm>
        </p:grpSpPr>
        <p:sp>
          <p:nvSpPr>
            <p:cNvPr id="1269" name="Google Shape;1269;g22a17c68904_1_1251"/>
            <p:cNvSpPr/>
            <p:nvPr/>
          </p:nvSpPr>
          <p:spPr>
            <a:xfrm>
              <a:off x="314831" y="4346985"/>
              <a:ext cx="9427845" cy="0"/>
            </a:xfrm>
            <a:custGeom>
              <a:rect b="b" l="l" r="r" t="t"/>
              <a:pathLst>
                <a:path extrusionOk="0" h="120000" w="9427845">
                  <a:moveTo>
                    <a:pt x="0" y="0"/>
                  </a:moveTo>
                  <a:lnTo>
                    <a:pt x="9427340" y="0"/>
                  </a:lnTo>
                </a:path>
              </a:pathLst>
            </a:custGeom>
            <a:noFill/>
            <a:ln cap="flat" cmpd="sng" w="63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70" name="Google Shape;1270;g22a17c68904_1_1251"/>
            <p:cNvPicPr preferRelativeResize="0"/>
            <p:nvPr/>
          </p:nvPicPr>
          <p:blipFill rotWithShape="1">
            <a:blip r:embed="rId3">
              <a:alphaModFix/>
            </a:blip>
            <a:srcRect b="0" l="0" r="0" t="0"/>
            <a:stretch/>
          </p:blipFill>
          <p:spPr>
            <a:xfrm>
              <a:off x="9600792" y="4282015"/>
              <a:ext cx="173169" cy="129939"/>
            </a:xfrm>
            <a:prstGeom prst="rect">
              <a:avLst/>
            </a:prstGeom>
            <a:noFill/>
            <a:ln>
              <a:noFill/>
            </a:ln>
          </p:spPr>
        </p:pic>
      </p:grpSp>
      <p:sp>
        <p:nvSpPr>
          <p:cNvPr id="1271" name="Google Shape;1271;g22a17c68904_1_1251"/>
          <p:cNvSpPr txBox="1"/>
          <p:nvPr/>
        </p:nvSpPr>
        <p:spPr>
          <a:xfrm>
            <a:off x="1125571" y="3899899"/>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272" name="Google Shape;1272;g22a17c68904_1_1251"/>
          <p:cNvSpPr txBox="1"/>
          <p:nvPr/>
        </p:nvSpPr>
        <p:spPr>
          <a:xfrm>
            <a:off x="1268446" y="4042774"/>
            <a:ext cx="7512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Reflex</a:t>
            </a:r>
            <a:endParaRPr b="0" i="0" sz="2000" u="none" cap="none" strike="noStrike">
              <a:solidFill>
                <a:srgbClr val="000000"/>
              </a:solidFill>
              <a:latin typeface="Calibri"/>
              <a:ea typeface="Calibri"/>
              <a:cs typeface="Calibri"/>
              <a:sym typeface="Calibri"/>
            </a:endParaRPr>
          </a:p>
        </p:txBody>
      </p:sp>
      <p:sp>
        <p:nvSpPr>
          <p:cNvPr id="1273" name="Google Shape;1273;g22a17c68904_1_1251"/>
          <p:cNvSpPr txBox="1"/>
          <p:nvPr/>
        </p:nvSpPr>
        <p:spPr>
          <a:xfrm>
            <a:off x="3811544" y="4700597"/>
            <a:ext cx="2543700" cy="402900"/>
          </a:xfrm>
          <a:prstGeom prst="rect">
            <a:avLst/>
          </a:prstGeom>
          <a:noFill/>
          <a:ln>
            <a:noFill/>
          </a:ln>
        </p:spPr>
        <p:txBody>
          <a:bodyPr anchorCtr="0" anchor="t" bIns="0" lIns="0" spcFirstLastPara="1" rIns="0" wrap="square" tIns="1777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none" cap="none" strike="noStrike">
                <a:solidFill>
                  <a:srgbClr val="A52929"/>
                </a:solidFill>
                <a:latin typeface="Calibri"/>
                <a:ea typeface="Calibri"/>
                <a:cs typeface="Calibri"/>
                <a:sym typeface="Calibri"/>
              </a:rPr>
              <a:t>Machine learning</a:t>
            </a:r>
            <a:endParaRPr b="0" i="0" sz="2500" u="none" cap="none" strike="noStrike">
              <a:solidFill>
                <a:srgbClr val="000000"/>
              </a:solidFill>
              <a:latin typeface="Calibri"/>
              <a:ea typeface="Calibri"/>
              <a:cs typeface="Calibri"/>
              <a:sym typeface="Calibri"/>
            </a:endParaRPr>
          </a:p>
        </p:txBody>
      </p:sp>
      <p:pic>
        <p:nvPicPr>
          <p:cNvPr id="1274" name="Google Shape;1274;g22a17c68904_1_1251"/>
          <p:cNvPicPr preferRelativeResize="0"/>
          <p:nvPr/>
        </p:nvPicPr>
        <p:blipFill>
          <a:blip r:embed="rId4">
            <a:alphaModFix/>
          </a:blip>
          <a:stretch>
            <a:fillRect/>
          </a:stretch>
        </p:blipFill>
        <p:spPr>
          <a:xfrm>
            <a:off x="264400" y="603125"/>
            <a:ext cx="4133078" cy="2495875"/>
          </a:xfrm>
          <a:prstGeom prst="rect">
            <a:avLst/>
          </a:prstGeom>
          <a:noFill/>
          <a:ln>
            <a:noFill/>
          </a:ln>
        </p:spPr>
      </p:pic>
      <p:sp>
        <p:nvSpPr>
          <p:cNvPr id="1275" name="Google Shape;1275;g22a17c68904_1_1251"/>
          <p:cNvSpPr/>
          <p:nvPr/>
        </p:nvSpPr>
        <p:spPr>
          <a:xfrm>
            <a:off x="1031075" y="1343750"/>
            <a:ext cx="2780400" cy="506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g22a17c68904_1_1251"/>
          <p:cNvSpPr/>
          <p:nvPr/>
        </p:nvSpPr>
        <p:spPr>
          <a:xfrm>
            <a:off x="1058925" y="1925925"/>
            <a:ext cx="2848800" cy="63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g22a17c68904_1_1251"/>
          <p:cNvSpPr/>
          <p:nvPr/>
        </p:nvSpPr>
        <p:spPr>
          <a:xfrm>
            <a:off x="314825" y="2628775"/>
            <a:ext cx="3402600" cy="635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1" name="Shape 1281"/>
        <p:cNvGrpSpPr/>
        <p:nvPr/>
      </p:nvGrpSpPr>
      <p:grpSpPr>
        <a:xfrm>
          <a:off x="0" y="0"/>
          <a:ext cx="0" cy="0"/>
          <a:chOff x="0" y="0"/>
          <a:chExt cx="0" cy="0"/>
        </a:xfrm>
      </p:grpSpPr>
      <p:sp>
        <p:nvSpPr>
          <p:cNvPr id="1282" name="Google Shape;1282;g22a17c68904_1_1278"/>
          <p:cNvSpPr txBox="1"/>
          <p:nvPr>
            <p:ph type="title"/>
          </p:nvPr>
        </p:nvSpPr>
        <p:spPr>
          <a:xfrm>
            <a:off x="264388" y="167266"/>
            <a:ext cx="38487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a:t>References</a:t>
            </a:r>
            <a:endParaRPr/>
          </a:p>
        </p:txBody>
      </p:sp>
      <p:sp>
        <p:nvSpPr>
          <p:cNvPr id="1283" name="Google Shape;1283;g22a17c68904_1_1278"/>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284" name="Google Shape;1284;g22a17c68904_1_1278"/>
          <p:cNvGrpSpPr/>
          <p:nvPr/>
        </p:nvGrpSpPr>
        <p:grpSpPr>
          <a:xfrm>
            <a:off x="315048" y="1164912"/>
            <a:ext cx="101600" cy="139700"/>
            <a:chOff x="315048" y="1164912"/>
            <a:chExt cx="101600" cy="139700"/>
          </a:xfrm>
        </p:grpSpPr>
        <p:pic>
          <p:nvPicPr>
            <p:cNvPr id="1285" name="Google Shape;1285;g22a17c68904_1_1278"/>
            <p:cNvPicPr preferRelativeResize="0"/>
            <p:nvPr/>
          </p:nvPicPr>
          <p:blipFill rotWithShape="1">
            <a:blip r:embed="rId3">
              <a:alphaModFix/>
            </a:blip>
            <a:srcRect b="0" l="0" r="0" t="0"/>
            <a:stretch/>
          </p:blipFill>
          <p:spPr>
            <a:xfrm>
              <a:off x="315048" y="1164912"/>
              <a:ext cx="101219" cy="139174"/>
            </a:xfrm>
            <a:prstGeom prst="rect">
              <a:avLst/>
            </a:prstGeom>
            <a:noFill/>
            <a:ln>
              <a:noFill/>
            </a:ln>
          </p:spPr>
        </p:pic>
        <p:sp>
          <p:nvSpPr>
            <p:cNvPr id="1286" name="Google Shape;1286;g22a17c68904_1_1278"/>
            <p:cNvSpPr/>
            <p:nvPr/>
          </p:nvSpPr>
          <p:spPr>
            <a:xfrm>
              <a:off x="315048" y="1164912"/>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7" name="Google Shape;1287;g22a17c68904_1_1278"/>
            <p:cNvSpPr/>
            <p:nvPr/>
          </p:nvSpPr>
          <p:spPr>
            <a:xfrm>
              <a:off x="327701" y="1183891"/>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8" name="Google Shape;1288;g22a17c68904_1_1278"/>
            <p:cNvSpPr/>
            <p:nvPr/>
          </p:nvSpPr>
          <p:spPr>
            <a:xfrm>
              <a:off x="340353" y="1202869"/>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9" name="Google Shape;1289;g22a17c68904_1_1278"/>
            <p:cNvSpPr/>
            <p:nvPr/>
          </p:nvSpPr>
          <p:spPr>
            <a:xfrm>
              <a:off x="327701" y="1234500"/>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290" name="Google Shape;1290;g22a17c68904_1_1278"/>
            <p:cNvPicPr preferRelativeResize="0"/>
            <p:nvPr/>
          </p:nvPicPr>
          <p:blipFill rotWithShape="1">
            <a:blip r:embed="rId4">
              <a:alphaModFix/>
            </a:blip>
            <a:srcRect b="0" l="0" r="0" t="0"/>
            <a:stretch/>
          </p:blipFill>
          <p:spPr>
            <a:xfrm>
              <a:off x="371984" y="1231335"/>
              <a:ext cx="31635" cy="44283"/>
            </a:xfrm>
            <a:prstGeom prst="rect">
              <a:avLst/>
            </a:prstGeom>
            <a:noFill/>
            <a:ln>
              <a:noFill/>
            </a:ln>
          </p:spPr>
        </p:pic>
        <p:sp>
          <p:nvSpPr>
            <p:cNvPr id="1291" name="Google Shape;1291;g22a17c68904_1_1278"/>
            <p:cNvSpPr/>
            <p:nvPr/>
          </p:nvSpPr>
          <p:spPr>
            <a:xfrm>
              <a:off x="371984" y="1285109"/>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2" name="Google Shape;1292;g22a17c68904_1_1278"/>
            <p:cNvSpPr/>
            <p:nvPr/>
          </p:nvSpPr>
          <p:spPr>
            <a:xfrm>
              <a:off x="390963" y="1164912"/>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293" name="Google Shape;1293;g22a17c68904_1_1278"/>
          <p:cNvSpPr txBox="1"/>
          <p:nvPr>
            <p:ph idx="1" type="body"/>
          </p:nvPr>
        </p:nvSpPr>
        <p:spPr>
          <a:xfrm>
            <a:off x="226288" y="654353"/>
            <a:ext cx="4995000" cy="1562400"/>
          </a:xfrm>
          <a:prstGeom prst="rect">
            <a:avLst/>
          </a:prstGeom>
          <a:noFill/>
          <a:ln>
            <a:noFill/>
          </a:ln>
        </p:spPr>
        <p:txBody>
          <a:bodyPr anchorCtr="0" anchor="t" bIns="0" lIns="0" spcFirstLastPara="1" rIns="0" wrap="square" tIns="516350">
            <a:spAutoFit/>
          </a:bodyPr>
          <a:lstStyle/>
          <a:p>
            <a:pPr indent="0" lvl="0" marL="297180" rtl="0" algn="l">
              <a:lnSpc>
                <a:spcPct val="100000"/>
              </a:lnSpc>
              <a:spcBef>
                <a:spcPts val="0"/>
              </a:spcBef>
              <a:spcAft>
                <a:spcPts val="0"/>
              </a:spcAft>
              <a:buSzPts val="1400"/>
              <a:buNone/>
            </a:pPr>
            <a:r>
              <a:rPr lang="en-US"/>
              <a:t>Pascal Poupart (2018)</a:t>
            </a:r>
            <a:endParaRPr/>
          </a:p>
          <a:p>
            <a:pPr indent="0" lvl="0" marL="297180" rtl="0" algn="l">
              <a:lnSpc>
                <a:spcPct val="100000"/>
              </a:lnSpc>
              <a:spcBef>
                <a:spcPts val="215"/>
              </a:spcBef>
              <a:spcAft>
                <a:spcPts val="0"/>
              </a:spcAft>
              <a:buSzPts val="1400"/>
              <a:buNone/>
            </a:pPr>
            <a:r>
              <a:rPr lang="en-US">
                <a:solidFill>
                  <a:srgbClr val="000000"/>
                </a:solidFill>
              </a:rPr>
              <a:t>CS 885 — Reinforcement learning</a:t>
            </a:r>
            <a:endParaRPr/>
          </a:p>
          <a:p>
            <a:pPr indent="0" lvl="0" marL="297180" rtl="0" algn="l">
              <a:lnSpc>
                <a:spcPct val="100000"/>
              </a:lnSpc>
              <a:spcBef>
                <a:spcPts val="215"/>
              </a:spcBef>
              <a:spcAft>
                <a:spcPts val="0"/>
              </a:spcAft>
              <a:buSzPts val="1400"/>
              <a:buNone/>
            </a:pPr>
            <a:r>
              <a:rPr i="1" lang="en-US">
                <a:solidFill>
                  <a:srgbClr val="617293"/>
                </a:solidFill>
              </a:rPr>
              <a:t>University of Waterloo</a:t>
            </a:r>
            <a:endParaRPr i="1">
              <a:solidFill>
                <a:srgbClr val="617293"/>
              </a:solidFill>
              <a:latin typeface="Arial"/>
              <a:ea typeface="Arial"/>
              <a:cs typeface="Arial"/>
              <a:sym typeface="Arial"/>
            </a:endParaRPr>
          </a:p>
          <a:p>
            <a:pPr indent="0" lvl="0" marL="297180" rtl="0" algn="l">
              <a:lnSpc>
                <a:spcPct val="100000"/>
              </a:lnSpc>
              <a:spcBef>
                <a:spcPts val="775"/>
              </a:spcBef>
              <a:spcAft>
                <a:spcPts val="0"/>
              </a:spcAft>
              <a:buSzPts val="1400"/>
              <a:buNone/>
            </a:pPr>
            <a:r>
              <a:rPr lang="en-US"/>
              <a:t>Percy Liang and Dorsa Sadigh (2019)</a:t>
            </a:r>
            <a:endParaRPr/>
          </a:p>
          <a:p>
            <a:pPr indent="0" lvl="0" marL="297180" rtl="0" algn="l">
              <a:lnSpc>
                <a:spcPct val="100000"/>
              </a:lnSpc>
              <a:spcBef>
                <a:spcPts val="215"/>
              </a:spcBef>
              <a:spcAft>
                <a:spcPts val="0"/>
              </a:spcAft>
              <a:buSzPts val="1400"/>
              <a:buNone/>
            </a:pPr>
            <a:r>
              <a:rPr lang="en-US">
                <a:solidFill>
                  <a:srgbClr val="000000"/>
                </a:solidFill>
              </a:rPr>
              <a:t>CS221 — </a:t>
            </a:r>
            <a:r>
              <a:rPr lang="en-US">
                <a:solidFill>
                  <a:schemeClr val="dk1"/>
                </a:solidFill>
              </a:rPr>
              <a:t>CS221: Artificial Intelligence: Principles and Techniques</a:t>
            </a:r>
            <a:endParaRPr/>
          </a:p>
          <a:p>
            <a:pPr indent="0" lvl="0" marL="297180" rtl="0" algn="l">
              <a:lnSpc>
                <a:spcPct val="100000"/>
              </a:lnSpc>
              <a:spcBef>
                <a:spcPts val="215"/>
              </a:spcBef>
              <a:spcAft>
                <a:spcPts val="0"/>
              </a:spcAft>
              <a:buSzPts val="1400"/>
              <a:buNone/>
            </a:pPr>
            <a:r>
              <a:rPr i="1" lang="en-US">
                <a:solidFill>
                  <a:srgbClr val="617293"/>
                </a:solidFill>
                <a:latin typeface="Arial"/>
                <a:ea typeface="Arial"/>
                <a:cs typeface="Arial"/>
                <a:sym typeface="Arial"/>
              </a:rPr>
              <a:t>Stanford University</a:t>
            </a:r>
            <a:endParaRPr/>
          </a:p>
        </p:txBody>
      </p:sp>
      <p:grpSp>
        <p:nvGrpSpPr>
          <p:cNvPr id="1294" name="Google Shape;1294;g22a17c68904_1_1278"/>
          <p:cNvGrpSpPr/>
          <p:nvPr/>
        </p:nvGrpSpPr>
        <p:grpSpPr>
          <a:xfrm>
            <a:off x="315048" y="1729529"/>
            <a:ext cx="101600" cy="139700"/>
            <a:chOff x="315048" y="1729529"/>
            <a:chExt cx="101600" cy="139700"/>
          </a:xfrm>
        </p:grpSpPr>
        <p:pic>
          <p:nvPicPr>
            <p:cNvPr id="1295" name="Google Shape;1295;g22a17c68904_1_1278"/>
            <p:cNvPicPr preferRelativeResize="0"/>
            <p:nvPr/>
          </p:nvPicPr>
          <p:blipFill rotWithShape="1">
            <a:blip r:embed="rId5">
              <a:alphaModFix/>
            </a:blip>
            <a:srcRect b="0" l="0" r="0" t="0"/>
            <a:stretch/>
          </p:blipFill>
          <p:spPr>
            <a:xfrm>
              <a:off x="315048" y="1729529"/>
              <a:ext cx="101219" cy="139174"/>
            </a:xfrm>
            <a:prstGeom prst="rect">
              <a:avLst/>
            </a:prstGeom>
            <a:noFill/>
            <a:ln>
              <a:noFill/>
            </a:ln>
          </p:spPr>
        </p:pic>
        <p:sp>
          <p:nvSpPr>
            <p:cNvPr id="1296" name="Google Shape;1296;g22a17c68904_1_1278"/>
            <p:cNvSpPr/>
            <p:nvPr/>
          </p:nvSpPr>
          <p:spPr>
            <a:xfrm>
              <a:off x="315048" y="1729529"/>
              <a:ext cx="101600" cy="139700"/>
            </a:xfrm>
            <a:custGeom>
              <a:rect b="b" l="l" r="r" t="t"/>
              <a:pathLst>
                <a:path extrusionOk="0" h="139700" w="101600">
                  <a:moveTo>
                    <a:pt x="0" y="139174"/>
                  </a:moveTo>
                  <a:lnTo>
                    <a:pt x="101219" y="139174"/>
                  </a:lnTo>
                  <a:lnTo>
                    <a:pt x="101219" y="25304"/>
                  </a:lnTo>
                  <a:lnTo>
                    <a:pt x="75914" y="0"/>
                  </a:lnTo>
                  <a:lnTo>
                    <a:pt x="0" y="0"/>
                  </a:lnTo>
                  <a:lnTo>
                    <a:pt x="0" y="13917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7" name="Google Shape;1297;g22a17c68904_1_1278"/>
            <p:cNvSpPr/>
            <p:nvPr/>
          </p:nvSpPr>
          <p:spPr>
            <a:xfrm>
              <a:off x="327701" y="1748507"/>
              <a:ext cx="63500" cy="0"/>
            </a:xfrm>
            <a:custGeom>
              <a:rect b="b" l="l" r="r" t="t"/>
              <a:pathLst>
                <a:path extrusionOk="0" h="120000" w="63500">
                  <a:moveTo>
                    <a:pt x="0" y="0"/>
                  </a:moveTo>
                  <a:lnTo>
                    <a:pt x="63262"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8" name="Google Shape;1298;g22a17c68904_1_1278"/>
            <p:cNvSpPr/>
            <p:nvPr/>
          </p:nvSpPr>
          <p:spPr>
            <a:xfrm>
              <a:off x="340353" y="1767485"/>
              <a:ext cx="50800" cy="12700"/>
            </a:xfrm>
            <a:custGeom>
              <a:rect b="b" l="l" r="r" t="t"/>
              <a:pathLst>
                <a:path extrusionOk="0" h="12700" w="50800">
                  <a:moveTo>
                    <a:pt x="0" y="0"/>
                  </a:moveTo>
                  <a:lnTo>
                    <a:pt x="50609" y="0"/>
                  </a:lnTo>
                </a:path>
                <a:path extrusionOk="0" h="12700" w="50800">
                  <a:moveTo>
                    <a:pt x="0" y="12652"/>
                  </a:moveTo>
                  <a:lnTo>
                    <a:pt x="50609" y="12652"/>
                  </a:lnTo>
                </a:path>
              </a:pathLst>
            </a:custGeom>
            <a:noFill/>
            <a:ln cap="flat" cmpd="sng" w="9525">
              <a:solidFill>
                <a:srgbClr val="99999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9" name="Google Shape;1299;g22a17c68904_1_1278"/>
            <p:cNvSpPr/>
            <p:nvPr/>
          </p:nvSpPr>
          <p:spPr>
            <a:xfrm>
              <a:off x="327701" y="1799116"/>
              <a:ext cx="31750" cy="50800"/>
            </a:xfrm>
            <a:custGeom>
              <a:rect b="b" l="l" r="r" t="t"/>
              <a:pathLst>
                <a:path extrusionOk="0" h="50800" w="31750">
                  <a:moveTo>
                    <a:pt x="0" y="0"/>
                  </a:moveTo>
                  <a:lnTo>
                    <a:pt x="31631" y="0"/>
                  </a:lnTo>
                </a:path>
                <a:path extrusionOk="0" h="50800" w="31750">
                  <a:moveTo>
                    <a:pt x="0" y="12652"/>
                  </a:moveTo>
                  <a:lnTo>
                    <a:pt x="31631" y="12652"/>
                  </a:lnTo>
                </a:path>
                <a:path extrusionOk="0" h="50800" w="31750">
                  <a:moveTo>
                    <a:pt x="0" y="25304"/>
                  </a:moveTo>
                  <a:lnTo>
                    <a:pt x="31631" y="25304"/>
                  </a:lnTo>
                </a:path>
                <a:path extrusionOk="0" h="50800" w="31750">
                  <a:moveTo>
                    <a:pt x="0" y="37956"/>
                  </a:moveTo>
                  <a:lnTo>
                    <a:pt x="31631" y="37956"/>
                  </a:lnTo>
                </a:path>
                <a:path extrusionOk="0" h="50800" w="31750">
                  <a:moveTo>
                    <a:pt x="0" y="50609"/>
                  </a:moveTo>
                  <a:lnTo>
                    <a:pt x="31631" y="50609"/>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00" name="Google Shape;1300;g22a17c68904_1_1278"/>
            <p:cNvPicPr preferRelativeResize="0"/>
            <p:nvPr/>
          </p:nvPicPr>
          <p:blipFill rotWithShape="1">
            <a:blip r:embed="rId6">
              <a:alphaModFix/>
            </a:blip>
            <a:srcRect b="0" l="0" r="0" t="0"/>
            <a:stretch/>
          </p:blipFill>
          <p:spPr>
            <a:xfrm>
              <a:off x="371984" y="1795952"/>
              <a:ext cx="31635" cy="44283"/>
            </a:xfrm>
            <a:prstGeom prst="rect">
              <a:avLst/>
            </a:prstGeom>
            <a:noFill/>
            <a:ln>
              <a:noFill/>
            </a:ln>
          </p:spPr>
        </p:pic>
        <p:sp>
          <p:nvSpPr>
            <p:cNvPr id="1301" name="Google Shape;1301;g22a17c68904_1_1278"/>
            <p:cNvSpPr/>
            <p:nvPr/>
          </p:nvSpPr>
          <p:spPr>
            <a:xfrm>
              <a:off x="371984" y="1849725"/>
              <a:ext cx="31750" cy="0"/>
            </a:xfrm>
            <a:custGeom>
              <a:rect b="b" l="l" r="r" t="t"/>
              <a:pathLst>
                <a:path extrusionOk="0" h="120000" w="31750">
                  <a:moveTo>
                    <a:pt x="0" y="0"/>
                  </a:moveTo>
                  <a:lnTo>
                    <a:pt x="31631" y="0"/>
                  </a:lnTo>
                </a:path>
              </a:pathLst>
            </a:custGeom>
            <a:noFill/>
            <a:ln cap="flat" cmpd="sng" w="9525">
              <a:solidFill>
                <a:srgbClr val="B2B2B2"/>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02" name="Google Shape;1302;g22a17c68904_1_1278"/>
            <p:cNvSpPr/>
            <p:nvPr/>
          </p:nvSpPr>
          <p:spPr>
            <a:xfrm>
              <a:off x="390963" y="1729529"/>
              <a:ext cx="25400" cy="25400"/>
            </a:xfrm>
            <a:custGeom>
              <a:rect b="b" l="l" r="r" t="t"/>
              <a:pathLst>
                <a:path extrusionOk="0" h="25400" w="25400">
                  <a:moveTo>
                    <a:pt x="25304" y="25304"/>
                  </a:moveTo>
                  <a:lnTo>
                    <a:pt x="0" y="25304"/>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03" name="Google Shape;1303;g22a17c68904_1_1278"/>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600"/>
              <a:buFont typeface="Arial"/>
              <a:buNone/>
            </a:pPr>
            <a:fld id="{00000000-1234-1234-1234-123412341234}" type="slidenum">
              <a:rPr lang="en-US"/>
              <a:t>‹#›</a:t>
            </a:fld>
            <a:r>
              <a:rPr lang="en-US"/>
              <a:t> / 55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g22a17c68904_0_80"/>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State-based Models: Takeaway 2</a:t>
            </a:r>
            <a:endParaRPr b="0"/>
          </a:p>
        </p:txBody>
      </p:sp>
      <p:sp>
        <p:nvSpPr>
          <p:cNvPr id="174" name="Google Shape;174;g22a17c68904_0_80"/>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2a17c68904_0_80"/>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176" name="Google Shape;176;g22a17c68904_0_80"/>
          <p:cNvPicPr preferRelativeResize="0"/>
          <p:nvPr/>
        </p:nvPicPr>
        <p:blipFill>
          <a:blip r:embed="rId3">
            <a:alphaModFix/>
          </a:blip>
          <a:stretch>
            <a:fillRect/>
          </a:stretch>
        </p:blipFill>
        <p:spPr>
          <a:xfrm>
            <a:off x="784425" y="675625"/>
            <a:ext cx="4233925" cy="239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0" name="Shape 180"/>
        <p:cNvGrpSpPr/>
        <p:nvPr/>
      </p:nvGrpSpPr>
      <p:grpSpPr>
        <a:xfrm>
          <a:off x="0" y="0"/>
          <a:ext cx="0" cy="0"/>
          <a:chOff x="0" y="0"/>
          <a:chExt cx="0" cy="0"/>
        </a:xfrm>
      </p:grpSpPr>
      <p:sp>
        <p:nvSpPr>
          <p:cNvPr id="181" name="Google Shape;181;g22a17c68904_0_92"/>
          <p:cNvSpPr txBox="1"/>
          <p:nvPr>
            <p:ph type="title"/>
          </p:nvPr>
        </p:nvSpPr>
        <p:spPr>
          <a:xfrm>
            <a:off x="264404" y="167275"/>
            <a:ext cx="4979100" cy="276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0" lang="en-US"/>
              <a:t>Map coloring example</a:t>
            </a:r>
            <a:endParaRPr b="0"/>
          </a:p>
        </p:txBody>
      </p:sp>
      <p:sp>
        <p:nvSpPr>
          <p:cNvPr id="182" name="Google Shape;182;g22a17c68904_0_92"/>
          <p:cNvSpPr/>
          <p:nvPr/>
        </p:nvSpPr>
        <p:spPr>
          <a:xfrm>
            <a:off x="277088" y="492239"/>
            <a:ext cx="5206365" cy="0"/>
          </a:xfrm>
          <a:custGeom>
            <a:rect b="b" l="l" r="r" t="t"/>
            <a:pathLst>
              <a:path extrusionOk="0" h="120000" w="5206365">
                <a:moveTo>
                  <a:pt x="0" y="0"/>
                </a:moveTo>
                <a:lnTo>
                  <a:pt x="5205818" y="0"/>
                </a:lnTo>
              </a:path>
            </a:pathLst>
          </a:custGeom>
          <a:noFill/>
          <a:ln cap="flat" cmpd="sng" w="9525">
            <a:solidFill>
              <a:srgbClr val="0C2659"/>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22a17c68904_0_92"/>
          <p:cNvSpPr txBox="1"/>
          <p:nvPr>
            <p:ph idx="12" type="sldNum"/>
          </p:nvPr>
        </p:nvSpPr>
        <p:spPr>
          <a:xfrm>
            <a:off x="5412689" y="3125241"/>
            <a:ext cx="279300" cy="92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None/>
            </a:pPr>
            <a:fld id="{00000000-1234-1234-1234-123412341234}" type="slidenum">
              <a:rPr lang="en-US"/>
              <a:t>‹#›</a:t>
            </a:fld>
            <a:r>
              <a:rPr lang="en-US"/>
              <a:t> / 55</a:t>
            </a:r>
            <a:endParaRPr/>
          </a:p>
        </p:txBody>
      </p:sp>
      <p:pic>
        <p:nvPicPr>
          <p:cNvPr id="184" name="Google Shape;184;g22a17c68904_0_92"/>
          <p:cNvPicPr preferRelativeResize="0"/>
          <p:nvPr/>
        </p:nvPicPr>
        <p:blipFill>
          <a:blip r:embed="rId3">
            <a:alphaModFix/>
          </a:blip>
          <a:stretch>
            <a:fillRect/>
          </a:stretch>
        </p:blipFill>
        <p:spPr>
          <a:xfrm>
            <a:off x="599350" y="629375"/>
            <a:ext cx="3824088" cy="249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2023-01-23T00:08:41Z</dcterms:created>
  <dc:creator>Abdul Rafae Khan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2022-02-05T00:00:00Z</vt:filetime>
  </property>
  <property fmtid="{D5CDD505-2E9C-101B-9397-08002B2CF9AE}" pid="3" name="Creator">
    <vt:lpwstr>LaTeX with Beamer class</vt:lpwstr>
  </property>
  <property fmtid="{D5CDD505-2E9C-101B-9397-08002B2CF9AE}" pid="4" name="LastSaved">
    <vt:filetime>2023-01-23T00:00:00Z</vt:filetime>
  </property>
  <property fmtid="{D5CDD505-2E9C-101B-9397-08002B2CF9AE}" pid="5" name="PTEX.Fullbanner">
    <vt:lpwstr>This is pdfTeX, Version 3.141592653-2.6-1.40.23 (TeX Live 2021) kpathsea version 6.3.3</vt:lpwstr>
  </property>
  <property fmtid="{D5CDD505-2E9C-101B-9397-08002B2CF9AE}" pid="6" name="Producer">
    <vt:lpwstr>pdfTeX-1.40.23</vt:lpwstr>
  </property>
</Properties>
</file>