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4758C-D995-3F75-25D4-EED9ABBAFA6C}" v="1033" dt="2020-03-10T17:36:22.844"/>
    <p1510:client id="{29179777-C778-7E23-C4FE-3A7E56E5DED9}" v="1580" dt="2020-04-22T11:48:16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3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2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9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4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0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Metric Learning Approaches for Face Identification</a:t>
            </a:r>
            <a:endParaRPr lang="en-US" sz="54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582" y="5143759"/>
            <a:ext cx="458972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>
                <a:cs typeface="Calibri"/>
              </a:rPr>
              <a:t>Akshay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Bankar</a:t>
            </a:r>
            <a:r>
              <a:rPr lang="en-US" dirty="0">
                <a:cs typeface="Calibri"/>
              </a:rPr>
              <a:t> (2019201011)</a:t>
            </a:r>
          </a:p>
          <a:p>
            <a:pPr algn="l"/>
            <a:r>
              <a:rPr lang="en-US" dirty="0">
                <a:ea typeface="+mn-lt"/>
                <a:cs typeface="+mn-lt"/>
              </a:rPr>
              <a:t>Angad </a:t>
            </a:r>
            <a:r>
              <a:rPr lang="en-US" dirty="0" err="1">
                <a:ea typeface="+mn-lt"/>
                <a:cs typeface="+mn-lt"/>
              </a:rPr>
              <a:t>Yennam</a:t>
            </a:r>
            <a:r>
              <a:rPr lang="en-US" dirty="0">
                <a:ea typeface="+mn-lt"/>
                <a:cs typeface="+mn-lt"/>
              </a:rPr>
              <a:t> (2019900082)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92832-5438-4EAC-A56A-409B4F00C80B}"/>
              </a:ext>
            </a:extLst>
          </p:cNvPr>
          <p:cNvSpPr txBox="1"/>
          <p:nvPr/>
        </p:nvSpPr>
        <p:spPr>
          <a:xfrm>
            <a:off x="3387524" y="3606082"/>
            <a:ext cx="54190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Computer Vision (CSE578) Course Project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6E8F2-7AAE-4469-87AC-87AAC6D62B42}"/>
              </a:ext>
            </a:extLst>
          </p:cNvPr>
          <p:cNvSpPr txBox="1"/>
          <p:nvPr/>
        </p:nvSpPr>
        <p:spPr>
          <a:xfrm>
            <a:off x="570571" y="291790"/>
            <a:ext cx="46570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Results and Observations:</a:t>
            </a:r>
            <a:endParaRPr lang="en-US" sz="32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22E30-0E53-4F0F-8A52-5A1AB858404F}"/>
              </a:ext>
            </a:extLst>
          </p:cNvPr>
          <p:cNvSpPr txBox="1"/>
          <p:nvPr/>
        </p:nvSpPr>
        <p:spPr>
          <a:xfrm>
            <a:off x="570571" y="998034"/>
            <a:ext cx="5131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Olivetti faces dataset :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A screenshot of a video game&#10;&#10;Description generated with medium confidence">
            <a:extLst>
              <a:ext uri="{FF2B5EF4-FFF2-40B4-BE49-F238E27FC236}">
                <a16:creationId xmlns:a16="http://schemas.microsoft.com/office/drawing/2014/main" id="{117D3D4C-05AF-4395-8ECB-178E7E8F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01" y="1320660"/>
            <a:ext cx="5597002" cy="232248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74F81537-8648-4673-848D-93EE1C80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7" y="3960705"/>
            <a:ext cx="5473833" cy="2396065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474BD9E3-4A14-416E-B350-FD7006B9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163" y="4061761"/>
            <a:ext cx="5197144" cy="2289538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49336C-E95B-48A2-A88E-EA9A8553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1" y="1403365"/>
            <a:ext cx="4535631" cy="2425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4E854E-729C-4DC8-A212-E6F0072BC7D6}"/>
              </a:ext>
            </a:extLst>
          </p:cNvPr>
          <p:cNvSpPr txBox="1"/>
          <p:nvPr/>
        </p:nvSpPr>
        <p:spPr>
          <a:xfrm>
            <a:off x="7614019" y="3644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LMNN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D4122-1C8B-4206-97E8-446E98DDC2A7}"/>
              </a:ext>
            </a:extLst>
          </p:cNvPr>
          <p:cNvSpPr txBox="1"/>
          <p:nvPr/>
        </p:nvSpPr>
        <p:spPr>
          <a:xfrm>
            <a:off x="1597763" y="63558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LDML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98633-1AAC-483E-9960-A81A9D5F240A}"/>
              </a:ext>
            </a:extLst>
          </p:cNvPr>
          <p:cNvSpPr txBox="1"/>
          <p:nvPr/>
        </p:nvSpPr>
        <p:spPr>
          <a:xfrm>
            <a:off x="8136786" y="64975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ITML</a:t>
            </a:r>
          </a:p>
        </p:txBody>
      </p:sp>
    </p:spTree>
    <p:extLst>
      <p:ext uri="{BB962C8B-B14F-4D97-AF65-F5344CB8AC3E}">
        <p14:creationId xmlns:p14="http://schemas.microsoft.com/office/powerpoint/2010/main" val="59648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2AF6-20DF-4757-983C-570BE1AB5C3B}"/>
              </a:ext>
            </a:extLst>
          </p:cNvPr>
          <p:cNvSpPr txBox="1"/>
          <p:nvPr/>
        </p:nvSpPr>
        <p:spPr>
          <a:xfrm>
            <a:off x="604284" y="31188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Observations</a:t>
            </a:r>
            <a:r>
              <a:rPr lang="en-US" dirty="0"/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EDF83-FCD6-470B-A179-CB6D918EC7FA}"/>
              </a:ext>
            </a:extLst>
          </p:cNvPr>
          <p:cNvSpPr txBox="1"/>
          <p:nvPr/>
        </p:nvSpPr>
        <p:spPr>
          <a:xfrm>
            <a:off x="648587" y="940982"/>
            <a:ext cx="108416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The results show that the proposed method of LDML out-performs the LMNN and ITML methods used for comparison. 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The classification using proposed M-KNN improves results of all the methods as compared to when used with KNN.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The improvement in result can be described by the fact that the dataset is less challenging in terms of variations in various imaging aspects. 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But the proposed method gives comparatively sub-optimal results on more challenging LFW dataset.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78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6B264-AA50-4503-A842-BB29EA90CEA9}"/>
              </a:ext>
            </a:extLst>
          </p:cNvPr>
          <p:cNvSpPr txBox="1"/>
          <p:nvPr/>
        </p:nvSpPr>
        <p:spPr>
          <a:xfrm>
            <a:off x="481966" y="324639"/>
            <a:ext cx="5131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Labelled Faces in Wild dataset :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682B6C-52B8-4F16-8150-51B5802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7" y="908919"/>
            <a:ext cx="4860850" cy="2080766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E76744C-B8CB-4C1B-9A13-45A391F0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79" y="910053"/>
            <a:ext cx="4754525" cy="2202546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42201FC9-C35C-4CB0-BF69-C41FE472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42" y="3651610"/>
            <a:ext cx="4285785" cy="2201681"/>
          </a:xfrm>
          <a:prstGeom prst="rect">
            <a:avLst/>
          </a:prstGeom>
        </p:spPr>
      </p:pic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6B82B8A5-803B-4DD9-AF71-0A1CFF97B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90" y="3648801"/>
            <a:ext cx="4759710" cy="2201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57847-9170-4ACC-B721-4C863E2DE49B}"/>
              </a:ext>
            </a:extLst>
          </p:cNvPr>
          <p:cNvSpPr txBox="1"/>
          <p:nvPr/>
        </p:nvSpPr>
        <p:spPr>
          <a:xfrm>
            <a:off x="7754679" y="31383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LMNN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E5F6C-9C9B-40BE-9B47-5687BE0B4C1A}"/>
              </a:ext>
            </a:extLst>
          </p:cNvPr>
          <p:cNvSpPr txBox="1"/>
          <p:nvPr/>
        </p:nvSpPr>
        <p:spPr>
          <a:xfrm>
            <a:off x="1722647" y="60162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LDML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930C8-46CB-4BAD-8CF5-C847C007C016}"/>
              </a:ext>
            </a:extLst>
          </p:cNvPr>
          <p:cNvSpPr txBox="1"/>
          <p:nvPr/>
        </p:nvSpPr>
        <p:spPr>
          <a:xfrm>
            <a:off x="7759432" y="60145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ITML</a:t>
            </a:r>
          </a:p>
        </p:txBody>
      </p:sp>
    </p:spTree>
    <p:extLst>
      <p:ext uri="{BB962C8B-B14F-4D97-AF65-F5344CB8AC3E}">
        <p14:creationId xmlns:p14="http://schemas.microsoft.com/office/powerpoint/2010/main" val="319990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19FE-BE95-454F-820E-E2CDE5F99CE4}"/>
              </a:ext>
            </a:extLst>
          </p:cNvPr>
          <p:cNvSpPr txBox="1"/>
          <p:nvPr/>
        </p:nvSpPr>
        <p:spPr>
          <a:xfrm>
            <a:off x="604284" y="31188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Observations</a:t>
            </a:r>
            <a:r>
              <a:rPr lang="en-US" dirty="0"/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CF164-058E-40D9-A4DB-B3625E4F424E}"/>
              </a:ext>
            </a:extLst>
          </p:cNvPr>
          <p:cNvSpPr txBox="1"/>
          <p:nvPr/>
        </p:nvSpPr>
        <p:spPr>
          <a:xfrm>
            <a:off x="648587" y="940982"/>
            <a:ext cx="108416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performance of LDML method on this dataset are not good w.r.t other two methods.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dataset, in general, is challenging, having a big variety in pose, expression, lighting as compared to Olivetti faces dataset.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M-KNN method shows consistent improvement in all methods’ results when compared with K-NN as classification technique. 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can be regarded to the fact that the score of Marginalized </a:t>
            </a:r>
            <a:r>
              <a:rPr lang="en-US" dirty="0" err="1">
                <a:ea typeface="+mn-lt"/>
                <a:cs typeface="+mn-lt"/>
              </a:rPr>
              <a:t>kNN</a:t>
            </a:r>
            <a:r>
              <a:rPr lang="en-US" dirty="0">
                <a:ea typeface="+mn-lt"/>
                <a:cs typeface="+mn-lt"/>
              </a:rPr>
              <a:t> (M-KNN) binary classifier for a pair of images (xi, </a:t>
            </a:r>
            <a:r>
              <a:rPr lang="en-US" dirty="0" err="1">
                <a:ea typeface="+mn-lt"/>
                <a:cs typeface="+mn-lt"/>
              </a:rPr>
              <a:t>xj</a:t>
            </a:r>
            <a:r>
              <a:rPr lang="en-US" dirty="0">
                <a:ea typeface="+mn-lt"/>
                <a:cs typeface="+mn-lt"/>
              </a:rPr>
              <a:t>) is based on how many positive neighbor pairs can be formed from neighbors of xi and </a:t>
            </a:r>
            <a:r>
              <a:rPr lang="en-US" dirty="0" err="1">
                <a:ea typeface="+mn-lt"/>
                <a:cs typeface="+mn-lt"/>
              </a:rPr>
              <a:t>xj</a:t>
            </a:r>
            <a:r>
              <a:rPr lang="en-US" dirty="0">
                <a:ea typeface="+mn-lt"/>
                <a:cs typeface="+mn-lt"/>
              </a:rPr>
              <a:t>. It is not “local” in the sense of usual K-NN classifiers as M-KNN measures the correspondence between two distinct local neighborhoods.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94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517F3-BA3F-456E-A2DE-CABFC7B243F3}"/>
              </a:ext>
            </a:extLst>
          </p:cNvPr>
          <p:cNvSpPr txBox="1"/>
          <p:nvPr/>
        </p:nvSpPr>
        <p:spPr>
          <a:xfrm>
            <a:off x="4237074" y="3235842"/>
            <a:ext cx="37089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THANK YOU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1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2D28-5C37-4F94-8EA0-76D9D7CA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075"/>
          </a:xfrm>
        </p:spPr>
        <p:txBody>
          <a:bodyPr/>
          <a:lstStyle/>
          <a:p>
            <a:pPr algn="ctr"/>
            <a:r>
              <a:rPr lang="en-US" u="sng" dirty="0">
                <a:cs typeface="Calibri Light"/>
              </a:rPr>
              <a:t>Face Identification as Metric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31CB-71DC-420D-94AD-BE4B793C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8"/>
            <a:ext cx="10515600" cy="5402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Metric learning : Constructing task-specific distance metrics from supervised data. The learned distance metric can then be used to perform task of clustering and classification.</a:t>
            </a:r>
          </a:p>
          <a:p>
            <a:r>
              <a:rPr lang="en-US" dirty="0" err="1">
                <a:ea typeface="+mn-lt"/>
                <a:cs typeface="+mn-lt"/>
              </a:rPr>
              <a:t>Mahalanobis</a:t>
            </a:r>
            <a:r>
              <a:rPr lang="en-US" dirty="0">
                <a:ea typeface="+mn-lt"/>
                <a:cs typeface="+mn-lt"/>
              </a:rPr>
              <a:t> distance : This can be thought as </a:t>
            </a:r>
            <a:r>
              <a:rPr lang="en-US" dirty="0" err="1">
                <a:ea typeface="+mn-lt"/>
                <a:cs typeface="+mn-lt"/>
              </a:rPr>
              <a:t>euclidean</a:t>
            </a:r>
            <a:r>
              <a:rPr lang="en-US" dirty="0">
                <a:ea typeface="+mn-lt"/>
                <a:cs typeface="+mn-lt"/>
              </a:rPr>
              <a:t> distance after a linear transformation of the feature space defined by L,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Mahalanobis</a:t>
            </a:r>
            <a:r>
              <a:rPr lang="en-US" dirty="0">
                <a:cs typeface="Calibri" panose="020F0502020204030204"/>
              </a:rPr>
              <a:t> metrics : </a:t>
            </a:r>
            <a:r>
              <a:rPr lang="en-US" dirty="0">
                <a:ea typeface="+mn-lt"/>
                <a:cs typeface="+mn-lt"/>
              </a:rPr>
              <a:t>Any matrix M formed from a real-valued matrix L such that,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Such a matrix formed is positive semidefinite.</a:t>
            </a:r>
          </a:p>
          <a:p>
            <a:r>
              <a:rPr lang="en-US" dirty="0">
                <a:cs typeface="Calibri"/>
              </a:rPr>
              <a:t>The squared distances then is denoted by,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EA6E79C-30B0-4233-AE8A-1B753B41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21" y="6160023"/>
            <a:ext cx="2743200" cy="38810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A6C17F1-F3CB-4F9F-8382-C705882F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78" y="3533664"/>
            <a:ext cx="2333625" cy="42862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041F498-5CED-465B-BA38-358CD5154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36" y="4559374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F6DE8-2487-4ABF-B196-8089641851C5}"/>
              </a:ext>
            </a:extLst>
          </p:cNvPr>
          <p:cNvSpPr txBox="1"/>
          <p:nvPr/>
        </p:nvSpPr>
        <p:spPr>
          <a:xfrm>
            <a:off x="351972" y="342902"/>
            <a:ext cx="1162033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u="sng" dirty="0"/>
              <a:t>Marginalized K-Nearest Neighbors (M-</a:t>
            </a:r>
            <a:r>
              <a:rPr lang="en-US" sz="3600" u="sng" dirty="0" err="1"/>
              <a:t>kNN</a:t>
            </a:r>
            <a:r>
              <a:rPr lang="en-US" sz="3600" u="sng" dirty="0"/>
              <a:t>) :</a:t>
            </a:r>
            <a:endParaRPr lang="en-US" sz="3600" dirty="0">
              <a:cs typeface="Calibri"/>
            </a:endParaRP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predict whether a pair of images (xi, </a:t>
            </a:r>
            <a:r>
              <a:rPr lang="en-US" sz="2400" dirty="0" err="1">
                <a:ea typeface="+mn-lt"/>
                <a:cs typeface="+mn-lt"/>
              </a:rPr>
              <a:t>xj</a:t>
            </a:r>
            <a:r>
              <a:rPr lang="en-US" sz="2400" dirty="0">
                <a:ea typeface="+mn-lt"/>
                <a:cs typeface="+mn-lt"/>
              </a:rPr>
              <a:t>) belongs to the same class or not marginal probability is computed that assigns xi and </a:t>
            </a:r>
            <a:r>
              <a:rPr lang="en-US" sz="2400" dirty="0" err="1">
                <a:ea typeface="+mn-lt"/>
                <a:cs typeface="+mn-lt"/>
              </a:rPr>
              <a:t>xj</a:t>
            </a:r>
            <a:r>
              <a:rPr lang="en-US" sz="2400" dirty="0">
                <a:ea typeface="+mn-lt"/>
                <a:cs typeface="+mn-lt"/>
              </a:rPr>
              <a:t> to the same class using a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classifier, which is given by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cs typeface="Calibri" panose="020F0502020204030204"/>
            </a:endParaRPr>
          </a:p>
        </p:txBody>
      </p:sp>
      <p:pic>
        <p:nvPicPr>
          <p:cNvPr id="3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F9943AA-89B0-4FDD-B2ED-9F36362F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35" y="2531971"/>
            <a:ext cx="3115338" cy="970036"/>
          </a:xfrm>
          <a:prstGeom prst="rect">
            <a:avLst/>
          </a:prstGeom>
        </p:spPr>
      </p:pic>
      <p:pic>
        <p:nvPicPr>
          <p:cNvPr id="5" name="Picture 5" descr="A clock on each of it s sides&#10;&#10;Description generated with high confidence">
            <a:extLst>
              <a:ext uri="{FF2B5EF4-FFF2-40B4-BE49-F238E27FC236}">
                <a16:creationId xmlns:a16="http://schemas.microsoft.com/office/drawing/2014/main" id="{452249E1-1DEB-431E-AB14-7080C0EA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261" y="3936311"/>
            <a:ext cx="3177362" cy="1785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705EF-BAD3-4C74-AB71-FC3EF0A70917}"/>
              </a:ext>
            </a:extLst>
          </p:cNvPr>
          <p:cNvSpPr txBox="1"/>
          <p:nvPr/>
        </p:nvSpPr>
        <p:spPr>
          <a:xfrm>
            <a:off x="285307" y="3678865"/>
            <a:ext cx="810377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The probability for the positive class given by this classifier for a pair is determined by the number of positive and negative </a:t>
            </a:r>
            <a:r>
              <a:rPr lang="en-US" sz="2400" dirty="0" err="1">
                <a:ea typeface="+mn-lt"/>
                <a:cs typeface="+mn-lt"/>
              </a:rPr>
              <a:t>neighbour</a:t>
            </a:r>
            <a:r>
              <a:rPr lang="en-US" sz="2400" dirty="0">
                <a:ea typeface="+mn-lt"/>
                <a:cs typeface="+mn-lt"/>
              </a:rPr>
              <a:t> pairs. 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Hence the score of </a:t>
            </a:r>
            <a:r>
              <a:rPr lang="en-US" sz="2400" dirty="0" err="1">
                <a:ea typeface="+mn-lt"/>
                <a:cs typeface="+mn-lt"/>
              </a:rPr>
              <a:t>MkNN</a:t>
            </a:r>
            <a:r>
              <a:rPr lang="en-US" sz="2400" dirty="0">
                <a:ea typeface="+mn-lt"/>
                <a:cs typeface="+mn-lt"/>
              </a:rPr>
              <a:t> binary classifier for a pair of images (xi, </a:t>
            </a:r>
            <a:r>
              <a:rPr lang="en-US" sz="2400" dirty="0" err="1">
                <a:ea typeface="+mn-lt"/>
                <a:cs typeface="+mn-lt"/>
              </a:rPr>
              <a:t>xj</a:t>
            </a:r>
            <a:r>
              <a:rPr lang="en-US" sz="2400" dirty="0">
                <a:ea typeface="+mn-lt"/>
                <a:cs typeface="+mn-lt"/>
              </a:rPr>
              <a:t>) is based on how many positive </a:t>
            </a:r>
            <a:r>
              <a:rPr lang="en-US" sz="2400" dirty="0" err="1">
                <a:ea typeface="+mn-lt"/>
                <a:cs typeface="+mn-lt"/>
              </a:rPr>
              <a:t>neighbour</a:t>
            </a:r>
            <a:r>
              <a:rPr lang="en-US" sz="2400" dirty="0">
                <a:ea typeface="+mn-lt"/>
                <a:cs typeface="+mn-lt"/>
              </a:rPr>
              <a:t> pairs can be formed from </a:t>
            </a:r>
            <a:r>
              <a:rPr lang="en-US" sz="2400" dirty="0" err="1">
                <a:ea typeface="+mn-lt"/>
                <a:cs typeface="+mn-lt"/>
              </a:rPr>
              <a:t>neighbours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ofxi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 err="1">
                <a:ea typeface="+mn-lt"/>
                <a:cs typeface="+mn-lt"/>
              </a:rPr>
              <a:t>xj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algn="l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4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2E99-F8A6-4136-8F43-D2912AFF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95" y="1028183"/>
            <a:ext cx="10515600" cy="5733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u="sng" dirty="0">
                <a:ea typeface="+mn-lt"/>
                <a:cs typeface="+mn-lt"/>
              </a:rPr>
              <a:t>Large Margin Nearest Neighbors (LMNN)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 distance metric learning algorithm for nearest neighbors' classification. </a:t>
            </a:r>
          </a:p>
          <a:p>
            <a:r>
              <a:rPr lang="en-US" sz="2000" dirty="0">
                <a:ea typeface="+mn-lt"/>
                <a:cs typeface="+mn-lt"/>
              </a:rPr>
              <a:t>It learns a metric that pulls the neighbor candidates (</a:t>
            </a:r>
            <a:r>
              <a:rPr lang="en-US" sz="2000" dirty="0" err="1">
                <a:ea typeface="+mn-lt"/>
                <a:cs typeface="+mn-lt"/>
              </a:rPr>
              <a:t>target_neighbors</a:t>
            </a:r>
            <a:r>
              <a:rPr lang="en-US" sz="2000" dirty="0">
                <a:ea typeface="+mn-lt"/>
                <a:cs typeface="+mn-lt"/>
              </a:rPr>
              <a:t>) near, while pushes near data from different classes (impostors) out of the target neighbors' margin.</a:t>
            </a:r>
            <a:endParaRPr lang="en-US" sz="200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Target neighbors: Each input xi has k nearest neighbors that share its same label </a:t>
            </a:r>
            <a:r>
              <a:rPr lang="en-US" sz="2000" dirty="0" err="1">
                <a:ea typeface="+mn-lt"/>
                <a:cs typeface="+mn-lt"/>
              </a:rPr>
              <a:t>yi</a:t>
            </a:r>
            <a:r>
              <a:rPr lang="en-US" sz="2000" dirty="0">
                <a:ea typeface="+mn-lt"/>
                <a:cs typeface="+mn-lt"/>
              </a:rPr>
              <a:t>. These </a:t>
            </a:r>
            <a:r>
              <a:rPr lang="en-US" sz="2000" dirty="0" err="1">
                <a:ea typeface="+mn-lt"/>
                <a:cs typeface="+mn-lt"/>
              </a:rPr>
              <a:t>establisha</a:t>
            </a:r>
            <a:r>
              <a:rPr lang="en-US" sz="2000" dirty="0">
                <a:ea typeface="+mn-lt"/>
                <a:cs typeface="+mn-lt"/>
              </a:rPr>
              <a:t> perimeter based on </a:t>
            </a:r>
            <a:r>
              <a:rPr lang="en-US" sz="2000" dirty="0" err="1">
                <a:ea typeface="+mn-lt"/>
                <a:cs typeface="+mn-lt"/>
              </a:rPr>
              <a:t>Mahalanobis</a:t>
            </a:r>
            <a:r>
              <a:rPr lang="en-US" sz="2000" dirty="0">
                <a:ea typeface="+mn-lt"/>
                <a:cs typeface="+mn-lt"/>
              </a:rPr>
              <a:t> distance.</a:t>
            </a:r>
          </a:p>
          <a:p>
            <a:r>
              <a:rPr lang="en-US" sz="2000" dirty="0">
                <a:ea typeface="+mn-lt"/>
                <a:cs typeface="+mn-lt"/>
              </a:rPr>
              <a:t>Imposters : These are differently labeled inputs in the training set that invade perimeter set by </a:t>
            </a:r>
            <a:r>
              <a:rPr lang="en-US" sz="2000" dirty="0" err="1">
                <a:ea typeface="+mn-lt"/>
                <a:cs typeface="+mn-lt"/>
              </a:rPr>
              <a:t>thetarget</a:t>
            </a:r>
            <a:r>
              <a:rPr lang="en-US" sz="2000" dirty="0">
                <a:ea typeface="+mn-lt"/>
                <a:cs typeface="+mn-lt"/>
              </a:rPr>
              <a:t> neighbors.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</p:txBody>
      </p:sp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0B7A3234-0545-439C-9E15-D310FB03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74" y="4493743"/>
            <a:ext cx="4392664" cy="230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9788A-4F75-4FFB-BDE4-97FF66C5A551}"/>
              </a:ext>
            </a:extLst>
          </p:cNvPr>
          <p:cNvSpPr txBox="1"/>
          <p:nvPr/>
        </p:nvSpPr>
        <p:spPr>
          <a:xfrm>
            <a:off x="781493" y="435935"/>
            <a:ext cx="9167037" cy="794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ea typeface="+mn-lt"/>
                <a:cs typeface="+mn-lt"/>
              </a:rPr>
              <a:t>The author uses following methods to compare his methods :</a:t>
            </a:r>
          </a:p>
          <a:p>
            <a:pPr algn="l"/>
            <a:endParaRPr lang="en-US" sz="2400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4064E66-2FC4-4EF6-B780-523B4CDD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669" y="3754803"/>
            <a:ext cx="2743200" cy="3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8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9470-414A-453B-8EF7-6B9793C9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051"/>
          </a:xfrm>
        </p:spPr>
        <p:txBody>
          <a:bodyPr>
            <a:normAutofit/>
          </a:bodyPr>
          <a:lstStyle/>
          <a:p>
            <a:r>
              <a:rPr lang="en-US" sz="2400" dirty="0">
                <a:cs typeface="Calibri Light"/>
              </a:rPr>
              <a:t>Formulation :</a:t>
            </a:r>
          </a:p>
        </p:txBody>
      </p:sp>
      <p:pic>
        <p:nvPicPr>
          <p:cNvPr id="8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2C4C614C-9246-46E1-A80D-E3686923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86" y="1569979"/>
            <a:ext cx="8515350" cy="16287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8DE04D-A542-495A-9D9E-2974D7B79DDF}"/>
              </a:ext>
            </a:extLst>
          </p:cNvPr>
          <p:cNvSpPr txBox="1"/>
          <p:nvPr/>
        </p:nvSpPr>
        <p:spPr>
          <a:xfrm>
            <a:off x="914400" y="348615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Light"/>
                <a:cs typeface="Calibri Light"/>
              </a:rPr>
              <a:t>Implementation</a:t>
            </a:r>
            <a:r>
              <a:rPr lang="en-US" dirty="0"/>
              <a:t> :</a:t>
            </a:r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8953E3-FB9C-455C-AE7A-B702E087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501034"/>
            <a:ext cx="7090063" cy="11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E5D5-1CBC-42E3-AACD-31281C4A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4"/>
            <a:ext cx="10515600" cy="6011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2.  </a:t>
            </a:r>
            <a:r>
              <a:rPr lang="en-US" sz="2000" u="sng" dirty="0">
                <a:ea typeface="+mn-lt"/>
                <a:cs typeface="+mn-lt"/>
              </a:rPr>
              <a:t>Information Theoretic Metric Learning :</a:t>
            </a:r>
            <a:endParaRPr lang="en-US" sz="2000" u="sng">
              <a:cs typeface="Calibri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Given an initial metric, it learns the nearest metric that satisfies some similarity and dissimilarity constraints. </a:t>
            </a:r>
          </a:p>
          <a:p>
            <a:r>
              <a:rPr lang="en-US" sz="2000" dirty="0">
                <a:ea typeface="+mn-lt"/>
                <a:cs typeface="+mn-lt"/>
              </a:rPr>
              <a:t>The closeness between the metrics is measured using the </a:t>
            </a:r>
            <a:r>
              <a:rPr lang="en-US" sz="2000" dirty="0" err="1">
                <a:ea typeface="+mn-lt"/>
                <a:cs typeface="+mn-lt"/>
              </a:rPr>
              <a:t>Kullback-Leibler</a:t>
            </a:r>
            <a:r>
              <a:rPr lang="en-US" sz="2000" dirty="0">
                <a:ea typeface="+mn-lt"/>
                <a:cs typeface="+mn-lt"/>
              </a:rPr>
              <a:t> divergence between the corresponding gaussians.</a:t>
            </a:r>
          </a:p>
          <a:p>
            <a:r>
              <a:rPr lang="en-US" sz="2000" dirty="0">
                <a:ea typeface="+mn-lt"/>
                <a:cs typeface="+mn-lt"/>
              </a:rPr>
              <a:t>Given pairs of similar points S and pairs of dissimilar points D, it formulates distance metric </a:t>
            </a:r>
            <a:r>
              <a:rPr lang="en-US" sz="2000" dirty="0" err="1">
                <a:ea typeface="+mn-lt"/>
                <a:cs typeface="+mn-lt"/>
              </a:rPr>
              <a:t>learningproblem</a:t>
            </a:r>
            <a:r>
              <a:rPr lang="en-US" sz="2000" dirty="0">
                <a:ea typeface="+mn-lt"/>
                <a:cs typeface="+mn-lt"/>
              </a:rPr>
              <a:t> as,</a:t>
            </a:r>
          </a:p>
        </p:txBody>
      </p: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1EA391-82CE-4971-908B-1988FE86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88" y="3346595"/>
            <a:ext cx="3356516" cy="973272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FDD9814-7757-4295-B0E4-4B83E06A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766" y="5015007"/>
            <a:ext cx="3021979" cy="5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9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16F-D201-47E4-A252-C0C0C2C1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856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Formulation :</a:t>
            </a:r>
            <a:endParaRPr lang="en-US" sz="2400" dirty="0"/>
          </a:p>
        </p:txBody>
      </p:sp>
      <p:pic>
        <p:nvPicPr>
          <p:cNvPr id="4" name="Picture 4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432ED2D1-A1EE-43C1-9FBD-5C347595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3" y="3590381"/>
            <a:ext cx="2929053" cy="587922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75118C-34AC-40A0-AB2F-F2AE318E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64" y="5119196"/>
            <a:ext cx="3737517" cy="111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C70BE-63F1-4A16-94FA-F1CE7D27F4CB}"/>
              </a:ext>
            </a:extLst>
          </p:cNvPr>
          <p:cNvSpPr txBox="1"/>
          <p:nvPr/>
        </p:nvSpPr>
        <p:spPr>
          <a:xfrm rot="-10800000" flipV="1">
            <a:off x="793597" y="1121813"/>
            <a:ext cx="106048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LogDet</a:t>
            </a:r>
            <a:r>
              <a:rPr lang="en-US" dirty="0">
                <a:ea typeface="+mn-lt"/>
                <a:cs typeface="+mn-lt"/>
              </a:rPr>
              <a:t> divergence : The </a:t>
            </a:r>
            <a:r>
              <a:rPr lang="en-US" dirty="0" err="1">
                <a:ea typeface="+mn-lt"/>
                <a:cs typeface="+mn-lt"/>
              </a:rPr>
              <a:t>LogDet</a:t>
            </a:r>
            <a:r>
              <a:rPr lang="en-US" dirty="0">
                <a:ea typeface="+mn-lt"/>
                <a:cs typeface="+mn-lt"/>
              </a:rPr>
              <a:t> divergence is a Bregman matrix divergence generated by the convex function F(X) = log </a:t>
            </a:r>
            <a:r>
              <a:rPr lang="en-US" dirty="0" err="1">
                <a:ea typeface="+mn-lt"/>
                <a:cs typeface="+mn-lt"/>
              </a:rPr>
              <a:t>detX</a:t>
            </a:r>
            <a:r>
              <a:rPr lang="en-US" dirty="0">
                <a:ea typeface="+mn-lt"/>
                <a:cs typeface="+mn-lt"/>
              </a:rPr>
              <a:t> defined over the cone of positive-definite matrices.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differential relative entropy between two multivariate Gaussians can be expressed as the convex combination of a </a:t>
            </a:r>
            <a:r>
              <a:rPr lang="en-US" dirty="0" err="1">
                <a:ea typeface="+mn-lt"/>
                <a:cs typeface="+mn-lt"/>
              </a:rPr>
              <a:t>Mahalanobis</a:t>
            </a:r>
            <a:r>
              <a:rPr lang="en-US" dirty="0">
                <a:ea typeface="+mn-lt"/>
                <a:cs typeface="+mn-lt"/>
              </a:rPr>
              <a:t> distance between mean vectors and the </a:t>
            </a:r>
            <a:r>
              <a:rPr lang="en-US" dirty="0" err="1">
                <a:ea typeface="+mn-lt"/>
                <a:cs typeface="+mn-lt"/>
              </a:rPr>
              <a:t>LogDet</a:t>
            </a:r>
            <a:r>
              <a:rPr lang="en-US" dirty="0">
                <a:ea typeface="+mn-lt"/>
                <a:cs typeface="+mn-lt"/>
              </a:rPr>
              <a:t> divergence between the covariance matrices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Hence the optimization problem is re-posed as</a:t>
            </a:r>
            <a:endParaRPr lang="en-US" dirty="0">
              <a:cs typeface="Calibri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FBE6346-376C-4686-8B9A-9D242286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284" y="2125929"/>
            <a:ext cx="3372292" cy="4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3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71682-328C-44AB-99AF-78CA0AF3799C}"/>
              </a:ext>
            </a:extLst>
          </p:cNvPr>
          <p:cNvSpPr txBox="1"/>
          <p:nvPr/>
        </p:nvSpPr>
        <p:spPr>
          <a:xfrm>
            <a:off x="379186" y="215901"/>
            <a:ext cx="1144269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u="sng" dirty="0"/>
              <a:t>Logistic Discriminant based Metric Learning (LDML) :</a:t>
            </a:r>
            <a:endParaRPr lang="en-US" sz="4000" u="sng" dirty="0">
              <a:cs typeface="Calibri"/>
            </a:endParaRPr>
          </a:p>
          <a:p>
            <a:endParaRPr lang="en-US" sz="3200" u="sng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distance metric learning algorithm that maximizes the likelihood of a logistic based probability distribution.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The distance between images in positive pairs to be smaller than the distances corresponding to negative pairs and obtain a probabilistic estimation of whether the two images depict the same object. </a:t>
            </a:r>
            <a:endParaRPr lang="en-US" sz="24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method models the probability that pair n = (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, j) is positive,</a:t>
            </a:r>
            <a:br>
              <a:rPr lang="en-US" sz="2400" dirty="0"/>
            </a:br>
            <a:br>
              <a:rPr lang="en-US" sz="2400" dirty="0"/>
            </a:br>
            <a:endParaRPr lang="en-US" sz="24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where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E21BDB-D9B0-4F7F-9CA1-9B0D9331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94" y="4379395"/>
            <a:ext cx="4291939" cy="60869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D7EC66D-62E0-4359-A658-63D02649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28" y="5440941"/>
            <a:ext cx="2317172" cy="2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5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02D29-5200-41F4-90B8-C43D34E2F16C}"/>
              </a:ext>
            </a:extLst>
          </p:cNvPr>
          <p:cNvSpPr txBox="1"/>
          <p:nvPr/>
        </p:nvSpPr>
        <p:spPr>
          <a:xfrm>
            <a:off x="550719" y="429491"/>
            <a:ext cx="104229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cs typeface="Arial"/>
              </a:rPr>
              <a:t>To optimize the parameters, it uses maximum log-likelihood of L which can be written as :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5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2EB04288-DDDD-44E7-908B-F0E38A3D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64" y="1746846"/>
            <a:ext cx="3542370" cy="957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04B4D-032D-435A-AD0E-E05E087F9B2C}"/>
              </a:ext>
            </a:extLst>
          </p:cNvPr>
          <p:cNvSpPr txBox="1"/>
          <p:nvPr/>
        </p:nvSpPr>
        <p:spPr>
          <a:xfrm>
            <a:off x="830766" y="3200400"/>
            <a:ext cx="104654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log-likelihood is smooth and concave. Thus, can be solved by gradient ascent.</a:t>
            </a:r>
            <a:endParaRPr lang="en-US" sz="2400">
              <a:cs typeface="Arial"/>
            </a:endParaRPr>
          </a:p>
        </p:txBody>
      </p:sp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EE5BADF-CC7D-4810-9598-9A4DB67F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05" y="4508747"/>
            <a:ext cx="9350296" cy="18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Metric Learning Approaches for Face Identification</vt:lpstr>
      <vt:lpstr>Face Identification as Metric Learning</vt:lpstr>
      <vt:lpstr>PowerPoint Presentation</vt:lpstr>
      <vt:lpstr>PowerPoint Presentation</vt:lpstr>
      <vt:lpstr>Formulation :</vt:lpstr>
      <vt:lpstr>PowerPoint Presentation</vt:lpstr>
      <vt:lpstr>Formulation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943</cp:revision>
  <dcterms:created xsi:type="dcterms:W3CDTF">2020-03-10T14:24:55Z</dcterms:created>
  <dcterms:modified xsi:type="dcterms:W3CDTF">2020-04-22T11:49:47Z</dcterms:modified>
</cp:coreProperties>
</file>