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5" r:id="rId8"/>
    <p:sldId id="266" r:id="rId9"/>
    <p:sldId id="271" r:id="rId10"/>
    <p:sldId id="273" r:id="rId11"/>
    <p:sldId id="272" r:id="rId12"/>
    <p:sldId id="267" r:id="rId13"/>
    <p:sldId id="264" r:id="rId14"/>
    <p:sldId id="268" r:id="rId15"/>
    <p:sldId id="269" r:id="rId16"/>
    <p:sldId id="270" r:id="rId17"/>
    <p:sldId id="260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819296-25BB-417C-ACB4-1B1704A44B4E}" type="doc">
      <dgm:prSet loTypeId="urn:microsoft.com/office/officeart/2005/8/layout/radial3" loCatId="relationship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E23BB10-5454-4A0D-9EBE-F47321C3E03A}">
      <dgm:prSet phldrT="[Text]" custT="1"/>
      <dgm:spPr/>
      <dgm:t>
        <a:bodyPr/>
        <a:lstStyle/>
        <a:p>
          <a:r>
            <a:rPr lang="en-US" sz="2800" b="1" dirty="0" smtClean="0">
              <a:solidFill>
                <a:schemeClr val="accent4">
                  <a:lumMod val="50000"/>
                </a:schemeClr>
              </a:solidFill>
              <a:latin typeface="Arial Black" panose="020B0A04020102020204" pitchFamily="34" charset="0"/>
            </a:rPr>
            <a:t>Hardware</a:t>
          </a:r>
        </a:p>
        <a:p>
          <a:r>
            <a:rPr lang="en-US" sz="2800" b="1" dirty="0" smtClean="0">
              <a:solidFill>
                <a:schemeClr val="accent4">
                  <a:lumMod val="50000"/>
                </a:schemeClr>
              </a:solidFill>
              <a:latin typeface="Arial Black" panose="020B0A04020102020204" pitchFamily="34" charset="0"/>
            </a:rPr>
            <a:t>Components</a:t>
          </a:r>
          <a:endParaRPr lang="en-US" sz="2800" b="1" dirty="0">
            <a:solidFill>
              <a:schemeClr val="accent4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0B4C94E3-7846-467A-9669-3FDBBA076023}" type="parTrans" cxnId="{8F782027-D73B-45FC-9410-9F84BD5A6D14}">
      <dgm:prSet/>
      <dgm:spPr/>
      <dgm:t>
        <a:bodyPr/>
        <a:lstStyle/>
        <a:p>
          <a:endParaRPr lang="en-US"/>
        </a:p>
      </dgm:t>
    </dgm:pt>
    <dgm:pt modelId="{2F5EE886-EFAC-45E7-8D52-3A90B5C7FF56}" type="sibTrans" cxnId="{8F782027-D73B-45FC-9410-9F84BD5A6D14}">
      <dgm:prSet/>
      <dgm:spPr/>
      <dgm:t>
        <a:bodyPr/>
        <a:lstStyle/>
        <a:p>
          <a:endParaRPr lang="en-US"/>
        </a:p>
      </dgm:t>
    </dgm:pt>
    <dgm:pt modelId="{020D03E8-6F23-4138-BF8E-4D1786AA2FD0}">
      <dgm:prSet phldrT="[Text]" custT="1"/>
      <dgm:spPr/>
      <dgm:t>
        <a:bodyPr/>
        <a:lstStyle/>
        <a:p>
          <a:r>
            <a:rPr lang="en-US" sz="2400" b="1" dirty="0" err="1" smtClean="0">
              <a:solidFill>
                <a:schemeClr val="bg1"/>
              </a:solidFill>
              <a:latin typeface="Calibri" panose="020F0502020204030204" pitchFamily="34" charset="0"/>
            </a:rPr>
            <a:t>Arduino</a:t>
          </a:r>
          <a:r>
            <a:rPr lang="en-US" sz="2400" b="1" dirty="0" smtClean="0">
              <a:solidFill>
                <a:schemeClr val="bg1"/>
              </a:solidFill>
              <a:latin typeface="Calibri" panose="020F0502020204030204" pitchFamily="34" charset="0"/>
            </a:rPr>
            <a:t> Uno</a:t>
          </a:r>
          <a:endParaRPr lang="en-US" sz="2400" b="1" dirty="0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6E13D7CF-F185-43E2-83B0-264111948F9F}" type="parTrans" cxnId="{17811D23-C2A8-4F0E-8B19-C02CB02EAE81}">
      <dgm:prSet/>
      <dgm:spPr/>
      <dgm:t>
        <a:bodyPr/>
        <a:lstStyle/>
        <a:p>
          <a:endParaRPr lang="en-US"/>
        </a:p>
      </dgm:t>
    </dgm:pt>
    <dgm:pt modelId="{9D950983-998E-48EF-ACEC-35AF43E656E3}" type="sibTrans" cxnId="{17811D23-C2A8-4F0E-8B19-C02CB02EAE81}">
      <dgm:prSet/>
      <dgm:spPr/>
      <dgm:t>
        <a:bodyPr/>
        <a:lstStyle/>
        <a:p>
          <a:endParaRPr lang="en-US"/>
        </a:p>
      </dgm:t>
    </dgm:pt>
    <dgm:pt modelId="{D2486586-BF31-4006-952A-059125A009EB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bg1"/>
              </a:solidFill>
              <a:latin typeface="Calibri" panose="020F0502020204030204" pitchFamily="34" charset="0"/>
            </a:rPr>
            <a:t>Lasers</a:t>
          </a:r>
          <a:r>
            <a:rPr lang="en-US" sz="2000" b="1" dirty="0" smtClean="0">
              <a:solidFill>
                <a:schemeClr val="bg1"/>
              </a:solidFill>
              <a:latin typeface="Calibri" panose="020F0502020204030204" pitchFamily="34" charset="0"/>
            </a:rPr>
            <a:t> </a:t>
          </a:r>
        </a:p>
        <a:p>
          <a:r>
            <a:rPr lang="en-US" sz="2000" b="1" dirty="0" smtClean="0">
              <a:solidFill>
                <a:schemeClr val="bg1"/>
              </a:solidFill>
              <a:latin typeface="Calibri" panose="020F0502020204030204" pitchFamily="34" charset="0"/>
            </a:rPr>
            <a:t>(</a:t>
          </a:r>
          <a:r>
            <a:rPr lang="en-US" sz="1800" b="1" dirty="0" smtClean="0">
              <a:solidFill>
                <a:schemeClr val="bg1"/>
              </a:solidFill>
              <a:latin typeface="Calibri" panose="020F0502020204030204" pitchFamily="34" charset="0"/>
            </a:rPr>
            <a:t>Red,650nm)</a:t>
          </a:r>
          <a:endParaRPr lang="en-US" sz="1800" b="1" dirty="0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703B5D62-4852-4050-A41B-84C1E8E0FAA3}" type="parTrans" cxnId="{0D1E121C-8617-4D31-BD16-71CBA8E5015F}">
      <dgm:prSet/>
      <dgm:spPr/>
      <dgm:t>
        <a:bodyPr/>
        <a:lstStyle/>
        <a:p>
          <a:endParaRPr lang="en-US"/>
        </a:p>
      </dgm:t>
    </dgm:pt>
    <dgm:pt modelId="{5D6AD45D-4DBD-41E1-9FDB-27798460A8B4}" type="sibTrans" cxnId="{0D1E121C-8617-4D31-BD16-71CBA8E5015F}">
      <dgm:prSet/>
      <dgm:spPr/>
      <dgm:t>
        <a:bodyPr/>
        <a:lstStyle/>
        <a:p>
          <a:endParaRPr lang="en-US"/>
        </a:p>
      </dgm:t>
    </dgm:pt>
    <dgm:pt modelId="{CAF4A7FE-FD41-468B-AF26-7D5D4991D217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bg1"/>
              </a:solidFill>
              <a:latin typeface="Calibri" panose="020F0502020204030204" pitchFamily="34" charset="0"/>
            </a:rPr>
            <a:t>Compact disk and Ply boards</a:t>
          </a:r>
          <a:endParaRPr lang="en-US" sz="2400" b="1" dirty="0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F4492C68-8A9E-4AAF-B6E0-612D7F6D1F52}" type="parTrans" cxnId="{C1BD6889-6E69-4101-BACB-86F44F6EED39}">
      <dgm:prSet/>
      <dgm:spPr/>
      <dgm:t>
        <a:bodyPr/>
        <a:lstStyle/>
        <a:p>
          <a:endParaRPr lang="en-US"/>
        </a:p>
      </dgm:t>
    </dgm:pt>
    <dgm:pt modelId="{A208F55D-9781-43CD-99ED-7A5BED337CBA}" type="sibTrans" cxnId="{C1BD6889-6E69-4101-BACB-86F44F6EED39}">
      <dgm:prSet/>
      <dgm:spPr/>
      <dgm:t>
        <a:bodyPr/>
        <a:lstStyle/>
        <a:p>
          <a:endParaRPr lang="en-US"/>
        </a:p>
      </dgm:t>
    </dgm:pt>
    <dgm:pt modelId="{3A744968-D93F-4BFD-81C2-0B5CED0F2646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bg1"/>
              </a:solidFill>
              <a:latin typeface="Calibri" panose="020F0502020204030204" pitchFamily="34" charset="0"/>
            </a:rPr>
            <a:t>Webcam</a:t>
          </a:r>
          <a:endParaRPr lang="en-US" sz="2400" b="1" dirty="0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7307D87C-2849-4993-9F96-9EFF894053E8}" type="parTrans" cxnId="{251A865A-B4AE-4E3D-92F9-2C23AD9B8318}">
      <dgm:prSet/>
      <dgm:spPr/>
      <dgm:t>
        <a:bodyPr/>
        <a:lstStyle/>
        <a:p>
          <a:endParaRPr lang="en-US"/>
        </a:p>
      </dgm:t>
    </dgm:pt>
    <dgm:pt modelId="{E24503F0-55BE-41FB-81FA-134EEB84FAEF}" type="sibTrans" cxnId="{251A865A-B4AE-4E3D-92F9-2C23AD9B8318}">
      <dgm:prSet/>
      <dgm:spPr/>
      <dgm:t>
        <a:bodyPr/>
        <a:lstStyle/>
        <a:p>
          <a:endParaRPr lang="en-US"/>
        </a:p>
      </dgm:t>
    </dgm:pt>
    <dgm:pt modelId="{E95D8D5D-C73D-4D5F-9F02-BF239AE3F558}">
      <dgm:prSet custT="1"/>
      <dgm:spPr/>
      <dgm:t>
        <a:bodyPr/>
        <a:lstStyle/>
        <a:p>
          <a:r>
            <a:rPr lang="en-US" sz="2400" b="1" dirty="0" smtClean="0">
              <a:solidFill>
                <a:schemeClr val="bg1"/>
              </a:solidFill>
              <a:latin typeface="Calibri" panose="020F0502020204030204" pitchFamily="34" charset="0"/>
            </a:rPr>
            <a:t>Stepper Motor</a:t>
          </a:r>
          <a:endParaRPr lang="en-US" sz="2400" b="1" dirty="0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4A3AEF7D-C3D8-417F-BF43-CCE1C0856C5D}" type="parTrans" cxnId="{D65BE637-E50E-4BC4-B94E-5A6A95C6B166}">
      <dgm:prSet/>
      <dgm:spPr/>
      <dgm:t>
        <a:bodyPr/>
        <a:lstStyle/>
        <a:p>
          <a:endParaRPr lang="en-US"/>
        </a:p>
      </dgm:t>
    </dgm:pt>
    <dgm:pt modelId="{46D85C0A-6D7A-454D-B1A8-13579B6E64FE}" type="sibTrans" cxnId="{D65BE637-E50E-4BC4-B94E-5A6A95C6B166}">
      <dgm:prSet/>
      <dgm:spPr/>
      <dgm:t>
        <a:bodyPr/>
        <a:lstStyle/>
        <a:p>
          <a:endParaRPr lang="en-US"/>
        </a:p>
      </dgm:t>
    </dgm:pt>
    <dgm:pt modelId="{BFB997F9-D012-4F34-A581-B07847E9A937}" type="pres">
      <dgm:prSet presAssocID="{0C819296-25BB-417C-ACB4-1B1704A44B4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8D9AFF-D579-4B14-AE06-51622822EC9A}" type="pres">
      <dgm:prSet presAssocID="{0C819296-25BB-417C-ACB4-1B1704A44B4E}" presName="radial" presStyleCnt="0">
        <dgm:presLayoutVars>
          <dgm:animLvl val="ctr"/>
        </dgm:presLayoutVars>
      </dgm:prSet>
      <dgm:spPr/>
    </dgm:pt>
    <dgm:pt modelId="{66D09446-D3CE-4FD1-B02F-198850BACEAC}" type="pres">
      <dgm:prSet presAssocID="{9E23BB10-5454-4A0D-9EBE-F47321C3E03A}" presName="centerShape" presStyleLbl="vennNode1" presStyleIdx="0" presStyleCnt="6" custScaleX="125479"/>
      <dgm:spPr/>
      <dgm:t>
        <a:bodyPr/>
        <a:lstStyle/>
        <a:p>
          <a:endParaRPr lang="en-US"/>
        </a:p>
      </dgm:t>
    </dgm:pt>
    <dgm:pt modelId="{A1B6CE71-962A-4E94-873C-AE9A55E4B67E}" type="pres">
      <dgm:prSet presAssocID="{020D03E8-6F23-4138-BF8E-4D1786AA2FD0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7EC0E-C6CF-40D7-96B0-C3747C277E1A}" type="pres">
      <dgm:prSet presAssocID="{D2486586-BF31-4006-952A-059125A009EB}" presName="node" presStyleLbl="vennNode1" presStyleIdx="2" presStyleCnt="6" custScaleX="107569" custRadScaleRad="100403" custRadScaleInc="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1A300-C745-4953-8A6C-B67FA6EA88BA}" type="pres">
      <dgm:prSet presAssocID="{CAF4A7FE-FD41-468B-AF26-7D5D4991D217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1E56CD-8C69-456B-808E-FA0EF6C92254}" type="pres">
      <dgm:prSet presAssocID="{3A744968-D93F-4BFD-81C2-0B5CED0F2646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EC568-D762-43E3-868D-D9BC76749190}" type="pres">
      <dgm:prSet presAssocID="{E95D8D5D-C73D-4D5F-9F02-BF239AE3F558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080D87-E785-4A23-8D98-F99A1985A35F}" type="presOf" srcId="{D2486586-BF31-4006-952A-059125A009EB}" destId="{7777EC0E-C6CF-40D7-96B0-C3747C277E1A}" srcOrd="0" destOrd="0" presId="urn:microsoft.com/office/officeart/2005/8/layout/radial3"/>
    <dgm:cxn modelId="{17811D23-C2A8-4F0E-8B19-C02CB02EAE81}" srcId="{9E23BB10-5454-4A0D-9EBE-F47321C3E03A}" destId="{020D03E8-6F23-4138-BF8E-4D1786AA2FD0}" srcOrd="0" destOrd="0" parTransId="{6E13D7CF-F185-43E2-83B0-264111948F9F}" sibTransId="{9D950983-998E-48EF-ACEC-35AF43E656E3}"/>
    <dgm:cxn modelId="{D65BE637-E50E-4BC4-B94E-5A6A95C6B166}" srcId="{9E23BB10-5454-4A0D-9EBE-F47321C3E03A}" destId="{E95D8D5D-C73D-4D5F-9F02-BF239AE3F558}" srcOrd="4" destOrd="0" parTransId="{4A3AEF7D-C3D8-417F-BF43-CCE1C0856C5D}" sibTransId="{46D85C0A-6D7A-454D-B1A8-13579B6E64FE}"/>
    <dgm:cxn modelId="{2D5C04C4-A198-43BA-BF5B-68A48E261437}" type="presOf" srcId="{3A744968-D93F-4BFD-81C2-0B5CED0F2646}" destId="{5C1E56CD-8C69-456B-808E-FA0EF6C92254}" srcOrd="0" destOrd="0" presId="urn:microsoft.com/office/officeart/2005/8/layout/radial3"/>
    <dgm:cxn modelId="{4F71A760-01D1-4C0D-91FA-FC52B172FCC4}" type="presOf" srcId="{020D03E8-6F23-4138-BF8E-4D1786AA2FD0}" destId="{A1B6CE71-962A-4E94-873C-AE9A55E4B67E}" srcOrd="0" destOrd="0" presId="urn:microsoft.com/office/officeart/2005/8/layout/radial3"/>
    <dgm:cxn modelId="{85779659-17C1-4A64-B0D6-BE16A5F8AA90}" type="presOf" srcId="{E95D8D5D-C73D-4D5F-9F02-BF239AE3F558}" destId="{72BEC568-D762-43E3-868D-D9BC76749190}" srcOrd="0" destOrd="0" presId="urn:microsoft.com/office/officeart/2005/8/layout/radial3"/>
    <dgm:cxn modelId="{0D1E121C-8617-4D31-BD16-71CBA8E5015F}" srcId="{9E23BB10-5454-4A0D-9EBE-F47321C3E03A}" destId="{D2486586-BF31-4006-952A-059125A009EB}" srcOrd="1" destOrd="0" parTransId="{703B5D62-4852-4050-A41B-84C1E8E0FAA3}" sibTransId="{5D6AD45D-4DBD-41E1-9FDB-27798460A8B4}"/>
    <dgm:cxn modelId="{A5FC4EED-45ED-43A6-8DAE-4AF08B5D2FB3}" type="presOf" srcId="{0C819296-25BB-417C-ACB4-1B1704A44B4E}" destId="{BFB997F9-D012-4F34-A581-B07847E9A937}" srcOrd="0" destOrd="0" presId="urn:microsoft.com/office/officeart/2005/8/layout/radial3"/>
    <dgm:cxn modelId="{F98ACA37-89D3-4C45-A310-71F92B036DF7}" type="presOf" srcId="{CAF4A7FE-FD41-468B-AF26-7D5D4991D217}" destId="{E641A300-C745-4953-8A6C-B67FA6EA88BA}" srcOrd="0" destOrd="0" presId="urn:microsoft.com/office/officeart/2005/8/layout/radial3"/>
    <dgm:cxn modelId="{C1BD6889-6E69-4101-BACB-86F44F6EED39}" srcId="{9E23BB10-5454-4A0D-9EBE-F47321C3E03A}" destId="{CAF4A7FE-FD41-468B-AF26-7D5D4991D217}" srcOrd="2" destOrd="0" parTransId="{F4492C68-8A9E-4AAF-B6E0-612D7F6D1F52}" sibTransId="{A208F55D-9781-43CD-99ED-7A5BED337CBA}"/>
    <dgm:cxn modelId="{8F782027-D73B-45FC-9410-9F84BD5A6D14}" srcId="{0C819296-25BB-417C-ACB4-1B1704A44B4E}" destId="{9E23BB10-5454-4A0D-9EBE-F47321C3E03A}" srcOrd="0" destOrd="0" parTransId="{0B4C94E3-7846-467A-9669-3FDBBA076023}" sibTransId="{2F5EE886-EFAC-45E7-8D52-3A90B5C7FF56}"/>
    <dgm:cxn modelId="{251A865A-B4AE-4E3D-92F9-2C23AD9B8318}" srcId="{9E23BB10-5454-4A0D-9EBE-F47321C3E03A}" destId="{3A744968-D93F-4BFD-81C2-0B5CED0F2646}" srcOrd="3" destOrd="0" parTransId="{7307D87C-2849-4993-9F96-9EFF894053E8}" sibTransId="{E24503F0-55BE-41FB-81FA-134EEB84FAEF}"/>
    <dgm:cxn modelId="{C791ECD6-6067-4B6A-A89C-3AD32D9B1F85}" type="presOf" srcId="{9E23BB10-5454-4A0D-9EBE-F47321C3E03A}" destId="{66D09446-D3CE-4FD1-B02F-198850BACEAC}" srcOrd="0" destOrd="0" presId="urn:microsoft.com/office/officeart/2005/8/layout/radial3"/>
    <dgm:cxn modelId="{6E9E626F-534A-4DB5-AB6A-8B2CD81C9792}" type="presParOf" srcId="{BFB997F9-D012-4F34-A581-B07847E9A937}" destId="{BC8D9AFF-D579-4B14-AE06-51622822EC9A}" srcOrd="0" destOrd="0" presId="urn:microsoft.com/office/officeart/2005/8/layout/radial3"/>
    <dgm:cxn modelId="{03A73CE3-91B8-4170-9F35-AB20BFB98C64}" type="presParOf" srcId="{BC8D9AFF-D579-4B14-AE06-51622822EC9A}" destId="{66D09446-D3CE-4FD1-B02F-198850BACEAC}" srcOrd="0" destOrd="0" presId="urn:microsoft.com/office/officeart/2005/8/layout/radial3"/>
    <dgm:cxn modelId="{471AE707-202C-4FA7-AE2F-68F37A18EDB3}" type="presParOf" srcId="{BC8D9AFF-D579-4B14-AE06-51622822EC9A}" destId="{A1B6CE71-962A-4E94-873C-AE9A55E4B67E}" srcOrd="1" destOrd="0" presId="urn:microsoft.com/office/officeart/2005/8/layout/radial3"/>
    <dgm:cxn modelId="{5038CD69-10A6-4EE2-ABD1-C1176C8DFB51}" type="presParOf" srcId="{BC8D9AFF-D579-4B14-AE06-51622822EC9A}" destId="{7777EC0E-C6CF-40D7-96B0-C3747C277E1A}" srcOrd="2" destOrd="0" presId="urn:microsoft.com/office/officeart/2005/8/layout/radial3"/>
    <dgm:cxn modelId="{27EB493E-F589-43D9-BFDD-67F35E63084F}" type="presParOf" srcId="{BC8D9AFF-D579-4B14-AE06-51622822EC9A}" destId="{E641A300-C745-4953-8A6C-B67FA6EA88BA}" srcOrd="3" destOrd="0" presId="urn:microsoft.com/office/officeart/2005/8/layout/radial3"/>
    <dgm:cxn modelId="{C3D71B80-00FC-48B9-B58A-79CCE2232C1F}" type="presParOf" srcId="{BC8D9AFF-D579-4B14-AE06-51622822EC9A}" destId="{5C1E56CD-8C69-456B-808E-FA0EF6C92254}" srcOrd="4" destOrd="0" presId="urn:microsoft.com/office/officeart/2005/8/layout/radial3"/>
    <dgm:cxn modelId="{26E95A5F-A2D1-47FC-A59C-6DE6A8F3569B}" type="presParOf" srcId="{BC8D9AFF-D579-4B14-AE06-51622822EC9A}" destId="{72BEC568-D762-43E3-868D-D9BC76749190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09446-D3CE-4FD1-B02F-198850BACEAC}">
      <dsp:nvSpPr>
        <dsp:cNvPr id="0" name=""/>
        <dsp:cNvSpPr/>
      </dsp:nvSpPr>
      <dsp:spPr>
        <a:xfrm>
          <a:off x="3583799" y="1701702"/>
          <a:ext cx="4949756" cy="3944689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accent4">
                  <a:lumMod val="50000"/>
                </a:schemeClr>
              </a:solidFill>
              <a:latin typeface="Arial Black" panose="020B0A04020102020204" pitchFamily="34" charset="0"/>
            </a:rPr>
            <a:t>Hardware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accent4">
                  <a:lumMod val="50000"/>
                </a:schemeClr>
              </a:solidFill>
              <a:latin typeface="Arial Black" panose="020B0A04020102020204" pitchFamily="34" charset="0"/>
            </a:rPr>
            <a:t>Components</a:t>
          </a:r>
          <a:endParaRPr lang="en-US" sz="2800" b="1" kern="1200" dirty="0">
            <a:solidFill>
              <a:schemeClr val="accent4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4308674" y="2279388"/>
        <a:ext cx="3500006" cy="2789317"/>
      </dsp:txXfrm>
    </dsp:sp>
    <dsp:sp modelId="{A1B6CE71-962A-4E94-873C-AE9A55E4B67E}">
      <dsp:nvSpPr>
        <dsp:cNvPr id="0" name=""/>
        <dsp:cNvSpPr/>
      </dsp:nvSpPr>
      <dsp:spPr>
        <a:xfrm>
          <a:off x="5072505" y="121703"/>
          <a:ext cx="1972344" cy="197234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bg1"/>
              </a:solidFill>
              <a:latin typeface="Calibri" panose="020F0502020204030204" pitchFamily="34" charset="0"/>
            </a:rPr>
            <a:t>Arduino</a:t>
          </a:r>
          <a:r>
            <a:rPr lang="en-US" sz="2400" b="1" kern="1200" dirty="0" smtClean="0">
              <a:solidFill>
                <a:schemeClr val="bg1"/>
              </a:solidFill>
              <a:latin typeface="Calibri" panose="020F0502020204030204" pitchFamily="34" charset="0"/>
            </a:rPr>
            <a:t> Uno</a:t>
          </a:r>
          <a:endParaRPr lang="en-US" sz="2400" b="1" kern="1200" dirty="0">
            <a:solidFill>
              <a:schemeClr val="bg1"/>
            </a:solidFill>
            <a:latin typeface="Calibri" panose="020F0502020204030204" pitchFamily="34" charset="0"/>
          </a:endParaRPr>
        </a:p>
      </dsp:txBody>
      <dsp:txXfrm>
        <a:off x="5361348" y="410546"/>
        <a:ext cx="1394658" cy="1394658"/>
      </dsp:txXfrm>
    </dsp:sp>
    <dsp:sp modelId="{7777EC0E-C6CF-40D7-96B0-C3747C277E1A}">
      <dsp:nvSpPr>
        <dsp:cNvPr id="0" name=""/>
        <dsp:cNvSpPr/>
      </dsp:nvSpPr>
      <dsp:spPr>
        <a:xfrm>
          <a:off x="7454421" y="1910865"/>
          <a:ext cx="2121631" cy="197234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latin typeface="Calibri" panose="020F0502020204030204" pitchFamily="34" charset="0"/>
            </a:rPr>
            <a:t>Lasers</a:t>
          </a:r>
          <a:r>
            <a:rPr lang="en-US" sz="2000" b="1" kern="1200" dirty="0" smtClean="0">
              <a:solidFill>
                <a:schemeClr val="bg1"/>
              </a:solidFill>
              <a:latin typeface="Calibri" panose="020F0502020204030204" pitchFamily="34" charset="0"/>
            </a:rPr>
            <a:t>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Calibri" panose="020F0502020204030204" pitchFamily="34" charset="0"/>
            </a:rPr>
            <a:t>(</a:t>
          </a:r>
          <a:r>
            <a:rPr lang="en-US" sz="1800" b="1" kern="1200" dirty="0" smtClean="0">
              <a:solidFill>
                <a:schemeClr val="bg1"/>
              </a:solidFill>
              <a:latin typeface="Calibri" panose="020F0502020204030204" pitchFamily="34" charset="0"/>
            </a:rPr>
            <a:t>Red,650nm)</a:t>
          </a:r>
          <a:endParaRPr lang="en-US" sz="1800" b="1" kern="1200" dirty="0">
            <a:solidFill>
              <a:schemeClr val="bg1"/>
            </a:solidFill>
            <a:latin typeface="Calibri" panose="020F0502020204030204" pitchFamily="34" charset="0"/>
          </a:endParaRPr>
        </a:p>
      </dsp:txBody>
      <dsp:txXfrm>
        <a:off x="7765127" y="2199708"/>
        <a:ext cx="1500219" cy="1394658"/>
      </dsp:txXfrm>
    </dsp:sp>
    <dsp:sp modelId="{E641A300-C745-4953-8A6C-B67FA6EA88BA}">
      <dsp:nvSpPr>
        <dsp:cNvPr id="0" name=""/>
        <dsp:cNvSpPr/>
      </dsp:nvSpPr>
      <dsp:spPr>
        <a:xfrm>
          <a:off x="6580864" y="4763952"/>
          <a:ext cx="1972344" cy="197234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latin typeface="Calibri" panose="020F0502020204030204" pitchFamily="34" charset="0"/>
            </a:rPr>
            <a:t>Compact disk and Ply boards</a:t>
          </a:r>
          <a:endParaRPr lang="en-US" sz="2400" b="1" kern="1200" dirty="0">
            <a:solidFill>
              <a:schemeClr val="bg1"/>
            </a:solidFill>
            <a:latin typeface="Calibri" panose="020F0502020204030204" pitchFamily="34" charset="0"/>
          </a:endParaRPr>
        </a:p>
      </dsp:txBody>
      <dsp:txXfrm>
        <a:off x="6869707" y="5052795"/>
        <a:ext cx="1394658" cy="1394658"/>
      </dsp:txXfrm>
    </dsp:sp>
    <dsp:sp modelId="{5C1E56CD-8C69-456B-808E-FA0EF6C92254}">
      <dsp:nvSpPr>
        <dsp:cNvPr id="0" name=""/>
        <dsp:cNvSpPr/>
      </dsp:nvSpPr>
      <dsp:spPr>
        <a:xfrm>
          <a:off x="3564147" y="4763952"/>
          <a:ext cx="1972344" cy="197234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latin typeface="Calibri" panose="020F0502020204030204" pitchFamily="34" charset="0"/>
            </a:rPr>
            <a:t>Webcam</a:t>
          </a:r>
          <a:endParaRPr lang="en-US" sz="2400" b="1" kern="1200" dirty="0">
            <a:solidFill>
              <a:schemeClr val="bg1"/>
            </a:solidFill>
            <a:latin typeface="Calibri" panose="020F0502020204030204" pitchFamily="34" charset="0"/>
          </a:endParaRPr>
        </a:p>
      </dsp:txBody>
      <dsp:txXfrm>
        <a:off x="3852990" y="5052795"/>
        <a:ext cx="1394658" cy="1394658"/>
      </dsp:txXfrm>
    </dsp:sp>
    <dsp:sp modelId="{72BEC568-D762-43E3-868D-D9BC76749190}">
      <dsp:nvSpPr>
        <dsp:cNvPr id="0" name=""/>
        <dsp:cNvSpPr/>
      </dsp:nvSpPr>
      <dsp:spPr>
        <a:xfrm>
          <a:off x="2631931" y="1894884"/>
          <a:ext cx="1972344" cy="197234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latin typeface="Calibri" panose="020F0502020204030204" pitchFamily="34" charset="0"/>
            </a:rPr>
            <a:t>Stepper Motor</a:t>
          </a:r>
          <a:endParaRPr lang="en-US" sz="2400" b="1" kern="1200" dirty="0">
            <a:solidFill>
              <a:schemeClr val="bg1"/>
            </a:solidFill>
            <a:latin typeface="Calibri" panose="020F0502020204030204" pitchFamily="34" charset="0"/>
          </a:endParaRPr>
        </a:p>
      </dsp:txBody>
      <dsp:txXfrm>
        <a:off x="2920774" y="2183727"/>
        <a:ext cx="1394658" cy="1394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734" y="3373404"/>
            <a:ext cx="5365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“ 3D-SCANNER”</a:t>
            </a:r>
            <a:endParaRPr lang="en-US" sz="32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Image result for iitbomba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237" y="1244495"/>
            <a:ext cx="1403350" cy="137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48316" y="4042899"/>
            <a:ext cx="6481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Under the guidance of Prof. D.B. </a:t>
            </a:r>
            <a:r>
              <a:rPr lang="en-US" sz="2000" dirty="0" err="1" smtClean="0">
                <a:latin typeface="Arial Black" panose="020B0A04020102020204" pitchFamily="34" charset="0"/>
              </a:rPr>
              <a:t>Phatak</a:t>
            </a:r>
            <a:endParaRPr lang="en-US" sz="2000" dirty="0" smtClean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en-US" sz="2000" dirty="0" smtClean="0">
                <a:latin typeface="Arial Black" panose="020B0A04020102020204" pitchFamily="34" charset="0"/>
              </a:rPr>
              <a:t>       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4323" y="290388"/>
            <a:ext cx="8337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 Black" panose="020B0A04020102020204" pitchFamily="34" charset="0"/>
              </a:rPr>
              <a:t>  Indian Institute Of Technology                    Bombay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7875" y="2823146"/>
            <a:ext cx="2779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A Presentation on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1935" y="5029199"/>
            <a:ext cx="3666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Mentor</a:t>
            </a:r>
            <a:r>
              <a:rPr lang="en-US" dirty="0" smtClean="0"/>
              <a:t>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Akshay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Chipkar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69865" y="4952255"/>
            <a:ext cx="488445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US" dirty="0" smtClean="0"/>
              <a:t>:</a:t>
            </a: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Soumya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Sambit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Rath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Anchal Singh Panwar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Satapathy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Animesh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Srivastav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7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2619" y="76989"/>
            <a:ext cx="504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 Black" panose="020B0A04020102020204" pitchFamily="34" charset="0"/>
              </a:rPr>
              <a:t>Fritzing</a:t>
            </a:r>
            <a:r>
              <a:rPr lang="en-US" sz="3600" b="1" dirty="0" smtClean="0">
                <a:latin typeface="Arial Black" panose="020B0A04020102020204" pitchFamily="34" charset="0"/>
              </a:rPr>
              <a:t> View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320"/>
            <a:ext cx="12192000" cy="613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3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3328" y="263235"/>
            <a:ext cx="5008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PCB Design View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22217"/>
            <a:ext cx="12095019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4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2175" y="424888"/>
            <a:ext cx="454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PROBLEMS</a:t>
            </a:r>
            <a:endParaRPr lang="en-US" sz="32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4782" y="717276"/>
            <a:ext cx="892232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 smtClean="0">
              <a:latin typeface="Arial Black" panose="020B0A04020102020204" pitchFamily="34" charset="0"/>
            </a:endParaRPr>
          </a:p>
          <a:p>
            <a:endParaRPr lang="en-US" b="1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 Black" panose="020B0A04020102020204" pitchFamily="34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Speed</a:t>
            </a:r>
            <a:r>
              <a:rPr lang="en-US" b="1" dirty="0" smtClean="0">
                <a:latin typeface="Arial Black" panose="020B0A04020102020204" pitchFamily="34" charset="0"/>
              </a:rPr>
              <a:t>: </a:t>
            </a:r>
            <a:r>
              <a:rPr lang="en-US" dirty="0" smtClean="0"/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</a:rPr>
              <a:t>speed of the scanning process, </a:t>
            </a:r>
            <a:r>
              <a:rPr lang="en-US" sz="2000" dirty="0" smtClean="0">
                <a:latin typeface="Calibri" panose="020F0502020204030204" pitchFamily="34" charset="0"/>
              </a:rPr>
              <a:t>took </a:t>
            </a:r>
            <a:r>
              <a:rPr lang="en-US" sz="2000" dirty="0">
                <a:latin typeface="Calibri" panose="020F0502020204030204" pitchFamily="34" charset="0"/>
              </a:rPr>
              <a:t>about t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minutes to make </a:t>
            </a:r>
            <a:r>
              <a:rPr lang="en-US" sz="2000" dirty="0" smtClean="0">
                <a:latin typeface="Calibri" panose="020F0502020204030204" pitchFamily="34" charset="0"/>
              </a:rPr>
              <a:t>  full    scan.</a:t>
            </a:r>
            <a:r>
              <a:rPr lang="en-US" sz="2000" dirty="0">
                <a:latin typeface="Calibri" panose="020F0502020204030204" pitchFamily="34" charset="0"/>
              </a:rPr>
              <a:t> We managed to reduce the time by modifying the equations and quality choice</a:t>
            </a:r>
          </a:p>
          <a:p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 smtClean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Noise</a:t>
            </a:r>
            <a:r>
              <a:rPr lang="en-US" b="1" dirty="0" smtClean="0">
                <a:latin typeface="Arial Black" panose="020B0A04020102020204" pitchFamily="34" charset="0"/>
              </a:rPr>
              <a:t>:</a:t>
            </a:r>
            <a:r>
              <a:rPr lang="en-US" dirty="0"/>
              <a:t> </a:t>
            </a:r>
            <a:r>
              <a:rPr lang="en-US" sz="2000" dirty="0">
                <a:latin typeface="Calibri" panose="020F0502020204030204" pitchFamily="34" charset="0"/>
              </a:rPr>
              <a:t>There </a:t>
            </a:r>
            <a:r>
              <a:rPr lang="en-US" sz="2000" dirty="0" smtClean="0">
                <a:latin typeface="Calibri" panose="020F0502020204030204" pitchFamily="34" charset="0"/>
              </a:rPr>
              <a:t>was a </a:t>
            </a:r>
            <a:r>
              <a:rPr lang="en-US" sz="2000" dirty="0">
                <a:latin typeface="Calibri" panose="020F0502020204030204" pitchFamily="34" charset="0"/>
              </a:rPr>
              <a:t>lot of noise in the captured image due to the </a:t>
            </a:r>
            <a:r>
              <a:rPr lang="en-US" sz="2000" dirty="0" smtClean="0">
                <a:latin typeface="Calibri" panose="020F0502020204030204" pitchFamily="34" charset="0"/>
              </a:rPr>
              <a:t>change </a:t>
            </a:r>
            <a:r>
              <a:rPr lang="en-US" sz="2000" dirty="0">
                <a:latin typeface="Calibri" panose="020F0502020204030204" pitchFamily="34" charset="0"/>
              </a:rPr>
              <a:t>in intensity of the light, we limit this problem by </a:t>
            </a:r>
            <a:r>
              <a:rPr lang="en-US" sz="2000" dirty="0" err="1" smtClean="0">
                <a:latin typeface="Calibri" panose="020F0502020204030204" pitchFamily="34" charset="0"/>
              </a:rPr>
              <a:t>thresholding</a:t>
            </a:r>
            <a:r>
              <a:rPr lang="en-US" sz="2000" dirty="0" smtClean="0">
                <a:latin typeface="Calibri" panose="020F0502020204030204" pitchFamily="34" charset="0"/>
              </a:rPr>
              <a:t> of image by adjusting its </a:t>
            </a:r>
            <a:r>
              <a:rPr lang="en-US" sz="2000" dirty="0" err="1" smtClean="0">
                <a:latin typeface="Calibri" panose="020F0502020204030204" pitchFamily="34" charset="0"/>
              </a:rPr>
              <a:t>rgb</a:t>
            </a:r>
            <a:r>
              <a:rPr lang="en-US" sz="2000" dirty="0" smtClean="0">
                <a:latin typeface="Calibri" panose="020F0502020204030204" pitchFamily="34" charset="0"/>
              </a:rPr>
              <a:t> values for detection of red contour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Cost</a:t>
            </a:r>
            <a:r>
              <a:rPr lang="en-US" b="1" dirty="0" smtClean="0">
                <a:latin typeface="Arial Black" panose="020B0A04020102020204" pitchFamily="34" charset="0"/>
              </a:rPr>
              <a:t>:</a:t>
            </a:r>
            <a:r>
              <a:rPr lang="en-US" dirty="0"/>
              <a:t> </a:t>
            </a:r>
            <a:r>
              <a:rPr lang="en-US" sz="2000" dirty="0">
                <a:latin typeface="Calibri" panose="020F0502020204030204" pitchFamily="34" charset="0"/>
              </a:rPr>
              <a:t>Most of the industrial 3D scanner is </a:t>
            </a:r>
            <a:r>
              <a:rPr lang="en-US" sz="2000" dirty="0" smtClean="0">
                <a:latin typeface="Calibri" panose="020F0502020204030204" pitchFamily="34" charset="0"/>
              </a:rPr>
              <a:t>too expensive .We tried </a:t>
            </a:r>
            <a:r>
              <a:rPr lang="en-US" sz="2000" dirty="0">
                <a:latin typeface="Calibri" panose="020F0502020204030204" pitchFamily="34" charset="0"/>
              </a:rPr>
              <a:t>to make it as cheap as possible by making our 3D </a:t>
            </a:r>
            <a:r>
              <a:rPr lang="en-US" sz="2000" dirty="0" smtClean="0">
                <a:latin typeface="Calibri" panose="020F0502020204030204" pitchFamily="34" charset="0"/>
              </a:rPr>
              <a:t>scanner.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Image result for difficul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132335"/>
            <a:ext cx="4433455" cy="162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:\Presntation\charecters\3D Character (101) [Desktop Resolution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0727"/>
            <a:ext cx="1544782" cy="263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4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3981" y="433973"/>
            <a:ext cx="406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USAGE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761565" y="1351257"/>
            <a:ext cx="9170894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Industrial design and manufacturing</a:t>
            </a:r>
            <a:r>
              <a:rPr lang="en-US" sz="2000" dirty="0" smtClean="0">
                <a:latin typeface="Arial Black" panose="020B0A04020102020204" pitchFamily="34" charset="0"/>
              </a:rPr>
              <a:t>: </a:t>
            </a:r>
            <a:r>
              <a:rPr lang="en-US" sz="2400" dirty="0" smtClean="0">
                <a:latin typeface="Calibri" panose="020F0502020204030204" pitchFamily="34" charset="0"/>
              </a:rPr>
              <a:t>Developing new product designs, taking the measurements of objects with complex geometry.</a:t>
            </a:r>
          </a:p>
          <a:p>
            <a:endParaRPr lang="en-US" sz="2400" dirty="0" smtClean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Healthcare</a:t>
            </a:r>
            <a:r>
              <a:rPr lang="en-US" sz="2000" dirty="0" smtClean="0">
                <a:latin typeface="Arial Black" panose="020B0A0402010202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</a:rPr>
              <a:t>Designing customized prosthetic and orthotic devices requires real precision and paying close attention to the patient’s individual </a:t>
            </a:r>
            <a:r>
              <a:rPr lang="en-US" sz="2400" dirty="0" smtClean="0">
                <a:latin typeface="Calibri" panose="020F0502020204030204" pitchFamily="34" charset="0"/>
              </a:rPr>
              <a:t>anatomy</a:t>
            </a:r>
            <a:r>
              <a:rPr lang="en-US" sz="2000" dirty="0" smtClean="0"/>
              <a:t>.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Science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education</a:t>
            </a:r>
            <a:r>
              <a:rPr lang="en-US" sz="2000" dirty="0" smtClean="0">
                <a:latin typeface="Arial Black" panose="020B0A04020102020204" pitchFamily="34" charset="0"/>
              </a:rPr>
              <a:t>: </a:t>
            </a:r>
            <a:r>
              <a:rPr lang="en-US" sz="2400" dirty="0" smtClean="0">
                <a:latin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</a:rPr>
              <a:t>world’s leading museums also use </a:t>
            </a:r>
            <a:r>
              <a:rPr lang="en-US" sz="2400" dirty="0" err="1">
                <a:latin typeface="Calibri" panose="020F0502020204030204" pitchFamily="34" charset="0"/>
              </a:rPr>
              <a:t>Artec</a:t>
            </a:r>
            <a:r>
              <a:rPr lang="en-US" sz="2400" dirty="0">
                <a:latin typeface="Calibri" panose="020F0502020204030204" pitchFamily="34" charset="0"/>
              </a:rPr>
              <a:t> 3D scanners to digitize artifacts and create online </a:t>
            </a:r>
            <a:r>
              <a:rPr lang="en-US" sz="2400" dirty="0" smtClean="0">
                <a:latin typeface="Calibri" panose="020F0502020204030204" pitchFamily="34" charset="0"/>
              </a:rPr>
              <a:t>galleries</a:t>
            </a:r>
            <a:r>
              <a:rPr lang="en-US" sz="2000" dirty="0" smtClean="0"/>
              <a:t>.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Art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design</a:t>
            </a:r>
            <a:r>
              <a:rPr lang="en-US" sz="2000" dirty="0" smtClean="0">
                <a:latin typeface="Arial Black" panose="020B0A04020102020204" pitchFamily="34" charset="0"/>
              </a:rPr>
              <a:t>: </a:t>
            </a:r>
            <a:r>
              <a:rPr lang="en-US" sz="2400" dirty="0" smtClean="0">
                <a:latin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</a:rPr>
              <a:t>technology drives forward the movie industry and video games – many stunts and visual effects would be difficult or even impossible to bring off before the advent of 3D </a:t>
            </a:r>
            <a:r>
              <a:rPr lang="en-US" sz="2400" dirty="0" smtClean="0">
                <a:latin typeface="Calibri" panose="020F0502020204030204" pitchFamily="34" charset="0"/>
              </a:rPr>
              <a:t>scanning</a:t>
            </a:r>
            <a:r>
              <a:rPr lang="en-US" sz="2000" dirty="0" smtClean="0"/>
              <a:t>.</a:t>
            </a:r>
            <a:endParaRPr lang="en-US" sz="2000" dirty="0" smtClean="0">
              <a:latin typeface="Arial Black" panose="020B0A04020102020204" pitchFamily="34" charset="0"/>
            </a:endParaRPr>
          </a:p>
          <a:p>
            <a:endParaRPr lang="en-US" dirty="0" smtClean="0">
              <a:latin typeface="MyriadPro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6255" y="540328"/>
            <a:ext cx="417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Future Scope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0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3346" y="581891"/>
            <a:ext cx="507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Conclusion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5309" y="290945"/>
            <a:ext cx="5098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What we Learnt</a:t>
            </a:r>
            <a:endParaRPr lang="en-US" sz="1600" dirty="0"/>
          </a:p>
          <a:p>
            <a:r>
              <a:rPr lang="en-US" dirty="0" smtClean="0"/>
              <a:t>                            </a:t>
            </a:r>
            <a:r>
              <a:rPr lang="en-US" sz="7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5273" y="1939636"/>
            <a:ext cx="706581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smtClean="0">
                <a:latin typeface="Calibri" panose="020F0502020204030204" pitchFamily="34" charset="0"/>
              </a:rPr>
              <a:t> Python </a:t>
            </a:r>
            <a:r>
              <a:rPr lang="en-US" sz="2800" b="1" dirty="0" smtClean="0">
                <a:latin typeface="Calibri" panose="020F0502020204030204" pitchFamily="34" charset="0"/>
              </a:rPr>
              <a:t>GUI (</a:t>
            </a:r>
            <a:r>
              <a:rPr lang="en-US" sz="2800" b="1" dirty="0" err="1" smtClean="0">
                <a:latin typeface="Calibri" panose="020F0502020204030204" pitchFamily="34" charset="0"/>
              </a:rPr>
              <a:t>Tkinter</a:t>
            </a:r>
            <a:r>
              <a:rPr lang="en-US" sz="2800" b="1" dirty="0" smtClean="0">
                <a:latin typeface="Calibri" panose="020F0502020204030204" pitchFamily="34" charset="0"/>
              </a:rPr>
              <a:t>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Calibri" panose="020F0502020204030204" pitchFamily="34" charset="0"/>
              </a:rPr>
              <a:t>OpenCV</a:t>
            </a:r>
            <a:r>
              <a:rPr lang="en-US" sz="2800" b="1" dirty="0" smtClean="0">
                <a:latin typeface="Calibri" panose="020F0502020204030204" pitchFamily="34" charset="0"/>
              </a:rPr>
              <a:t>, OpenGL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Calibri" panose="020F0502020204030204" pitchFamily="34" charset="0"/>
              </a:rPr>
              <a:t>Numpy</a:t>
            </a:r>
            <a:r>
              <a:rPr lang="en-US" sz="2800" b="1" dirty="0" smtClean="0"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Calibri" panose="020F0502020204030204" pitchFamily="34" charset="0"/>
              </a:rPr>
              <a:t>Matplotlib</a:t>
            </a:r>
            <a:endParaRPr lang="en-US" sz="2800" b="1" dirty="0" smtClean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Calibri" panose="020F0502020204030204" pitchFamily="34" charset="0"/>
              </a:rPr>
              <a:t> Documentation Methodology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Calibri" panose="020F0502020204030204" pitchFamily="34" charset="0"/>
              </a:rPr>
              <a:t> Teamwork</a:t>
            </a:r>
            <a:endParaRPr lang="en-US" sz="28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Calibri" panose="020F0502020204030204" pitchFamily="34" charset="0"/>
              </a:rPr>
              <a:t> Time </a:t>
            </a:r>
            <a:r>
              <a:rPr lang="en-US" sz="2800" b="1" dirty="0">
                <a:latin typeface="Calibri" panose="020F0502020204030204" pitchFamily="34" charset="0"/>
              </a:rPr>
              <a:t>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ny questions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027894" cy="693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27894" y="0"/>
            <a:ext cx="4164105" cy="1061829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pPr algn="ctr"/>
            <a:endParaRPr lang="en-US" sz="320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r>
              <a:rPr lang="en-US" sz="440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Any</a:t>
            </a:r>
          </a:p>
          <a:p>
            <a:r>
              <a:rPr lang="en-US" sz="4400" dirty="0" smtClean="0">
                <a:solidFill>
                  <a:schemeClr val="accent3"/>
                </a:solidFill>
                <a:latin typeface="Arial Black" panose="020B0A04020102020204" pitchFamily="34" charset="0"/>
              </a:rPr>
              <a:t>Questions</a:t>
            </a:r>
          </a:p>
          <a:p>
            <a:r>
              <a:rPr lang="en-US" sz="4400" dirty="0">
                <a:solidFill>
                  <a:schemeClr val="accent3"/>
                </a:solidFill>
                <a:latin typeface="Arial Black" panose="020B0A04020102020204" pitchFamily="34" charset="0"/>
              </a:rPr>
              <a:t>?</a:t>
            </a:r>
            <a:endParaRPr lang="en-US" sz="440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endParaRPr lang="en-US" sz="2000" dirty="0" smtClean="0">
              <a:solidFill>
                <a:schemeClr val="accent3"/>
              </a:solidFill>
              <a:latin typeface="Arial Black" panose="020B0A04020102020204" pitchFamily="34" charset="0"/>
            </a:endParaRPr>
          </a:p>
          <a:p>
            <a:pPr defTabSz="344488"/>
            <a:endParaRPr lang="en-US" sz="2000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9484471">
            <a:off x="3738282" y="2307071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Elephant" panose="02020904090505020303" pitchFamily="18" charset="0"/>
              </a:rPr>
              <a:t>Thank You</a:t>
            </a:r>
            <a:endParaRPr lang="en-US" sz="5400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dn.instructables.com/FTQ/INPN/G43EFS0B/FTQINPNG43EFS0B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7" y="0"/>
            <a:ext cx="6668087" cy="732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37929" y="3018302"/>
            <a:ext cx="4746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 Black" panose="020B0A04020102020204" pitchFamily="34" charset="0"/>
              </a:rPr>
              <a:t>3D-SCANNER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4082" y="662500"/>
            <a:ext cx="3053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Overview</a:t>
            </a:r>
            <a:endParaRPr lang="en-US" sz="36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75212" y="1949824"/>
            <a:ext cx="638735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rial Black" panose="020B0A04020102020204" pitchFamily="34" charset="0"/>
              </a:rPr>
              <a:t> </a:t>
            </a:r>
            <a:r>
              <a:rPr lang="en-US" sz="2000" b="1" dirty="0">
                <a:latin typeface="Arial Black" panose="020B0A04020102020204" pitchFamily="34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rial Black" panose="020B0A04020102020204" pitchFamily="34" charset="0"/>
              </a:rPr>
              <a:t> Open Source technologies Used</a:t>
            </a:r>
            <a:endParaRPr lang="en-US" sz="2000" b="1" dirty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rial Black" panose="020B0A04020102020204" pitchFamily="34" charset="0"/>
              </a:rPr>
              <a:t> Main Idea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rial Black" panose="020B0A04020102020204" pitchFamily="34" charset="0"/>
              </a:rPr>
              <a:t> Flow chart</a:t>
            </a:r>
            <a:endParaRPr lang="en-US" sz="2000" b="1" dirty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rial Black" panose="020B0A04020102020204" pitchFamily="34" charset="0"/>
              </a:rPr>
              <a:t> Hardware Components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 Black" panose="020B0A04020102020204" pitchFamily="34" charset="0"/>
              </a:rPr>
              <a:t> </a:t>
            </a:r>
            <a:r>
              <a:rPr lang="en-US" sz="2000" b="1" dirty="0" smtClean="0">
                <a:latin typeface="Arial Black" panose="020B0A04020102020204" pitchFamily="34" charset="0"/>
              </a:rPr>
              <a:t>Present scenario</a:t>
            </a:r>
            <a:endParaRPr lang="en-US" sz="2000" b="1" dirty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rial Black" panose="020B0A04020102020204" pitchFamily="34" charset="0"/>
              </a:rPr>
              <a:t> Problems</a:t>
            </a:r>
            <a:endParaRPr lang="en-US" sz="2000" b="1" dirty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rial Black" panose="020B0A04020102020204" pitchFamily="34" charset="0"/>
              </a:rPr>
              <a:t> Usage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rial Black" panose="020B0A04020102020204" pitchFamily="34" charset="0"/>
              </a:rPr>
              <a:t> Future Scope</a:t>
            </a:r>
            <a:endParaRPr lang="en-US" sz="2000" b="1" dirty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rial Black" panose="020B0A04020102020204" pitchFamily="34" charset="0"/>
              </a:rPr>
              <a:t> Conclusion</a:t>
            </a:r>
            <a:endParaRPr lang="en-US" sz="2000" b="1" dirty="0"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rial Black" panose="020B0A04020102020204" pitchFamily="34" charset="0"/>
              </a:rPr>
              <a:t> What </a:t>
            </a:r>
            <a:r>
              <a:rPr lang="en-US" sz="2000" b="1" dirty="0">
                <a:latin typeface="Arial Black" panose="020B0A04020102020204" pitchFamily="34" charset="0"/>
              </a:rPr>
              <a:t>we learnt?</a:t>
            </a:r>
          </a:p>
        </p:txBody>
      </p:sp>
    </p:spTree>
    <p:extLst>
      <p:ext uri="{BB962C8B-B14F-4D97-AF65-F5344CB8AC3E}">
        <p14:creationId xmlns:p14="http://schemas.microsoft.com/office/powerpoint/2010/main" val="24707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5142" y="363071"/>
            <a:ext cx="5580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I</a:t>
            </a:r>
            <a:r>
              <a:rPr lang="en-US" sz="3200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ntroduction</a:t>
            </a:r>
            <a:endParaRPr lang="en-US" sz="32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1243682"/>
            <a:ext cx="86733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What is 3D-Scanner?</a:t>
            </a:r>
          </a:p>
          <a:p>
            <a:pPr algn="just"/>
            <a:r>
              <a:rPr lang="en-US" sz="20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It is </a:t>
            </a:r>
            <a:r>
              <a:rPr lang="en-US" sz="20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a device that analyzes a real-world </a:t>
            </a:r>
            <a:r>
              <a:rPr lang="en-US" sz="20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object </a:t>
            </a:r>
            <a:r>
              <a:rPr lang="en-US" sz="20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or environment to collect data on its shape and possibly its appearance. The collected data can then be used to </a:t>
            </a:r>
            <a:r>
              <a:rPr lang="en-US" sz="20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construct   three dimensional </a:t>
            </a:r>
            <a:r>
              <a:rPr lang="en-US" sz="20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models useful for a wide variety of applications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000" b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2" descr="C:\Documents and Settings\Windows XP\Desktop\untitled2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4977" y="3428896"/>
            <a:ext cx="2895600" cy="2819400"/>
          </a:xfrm>
          <a:prstGeom prst="rect">
            <a:avLst/>
          </a:prstGeom>
          <a:noFill/>
        </p:spPr>
      </p:pic>
      <p:pic>
        <p:nvPicPr>
          <p:cNvPr id="6" name="Picture 3" descr="C:\Documents and Settings\Windows XP\Desktop\untitled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799" y="3520680"/>
            <a:ext cx="3352800" cy="2694214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5298141" y="4545107"/>
            <a:ext cx="1331259" cy="578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20470" y="911409"/>
            <a:ext cx="7596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Open Source Technologies Used: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5929" y="1815353"/>
            <a:ext cx="594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alibri" panose="020F0502020204030204" pitchFamily="34" charset="0"/>
              </a:rPr>
              <a:t>   Python </a:t>
            </a:r>
            <a:r>
              <a:rPr lang="en-US" sz="2400" b="1" dirty="0">
                <a:latin typeface="Calibri" panose="020F0502020204030204" pitchFamily="34" charset="0"/>
              </a:rPr>
              <a:t>2.7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alibri" panose="020F0502020204030204" pitchFamily="34" charset="0"/>
              </a:rPr>
              <a:t>   </a:t>
            </a:r>
            <a:r>
              <a:rPr lang="en-US" sz="2400" b="1" dirty="0" err="1" smtClean="0">
                <a:latin typeface="Calibri" panose="020F0502020204030204" pitchFamily="34" charset="0"/>
              </a:rPr>
              <a:t>PyOpenGL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alibri" panose="020F0502020204030204" pitchFamily="34" charset="0"/>
              </a:rPr>
              <a:t>   </a:t>
            </a:r>
            <a:r>
              <a:rPr lang="en-US" sz="2400" b="1" dirty="0" err="1" smtClean="0">
                <a:latin typeface="Calibri" panose="020F0502020204030204" pitchFamily="34" charset="0"/>
              </a:rPr>
              <a:t>OpenCV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</a:rPr>
              <a:t>3.2.0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alibri" panose="020F0502020204030204" pitchFamily="34" charset="0"/>
              </a:rPr>
              <a:t>   </a:t>
            </a:r>
            <a:r>
              <a:rPr lang="en-US" sz="2400" b="1" dirty="0" err="1" smtClean="0">
                <a:latin typeface="Calibri" panose="020F0502020204030204" pitchFamily="34" charset="0"/>
              </a:rPr>
              <a:t>Numpy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alibri" panose="020F0502020204030204" pitchFamily="34" charset="0"/>
              </a:rPr>
              <a:t>   </a:t>
            </a:r>
            <a:r>
              <a:rPr lang="en-US" sz="2400" b="1" dirty="0" err="1" smtClean="0">
                <a:latin typeface="Calibri" panose="020F0502020204030204" pitchFamily="34" charset="0"/>
              </a:rPr>
              <a:t>Matplotlib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alibri" panose="020F0502020204030204" pitchFamily="34" charset="0"/>
              </a:rPr>
              <a:t>   </a:t>
            </a:r>
            <a:r>
              <a:rPr lang="en-US" sz="2400" b="1" dirty="0" err="1" smtClean="0">
                <a:latin typeface="Calibri" panose="020F0502020204030204" pitchFamily="34" charset="0"/>
              </a:rPr>
              <a:t>Pygame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alibri" panose="020F0502020204030204" pitchFamily="34" charset="0"/>
              </a:rPr>
              <a:t>   </a:t>
            </a:r>
            <a:r>
              <a:rPr lang="en-US" sz="2400" b="1" dirty="0" err="1" smtClean="0">
                <a:latin typeface="Calibri" panose="020F0502020204030204" pitchFamily="34" charset="0"/>
              </a:rPr>
              <a:t>Tkinter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alibri" panose="020F0502020204030204" pitchFamily="34" charset="0"/>
              </a:rPr>
              <a:t>   Python </a:t>
            </a:r>
            <a:r>
              <a:rPr lang="en-US" sz="2400" b="1" dirty="0">
                <a:latin typeface="Calibri" panose="020F0502020204030204" pitchFamily="34" charset="0"/>
              </a:rPr>
              <a:t>Imaging Library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alibri" panose="020F0502020204030204" pitchFamily="34" charset="0"/>
              </a:rPr>
              <a:t>   </a:t>
            </a:r>
            <a:r>
              <a:rPr lang="en-US" sz="2400" b="1" dirty="0" err="1" smtClean="0">
                <a:latin typeface="Calibri" panose="020F0502020204030204" pitchFamily="34" charset="0"/>
              </a:rPr>
              <a:t>Pyserial</a:t>
            </a:r>
            <a:endParaRPr lang="en-US" sz="2400" b="1" dirty="0">
              <a:latin typeface="Calibri" panose="020F050202020403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AutoShape 2" descr="Related image"/>
          <p:cNvSpPr>
            <a:spLocks noChangeAspect="1" noChangeArrowheads="1"/>
          </p:cNvSpPr>
          <p:nvPr/>
        </p:nvSpPr>
        <p:spPr bwMode="auto">
          <a:xfrm>
            <a:off x="1043081" y="19398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48" y="1025432"/>
            <a:ext cx="2438400" cy="243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642" y="3800512"/>
            <a:ext cx="2481806" cy="28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1788" y="218747"/>
            <a:ext cx="403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Main Idea</a:t>
            </a:r>
          </a:p>
        </p:txBody>
      </p:sp>
      <p:sp>
        <p:nvSpPr>
          <p:cNvPr id="3" name="Rectangle 2"/>
          <p:cNvSpPr/>
          <p:nvPr/>
        </p:nvSpPr>
        <p:spPr>
          <a:xfrm>
            <a:off x="2039471" y="1012175"/>
            <a:ext cx="1015252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obtain the outer surface of the object </a:t>
            </a: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 approach which we 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considered is to slice the object to thin slices using a laser pointer formed into a line and aimed into the </a:t>
            </a: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object.</a:t>
            </a:r>
          </a:p>
          <a:p>
            <a:endParaRPr lang="en-US" sz="24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laser line will take the outer shape of the thin part of object at this </a:t>
            </a: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moment.</a:t>
            </a:r>
          </a:p>
          <a:p>
            <a:endParaRPr lang="en-US" sz="24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camera positioned at a known angle captures an image of the </a:t>
            </a: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object and Captures the coordinates of one frame.</a:t>
            </a:r>
          </a:p>
          <a:p>
            <a:endParaRPr lang="en-US" sz="24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otate 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the object so that laser line covers another part </a:t>
            </a: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object.</a:t>
            </a:r>
          </a:p>
          <a:p>
            <a:endParaRPr lang="en-US" sz="24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epeat 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these steps until the whole object is </a:t>
            </a: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scanned.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:\MINE\charecters\shutterstock_34808260 [Desktop Resolution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57365" y="0"/>
            <a:ext cx="2396836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27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4510" y="1995053"/>
            <a:ext cx="2161309" cy="914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</a:rPr>
              <a:t>Image Rendering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9146" y="1995053"/>
            <a:ext cx="2085109" cy="914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</a:rPr>
              <a:t>Extraction of coordinates of Contours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07582" y="1995053"/>
            <a:ext cx="2369124" cy="914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</a:rPr>
              <a:t>Conversion From 2D to Spherical Coordinates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7582" y="3810001"/>
            <a:ext cx="2369124" cy="914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</a:rPr>
              <a:t>Formation of 3D object file</a:t>
            </a:r>
          </a:p>
          <a:p>
            <a:pPr algn="ctr"/>
            <a:r>
              <a:rPr lang="en-US" sz="2000" b="1" dirty="0" smtClean="0">
                <a:latin typeface="Calibri" panose="020F0502020204030204" pitchFamily="34" charset="0"/>
              </a:rPr>
              <a:t>(.ply)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39146" y="3934691"/>
            <a:ext cx="2085109" cy="914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</a:rPr>
              <a:t>Plotting 3D image using </a:t>
            </a:r>
            <a:r>
              <a:rPr lang="en-US" sz="2000" b="1" dirty="0" err="1">
                <a:latin typeface="Calibri" panose="020F0502020204030204" pitchFamily="34" charset="0"/>
              </a:rPr>
              <a:t>M</a:t>
            </a:r>
            <a:r>
              <a:rPr lang="en-US" sz="2000" b="1" dirty="0" err="1" smtClean="0">
                <a:latin typeface="Calibri" panose="020F0502020204030204" pitchFamily="34" charset="0"/>
              </a:rPr>
              <a:t>atplotlib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8259" y="3934691"/>
            <a:ext cx="2327560" cy="914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</a:rPr>
              <a:t>Hardware Setup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08278" y="22099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375398" y="22376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9649828" y="3064486"/>
            <a:ext cx="484632" cy="590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7375398" y="407323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3609595" y="407323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37163" y="790167"/>
            <a:ext cx="649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Work flow of 3D-Scanner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1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10459337"/>
              </p:ext>
            </p:extLst>
          </p:nvPr>
        </p:nvGraphicFramePr>
        <p:xfrm>
          <a:off x="1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73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4181" y="0"/>
            <a:ext cx="5112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 Black" panose="020B0A04020102020204" pitchFamily="34" charset="0"/>
              </a:rPr>
              <a:t>Schematic</a:t>
            </a:r>
            <a:r>
              <a:rPr lang="en-US" sz="2800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612"/>
            <a:ext cx="12192000" cy="61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473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231</TotalTime>
  <Words>457</Words>
  <Application>Microsoft Office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Aharoni</vt:lpstr>
      <vt:lpstr>Arial</vt:lpstr>
      <vt:lpstr>Arial Black</vt:lpstr>
      <vt:lpstr>Calibri</vt:lpstr>
      <vt:lpstr>Century Gothic</vt:lpstr>
      <vt:lpstr>Elephant</vt:lpstr>
      <vt:lpstr>MyriadPro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anchal panwar</dc:creator>
  <cp:lastModifiedBy>anchal panwar</cp:lastModifiedBy>
  <cp:revision>28</cp:revision>
  <dcterms:created xsi:type="dcterms:W3CDTF">2017-06-21T13:58:48Z</dcterms:created>
  <dcterms:modified xsi:type="dcterms:W3CDTF">2017-06-27T19:09:51Z</dcterms:modified>
</cp:coreProperties>
</file>