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77" r:id="rId6"/>
    <p:sldId id="257" r:id="rId7"/>
    <p:sldId id="258" r:id="rId8"/>
    <p:sldId id="268" r:id="rId9"/>
    <p:sldId id="272" r:id="rId10"/>
    <p:sldId id="273" r:id="rId11"/>
    <p:sldId id="274" r:id="rId12"/>
    <p:sldId id="275" r:id="rId13"/>
    <p:sldId id="27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hyperlink" Target="mailto:akshay1604@gmail.com"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Bank marketing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AKSHAY GERA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577-8688-291A-AEA9-A24700D5FBC7}"/>
              </a:ext>
            </a:extLst>
          </p:cNvPr>
          <p:cNvSpPr>
            <a:spLocks noGrp="1"/>
          </p:cNvSpPr>
          <p:nvPr>
            <p:ph type="title"/>
          </p:nvPr>
        </p:nvSpPr>
        <p:spPr>
          <a:xfrm>
            <a:off x="838200" y="351712"/>
            <a:ext cx="10515600" cy="1325563"/>
          </a:xfrm>
        </p:spPr>
        <p:txBody>
          <a:bodyPr/>
          <a:lstStyle/>
          <a:p>
            <a:r>
              <a:rPr lang="en-IN" dirty="0"/>
              <a:t>Dashboarding: Putting it all together</a:t>
            </a:r>
          </a:p>
        </p:txBody>
      </p:sp>
      <p:sp>
        <p:nvSpPr>
          <p:cNvPr id="4" name="Date Placeholder 3">
            <a:extLst>
              <a:ext uri="{FF2B5EF4-FFF2-40B4-BE49-F238E27FC236}">
                <a16:creationId xmlns:a16="http://schemas.microsoft.com/office/drawing/2014/main" id="{1E599214-24C5-B155-E39F-71D68D9A3B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B4E264-3632-7CC5-F85D-AE6056C7C0A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3673CF-0141-3A13-0CBE-3AA286E2EADD}"/>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9" name="TextBox 8">
            <a:extLst>
              <a:ext uri="{FF2B5EF4-FFF2-40B4-BE49-F238E27FC236}">
                <a16:creationId xmlns:a16="http://schemas.microsoft.com/office/drawing/2014/main" id="{D90F8242-7E41-0EF8-F065-611276C40850}"/>
              </a:ext>
            </a:extLst>
          </p:cNvPr>
          <p:cNvSpPr txBox="1"/>
          <p:nvPr/>
        </p:nvSpPr>
        <p:spPr>
          <a:xfrm>
            <a:off x="9384631" y="2088682"/>
            <a:ext cx="2040555" cy="3754874"/>
          </a:xfrm>
          <a:prstGeom prst="rect">
            <a:avLst/>
          </a:prstGeom>
          <a:noFill/>
        </p:spPr>
        <p:txBody>
          <a:bodyPr wrap="square" rtlCol="0">
            <a:spAutoFit/>
          </a:bodyPr>
          <a:lstStyle/>
          <a:p>
            <a:r>
              <a:rPr lang="en-IN" sz="1400" b="1" dirty="0"/>
              <a:t>Plot Summary:</a:t>
            </a:r>
          </a:p>
          <a:p>
            <a:r>
              <a:rPr lang="en-IN" sz="1400" dirty="0"/>
              <a:t>We have complied all charts related to demographics and marketing activity data available. We have visualized the target variable ‘Subscribed’ to show the interaction of variables how the target variable changes.</a:t>
            </a:r>
          </a:p>
          <a:p>
            <a:r>
              <a:rPr lang="en-IN" sz="1400" dirty="0"/>
              <a:t>It enables us to understand how each variable influences the subscription to the term deposit by a customer.</a:t>
            </a:r>
          </a:p>
        </p:txBody>
      </p:sp>
      <p:pic>
        <p:nvPicPr>
          <p:cNvPr id="3" name="Picture 2">
            <a:extLst>
              <a:ext uri="{FF2B5EF4-FFF2-40B4-BE49-F238E27FC236}">
                <a16:creationId xmlns:a16="http://schemas.microsoft.com/office/drawing/2014/main" id="{68677A88-1326-E4CA-43DF-8DA20BE82DCE}"/>
              </a:ext>
            </a:extLst>
          </p:cNvPr>
          <p:cNvPicPr>
            <a:picLocks noChangeAspect="1"/>
          </p:cNvPicPr>
          <p:nvPr/>
        </p:nvPicPr>
        <p:blipFill>
          <a:blip r:embed="rId2"/>
          <a:stretch>
            <a:fillRect/>
          </a:stretch>
        </p:blipFill>
        <p:spPr>
          <a:xfrm>
            <a:off x="447949" y="1957023"/>
            <a:ext cx="8378418" cy="4233636"/>
          </a:xfrm>
          <a:prstGeom prst="rect">
            <a:avLst/>
          </a:prstGeom>
        </p:spPr>
      </p:pic>
    </p:spTree>
    <p:extLst>
      <p:ext uri="{BB962C8B-B14F-4D97-AF65-F5344CB8AC3E}">
        <p14:creationId xmlns:p14="http://schemas.microsoft.com/office/powerpoint/2010/main" val="281002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Akshay Gera</a:t>
            </a:r>
          </a:p>
          <a:p>
            <a:r>
              <a:rPr lang="en-US" dirty="0">
                <a:hlinkClick r:id="rId2"/>
              </a:rPr>
              <a:t>akshay1604@gmail.com</a:t>
            </a:r>
            <a:r>
              <a:rPr lang="en-US" dirty="0"/>
              <a:t>	</a:t>
            </a:r>
          </a:p>
          <a:p>
            <a:r>
              <a:rPr lang="en-US" dirty="0"/>
              <a:t>https://github.com/akshay-gera</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393C-3E2D-1D72-245F-1E9E2C42A4F6}"/>
              </a:ext>
            </a:extLst>
          </p:cNvPr>
          <p:cNvSpPr>
            <a:spLocks noGrp="1"/>
          </p:cNvSpPr>
          <p:nvPr>
            <p:ph type="ctrTitle"/>
          </p:nvPr>
        </p:nvSpPr>
        <p:spPr/>
        <p:txBody>
          <a:bodyPr/>
          <a:lstStyle/>
          <a:p>
            <a:r>
              <a:rPr lang="en-IN" dirty="0"/>
              <a:t>Want to have a full interactive experience of the visuals?</a:t>
            </a:r>
          </a:p>
        </p:txBody>
      </p:sp>
      <p:sp>
        <p:nvSpPr>
          <p:cNvPr id="3" name="Subtitle 2">
            <a:extLst>
              <a:ext uri="{FF2B5EF4-FFF2-40B4-BE49-F238E27FC236}">
                <a16:creationId xmlns:a16="http://schemas.microsoft.com/office/drawing/2014/main" id="{AD2CCE33-33A4-FDCC-4227-49F29F37F26D}"/>
              </a:ext>
            </a:extLst>
          </p:cNvPr>
          <p:cNvSpPr>
            <a:spLocks noGrp="1"/>
          </p:cNvSpPr>
          <p:nvPr>
            <p:ph type="subTitle" idx="1"/>
          </p:nvPr>
        </p:nvSpPr>
        <p:spPr>
          <a:xfrm>
            <a:off x="6991350" y="3962003"/>
            <a:ext cx="4179570" cy="1543648"/>
          </a:xfrm>
        </p:spPr>
        <p:txBody>
          <a:bodyPr>
            <a:normAutofit/>
          </a:bodyPr>
          <a:lstStyle/>
          <a:p>
            <a:r>
              <a:rPr lang="en-IN" dirty="0"/>
              <a:t>Find the visuals on my tableau public link:</a:t>
            </a:r>
          </a:p>
          <a:p>
            <a:endParaRPr lang="en-IN" dirty="0"/>
          </a:p>
          <a:p>
            <a:r>
              <a:rPr lang="en-IN" dirty="0"/>
              <a:t>https://public.tableau.com/views/BankMarketingFinal/Dashboard1?:language=en-US&amp;:display_count=n&amp;:origin=viz_share_link</a:t>
            </a:r>
          </a:p>
        </p:txBody>
      </p:sp>
    </p:spTree>
    <p:extLst>
      <p:ext uri="{BB962C8B-B14F-4D97-AF65-F5344CB8AC3E}">
        <p14:creationId xmlns:p14="http://schemas.microsoft.com/office/powerpoint/2010/main" val="91929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Background</a:t>
            </a:r>
          </a:p>
          <a:p>
            <a:r>
              <a:rPr lang="en-US" dirty="0"/>
              <a:t>Data Description</a:t>
            </a:r>
          </a:p>
          <a:p>
            <a:r>
              <a:rPr lang="en-US" dirty="0"/>
              <a:t>Data Visualization and Observations</a:t>
            </a:r>
          </a:p>
          <a:p>
            <a:r>
              <a:rPr lang="en-US" dirty="0"/>
              <a:t>Putting it All Together: Dashboard</a:t>
            </a:r>
          </a:p>
          <a:p>
            <a:r>
              <a:rPr lang="en-US" dirty="0"/>
              <a:t>Conclusions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4" y="505618"/>
            <a:ext cx="5111750" cy="1204912"/>
          </a:xfrm>
        </p:spPr>
        <p:txBody>
          <a:bodyPr/>
          <a:lstStyle/>
          <a:p>
            <a:r>
              <a:rPr lang="en-US" dirty="0"/>
              <a:t>Background</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2322863"/>
            <a:ext cx="6270759" cy="2695576"/>
          </a:xfrm>
        </p:spPr>
        <p:txBody>
          <a:bodyPr>
            <a:normAutofit/>
          </a:bodyPr>
          <a:lstStyle/>
          <a:p>
            <a:r>
              <a:rPr lang="en-US" dirty="0"/>
              <a:t>The data is related with direct marketing campaigns of a Portuguese banking institution. The bank is trying to market its product through tele-calling. </a:t>
            </a:r>
          </a:p>
          <a:p>
            <a:r>
              <a:rPr lang="en-US" dirty="0"/>
              <a:t>The product being marketed by the bank is their Term Deposit, which is our target variable containing 'yes' or ‘no’.</a:t>
            </a:r>
          </a:p>
          <a:p>
            <a:r>
              <a:rPr lang="en-US" dirty="0"/>
              <a:t>Often, more than one contact to the same client was required, in order to access if the product (bank term deposit)</a:t>
            </a:r>
          </a:p>
          <a:p>
            <a:r>
              <a:rPr lang="en-US" dirty="0"/>
              <a:t>Data Source: https://archive.ics.uci.edu/ml/datasets/bank+marketing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Dataset description</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8" name="TextBox 7">
            <a:extLst>
              <a:ext uri="{FF2B5EF4-FFF2-40B4-BE49-F238E27FC236}">
                <a16:creationId xmlns:a16="http://schemas.microsoft.com/office/drawing/2014/main" id="{3B412AEA-8754-205D-8D08-131EA032624E}"/>
              </a:ext>
            </a:extLst>
          </p:cNvPr>
          <p:cNvSpPr txBox="1"/>
          <p:nvPr/>
        </p:nvSpPr>
        <p:spPr>
          <a:xfrm>
            <a:off x="445168" y="1925052"/>
            <a:ext cx="3529264" cy="3600986"/>
          </a:xfrm>
          <a:prstGeom prst="rect">
            <a:avLst/>
          </a:prstGeom>
          <a:noFill/>
        </p:spPr>
        <p:txBody>
          <a:bodyPr wrap="square" rtlCol="0">
            <a:spAutoFit/>
          </a:bodyPr>
          <a:lstStyle/>
          <a:p>
            <a:pPr marL="285750" indent="-285750">
              <a:buFont typeface="Arial" panose="020B0604020202020204" pitchFamily="34" charset="0"/>
              <a:buChar char="•"/>
            </a:pPr>
            <a:r>
              <a:rPr lang="en-IN" sz="1200" dirty="0"/>
              <a:t>The dataset we are performing analysis on is </a:t>
            </a:r>
            <a:r>
              <a:rPr lang="en-US" sz="1200" dirty="0"/>
              <a:t> bank-additional-full.csv with all examples (41188) and 20 inputs calls made between May 2008 and November 2010</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It contains </a:t>
            </a:r>
            <a:r>
              <a:rPr lang="en-US" sz="1200" b="0" i="0" dirty="0">
                <a:solidFill>
                  <a:srgbClr val="292929"/>
                </a:solidFill>
                <a:effectLst/>
                <a:latin typeface="source-serif-pro"/>
              </a:rPr>
              <a:t>20 independent variables out of which 10 are numeric features and 10 are categorical features.</a:t>
            </a:r>
          </a:p>
          <a:p>
            <a:pPr marL="285750" indent="-285750">
              <a:buFont typeface="Arial" panose="020B0604020202020204" pitchFamily="34" charset="0"/>
              <a:buChar char="•"/>
            </a:pPr>
            <a:endParaRPr lang="en-US" sz="1200" dirty="0">
              <a:solidFill>
                <a:srgbClr val="292929"/>
              </a:solidFill>
              <a:latin typeface="source-serif-pro"/>
            </a:endParaRPr>
          </a:p>
          <a:p>
            <a:pPr marL="285750" indent="-285750">
              <a:buFont typeface="Arial" panose="020B0604020202020204" pitchFamily="34" charset="0"/>
              <a:buChar char="•"/>
            </a:pPr>
            <a:r>
              <a:rPr lang="en-US" sz="1200" dirty="0">
                <a:solidFill>
                  <a:srgbClr val="292929"/>
                </a:solidFill>
                <a:latin typeface="source-serif-pro"/>
              </a:rPr>
              <a:t>Subscribed is our target variable which records two responses: ‘Yes’ (indicating whether the customer subscribed to the term deposit) or ‘No (whether they did not subscribe)</a:t>
            </a:r>
          </a:p>
          <a:p>
            <a:pPr marL="285750" indent="-285750">
              <a:buFont typeface="Arial" panose="020B0604020202020204" pitchFamily="34" charset="0"/>
              <a:buChar char="•"/>
            </a:pPr>
            <a:endParaRPr lang="en-US" sz="1200" dirty="0">
              <a:solidFill>
                <a:srgbClr val="292929"/>
              </a:solidFill>
              <a:latin typeface="source-serif-pro"/>
            </a:endParaRPr>
          </a:p>
          <a:p>
            <a:pPr marL="285750" indent="-285750">
              <a:buFont typeface="Arial" panose="020B0604020202020204" pitchFamily="34" charset="0"/>
              <a:buChar char="•"/>
            </a:pPr>
            <a:r>
              <a:rPr lang="en-US" sz="1200" dirty="0">
                <a:solidFill>
                  <a:srgbClr val="292929"/>
                </a:solidFill>
                <a:latin typeface="source-serif-pro"/>
              </a:rPr>
              <a:t>Full variable information can be found on the data source website:</a:t>
            </a:r>
          </a:p>
          <a:p>
            <a:pPr marL="285750" indent="-285750">
              <a:buFont typeface="Arial" panose="020B0604020202020204" pitchFamily="34" charset="0"/>
              <a:buChar char="•"/>
            </a:pPr>
            <a:r>
              <a:rPr lang="en-US" sz="1200" dirty="0"/>
              <a:t>https://archive.ics.uci.edu/ml/datasets/bank+marketing</a:t>
            </a:r>
            <a:endParaRPr lang="en-US" sz="1200" dirty="0">
              <a:solidFill>
                <a:srgbClr val="292929"/>
              </a:solidFill>
              <a:latin typeface="source-serif-pro"/>
            </a:endParaRPr>
          </a:p>
          <a:p>
            <a:endParaRPr lang="en-IN" sz="1200" dirty="0"/>
          </a:p>
        </p:txBody>
      </p:sp>
      <p:pic>
        <p:nvPicPr>
          <p:cNvPr id="16" name="Picture 15">
            <a:extLst>
              <a:ext uri="{FF2B5EF4-FFF2-40B4-BE49-F238E27FC236}">
                <a16:creationId xmlns:a16="http://schemas.microsoft.com/office/drawing/2014/main" id="{0766CBE6-FCDD-606D-EBAC-453DC50C574F}"/>
              </a:ext>
            </a:extLst>
          </p:cNvPr>
          <p:cNvPicPr>
            <a:picLocks noChangeAspect="1"/>
          </p:cNvPicPr>
          <p:nvPr/>
        </p:nvPicPr>
        <p:blipFill>
          <a:blip r:embed="rId2"/>
          <a:stretch>
            <a:fillRect/>
          </a:stretch>
        </p:blipFill>
        <p:spPr>
          <a:xfrm>
            <a:off x="4220006" y="1925052"/>
            <a:ext cx="7526826" cy="3608827"/>
          </a:xfrm>
          <a:prstGeom prst="rect">
            <a:avLst/>
          </a:prstGeom>
        </p:spPr>
      </p:pic>
    </p:spTree>
    <p:extLst>
      <p:ext uri="{BB962C8B-B14F-4D97-AF65-F5344CB8AC3E}">
        <p14:creationId xmlns:p14="http://schemas.microsoft.com/office/powerpoint/2010/main" val="230357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B64E-02A6-3513-3692-6FE5936009B3}"/>
              </a:ext>
            </a:extLst>
          </p:cNvPr>
          <p:cNvSpPr>
            <a:spLocks noGrp="1"/>
          </p:cNvSpPr>
          <p:nvPr>
            <p:ph type="title"/>
          </p:nvPr>
        </p:nvSpPr>
        <p:spPr>
          <a:xfrm>
            <a:off x="168729" y="1176601"/>
            <a:ext cx="4082142" cy="585788"/>
          </a:xfrm>
        </p:spPr>
        <p:txBody>
          <a:bodyPr/>
          <a:lstStyle/>
          <a:p>
            <a:r>
              <a:rPr lang="en-IN" dirty="0"/>
              <a:t>Business objective</a:t>
            </a:r>
          </a:p>
        </p:txBody>
      </p:sp>
      <p:sp>
        <p:nvSpPr>
          <p:cNvPr id="3" name="Text Placeholder 2">
            <a:extLst>
              <a:ext uri="{FF2B5EF4-FFF2-40B4-BE49-F238E27FC236}">
                <a16:creationId xmlns:a16="http://schemas.microsoft.com/office/drawing/2014/main" id="{0E1E039B-429E-5884-C135-1AC6E6D211FF}"/>
              </a:ext>
            </a:extLst>
          </p:cNvPr>
          <p:cNvSpPr>
            <a:spLocks noGrp="1"/>
          </p:cNvSpPr>
          <p:nvPr>
            <p:ph type="body" sz="quarter" idx="13"/>
          </p:nvPr>
        </p:nvSpPr>
        <p:spPr>
          <a:xfrm>
            <a:off x="756948" y="2601660"/>
            <a:ext cx="2141764" cy="514350"/>
          </a:xfrm>
        </p:spPr>
        <p:txBody>
          <a:bodyPr/>
          <a:lstStyle/>
          <a:p>
            <a:r>
              <a:rPr lang="en-IN" dirty="0"/>
              <a:t>Data Exploration</a:t>
            </a:r>
          </a:p>
        </p:txBody>
      </p:sp>
      <p:sp>
        <p:nvSpPr>
          <p:cNvPr id="4" name="Text Placeholder 3">
            <a:extLst>
              <a:ext uri="{FF2B5EF4-FFF2-40B4-BE49-F238E27FC236}">
                <a16:creationId xmlns:a16="http://schemas.microsoft.com/office/drawing/2014/main" id="{E9B5CCD3-3EBF-E77A-76A5-C5E51F3B3387}"/>
              </a:ext>
            </a:extLst>
          </p:cNvPr>
          <p:cNvSpPr>
            <a:spLocks noGrp="1"/>
          </p:cNvSpPr>
          <p:nvPr>
            <p:ph type="body" sz="quarter" idx="14"/>
          </p:nvPr>
        </p:nvSpPr>
        <p:spPr>
          <a:xfrm>
            <a:off x="1138918" y="3660422"/>
            <a:ext cx="2141764" cy="514350"/>
          </a:xfrm>
        </p:spPr>
        <p:txBody>
          <a:bodyPr>
            <a:normAutofit fontScale="92500" lnSpcReduction="20000"/>
          </a:bodyPr>
          <a:lstStyle/>
          <a:p>
            <a:r>
              <a:rPr lang="en-IN" dirty="0"/>
              <a:t>Outcomes of the Campaign</a:t>
            </a:r>
          </a:p>
        </p:txBody>
      </p:sp>
      <p:sp>
        <p:nvSpPr>
          <p:cNvPr id="5" name="Text Placeholder 4">
            <a:extLst>
              <a:ext uri="{FF2B5EF4-FFF2-40B4-BE49-F238E27FC236}">
                <a16:creationId xmlns:a16="http://schemas.microsoft.com/office/drawing/2014/main" id="{543C3EC3-6DCE-2EBF-C5D2-A13555316D71}"/>
              </a:ext>
            </a:extLst>
          </p:cNvPr>
          <p:cNvSpPr>
            <a:spLocks noGrp="1"/>
          </p:cNvSpPr>
          <p:nvPr>
            <p:ph type="body" sz="quarter" idx="15"/>
          </p:nvPr>
        </p:nvSpPr>
        <p:spPr>
          <a:xfrm>
            <a:off x="1827830" y="4749246"/>
            <a:ext cx="2141764" cy="514350"/>
          </a:xfrm>
        </p:spPr>
        <p:txBody>
          <a:bodyPr>
            <a:normAutofit fontScale="92500" lnSpcReduction="20000"/>
          </a:bodyPr>
          <a:lstStyle/>
          <a:p>
            <a:r>
              <a:rPr lang="en-IN" dirty="0"/>
              <a:t>Process Improvements</a:t>
            </a:r>
          </a:p>
        </p:txBody>
      </p:sp>
      <p:sp>
        <p:nvSpPr>
          <p:cNvPr id="7" name="Text Placeholder 6">
            <a:extLst>
              <a:ext uri="{FF2B5EF4-FFF2-40B4-BE49-F238E27FC236}">
                <a16:creationId xmlns:a16="http://schemas.microsoft.com/office/drawing/2014/main" id="{7BA6356D-C9A4-00E1-2C00-6A738AD701F3}"/>
              </a:ext>
            </a:extLst>
          </p:cNvPr>
          <p:cNvSpPr>
            <a:spLocks noGrp="1"/>
          </p:cNvSpPr>
          <p:nvPr>
            <p:ph type="body" sz="quarter" idx="17"/>
          </p:nvPr>
        </p:nvSpPr>
        <p:spPr>
          <a:xfrm>
            <a:off x="4998302" y="2343140"/>
            <a:ext cx="5102680" cy="1010842"/>
          </a:xfrm>
        </p:spPr>
        <p:txBody>
          <a:bodyPr/>
          <a:lstStyle/>
          <a:p>
            <a:r>
              <a:rPr lang="en-IN" dirty="0"/>
              <a:t>Exploring patterns and anomalies in the calling patterns, how distributed are the marketing efforts towards wide section of the customers</a:t>
            </a:r>
          </a:p>
        </p:txBody>
      </p:sp>
      <p:sp>
        <p:nvSpPr>
          <p:cNvPr id="8" name="Text Placeholder 7">
            <a:extLst>
              <a:ext uri="{FF2B5EF4-FFF2-40B4-BE49-F238E27FC236}">
                <a16:creationId xmlns:a16="http://schemas.microsoft.com/office/drawing/2014/main" id="{C007ECB7-AE70-669B-E3E4-D1DF235F1609}"/>
              </a:ext>
            </a:extLst>
          </p:cNvPr>
          <p:cNvSpPr>
            <a:spLocks noGrp="1"/>
          </p:cNvSpPr>
          <p:nvPr>
            <p:ph type="body" sz="quarter" idx="18"/>
          </p:nvPr>
        </p:nvSpPr>
        <p:spPr>
          <a:xfrm>
            <a:off x="5582795" y="3412176"/>
            <a:ext cx="5102680" cy="1010842"/>
          </a:xfrm>
        </p:spPr>
        <p:txBody>
          <a:bodyPr/>
          <a:lstStyle/>
          <a:p>
            <a:r>
              <a:rPr lang="en-IN" dirty="0"/>
              <a:t>We are interested in knowing how the marketing efforts are translating to results. Quantification of results through visuals would make the business aware of how the marketing efforts are resulting</a:t>
            </a:r>
          </a:p>
        </p:txBody>
      </p:sp>
      <p:sp>
        <p:nvSpPr>
          <p:cNvPr id="9" name="Text Placeholder 8">
            <a:extLst>
              <a:ext uri="{FF2B5EF4-FFF2-40B4-BE49-F238E27FC236}">
                <a16:creationId xmlns:a16="http://schemas.microsoft.com/office/drawing/2014/main" id="{823998B4-17CE-91D4-C23E-D74945180CC3}"/>
              </a:ext>
            </a:extLst>
          </p:cNvPr>
          <p:cNvSpPr>
            <a:spLocks noGrp="1"/>
          </p:cNvSpPr>
          <p:nvPr>
            <p:ph type="body" sz="quarter" idx="19"/>
          </p:nvPr>
        </p:nvSpPr>
        <p:spPr>
          <a:xfrm>
            <a:off x="6096000" y="4781893"/>
            <a:ext cx="5102680" cy="1010842"/>
          </a:xfrm>
        </p:spPr>
        <p:txBody>
          <a:bodyPr/>
          <a:lstStyle/>
          <a:p>
            <a:r>
              <a:rPr lang="en-IN" dirty="0"/>
              <a:t>Suggest scope of improvements in the marketing campaigns based on the outcomes of the efforts. Make suggestions based on various attributes of the data available.</a:t>
            </a:r>
          </a:p>
        </p:txBody>
      </p:sp>
      <p:sp>
        <p:nvSpPr>
          <p:cNvPr id="11" name="Date Placeholder 10">
            <a:extLst>
              <a:ext uri="{FF2B5EF4-FFF2-40B4-BE49-F238E27FC236}">
                <a16:creationId xmlns:a16="http://schemas.microsoft.com/office/drawing/2014/main" id="{A2F4FB3A-2FDD-AC22-60A0-385A81438F26}"/>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49C08AFC-2A3C-4340-8C8E-517B56325444}"/>
              </a:ext>
            </a:extLst>
          </p:cNvPr>
          <p:cNvSpPr>
            <a:spLocks noGrp="1"/>
          </p:cNvSpPr>
          <p:nvPr>
            <p:ph type="ftr" sz="quarter" idx="11"/>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F1D8B24A-03E9-FEED-807A-F9A6D2D81300}"/>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79406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577-8688-291A-AEA9-A24700D5FBC7}"/>
              </a:ext>
            </a:extLst>
          </p:cNvPr>
          <p:cNvSpPr>
            <a:spLocks noGrp="1"/>
          </p:cNvSpPr>
          <p:nvPr>
            <p:ph type="title"/>
          </p:nvPr>
        </p:nvSpPr>
        <p:spPr>
          <a:xfrm>
            <a:off x="838200" y="351712"/>
            <a:ext cx="10515600" cy="1325563"/>
          </a:xfrm>
        </p:spPr>
        <p:txBody>
          <a:bodyPr/>
          <a:lstStyle/>
          <a:p>
            <a:r>
              <a:rPr lang="en-IN" dirty="0"/>
              <a:t>Calling activity distribution across various job roles of customers</a:t>
            </a:r>
          </a:p>
        </p:txBody>
      </p:sp>
      <p:sp>
        <p:nvSpPr>
          <p:cNvPr id="4" name="Date Placeholder 3">
            <a:extLst>
              <a:ext uri="{FF2B5EF4-FFF2-40B4-BE49-F238E27FC236}">
                <a16:creationId xmlns:a16="http://schemas.microsoft.com/office/drawing/2014/main" id="{1E599214-24C5-B155-E39F-71D68D9A3B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B4E264-3632-7CC5-F85D-AE6056C7C0A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3673CF-0141-3A13-0CBE-3AA286E2EADD}"/>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328F2622-39DE-4D5F-1665-8B34925879A5}"/>
              </a:ext>
            </a:extLst>
          </p:cNvPr>
          <p:cNvPicPr>
            <a:picLocks noChangeAspect="1"/>
          </p:cNvPicPr>
          <p:nvPr/>
        </p:nvPicPr>
        <p:blipFill>
          <a:blip r:embed="rId2"/>
          <a:stretch>
            <a:fillRect/>
          </a:stretch>
        </p:blipFill>
        <p:spPr>
          <a:xfrm>
            <a:off x="838200" y="1974625"/>
            <a:ext cx="7880755" cy="4381725"/>
          </a:xfrm>
          <a:prstGeom prst="rect">
            <a:avLst/>
          </a:prstGeom>
        </p:spPr>
      </p:pic>
      <p:sp>
        <p:nvSpPr>
          <p:cNvPr id="9" name="TextBox 8">
            <a:extLst>
              <a:ext uri="{FF2B5EF4-FFF2-40B4-BE49-F238E27FC236}">
                <a16:creationId xmlns:a16="http://schemas.microsoft.com/office/drawing/2014/main" id="{D90F8242-7E41-0EF8-F065-611276C40850}"/>
              </a:ext>
            </a:extLst>
          </p:cNvPr>
          <p:cNvSpPr txBox="1"/>
          <p:nvPr/>
        </p:nvSpPr>
        <p:spPr>
          <a:xfrm>
            <a:off x="9384631" y="2088682"/>
            <a:ext cx="2040555" cy="3970318"/>
          </a:xfrm>
          <a:prstGeom prst="rect">
            <a:avLst/>
          </a:prstGeom>
          <a:noFill/>
        </p:spPr>
        <p:txBody>
          <a:bodyPr wrap="square" rtlCol="0">
            <a:spAutoFit/>
          </a:bodyPr>
          <a:lstStyle/>
          <a:p>
            <a:r>
              <a:rPr lang="en-IN" sz="1400" b="1" dirty="0"/>
              <a:t>Plot Summary:</a:t>
            </a:r>
          </a:p>
          <a:p>
            <a:r>
              <a:rPr lang="en-IN" sz="1400" dirty="0"/>
              <a:t>We are plotting frequency of calls made to customers based on their professions. Additionally, we have </a:t>
            </a:r>
            <a:r>
              <a:rPr lang="en-IN" sz="1400" dirty="0" err="1"/>
              <a:t>color</a:t>
            </a:r>
            <a:r>
              <a:rPr lang="en-IN" sz="1400" dirty="0"/>
              <a:t> attributed the average duration of calls made to each profession. </a:t>
            </a:r>
          </a:p>
          <a:p>
            <a:endParaRPr lang="en-IN" sz="1400" dirty="0"/>
          </a:p>
          <a:p>
            <a:r>
              <a:rPr lang="en-IN" sz="1400" b="1" dirty="0"/>
              <a:t>Observation:</a:t>
            </a:r>
            <a:endParaRPr lang="en-IN" sz="1400" dirty="0"/>
          </a:p>
          <a:p>
            <a:r>
              <a:rPr lang="en-IN" sz="1400" dirty="0"/>
              <a:t>Blue-collared customers are called more often but retired and unemployed customers have higher call duration</a:t>
            </a:r>
          </a:p>
        </p:txBody>
      </p:sp>
    </p:spTree>
    <p:extLst>
      <p:ext uri="{BB962C8B-B14F-4D97-AF65-F5344CB8AC3E}">
        <p14:creationId xmlns:p14="http://schemas.microsoft.com/office/powerpoint/2010/main" val="397301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577-8688-291A-AEA9-A24700D5FBC7}"/>
              </a:ext>
            </a:extLst>
          </p:cNvPr>
          <p:cNvSpPr>
            <a:spLocks noGrp="1"/>
          </p:cNvSpPr>
          <p:nvPr>
            <p:ph type="title"/>
          </p:nvPr>
        </p:nvSpPr>
        <p:spPr>
          <a:xfrm>
            <a:off x="838200" y="351712"/>
            <a:ext cx="10515600" cy="1325563"/>
          </a:xfrm>
        </p:spPr>
        <p:txBody>
          <a:bodyPr/>
          <a:lstStyle/>
          <a:p>
            <a:r>
              <a:rPr lang="en-IN" dirty="0"/>
              <a:t>Call frequency distribution across months</a:t>
            </a:r>
          </a:p>
        </p:txBody>
      </p:sp>
      <p:sp>
        <p:nvSpPr>
          <p:cNvPr id="4" name="Date Placeholder 3">
            <a:extLst>
              <a:ext uri="{FF2B5EF4-FFF2-40B4-BE49-F238E27FC236}">
                <a16:creationId xmlns:a16="http://schemas.microsoft.com/office/drawing/2014/main" id="{1E599214-24C5-B155-E39F-71D68D9A3B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B4E264-3632-7CC5-F85D-AE6056C7C0A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3673CF-0141-3A13-0CBE-3AA286E2EADD}"/>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9" name="TextBox 8">
            <a:extLst>
              <a:ext uri="{FF2B5EF4-FFF2-40B4-BE49-F238E27FC236}">
                <a16:creationId xmlns:a16="http://schemas.microsoft.com/office/drawing/2014/main" id="{D90F8242-7E41-0EF8-F065-611276C40850}"/>
              </a:ext>
            </a:extLst>
          </p:cNvPr>
          <p:cNvSpPr txBox="1"/>
          <p:nvPr/>
        </p:nvSpPr>
        <p:spPr>
          <a:xfrm>
            <a:off x="9384631" y="2088682"/>
            <a:ext cx="2040555" cy="4401205"/>
          </a:xfrm>
          <a:prstGeom prst="rect">
            <a:avLst/>
          </a:prstGeom>
          <a:noFill/>
        </p:spPr>
        <p:txBody>
          <a:bodyPr wrap="square" rtlCol="0">
            <a:spAutoFit/>
          </a:bodyPr>
          <a:lstStyle/>
          <a:p>
            <a:r>
              <a:rPr lang="en-IN" sz="1400" b="1" dirty="0"/>
              <a:t>Plot Summary:</a:t>
            </a:r>
          </a:p>
          <a:p>
            <a:r>
              <a:rPr lang="en-IN" sz="1400" dirty="0"/>
              <a:t>We are plotting frequency of average number of calls made to customers based during different months of the year. We have plotted an yearly average of 2.38 calls per customers during the year</a:t>
            </a:r>
          </a:p>
          <a:p>
            <a:endParaRPr lang="en-IN" sz="1400" dirty="0"/>
          </a:p>
          <a:p>
            <a:r>
              <a:rPr lang="en-IN" sz="1400" b="1" dirty="0"/>
              <a:t>Observation:</a:t>
            </a:r>
            <a:endParaRPr lang="en-IN" sz="1400" dirty="0"/>
          </a:p>
          <a:p>
            <a:r>
              <a:rPr lang="en-IN" sz="1400" dirty="0"/>
              <a:t>May-Aug months witness above average number of calls made to customers, with August having highest count among all months.</a:t>
            </a:r>
          </a:p>
        </p:txBody>
      </p:sp>
      <p:pic>
        <p:nvPicPr>
          <p:cNvPr id="11" name="Picture 10">
            <a:extLst>
              <a:ext uri="{FF2B5EF4-FFF2-40B4-BE49-F238E27FC236}">
                <a16:creationId xmlns:a16="http://schemas.microsoft.com/office/drawing/2014/main" id="{D92BA4EA-B4AA-64BE-AD86-9B96AE14C007}"/>
              </a:ext>
            </a:extLst>
          </p:cNvPr>
          <p:cNvPicPr>
            <a:picLocks noChangeAspect="1"/>
          </p:cNvPicPr>
          <p:nvPr/>
        </p:nvPicPr>
        <p:blipFill>
          <a:blip r:embed="rId2"/>
          <a:stretch>
            <a:fillRect/>
          </a:stretch>
        </p:blipFill>
        <p:spPr>
          <a:xfrm>
            <a:off x="257803" y="2088682"/>
            <a:ext cx="9160024" cy="4267668"/>
          </a:xfrm>
          <a:prstGeom prst="rect">
            <a:avLst/>
          </a:prstGeom>
        </p:spPr>
      </p:pic>
    </p:spTree>
    <p:extLst>
      <p:ext uri="{BB962C8B-B14F-4D97-AF65-F5344CB8AC3E}">
        <p14:creationId xmlns:p14="http://schemas.microsoft.com/office/powerpoint/2010/main" val="320028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C577-8688-291A-AEA9-A24700D5FBC7}"/>
              </a:ext>
            </a:extLst>
          </p:cNvPr>
          <p:cNvSpPr>
            <a:spLocks noGrp="1"/>
          </p:cNvSpPr>
          <p:nvPr>
            <p:ph type="title"/>
          </p:nvPr>
        </p:nvSpPr>
        <p:spPr>
          <a:xfrm>
            <a:off x="838200" y="351712"/>
            <a:ext cx="10515600" cy="1325563"/>
          </a:xfrm>
        </p:spPr>
        <p:txBody>
          <a:bodyPr/>
          <a:lstStyle/>
          <a:p>
            <a:r>
              <a:rPr lang="en-IN" dirty="0"/>
              <a:t>Call frequency distribution across months</a:t>
            </a:r>
          </a:p>
        </p:txBody>
      </p:sp>
      <p:sp>
        <p:nvSpPr>
          <p:cNvPr id="4" name="Date Placeholder 3">
            <a:extLst>
              <a:ext uri="{FF2B5EF4-FFF2-40B4-BE49-F238E27FC236}">
                <a16:creationId xmlns:a16="http://schemas.microsoft.com/office/drawing/2014/main" id="{1E599214-24C5-B155-E39F-71D68D9A3B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8B4E264-3632-7CC5-F85D-AE6056C7C0A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73673CF-0141-3A13-0CBE-3AA286E2EADD}"/>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9" name="TextBox 8">
            <a:extLst>
              <a:ext uri="{FF2B5EF4-FFF2-40B4-BE49-F238E27FC236}">
                <a16:creationId xmlns:a16="http://schemas.microsoft.com/office/drawing/2014/main" id="{D90F8242-7E41-0EF8-F065-611276C40850}"/>
              </a:ext>
            </a:extLst>
          </p:cNvPr>
          <p:cNvSpPr txBox="1"/>
          <p:nvPr/>
        </p:nvSpPr>
        <p:spPr>
          <a:xfrm>
            <a:off x="9384631" y="2088682"/>
            <a:ext cx="2040555" cy="3970318"/>
          </a:xfrm>
          <a:prstGeom prst="rect">
            <a:avLst/>
          </a:prstGeom>
          <a:noFill/>
        </p:spPr>
        <p:txBody>
          <a:bodyPr wrap="square" rtlCol="0">
            <a:spAutoFit/>
          </a:bodyPr>
          <a:lstStyle/>
          <a:p>
            <a:r>
              <a:rPr lang="en-IN" sz="1400" b="1" dirty="0"/>
              <a:t>Plot Summary:</a:t>
            </a:r>
          </a:p>
          <a:p>
            <a:r>
              <a:rPr lang="en-IN" sz="1400" dirty="0"/>
              <a:t>We are plotting age and marital status distribution of the customers. This is an important demographic attribute for the analysis.</a:t>
            </a:r>
          </a:p>
          <a:p>
            <a:endParaRPr lang="en-IN" sz="1400" dirty="0"/>
          </a:p>
          <a:p>
            <a:r>
              <a:rPr lang="en-IN" sz="1400" b="1" dirty="0"/>
              <a:t>Observation:</a:t>
            </a:r>
            <a:endParaRPr lang="en-IN" sz="1400" dirty="0"/>
          </a:p>
          <a:p>
            <a:r>
              <a:rPr lang="en-IN" sz="1400" dirty="0"/>
              <a:t>We observe a close to normal distribution in terms of age with major customers in 30 to 40 age group. As the age goes up from 20, married composition increases.</a:t>
            </a:r>
          </a:p>
        </p:txBody>
      </p:sp>
      <p:pic>
        <p:nvPicPr>
          <p:cNvPr id="7" name="Picture 6">
            <a:extLst>
              <a:ext uri="{FF2B5EF4-FFF2-40B4-BE49-F238E27FC236}">
                <a16:creationId xmlns:a16="http://schemas.microsoft.com/office/drawing/2014/main" id="{E50181A3-4B6A-7C64-3259-9ADB3A3A138A}"/>
              </a:ext>
            </a:extLst>
          </p:cNvPr>
          <p:cNvPicPr>
            <a:picLocks noChangeAspect="1"/>
          </p:cNvPicPr>
          <p:nvPr/>
        </p:nvPicPr>
        <p:blipFill>
          <a:blip r:embed="rId2"/>
          <a:stretch>
            <a:fillRect/>
          </a:stretch>
        </p:blipFill>
        <p:spPr>
          <a:xfrm>
            <a:off x="501245" y="1974625"/>
            <a:ext cx="7880755" cy="4381725"/>
          </a:xfrm>
          <a:prstGeom prst="rect">
            <a:avLst/>
          </a:prstGeom>
        </p:spPr>
      </p:pic>
    </p:spTree>
    <p:extLst>
      <p:ext uri="{BB962C8B-B14F-4D97-AF65-F5344CB8AC3E}">
        <p14:creationId xmlns:p14="http://schemas.microsoft.com/office/powerpoint/2010/main" val="411549506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15515</TotalTime>
  <Words>671</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source-serif-pro</vt:lpstr>
      <vt:lpstr>Tenorite</vt:lpstr>
      <vt:lpstr>Office Theme</vt:lpstr>
      <vt:lpstr>Bank marketing analysis</vt:lpstr>
      <vt:lpstr>Want to have a full interactive experience of the visuals?</vt:lpstr>
      <vt:lpstr>AGENDA</vt:lpstr>
      <vt:lpstr>Background</vt:lpstr>
      <vt:lpstr>Dataset description</vt:lpstr>
      <vt:lpstr>Business objective</vt:lpstr>
      <vt:lpstr>Calling activity distribution across various job roles of customers</vt:lpstr>
      <vt:lpstr>Call frequency distribution across months</vt:lpstr>
      <vt:lpstr>Call frequency distribution across months</vt:lpstr>
      <vt:lpstr>Dashboarding: Putting it all together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 analysis</dc:title>
  <dc:creator>Akshay Gera</dc:creator>
  <cp:lastModifiedBy>Akshay Gera</cp:lastModifiedBy>
  <cp:revision>6</cp:revision>
  <dcterms:created xsi:type="dcterms:W3CDTF">2022-09-20T04:14:33Z</dcterms:created>
  <dcterms:modified xsi:type="dcterms:W3CDTF">2022-10-26T17:15:45Z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