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1" r:id="rId25"/>
    <p:sldId id="279" r:id="rId26"/>
    <p:sldId id="280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7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05D9C-24D5-4774-BBC6-5221E1136096}" type="datetimeFigureOut">
              <a:rPr lang="en-US" smtClean="0"/>
              <a:t>7/27/2015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E5A55-2E18-4217-9C74-C88B20D0C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583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05D9C-24D5-4774-BBC6-5221E1136096}" type="datetimeFigureOut">
              <a:rPr lang="en-US" smtClean="0"/>
              <a:t>7/27/2015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E5A55-2E18-4217-9C74-C88B20D0C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836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05D9C-24D5-4774-BBC6-5221E1136096}" type="datetimeFigureOut">
              <a:rPr lang="en-US" smtClean="0"/>
              <a:t>7/27/2015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E5A55-2E18-4217-9C74-C88B20D0C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31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05D9C-24D5-4774-BBC6-5221E1136096}" type="datetimeFigureOut">
              <a:rPr lang="en-US" smtClean="0"/>
              <a:t>7/27/2015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E5A55-2E18-4217-9C74-C88B20D0C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454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05D9C-24D5-4774-BBC6-5221E1136096}" type="datetimeFigureOut">
              <a:rPr lang="en-US" smtClean="0"/>
              <a:t>7/27/2015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E5A55-2E18-4217-9C74-C88B20D0C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90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05D9C-24D5-4774-BBC6-5221E1136096}" type="datetimeFigureOut">
              <a:rPr lang="en-US" smtClean="0"/>
              <a:t>7/27/2015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E5A55-2E18-4217-9C74-C88B20D0C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862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05D9C-24D5-4774-BBC6-5221E1136096}" type="datetimeFigureOut">
              <a:rPr lang="en-US" smtClean="0"/>
              <a:t>7/27/2015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E5A55-2E18-4217-9C74-C88B20D0C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60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05D9C-24D5-4774-BBC6-5221E1136096}" type="datetimeFigureOut">
              <a:rPr lang="en-US" smtClean="0"/>
              <a:t>7/27/2015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E5A55-2E18-4217-9C74-C88B20D0C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58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05D9C-24D5-4774-BBC6-5221E1136096}" type="datetimeFigureOut">
              <a:rPr lang="en-US" smtClean="0"/>
              <a:t>7/27/2015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E5A55-2E18-4217-9C74-C88B20D0C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899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05D9C-24D5-4774-BBC6-5221E1136096}" type="datetimeFigureOut">
              <a:rPr lang="en-US" smtClean="0"/>
              <a:t>7/27/2015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E5A55-2E18-4217-9C74-C88B20D0C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112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05D9C-24D5-4774-BBC6-5221E1136096}" type="datetimeFigureOut">
              <a:rPr lang="en-US" smtClean="0"/>
              <a:t>7/27/2015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E5A55-2E18-4217-9C74-C88B20D0C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708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A05D9C-24D5-4774-BBC6-5221E1136096}" type="datetimeFigureOut">
              <a:rPr lang="en-US" smtClean="0"/>
              <a:t>7/27/2015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FE5A55-2E18-4217-9C74-C88B20D0C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51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721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04800"/>
          </a:xfrm>
        </p:spPr>
        <p:txBody>
          <a:bodyPr>
            <a:normAutofit fontScale="47500" lnSpcReduction="20000"/>
          </a:bodyPr>
          <a:lstStyle/>
          <a:p>
            <a:endParaRPr lang="en-US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09600" y="1676400"/>
            <a:ext cx="78486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Aggregate Array Operations</a:t>
            </a:r>
            <a:endParaRPr lang="en-US" dirty="0"/>
          </a:p>
        </p:txBody>
      </p:sp>
      <p:pic>
        <p:nvPicPr>
          <p:cNvPr id="5" name="Picture 4" descr="34020_CH09_FIG090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621"/>
          <a:stretch>
            <a:fillRect/>
          </a:stretch>
        </p:blipFill>
        <p:spPr bwMode="auto">
          <a:xfrm>
            <a:off x="762000" y="2667000"/>
            <a:ext cx="5440363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762000" y="4953000"/>
            <a:ext cx="7010400" cy="1017588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0" i="1"/>
              <a:t>What does the following expression return?</a:t>
            </a:r>
          </a:p>
          <a:p>
            <a:pPr>
              <a:spcBef>
                <a:spcPct val="50000"/>
              </a:spcBef>
            </a:pPr>
            <a:r>
              <a:rPr lang="en-US" sz="2400" i="1">
                <a:latin typeface="Courier" pitchFamily="64" charset="0"/>
              </a:rPr>
              <a:t>	numbers == values</a:t>
            </a:r>
            <a:endParaRPr lang="en-US" sz="2400" b="0" i="1"/>
          </a:p>
        </p:txBody>
      </p:sp>
    </p:spTree>
    <p:extLst>
      <p:ext uri="{BB962C8B-B14F-4D97-AF65-F5344CB8AC3E}">
        <p14:creationId xmlns:p14="http://schemas.microsoft.com/office/powerpoint/2010/main" val="77639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81000"/>
          </a:xfrm>
        </p:spPr>
        <p:txBody>
          <a:bodyPr>
            <a:normAutofit fontScale="70000" lnSpcReduction="20000"/>
          </a:bodyPr>
          <a:lstStyle/>
          <a:p>
            <a:endParaRPr lang="en-US" dirty="0"/>
          </a:p>
        </p:txBody>
      </p:sp>
      <p:pic>
        <p:nvPicPr>
          <p:cNvPr id="4" name="Picture 4" descr="34020_CH09_FIG090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514" b="5826"/>
          <a:stretch>
            <a:fillRect/>
          </a:stretch>
        </p:blipFill>
        <p:spPr bwMode="auto">
          <a:xfrm>
            <a:off x="1295400" y="1752600"/>
            <a:ext cx="59436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143000" y="4572000"/>
            <a:ext cx="7620000" cy="1017588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0" i="1" dirty="0"/>
              <a:t>Now, what does the following expression return?</a:t>
            </a:r>
          </a:p>
          <a:p>
            <a:pPr>
              <a:spcBef>
                <a:spcPct val="50000"/>
              </a:spcBef>
            </a:pPr>
            <a:r>
              <a:rPr lang="en-US" sz="2400" i="1" dirty="0">
                <a:latin typeface="Courier" pitchFamily="64" charset="0"/>
              </a:rPr>
              <a:t>	numbers == values</a:t>
            </a:r>
          </a:p>
        </p:txBody>
      </p:sp>
    </p:spTree>
    <p:extLst>
      <p:ext uri="{BB962C8B-B14F-4D97-AF65-F5344CB8AC3E}">
        <p14:creationId xmlns:p14="http://schemas.microsoft.com/office/powerpoint/2010/main" val="1633791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8600"/>
          </a:xfrm>
        </p:spPr>
        <p:txBody>
          <a:bodyPr>
            <a:normAutofit fontScale="32500" lnSpcReduction="20000"/>
          </a:bodyPr>
          <a:lstStyle/>
          <a:p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09600" y="1828800"/>
            <a:ext cx="8153400" cy="3352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System provides two useful array methods</a:t>
            </a:r>
          </a:p>
          <a:p>
            <a:endParaRPr lang="en-US" dirty="0" smtClean="0">
              <a:latin typeface="Courier" pitchFamily="64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" pitchFamily="64" charset="0"/>
              </a:rPr>
              <a:t>first = </a:t>
            </a:r>
            <a:r>
              <a:rPr lang="en-US" sz="2000" dirty="0" err="1" smtClean="0">
                <a:latin typeface="Courier" pitchFamily="64" charset="0"/>
              </a:rPr>
              <a:t>second.clone</a:t>
            </a:r>
            <a:r>
              <a:rPr lang="en-US" sz="2000" dirty="0" smtClean="0">
                <a:latin typeface="Courier" pitchFamily="64" charset="0"/>
              </a:rPr>
              <a:t>(); // duplicates second import </a:t>
            </a:r>
            <a:r>
              <a:rPr lang="en-US" sz="2000" dirty="0" err="1" smtClean="0">
                <a:latin typeface="Courier" pitchFamily="64" charset="0"/>
              </a:rPr>
              <a:t>java.util.Arrays</a:t>
            </a:r>
            <a:r>
              <a:rPr lang="en-US" sz="2000" dirty="0" smtClean="0">
                <a:latin typeface="Courier" pitchFamily="64" charset="0"/>
              </a:rPr>
              <a:t>;</a:t>
            </a:r>
          </a:p>
          <a:p>
            <a:pPr marL="0" indent="0">
              <a:buNone/>
            </a:pPr>
            <a:r>
              <a:rPr lang="en-US" sz="2000" dirty="0" err="1" smtClean="0">
                <a:latin typeface="Courier" pitchFamily="64" charset="0"/>
              </a:rPr>
              <a:t>Arrays.equals</a:t>
            </a:r>
            <a:r>
              <a:rPr lang="en-US" sz="2000" dirty="0" smtClean="0">
                <a:latin typeface="Courier" pitchFamily="64" charset="0"/>
              </a:rPr>
              <a:t>(first, second); // item-by-item check</a:t>
            </a:r>
          </a:p>
          <a:p>
            <a:pPr marL="0" indent="0">
              <a:buNone/>
            </a:pPr>
            <a:r>
              <a:rPr lang="en-US" sz="2000" dirty="0" smtClean="0">
                <a:latin typeface="Courier" pitchFamily="64" charset="0"/>
              </a:rPr>
              <a:t>         </a:t>
            </a:r>
            <a:endParaRPr lang="en-US" sz="2400" dirty="0" smtClean="0">
              <a:latin typeface="Courier" pitchFamily="64" charset="0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Courier" pitchFamily="64" charset="0"/>
              </a:rPr>
              <a:t>System.out.println</a:t>
            </a:r>
            <a:r>
              <a:rPr lang="en-US" sz="2000" dirty="0" smtClean="0">
                <a:latin typeface="Courier" pitchFamily="64" charset="0"/>
              </a:rPr>
              <a:t>(first == second);</a:t>
            </a:r>
          </a:p>
          <a:p>
            <a:pPr marL="0" indent="0">
              <a:buNone/>
            </a:pPr>
            <a:r>
              <a:rPr lang="en-US" sz="2000" dirty="0" err="1" smtClean="0">
                <a:latin typeface="Courier" pitchFamily="64" charset="0"/>
              </a:rPr>
              <a:t>System.out.println</a:t>
            </a:r>
            <a:r>
              <a:rPr lang="en-US" sz="2000" dirty="0" smtClean="0">
                <a:latin typeface="Courier" pitchFamily="64" charset="0"/>
              </a:rPr>
              <a:t>(</a:t>
            </a:r>
            <a:r>
              <a:rPr lang="en-US" sz="2000" dirty="0" err="1" smtClean="0">
                <a:latin typeface="Courier" pitchFamily="64" charset="0"/>
              </a:rPr>
              <a:t>Arrays.equals</a:t>
            </a:r>
            <a:r>
              <a:rPr lang="en-US" sz="2000" dirty="0" smtClean="0">
                <a:latin typeface="Courier" pitchFamily="64" charset="0"/>
              </a:rPr>
              <a:t>(first, second);</a:t>
            </a:r>
            <a:endParaRPr lang="en-US" sz="2000" dirty="0">
              <a:latin typeface="Courier" pitchFamily="64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962400" y="5562600"/>
            <a:ext cx="4038600" cy="838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0" i="1"/>
              <a:t>What is printed?</a:t>
            </a:r>
          </a:p>
        </p:txBody>
      </p:sp>
    </p:spTree>
    <p:extLst>
      <p:ext uri="{BB962C8B-B14F-4D97-AF65-F5344CB8AC3E}">
        <p14:creationId xmlns:p14="http://schemas.microsoft.com/office/powerpoint/2010/main" val="1781282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4" descr="34020_CH09_FIG090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524000"/>
            <a:ext cx="3581400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609600" y="2554287"/>
            <a:ext cx="2895600" cy="83502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0" i="1" dirty="0"/>
              <a:t>What does this code segment do?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609600" y="4572000"/>
            <a:ext cx="8305800" cy="1236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 err="1">
                <a:latin typeface="Courier" pitchFamily="64" charset="0"/>
              </a:rPr>
              <a:t>totalOccupants</a:t>
            </a:r>
            <a:r>
              <a:rPr lang="en-US" sz="1800" dirty="0">
                <a:latin typeface="Courier" pitchFamily="64" charset="0"/>
              </a:rPr>
              <a:t> = 0; </a:t>
            </a:r>
          </a:p>
          <a:p>
            <a:pPr>
              <a:spcBef>
                <a:spcPct val="50000"/>
              </a:spcBef>
            </a:pPr>
            <a:r>
              <a:rPr lang="en-US" sz="1800" dirty="0">
                <a:latin typeface="Courier" pitchFamily="64" charset="0"/>
              </a:rPr>
              <a:t>for (</a:t>
            </a:r>
            <a:r>
              <a:rPr lang="en-US" sz="1800" dirty="0" err="1">
                <a:latin typeface="Courier" pitchFamily="64" charset="0"/>
              </a:rPr>
              <a:t>int</a:t>
            </a:r>
            <a:r>
              <a:rPr lang="en-US" sz="1800" dirty="0">
                <a:latin typeface="Courier" pitchFamily="64" charset="0"/>
              </a:rPr>
              <a:t> </a:t>
            </a:r>
            <a:r>
              <a:rPr lang="en-US" sz="1800" dirty="0" err="1">
                <a:latin typeface="Courier" pitchFamily="64" charset="0"/>
              </a:rPr>
              <a:t>aptNo</a:t>
            </a:r>
            <a:r>
              <a:rPr lang="en-US" sz="1800" dirty="0">
                <a:latin typeface="Courier" pitchFamily="64" charset="0"/>
              </a:rPr>
              <a:t> = 0; </a:t>
            </a:r>
            <a:r>
              <a:rPr lang="en-US" sz="1800" dirty="0" err="1">
                <a:latin typeface="Courier" pitchFamily="64" charset="0"/>
              </a:rPr>
              <a:t>aptNo</a:t>
            </a:r>
            <a:r>
              <a:rPr lang="en-US" sz="1800" dirty="0">
                <a:latin typeface="Courier" pitchFamily="64" charset="0"/>
              </a:rPr>
              <a:t> &lt; </a:t>
            </a:r>
            <a:r>
              <a:rPr lang="en-US" sz="1800" dirty="0" err="1">
                <a:latin typeface="Courier" pitchFamily="64" charset="0"/>
              </a:rPr>
              <a:t>occupants.length</a:t>
            </a:r>
            <a:r>
              <a:rPr lang="en-US" sz="1800" dirty="0">
                <a:latin typeface="Courier" pitchFamily="64" charset="0"/>
              </a:rPr>
              <a:t>; </a:t>
            </a:r>
            <a:r>
              <a:rPr lang="en-US" sz="1800" dirty="0" err="1">
                <a:latin typeface="Courier" pitchFamily="64" charset="0"/>
              </a:rPr>
              <a:t>aptNo</a:t>
            </a:r>
            <a:r>
              <a:rPr lang="en-US" sz="1800" dirty="0">
                <a:latin typeface="Courier" pitchFamily="64" charset="0"/>
              </a:rPr>
              <a:t>++)</a:t>
            </a:r>
          </a:p>
          <a:p>
            <a:pPr>
              <a:spcBef>
                <a:spcPct val="50000"/>
              </a:spcBef>
            </a:pPr>
            <a:r>
              <a:rPr lang="en-US" dirty="0">
                <a:latin typeface="Courier" pitchFamily="64" charset="0"/>
              </a:rPr>
              <a:t>  </a:t>
            </a:r>
            <a:r>
              <a:rPr lang="en-US" dirty="0" err="1">
                <a:latin typeface="Courier" pitchFamily="64" charset="0"/>
              </a:rPr>
              <a:t>totalOccupants</a:t>
            </a:r>
            <a:r>
              <a:rPr lang="en-US" dirty="0">
                <a:latin typeface="Courier" pitchFamily="64" charset="0"/>
              </a:rPr>
              <a:t> = </a:t>
            </a:r>
            <a:r>
              <a:rPr lang="en-US" dirty="0" err="1">
                <a:latin typeface="Courier" pitchFamily="64" charset="0"/>
              </a:rPr>
              <a:t>totalOccupants</a:t>
            </a:r>
            <a:r>
              <a:rPr lang="en-US" dirty="0">
                <a:latin typeface="Courier" pitchFamily="64" charset="0"/>
              </a:rPr>
              <a:t> +occupants[</a:t>
            </a:r>
            <a:r>
              <a:rPr lang="en-US" dirty="0" err="1">
                <a:latin typeface="Courier" pitchFamily="64" charset="0"/>
              </a:rPr>
              <a:t>aptNo</a:t>
            </a:r>
            <a:r>
              <a:rPr lang="en-US" dirty="0">
                <a:latin typeface="Courier" pitchFamily="64" charset="0"/>
              </a:rPr>
              <a:t>];</a:t>
            </a:r>
          </a:p>
        </p:txBody>
      </p:sp>
    </p:spTree>
    <p:extLst>
      <p:ext uri="{BB962C8B-B14F-4D97-AF65-F5344CB8AC3E}">
        <p14:creationId xmlns:p14="http://schemas.microsoft.com/office/powerpoint/2010/main" val="3809997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of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34020_CH09_FIG090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573213"/>
            <a:ext cx="4953000" cy="2757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81000" y="4495800"/>
            <a:ext cx="7848600" cy="168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sz="1800" dirty="0">
                <a:latin typeface="Courier" pitchFamily="64" charset="0"/>
              </a:rPr>
              <a:t>String[] </a:t>
            </a:r>
            <a:r>
              <a:rPr lang="en-US" sz="1800" dirty="0" err="1">
                <a:latin typeface="Courier" pitchFamily="64" charset="0"/>
              </a:rPr>
              <a:t>groceryItems</a:t>
            </a:r>
            <a:r>
              <a:rPr lang="en-US" sz="1800" dirty="0">
                <a:latin typeface="Courier" pitchFamily="64" charset="0"/>
              </a:rPr>
              <a:t> = new String[10];</a:t>
            </a:r>
          </a:p>
          <a:p>
            <a:pPr>
              <a:spcBef>
                <a:spcPct val="20000"/>
              </a:spcBef>
            </a:pPr>
            <a:r>
              <a:rPr lang="en-US" sz="1800" dirty="0">
                <a:latin typeface="Courier" pitchFamily="64" charset="0"/>
              </a:rPr>
              <a:t>for (index = 0; index &lt; </a:t>
            </a:r>
            <a:r>
              <a:rPr lang="en-US" sz="1800" dirty="0" err="1">
                <a:latin typeface="Courier" pitchFamily="64" charset="0"/>
              </a:rPr>
              <a:t>grocerItems.length</a:t>
            </a:r>
            <a:r>
              <a:rPr lang="en-US" sz="1800" dirty="0">
                <a:latin typeface="Courier" pitchFamily="64" charset="0"/>
              </a:rPr>
              <a:t>;  index++)</a:t>
            </a:r>
          </a:p>
          <a:p>
            <a:pPr>
              <a:spcBef>
                <a:spcPct val="20000"/>
              </a:spcBef>
            </a:pPr>
            <a:r>
              <a:rPr lang="en-US" sz="1800" dirty="0">
                <a:latin typeface="Courier" pitchFamily="64" charset="0"/>
              </a:rPr>
              <a:t>{ </a:t>
            </a:r>
          </a:p>
          <a:p>
            <a:pPr>
              <a:spcBef>
                <a:spcPct val="20000"/>
              </a:spcBef>
            </a:pPr>
            <a:r>
              <a:rPr lang="en-US" sz="1800" dirty="0">
                <a:latin typeface="Courier" pitchFamily="64" charset="0"/>
              </a:rPr>
              <a:t>  </a:t>
            </a:r>
            <a:r>
              <a:rPr lang="en-US" sz="1800" dirty="0" err="1">
                <a:latin typeface="Courier" pitchFamily="64" charset="0"/>
              </a:rPr>
              <a:t>groceryItems</a:t>
            </a:r>
            <a:r>
              <a:rPr lang="en-US" sz="1800" dirty="0">
                <a:latin typeface="Courier" pitchFamily="64" charset="0"/>
              </a:rPr>
              <a:t>[index] = </a:t>
            </a:r>
            <a:r>
              <a:rPr lang="en-US" sz="1800" dirty="0" err="1">
                <a:latin typeface="Courier" pitchFamily="64" charset="0"/>
              </a:rPr>
              <a:t>inFile.nextLine</a:t>
            </a:r>
            <a:r>
              <a:rPr lang="en-US" sz="1800" dirty="0">
                <a:latin typeface="Courier" pitchFamily="64" charset="0"/>
              </a:rPr>
              <a:t>();</a:t>
            </a:r>
          </a:p>
          <a:p>
            <a:pPr>
              <a:spcBef>
                <a:spcPct val="20000"/>
              </a:spcBef>
            </a:pPr>
            <a:r>
              <a:rPr lang="en-US" sz="1800" dirty="0">
                <a:latin typeface="Courier" pitchFamily="6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03516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2"/>
                </a:solidFill>
                <a:latin typeface="Courier" pitchFamily="64" charset="0"/>
              </a:rPr>
              <a:t>length </a:t>
            </a:r>
            <a:r>
              <a:rPr lang="en-US" dirty="0" smtClean="0"/>
              <a:t> is the number of slots assigned to the array</a:t>
            </a:r>
          </a:p>
          <a:p>
            <a:r>
              <a:rPr lang="en-US" i="1" dirty="0" smtClean="0"/>
              <a:t>What if the array doesn’t have valid data in each of these slots?</a:t>
            </a:r>
          </a:p>
          <a:p>
            <a:r>
              <a:rPr lang="en-US" dirty="0" smtClean="0"/>
              <a:t>Keep a counter of how many slots have valid data and use this counter when processing the array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65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Dimensional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41582_CH02_AIT01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981200"/>
            <a:ext cx="4741863" cy="412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6553200" y="2057400"/>
            <a:ext cx="1828800" cy="3733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0" i="1" dirty="0"/>
              <a:t>Two-</a:t>
            </a:r>
          </a:p>
          <a:p>
            <a:pPr algn="ctr"/>
            <a:r>
              <a:rPr lang="en-US" sz="2400" b="0" i="1" dirty="0"/>
              <a:t>dimensional</a:t>
            </a:r>
          </a:p>
          <a:p>
            <a:pPr algn="ctr"/>
            <a:r>
              <a:rPr lang="en-US" sz="2400" b="0" i="1" dirty="0"/>
              <a:t>arrays</a:t>
            </a:r>
          </a:p>
          <a:p>
            <a:pPr algn="ctr"/>
            <a:r>
              <a:rPr lang="en-US" sz="2400" b="0" i="1" dirty="0"/>
              <a:t>can be</a:t>
            </a:r>
          </a:p>
          <a:p>
            <a:pPr algn="ctr"/>
            <a:r>
              <a:rPr lang="en-US" sz="2400" b="0" i="1" dirty="0"/>
              <a:t>used to</a:t>
            </a:r>
          </a:p>
          <a:p>
            <a:pPr algn="ctr"/>
            <a:r>
              <a:rPr lang="en-US" sz="2400" b="0" i="1" dirty="0"/>
              <a:t>represent</a:t>
            </a:r>
          </a:p>
          <a:p>
            <a:pPr algn="ctr"/>
            <a:r>
              <a:rPr lang="en-US" sz="2400" b="0" i="1" dirty="0"/>
              <a:t>tables</a:t>
            </a:r>
          </a:p>
          <a:p>
            <a:pPr algn="ctr"/>
            <a:r>
              <a:rPr lang="en-US" sz="2400" b="0" i="1" dirty="0"/>
              <a:t>such as</a:t>
            </a:r>
          </a:p>
          <a:p>
            <a:pPr algn="ctr"/>
            <a:r>
              <a:rPr lang="en-US" sz="2400" b="0" i="1" dirty="0"/>
              <a:t>this map</a:t>
            </a:r>
          </a:p>
        </p:txBody>
      </p:sp>
    </p:spTree>
    <p:extLst>
      <p:ext uri="{BB962C8B-B14F-4D97-AF65-F5344CB8AC3E}">
        <p14:creationId xmlns:p14="http://schemas.microsoft.com/office/powerpoint/2010/main" val="1415477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2"/>
                </a:solidFill>
              </a:rPr>
              <a:t>Two-dimensional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dirty="0" smtClean="0"/>
              <a:t>A collection of homogeneous components, structured in two dimensions (referred to as rows and columns); each component is accessed by a pair of indexes representing the component’s position within each dimension</a:t>
            </a:r>
            <a:endParaRPr lang="en-US" dirty="0" smtClean="0">
              <a:solidFill>
                <a:srgbClr val="990033"/>
              </a:solidFill>
              <a:latin typeface="Arial Rounded MT Bold" pitchFamily="6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403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2"/>
                </a:solidFill>
              </a:rPr>
              <a:t>Two-dimensional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34020_CH09_FIG09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554163"/>
            <a:ext cx="6553200" cy="453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5393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Declaration and Instantiation of 2D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4" descr="34020_CH09_AIT090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24000"/>
            <a:ext cx="75438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34020_CH09_AIT090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600" y="3886200"/>
            <a:ext cx="7848600" cy="2057400"/>
          </a:xfrm>
          <a:prstGeom prst="rect">
            <a:avLst/>
          </a:prstGeom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057400" y="6120244"/>
            <a:ext cx="5791200" cy="509156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0" i="1" dirty="0"/>
              <a:t>Can you predict how each item is accessed? </a:t>
            </a:r>
          </a:p>
        </p:txBody>
      </p:sp>
    </p:spTree>
    <p:extLst>
      <p:ext uri="{BB962C8B-B14F-4D97-AF65-F5344CB8AC3E}">
        <p14:creationId xmlns:p14="http://schemas.microsoft.com/office/powerpoint/2010/main" val="3508847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One-Dimensional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971800"/>
          </a:xfrm>
        </p:spPr>
        <p:txBody>
          <a:bodyPr>
            <a:normAutofit lnSpcReduction="10000"/>
          </a:bodyPr>
          <a:lstStyle/>
          <a:p>
            <a:r>
              <a:rPr lang="en-US" b="1" dirty="0" smtClean="0">
                <a:solidFill>
                  <a:srgbClr val="CC3300"/>
                </a:solidFill>
              </a:rPr>
              <a:t>One-dimensional array</a:t>
            </a:r>
            <a:endParaRPr lang="en-US" dirty="0" smtClean="0"/>
          </a:p>
          <a:p>
            <a:r>
              <a:rPr lang="en-US" dirty="0" smtClean="0"/>
              <a:t>A structured collection of components, all of the same type, that is given a single name; each component is accessed by an index that indicates the component's position within the collection</a:t>
            </a:r>
          </a:p>
          <a:p>
            <a:endParaRPr lang="en-US" dirty="0"/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1143000" y="4800600"/>
            <a:ext cx="6858000" cy="1615827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 dirty="0"/>
              <a:t>Array</a:t>
            </a:r>
          </a:p>
          <a:p>
            <a:pPr lvl="1">
              <a:spcBef>
                <a:spcPct val="50000"/>
              </a:spcBef>
              <a:buFont typeface="Symbol" pitchFamily="64" charset="2"/>
              <a:buChar char=""/>
            </a:pPr>
            <a:r>
              <a:rPr lang="en-US" b="0" dirty="0"/>
              <a:t> composite, structured</a:t>
            </a:r>
          </a:p>
          <a:p>
            <a:pPr lvl="1">
              <a:spcBef>
                <a:spcPct val="50000"/>
              </a:spcBef>
              <a:buFont typeface="Symbol" pitchFamily="64" charset="2"/>
              <a:buChar char=""/>
            </a:pPr>
            <a:r>
              <a:rPr lang="en-US" b="0" dirty="0"/>
              <a:t> homogeneous</a:t>
            </a:r>
          </a:p>
          <a:p>
            <a:pPr lvl="1">
              <a:spcBef>
                <a:spcPct val="50000"/>
              </a:spcBef>
              <a:buFont typeface="Symbol" pitchFamily="64" charset="2"/>
              <a:buChar char=""/>
            </a:pPr>
            <a:r>
              <a:rPr lang="en-US" b="0" dirty="0"/>
              <a:t> access by position</a:t>
            </a:r>
          </a:p>
        </p:txBody>
      </p:sp>
    </p:spTree>
    <p:extLst>
      <p:ext uri="{BB962C8B-B14F-4D97-AF65-F5344CB8AC3E}">
        <p14:creationId xmlns:p14="http://schemas.microsoft.com/office/powerpoint/2010/main" val="3575331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Accessing the individual element in 2D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34020_CH09_FIG09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828800"/>
            <a:ext cx="7772400" cy="430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27723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Actual JAVA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34020_CH09_FIG09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76400"/>
            <a:ext cx="64008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057400" y="5257800"/>
            <a:ext cx="4724400" cy="762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0" i="1" dirty="0"/>
              <a:t>Actual Java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39493828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34020_CH09_FIG09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524000"/>
            <a:ext cx="6400800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838200" y="5257800"/>
            <a:ext cx="7162800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err="1">
                <a:latin typeface="Courier" pitchFamily="64" charset="0"/>
              </a:rPr>
              <a:t>hiTemp.length</a:t>
            </a:r>
            <a:r>
              <a:rPr lang="en-US" b="1" dirty="0">
                <a:latin typeface="Courier" pitchFamily="64" charset="0"/>
              </a:rPr>
              <a:t> </a:t>
            </a:r>
            <a:r>
              <a:rPr lang="en-US" b="1" dirty="0"/>
              <a:t>is the number of rows</a:t>
            </a:r>
          </a:p>
          <a:p>
            <a:pPr>
              <a:spcBef>
                <a:spcPct val="50000"/>
              </a:spcBef>
            </a:pPr>
            <a:r>
              <a:rPr lang="en-US" b="1" dirty="0" err="1">
                <a:latin typeface="Courier" pitchFamily="64" charset="0"/>
              </a:rPr>
              <a:t>hiTemp</a:t>
            </a:r>
            <a:r>
              <a:rPr lang="en-US" b="1" dirty="0">
                <a:latin typeface="Courier" pitchFamily="64" charset="0"/>
              </a:rPr>
              <a:t>[2].length </a:t>
            </a:r>
            <a:r>
              <a:rPr lang="en-US" b="1" dirty="0"/>
              <a:t>is the number of columns in row two</a:t>
            </a:r>
            <a:endParaRPr lang="en-US" b="1" dirty="0">
              <a:latin typeface="Courier" pitchFamily="6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41342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When processing by row, </a:t>
            </a:r>
          </a:p>
          <a:p>
            <a:r>
              <a:rPr lang="en-US" i="1" dirty="0" smtClean="0"/>
              <a:t>	the outer loop is ______ (row, column)?</a:t>
            </a:r>
          </a:p>
          <a:p>
            <a:r>
              <a:rPr lang="en-US" i="1" dirty="0" smtClean="0"/>
              <a:t>	the inner loop is ______ (row, column)?</a:t>
            </a:r>
          </a:p>
          <a:p>
            <a:pPr>
              <a:lnSpc>
                <a:spcPct val="30000"/>
              </a:lnSpc>
            </a:pPr>
            <a:endParaRPr lang="en-US" i="1" dirty="0" smtClean="0"/>
          </a:p>
          <a:p>
            <a:r>
              <a:rPr lang="en-US" i="1" dirty="0" smtClean="0"/>
              <a:t>When processing by column,</a:t>
            </a:r>
          </a:p>
          <a:p>
            <a:r>
              <a:rPr lang="en-US" i="1" dirty="0" smtClean="0"/>
              <a:t>	the outer loop is ______ (row, column)?</a:t>
            </a:r>
          </a:p>
          <a:p>
            <a:r>
              <a:rPr lang="en-US" i="1" dirty="0" smtClean="0"/>
              <a:t>	the inner loop is ______ (row, column)?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6077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ourier" pitchFamily="64" charset="0"/>
              </a:rPr>
              <a:t>Variable Length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Courier" pitchFamily="64" charset="0"/>
              </a:rPr>
              <a:t>No of columns in each row are not same.</a:t>
            </a:r>
          </a:p>
          <a:p>
            <a:r>
              <a:rPr lang="en-US" dirty="0" smtClean="0">
                <a:latin typeface="Courier" pitchFamily="64" charset="0"/>
              </a:rPr>
              <a:t>Creating variable length array:</a:t>
            </a:r>
          </a:p>
          <a:p>
            <a:r>
              <a:rPr lang="en-US" b="1" dirty="0" err="1" smtClean="0">
                <a:latin typeface="Courier" pitchFamily="64" charset="0"/>
              </a:rPr>
              <a:t>int</a:t>
            </a:r>
            <a:r>
              <a:rPr lang="en-US" b="1" dirty="0" smtClean="0">
                <a:latin typeface="Courier" pitchFamily="64" charset="0"/>
              </a:rPr>
              <a:t>[ ][ ] a;</a:t>
            </a:r>
          </a:p>
          <a:p>
            <a:r>
              <a:rPr lang="en-US" b="1" dirty="0" smtClean="0">
                <a:latin typeface="Courier" pitchFamily="64" charset="0"/>
              </a:rPr>
              <a:t>a=new </a:t>
            </a:r>
            <a:r>
              <a:rPr lang="en-US" b="1" dirty="0" err="1" smtClean="0">
                <a:latin typeface="Courier" pitchFamily="64" charset="0"/>
              </a:rPr>
              <a:t>int</a:t>
            </a:r>
            <a:r>
              <a:rPr lang="en-US" b="1" dirty="0" smtClean="0">
                <a:latin typeface="Courier" pitchFamily="64" charset="0"/>
              </a:rPr>
              <a:t>[10][ ];</a:t>
            </a:r>
          </a:p>
          <a:p>
            <a:r>
              <a:rPr lang="en-US" dirty="0" smtClean="0">
                <a:latin typeface="Courier" pitchFamily="64" charset="0"/>
              </a:rPr>
              <a:t>If no of columns are not known then second subscript can be kept blank.</a:t>
            </a:r>
          </a:p>
          <a:p>
            <a:r>
              <a:rPr lang="en-US" dirty="0" smtClean="0">
                <a:latin typeface="Courier" pitchFamily="64" charset="0"/>
              </a:rPr>
              <a:t>Then to allocate memory for columns in each row </a:t>
            </a:r>
          </a:p>
          <a:p>
            <a:r>
              <a:rPr lang="en-US" b="1" dirty="0" smtClean="0">
                <a:latin typeface="Courier" pitchFamily="64" charset="0"/>
              </a:rPr>
              <a:t>a[0]=new </a:t>
            </a:r>
            <a:r>
              <a:rPr lang="en-US" b="1" dirty="0" err="1" smtClean="0">
                <a:latin typeface="Courier" pitchFamily="64" charset="0"/>
              </a:rPr>
              <a:t>int</a:t>
            </a:r>
            <a:r>
              <a:rPr lang="en-US" b="1" dirty="0" smtClean="0">
                <a:latin typeface="Courier" pitchFamily="64" charset="0"/>
              </a:rPr>
              <a:t>[5];</a:t>
            </a:r>
          </a:p>
          <a:p>
            <a:endParaRPr lang="en-US" dirty="0" smtClean="0">
              <a:latin typeface="Courier" pitchFamily="6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8272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Initializing 2D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7156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52400" y="2819400"/>
            <a:ext cx="8763000" cy="3505200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 err="1" smtClean="0">
                <a:latin typeface="Courier" pitchFamily="64" charset="0"/>
              </a:rPr>
              <a:t>int</a:t>
            </a:r>
            <a:r>
              <a:rPr lang="en-US" sz="2000" b="1" dirty="0" smtClean="0">
                <a:latin typeface="Courier" pitchFamily="64" charset="0"/>
              </a:rPr>
              <a:t>[][] hits  =     {{  2,  1,  0,  3,  2 },</a:t>
            </a:r>
          </a:p>
          <a:p>
            <a:pPr marL="0" indent="0">
              <a:buNone/>
            </a:pPr>
            <a:r>
              <a:rPr lang="en-US" sz="2000" b="1" dirty="0" smtClean="0">
                <a:latin typeface="Courier" pitchFamily="64" charset="0"/>
              </a:rPr>
              <a:t>                     {  1,  1,  2,  3 }, </a:t>
            </a:r>
          </a:p>
          <a:p>
            <a:pPr marL="0" indent="0">
              <a:buNone/>
            </a:pPr>
            <a:r>
              <a:rPr lang="en-US" sz="2000" b="1" dirty="0" smtClean="0">
                <a:latin typeface="Courier" pitchFamily="64" charset="0"/>
              </a:rPr>
              <a:t>                     {  1,  0,  0,  0,  0 },</a:t>
            </a:r>
          </a:p>
          <a:p>
            <a:pPr marL="0" indent="0">
              <a:buNone/>
            </a:pPr>
            <a:r>
              <a:rPr lang="en-US" sz="2000" b="1" dirty="0" smtClean="0">
                <a:latin typeface="Courier" pitchFamily="64" charset="0"/>
              </a:rPr>
              <a:t>                     {  0,  1,  2,  1,  1 }};</a:t>
            </a:r>
          </a:p>
          <a:p>
            <a:pPr marL="0" indent="0">
              <a:buNone/>
            </a:pPr>
            <a:endParaRPr lang="en-US" sz="2000" b="1" dirty="0" smtClean="0">
              <a:latin typeface="Courier" pitchFamily="64" charset="0"/>
            </a:endParaRPr>
          </a:p>
          <a:p>
            <a:r>
              <a:rPr lang="en-US" sz="2000" b="1" dirty="0" smtClean="0">
                <a:latin typeface="Courier" pitchFamily="64" charset="0"/>
              </a:rPr>
              <a:t>To display the elements present in the an array :</a:t>
            </a:r>
          </a:p>
          <a:p>
            <a:pPr marL="0" indent="0">
              <a:buNone/>
            </a:pPr>
            <a:r>
              <a:rPr lang="en-US" sz="2000" dirty="0" smtClean="0">
                <a:latin typeface="Courier" pitchFamily="64" charset="0"/>
              </a:rPr>
              <a:t>for(</a:t>
            </a:r>
            <a:r>
              <a:rPr lang="en-US" sz="2000" dirty="0" err="1" smtClean="0">
                <a:latin typeface="Courier" pitchFamily="64" charset="0"/>
              </a:rPr>
              <a:t>int</a:t>
            </a:r>
            <a:r>
              <a:rPr lang="en-US" sz="2000" dirty="0" smtClean="0">
                <a:latin typeface="Courier" pitchFamily="64" charset="0"/>
              </a:rPr>
              <a:t> i=0; i&lt;</a:t>
            </a:r>
            <a:r>
              <a:rPr lang="en-US" sz="2000" dirty="0" err="1" smtClean="0">
                <a:latin typeface="Courier" pitchFamily="64" charset="0"/>
              </a:rPr>
              <a:t>hits.length</a:t>
            </a:r>
            <a:r>
              <a:rPr lang="en-US" sz="2000" dirty="0" smtClean="0">
                <a:latin typeface="Courier" pitchFamily="64" charset="0"/>
              </a:rPr>
              <a:t>; i++) //</a:t>
            </a:r>
            <a:r>
              <a:rPr lang="en-US" sz="2000" dirty="0" err="1" smtClean="0">
                <a:latin typeface="Courier" pitchFamily="64" charset="0"/>
              </a:rPr>
              <a:t>hits.length</a:t>
            </a:r>
            <a:r>
              <a:rPr lang="en-US" sz="2000" dirty="0" smtClean="0">
                <a:latin typeface="Courier" pitchFamily="64" charset="0"/>
              </a:rPr>
              <a:t> gives no of rows</a:t>
            </a:r>
          </a:p>
          <a:p>
            <a:pPr marL="0" indent="0">
              <a:buNone/>
            </a:pPr>
            <a:r>
              <a:rPr lang="en-US" sz="2000" dirty="0" smtClean="0">
                <a:latin typeface="Courier" pitchFamily="64" charset="0"/>
              </a:rPr>
              <a:t>for(</a:t>
            </a:r>
            <a:r>
              <a:rPr lang="en-US" sz="2000" dirty="0" err="1" smtClean="0">
                <a:latin typeface="Courier" pitchFamily="64" charset="0"/>
              </a:rPr>
              <a:t>int</a:t>
            </a:r>
            <a:r>
              <a:rPr lang="en-US" sz="2000" dirty="0" smtClean="0">
                <a:latin typeface="Courier" pitchFamily="64" charset="0"/>
              </a:rPr>
              <a:t> j=0; j&lt;hits[i].length; j++) //hits[i].length gives no of columns in </a:t>
            </a:r>
            <a:r>
              <a:rPr lang="en-US" sz="2000" dirty="0" err="1" smtClean="0">
                <a:latin typeface="Courier" pitchFamily="64" charset="0"/>
              </a:rPr>
              <a:t>i</a:t>
            </a:r>
            <a:r>
              <a:rPr lang="en-US" sz="2000" baseline="30000" dirty="0" err="1" smtClean="0">
                <a:latin typeface="Courier" pitchFamily="64" charset="0"/>
              </a:rPr>
              <a:t>th</a:t>
            </a:r>
            <a:r>
              <a:rPr lang="en-US" sz="2000" dirty="0" smtClean="0">
                <a:latin typeface="Courier" pitchFamily="64" charset="0"/>
              </a:rPr>
              <a:t> row</a:t>
            </a:r>
          </a:p>
          <a:p>
            <a:pPr marL="0" indent="0">
              <a:buNone/>
            </a:pPr>
            <a:r>
              <a:rPr lang="en-US" sz="2000" dirty="0" err="1" smtClean="0">
                <a:latin typeface="Courier" pitchFamily="64" charset="0"/>
              </a:rPr>
              <a:t>System.out.println</a:t>
            </a:r>
            <a:r>
              <a:rPr lang="en-US" sz="2000" dirty="0" smtClean="0">
                <a:latin typeface="Courier" pitchFamily="64" charset="0"/>
              </a:rPr>
              <a:t>(“hits[“ + (i+1) + ”][“ + (j+1) + “]=” +hits[i][j]);</a:t>
            </a:r>
            <a:endParaRPr lang="en-US" sz="2000" dirty="0">
              <a:latin typeface="Courier" pitchFamily="64" charset="0"/>
            </a:endParaRPr>
          </a:p>
        </p:txBody>
      </p:sp>
      <p:sp>
        <p:nvSpPr>
          <p:cNvPr id="5" name="Text Box 46"/>
          <p:cNvSpPr txBox="1">
            <a:spLocks noChangeArrowheads="1"/>
          </p:cNvSpPr>
          <p:nvPr/>
        </p:nvSpPr>
        <p:spPr bwMode="auto">
          <a:xfrm>
            <a:off x="502920" y="1905000"/>
            <a:ext cx="7010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0" dirty="0"/>
              <a:t>Initializer Lists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019646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49962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292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Declaration and Instantiation of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81000"/>
          </a:xfrm>
        </p:spPr>
        <p:txBody>
          <a:bodyPr>
            <a:normAutofit fontScale="70000" lnSpcReduction="20000"/>
          </a:bodyPr>
          <a:lstStyle/>
          <a:p>
            <a:endParaRPr lang="en-US" dirty="0"/>
          </a:p>
        </p:txBody>
      </p:sp>
      <p:pic>
        <p:nvPicPr>
          <p:cNvPr id="4" name="Picture 4" descr="34020_CH09_AIT0901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073275"/>
            <a:ext cx="4459288" cy="158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5" descr="34020_CH09_AIT0901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267200"/>
            <a:ext cx="4625975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6172200" y="2438400"/>
            <a:ext cx="1662113" cy="790575"/>
          </a:xfrm>
          <a:prstGeom prst="leftArrow">
            <a:avLst>
              <a:gd name="adj1" fmla="val 50000"/>
              <a:gd name="adj2" fmla="val 5256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 b="0"/>
              <a:t>Declare</a:t>
            </a: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6096000" y="4495800"/>
            <a:ext cx="1814513" cy="790575"/>
          </a:xfrm>
          <a:prstGeom prst="leftArrow">
            <a:avLst>
              <a:gd name="adj1" fmla="val 50000"/>
              <a:gd name="adj2" fmla="val 5738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 b="0"/>
              <a:t>Instantiate</a:t>
            </a:r>
          </a:p>
        </p:txBody>
      </p:sp>
    </p:spTree>
    <p:extLst>
      <p:ext uri="{BB962C8B-B14F-4D97-AF65-F5344CB8AC3E}">
        <p14:creationId xmlns:p14="http://schemas.microsoft.com/office/powerpoint/2010/main" val="1433314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One-Dimensional Arrays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09600" y="1828800"/>
            <a:ext cx="78486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smtClean="0">
                <a:latin typeface="Courier" pitchFamily="64" charset="0"/>
              </a:rPr>
              <a:t>int[] numbers = new int[4];</a:t>
            </a:r>
            <a:endParaRPr lang="en-US" sz="2400" b="1" dirty="0">
              <a:latin typeface="Courier" pitchFamily="64" charset="0"/>
            </a:endParaRPr>
          </a:p>
        </p:txBody>
      </p:sp>
      <p:pic>
        <p:nvPicPr>
          <p:cNvPr id="5" name="Picture 4" descr="34020_CH09_FIG09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229" b="35715"/>
          <a:stretch>
            <a:fillRect/>
          </a:stretch>
        </p:blipFill>
        <p:spPr bwMode="auto">
          <a:xfrm>
            <a:off x="990600" y="2514600"/>
            <a:ext cx="3438525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324600" y="3200400"/>
            <a:ext cx="1600200" cy="2667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0" i="1"/>
              <a:t>What</a:t>
            </a:r>
          </a:p>
          <a:p>
            <a:pPr algn="ctr"/>
            <a:r>
              <a:rPr lang="en-US" sz="2400" b="0" i="1"/>
              <a:t>type of</a:t>
            </a:r>
          </a:p>
          <a:p>
            <a:pPr algn="ctr"/>
            <a:r>
              <a:rPr lang="en-US" sz="2400" b="0" i="1"/>
              <a:t>values</a:t>
            </a:r>
          </a:p>
          <a:p>
            <a:pPr algn="ctr"/>
            <a:r>
              <a:rPr lang="en-US" sz="2400" b="0" i="1"/>
              <a:t>can be</a:t>
            </a:r>
          </a:p>
          <a:p>
            <a:pPr algn="ctr"/>
            <a:r>
              <a:rPr lang="en-US" sz="2400" b="0" i="1"/>
              <a:t>stored in</a:t>
            </a:r>
          </a:p>
          <a:p>
            <a:pPr algn="ctr"/>
            <a:r>
              <a:rPr lang="en-US" sz="2400" b="0" i="1"/>
              <a:t>each cell</a:t>
            </a:r>
          </a:p>
          <a:p>
            <a:pPr algn="ctr"/>
            <a:r>
              <a:rPr lang="en-US" sz="2400" b="0" i="1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798869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One-Dimensional Arrays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09600" y="1828800"/>
            <a:ext cx="7848600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smtClean="0">
                <a:latin typeface="Courier" pitchFamily="64" charset="0"/>
              </a:rPr>
              <a:t>float[] realNumbers = new float[10];</a:t>
            </a:r>
            <a:endParaRPr lang="en-US" sz="2400" b="1" dirty="0">
              <a:latin typeface="Courier" pitchFamily="64" charset="0"/>
            </a:endParaRPr>
          </a:p>
        </p:txBody>
      </p:sp>
      <p:pic>
        <p:nvPicPr>
          <p:cNvPr id="5" name="Picture 4" descr="34020_CH09_FIG09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386"/>
          <a:stretch>
            <a:fillRect/>
          </a:stretch>
        </p:blipFill>
        <p:spPr bwMode="auto">
          <a:xfrm>
            <a:off x="685800" y="2743200"/>
            <a:ext cx="3733800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324600" y="3124200"/>
            <a:ext cx="1981200" cy="2743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0" i="1"/>
              <a:t>How </a:t>
            </a:r>
          </a:p>
          <a:p>
            <a:pPr algn="ctr"/>
            <a:r>
              <a:rPr lang="en-US" sz="2400" b="0" i="1"/>
              <a:t>do you</a:t>
            </a:r>
          </a:p>
          <a:p>
            <a:pPr algn="ctr"/>
            <a:r>
              <a:rPr lang="en-US" sz="2400" b="0" i="1"/>
              <a:t>get</a:t>
            </a:r>
          </a:p>
          <a:p>
            <a:pPr algn="ctr"/>
            <a:r>
              <a:rPr lang="en-US" sz="2400" b="0" i="1"/>
              <a:t>values</a:t>
            </a:r>
          </a:p>
          <a:p>
            <a:pPr algn="ctr"/>
            <a:r>
              <a:rPr lang="en-US" sz="2400" b="0" i="1"/>
              <a:t>into the</a:t>
            </a:r>
          </a:p>
          <a:p>
            <a:pPr algn="ctr"/>
            <a:r>
              <a:rPr lang="en-US" sz="2400" b="0" i="1"/>
              <a:t>cells</a:t>
            </a:r>
          </a:p>
          <a:p>
            <a:pPr algn="ctr"/>
            <a:r>
              <a:rPr lang="en-US" sz="2400" b="0" i="1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864426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Initialization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8600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09600" y="1828800"/>
            <a:ext cx="7848600" cy="129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Array Initializers</a:t>
            </a:r>
          </a:p>
          <a:p>
            <a:r>
              <a:rPr lang="en-US" sz="2400" b="1" smtClean="0">
                <a:latin typeface="Courier" pitchFamily="64" charset="0"/>
              </a:rPr>
              <a:t>int[] numbers = {4.93, -15.2, 0.5, 1.67};</a:t>
            </a:r>
            <a:endParaRPr lang="en-US" sz="2400" b="1">
              <a:latin typeface="Courier" pitchFamily="64" charset="0"/>
            </a:endParaRPr>
          </a:p>
        </p:txBody>
      </p:sp>
      <p:pic>
        <p:nvPicPr>
          <p:cNvPr id="5" name="Picture 4" descr="34020_CH09_FIG090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276600"/>
            <a:ext cx="4056063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400800" y="3276600"/>
            <a:ext cx="1981200" cy="2819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0" i="1"/>
              <a:t>Initializers</a:t>
            </a:r>
          </a:p>
          <a:p>
            <a:pPr algn="ctr"/>
            <a:r>
              <a:rPr lang="en-US" sz="2400" b="0" i="1"/>
              <a:t>do the</a:t>
            </a:r>
          </a:p>
          <a:p>
            <a:pPr algn="ctr"/>
            <a:r>
              <a:rPr lang="en-US" sz="2400" b="0" i="1"/>
              <a:t>instantiation</a:t>
            </a:r>
          </a:p>
          <a:p>
            <a:pPr algn="ctr"/>
            <a:r>
              <a:rPr lang="en-US" sz="2400" b="0" i="1"/>
              <a:t>and </a:t>
            </a:r>
          </a:p>
          <a:p>
            <a:pPr algn="ctr"/>
            <a:r>
              <a:rPr lang="en-US" sz="2400" b="0" i="1"/>
              <a:t>storing in</a:t>
            </a:r>
          </a:p>
          <a:p>
            <a:pPr algn="ctr"/>
            <a:r>
              <a:rPr lang="en-US" sz="2400" b="0" i="1"/>
              <a:t>with the</a:t>
            </a:r>
          </a:p>
          <a:p>
            <a:pPr algn="ctr"/>
            <a:r>
              <a:rPr lang="en-US" sz="2400" b="0" i="1"/>
              <a:t>declaration</a:t>
            </a:r>
          </a:p>
        </p:txBody>
      </p:sp>
    </p:spTree>
    <p:extLst>
      <p:ext uri="{BB962C8B-B14F-4D97-AF65-F5344CB8AC3E}">
        <p14:creationId xmlns:p14="http://schemas.microsoft.com/office/powerpoint/2010/main" val="1249877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81000"/>
          </a:xfrm>
        </p:spPr>
        <p:txBody>
          <a:bodyPr>
            <a:normAutofit fontScale="70000" lnSpcReduction="20000"/>
          </a:bodyPr>
          <a:lstStyle/>
          <a:p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09600" y="1828800"/>
            <a:ext cx="7848600" cy="83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Accessing Individual Components</a:t>
            </a:r>
            <a:endParaRPr lang="en-US" dirty="0"/>
          </a:p>
        </p:txBody>
      </p:sp>
      <p:pic>
        <p:nvPicPr>
          <p:cNvPr id="5" name="Picture 4" descr="34020_CH09_AIT0901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819400"/>
            <a:ext cx="32766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5334000" y="2590800"/>
            <a:ext cx="2271713" cy="685800"/>
          </a:xfrm>
          <a:prstGeom prst="leftArrow">
            <a:avLst>
              <a:gd name="adj1" fmla="val 50000"/>
              <a:gd name="adj2" fmla="val 82813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b="0" dirty="0"/>
              <a:t>Indexing expression</a:t>
            </a:r>
          </a:p>
        </p:txBody>
      </p:sp>
    </p:spTree>
    <p:extLst>
      <p:ext uri="{BB962C8B-B14F-4D97-AF65-F5344CB8AC3E}">
        <p14:creationId xmlns:p14="http://schemas.microsoft.com/office/powerpoint/2010/main" val="2240218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Dimensional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34020_CH09_FIG09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828800"/>
            <a:ext cx="6096000" cy="441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934200" y="3124200"/>
            <a:ext cx="1828800" cy="2895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0" i="1"/>
              <a:t>What</a:t>
            </a:r>
          </a:p>
          <a:p>
            <a:pPr algn="ctr"/>
            <a:r>
              <a:rPr lang="en-US" sz="2400" b="0" i="1"/>
              <a:t>happens</a:t>
            </a:r>
          </a:p>
          <a:p>
            <a:pPr algn="ctr"/>
            <a:r>
              <a:rPr lang="en-US" sz="2400" b="0" i="1"/>
              <a:t>if you</a:t>
            </a:r>
          </a:p>
          <a:p>
            <a:pPr algn="ctr"/>
            <a:r>
              <a:rPr lang="en-US" sz="2400" b="0" i="1"/>
              <a:t>try to</a:t>
            </a:r>
          </a:p>
          <a:p>
            <a:pPr algn="ctr"/>
            <a:r>
              <a:rPr lang="en-US" sz="2400" b="0" i="1"/>
              <a:t>access</a:t>
            </a:r>
          </a:p>
          <a:p>
            <a:pPr algn="ctr"/>
            <a:r>
              <a:rPr lang="en-US" b="0" i="1">
                <a:latin typeface="Courier" pitchFamily="64" charset="0"/>
              </a:rPr>
              <a:t>value[1000]</a:t>
            </a:r>
            <a:endParaRPr lang="en-US" sz="2400" b="0" i="1"/>
          </a:p>
          <a:p>
            <a:pPr algn="ctr"/>
            <a:r>
              <a:rPr lang="en-US" sz="2400" b="0" i="1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928065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C3300"/>
                </a:solidFill>
              </a:rPr>
              <a:t>Out-of-bounds array index</a:t>
            </a:r>
            <a:endParaRPr lang="en-US" dirty="0" smtClean="0"/>
          </a:p>
          <a:p>
            <a:pPr lvl="1"/>
            <a:r>
              <a:rPr lang="en-US" dirty="0" smtClean="0"/>
              <a:t>An index that is either less than 0 or greater than the array size minus 1, causing an </a:t>
            </a:r>
            <a:r>
              <a:rPr lang="en-US" sz="2400" dirty="0" err="1" smtClean="0">
                <a:latin typeface="Courier" pitchFamily="64" charset="0"/>
              </a:rPr>
              <a:t>ArrayIndexoutOfBoundsException</a:t>
            </a:r>
            <a:r>
              <a:rPr lang="en-US" dirty="0" smtClean="0"/>
              <a:t> to be thrown</a:t>
            </a:r>
          </a:p>
          <a:p>
            <a:r>
              <a:rPr lang="en-US" b="1" dirty="0" smtClean="0">
                <a:solidFill>
                  <a:srgbClr val="CC3300"/>
                </a:solidFill>
                <a:latin typeface="Courier" pitchFamily="64" charset="0"/>
              </a:rPr>
              <a:t>Length</a:t>
            </a:r>
            <a:endParaRPr lang="en-US" dirty="0" smtClean="0"/>
          </a:p>
          <a:p>
            <a:pPr lvl="1"/>
            <a:r>
              <a:rPr lang="en-US" dirty="0" smtClean="0"/>
              <a:t>A public instance variable associated with each instantiated array, accessed by </a:t>
            </a:r>
          </a:p>
          <a:p>
            <a:pPr marL="457200" lvl="1" indent="0">
              <a:buNone/>
            </a:pPr>
            <a:r>
              <a:rPr lang="en-US" b="1" dirty="0" smtClean="0"/>
              <a:t>array </a:t>
            </a:r>
            <a:r>
              <a:rPr lang="en-US" b="1" dirty="0" err="1" smtClean="0"/>
              <a:t>name</a:t>
            </a:r>
            <a:r>
              <a:rPr lang="en-US" b="1" dirty="0" err="1" smtClean="0">
                <a:latin typeface="Courier" pitchFamily="64" charset="0"/>
              </a:rPr>
              <a:t>.length</a:t>
            </a:r>
            <a:endParaRPr lang="en-US" b="1" dirty="0" smtClean="0">
              <a:latin typeface="Courier" pitchFamily="64" charset="0"/>
            </a:endParaRPr>
          </a:p>
          <a:p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209800" y="5791200"/>
            <a:ext cx="61722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0" i="1" dirty="0"/>
              <a:t>Use </a:t>
            </a:r>
            <a:r>
              <a:rPr lang="en-US" sz="2400" b="0" i="1" dirty="0">
                <a:latin typeface="Courier" pitchFamily="64" charset="0"/>
              </a:rPr>
              <a:t>length</a:t>
            </a:r>
            <a:r>
              <a:rPr lang="en-US" sz="2400" b="0" i="1" dirty="0"/>
              <a:t>  to avoid out-of-bounds indexes </a:t>
            </a:r>
          </a:p>
        </p:txBody>
      </p:sp>
    </p:spTree>
    <p:extLst>
      <p:ext uri="{BB962C8B-B14F-4D97-AF65-F5344CB8AC3E}">
        <p14:creationId xmlns:p14="http://schemas.microsoft.com/office/powerpoint/2010/main" val="1573431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627</Words>
  <Application>Microsoft Office PowerPoint</Application>
  <PresentationFormat>On-screen Show (4:3)</PresentationFormat>
  <Paragraphs>128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Arrays</vt:lpstr>
      <vt:lpstr>One-Dimensional Arrays</vt:lpstr>
      <vt:lpstr>Declaration and Instantiation of Array</vt:lpstr>
      <vt:lpstr>One-Dimensional Arrays </vt:lpstr>
      <vt:lpstr>One-Dimensional Arrays </vt:lpstr>
      <vt:lpstr>Array Initialization</vt:lpstr>
      <vt:lpstr>PowerPoint Presentation</vt:lpstr>
      <vt:lpstr>One Dimensional Array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Array of Objects</vt:lpstr>
      <vt:lpstr>PowerPoint Presentation</vt:lpstr>
      <vt:lpstr>Two Dimensional Array</vt:lpstr>
      <vt:lpstr>Two-dimensional array</vt:lpstr>
      <vt:lpstr>Two-dimensional array</vt:lpstr>
      <vt:lpstr>Declaration and Instantiation of 2D array</vt:lpstr>
      <vt:lpstr>Accessing the individual element in 2D array</vt:lpstr>
      <vt:lpstr>Actual JAVA implementation</vt:lpstr>
      <vt:lpstr>PowerPoint Presentation</vt:lpstr>
      <vt:lpstr>PowerPoint Presentation</vt:lpstr>
      <vt:lpstr>Variable Length array</vt:lpstr>
      <vt:lpstr>Initializing 2D array</vt:lpstr>
      <vt:lpstr>Thank you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</dc:title>
  <dc:creator>kjsce</dc:creator>
  <cp:lastModifiedBy>kjsce</cp:lastModifiedBy>
  <cp:revision>8</cp:revision>
  <dcterms:created xsi:type="dcterms:W3CDTF">2015-07-27T06:02:18Z</dcterms:created>
  <dcterms:modified xsi:type="dcterms:W3CDTF">2015-07-27T06:43:29Z</dcterms:modified>
</cp:coreProperties>
</file>