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1" r:id="rId5"/>
    <p:sldId id="264" r:id="rId6"/>
    <p:sldId id="262" r:id="rId7"/>
    <p:sldId id="263" r:id="rId8"/>
    <p:sldId id="265" r:id="rId9"/>
    <p:sldId id="266" r:id="rId10"/>
    <p:sldId id="268" r:id="rId11"/>
    <p:sldId id="269" r:id="rId12"/>
    <p:sldId id="270" r:id="rId13"/>
    <p:sldId id="259" r:id="rId14"/>
  </p:sldIdLst>
  <p:sldSz cx="12192000" cy="6858000"/>
  <p:notesSz cx="6858000" cy="9144000"/>
  <p:embeddedFontLst>
    <p:embeddedFont>
      <p:font typeface="Arial Black" panose="020B0A04020102020204" pitchFamily="34" charset="0"/>
      <p:bold r:id="rId16"/>
    </p:embeddedFont>
    <p:embeddedFont>
      <p:font typeface="Calibri" panose="020F0502020204030204" pitchFamily="34"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b-akshay-kuma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kshay-kumar-bogara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49901"/>
            <a:ext cx="12190815" cy="6694098"/>
          </a:xfrm>
          <a:prstGeom prst="rect">
            <a:avLst/>
          </a:prstGeom>
          <a:noFill/>
          <a:ln>
            <a:noFill/>
          </a:ln>
        </p:spPr>
      </p:pic>
      <p:sp>
        <p:nvSpPr>
          <p:cNvPr id="99" name="Google Shape;99;p1"/>
          <p:cNvSpPr txBox="1"/>
          <p:nvPr/>
        </p:nvSpPr>
        <p:spPr>
          <a:xfrm>
            <a:off x="2472904" y="3717986"/>
            <a:ext cx="7246189"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accent5">
                    <a:lumMod val="75000"/>
                  </a:schemeClr>
                </a:solidFill>
                <a:latin typeface="Calibri"/>
                <a:ea typeface="Calibri"/>
                <a:cs typeface="Calibri"/>
                <a:sym typeface="Calibri"/>
              </a:rPr>
            </a:br>
            <a:r>
              <a:rPr lang="en-IN" sz="2400" b="0" i="0" u="none" strike="noStrike" cap="none" dirty="0">
                <a:solidFill>
                  <a:schemeClr val="accent5">
                    <a:lumMod val="75000"/>
                  </a:schemeClr>
                </a:solidFill>
                <a:latin typeface="Arial Black" panose="020B0A04020102020204" pitchFamily="34" charset="0"/>
                <a:ea typeface="Calibri"/>
                <a:cs typeface="Calibri"/>
                <a:sym typeface="Calibri"/>
              </a:rPr>
              <a:t>EXPLORATORY DATA ANALYSIS</a:t>
            </a:r>
            <a:r>
              <a:rPr lang="en-IN" sz="1800" b="0" i="0" u="none" strike="noStrike" cap="none"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rPr>
              <a:t>on</a:t>
            </a:r>
            <a:r>
              <a:rPr lang="en-IN" sz="1800" dirty="0">
                <a:solidFill>
                  <a:schemeClr val="dk1"/>
                </a:solidFill>
                <a:latin typeface="Calibri"/>
                <a:ea typeface="Calibri"/>
                <a:cs typeface="Calibri"/>
                <a:sym typeface="Calibri"/>
              </a:rPr>
              <a:t> </a:t>
            </a:r>
            <a:r>
              <a:rPr lang="en-IN" sz="1800" dirty="0">
                <a:solidFill>
                  <a:schemeClr val="accent5">
                    <a:lumMod val="75000"/>
                  </a:schemeClr>
                </a:solidFill>
                <a:latin typeface="Arial Black" panose="020B0A04020102020204" pitchFamily="34" charset="0"/>
                <a:ea typeface="Calibri"/>
                <a:cs typeface="Calibri"/>
                <a:sym typeface="Calibri"/>
              </a:rPr>
              <a:t>AMCAT</a:t>
            </a:r>
            <a:endParaRPr sz="1800" dirty="0">
              <a:solidFill>
                <a:schemeClr val="accent5">
                  <a:lumMod val="75000"/>
                </a:schemeClr>
              </a:solidFill>
              <a:latin typeface="Arial Black" panose="020B0A04020102020204" pitchFamily="34" charset="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F217-80F8-99F9-6054-D7E32B379718}"/>
              </a:ext>
            </a:extLst>
          </p:cNvPr>
          <p:cNvSpPr>
            <a:spLocks noGrp="1"/>
          </p:cNvSpPr>
          <p:nvPr>
            <p:ph type="title"/>
          </p:nvPr>
        </p:nvSpPr>
        <p:spPr>
          <a:xfrm>
            <a:off x="3082977" y="346439"/>
            <a:ext cx="6026046" cy="669196"/>
          </a:xfrm>
        </p:spPr>
        <p:txBody>
          <a:bodyPr>
            <a:noAutofit/>
          </a:bodyPr>
          <a:lstStyle/>
          <a:p>
            <a:r>
              <a:rPr lang="en-IN" b="1" dirty="0">
                <a:solidFill>
                  <a:schemeClr val="bg2"/>
                </a:solidFill>
              </a:rPr>
              <a:t>Cities differing in salaries</a:t>
            </a:r>
          </a:p>
        </p:txBody>
      </p:sp>
      <p:sp>
        <p:nvSpPr>
          <p:cNvPr id="3" name="Text Placeholder 2">
            <a:extLst>
              <a:ext uri="{FF2B5EF4-FFF2-40B4-BE49-F238E27FC236}">
                <a16:creationId xmlns:a16="http://schemas.microsoft.com/office/drawing/2014/main" id="{84864BCD-6BD2-DBBB-E67A-8EB44C70EE91}"/>
              </a:ext>
            </a:extLst>
          </p:cNvPr>
          <p:cNvSpPr>
            <a:spLocks noGrp="1"/>
          </p:cNvSpPr>
          <p:nvPr>
            <p:ph type="body" idx="1"/>
          </p:nvPr>
        </p:nvSpPr>
        <p:spPr>
          <a:xfrm>
            <a:off x="3597639" y="1825625"/>
            <a:ext cx="7756160" cy="4351338"/>
          </a:xfrm>
        </p:spPr>
        <p:txBody>
          <a:bodyPr/>
          <a:lstStyle/>
          <a:p>
            <a:pPr marL="114300" indent="0">
              <a:buNone/>
            </a:pPr>
            <a:endParaRPr lang="en-IN" dirty="0"/>
          </a:p>
        </p:txBody>
      </p:sp>
      <p:sp>
        <p:nvSpPr>
          <p:cNvPr id="6" name="TextBox 5">
            <a:extLst>
              <a:ext uri="{FF2B5EF4-FFF2-40B4-BE49-F238E27FC236}">
                <a16:creationId xmlns:a16="http://schemas.microsoft.com/office/drawing/2014/main" id="{3E1B0C9D-CB89-B96C-3E49-62CF80B023A3}"/>
              </a:ext>
            </a:extLst>
          </p:cNvPr>
          <p:cNvSpPr txBox="1"/>
          <p:nvPr/>
        </p:nvSpPr>
        <p:spPr>
          <a:xfrm>
            <a:off x="299803" y="3087974"/>
            <a:ext cx="2998033" cy="1600438"/>
          </a:xfrm>
          <a:prstGeom prst="rect">
            <a:avLst/>
          </a:prstGeom>
          <a:noFill/>
        </p:spPr>
        <p:txBody>
          <a:bodyPr wrap="square" rtlCol="0">
            <a:spAutoFit/>
          </a:bodyPr>
          <a:lstStyle/>
          <a:p>
            <a:pPr algn="ctr"/>
            <a:r>
              <a:rPr lang="en-IN" u="sng" dirty="0"/>
              <a:t>OBSERVATION</a:t>
            </a:r>
          </a:p>
          <a:p>
            <a:endParaRPr lang="en-IN" dirty="0"/>
          </a:p>
          <a:p>
            <a:r>
              <a:rPr lang="en-US" dirty="0"/>
              <a:t>Average salary in Mumbai is higher than rest of the cities which makes sense, because Mumbai is costly city. Based on geographic location House rental allowances are fixed.</a:t>
            </a:r>
            <a:endParaRPr lang="en-IN" dirty="0"/>
          </a:p>
        </p:txBody>
      </p:sp>
      <p:pic>
        <p:nvPicPr>
          <p:cNvPr id="7" name="Picture 6">
            <a:extLst>
              <a:ext uri="{FF2B5EF4-FFF2-40B4-BE49-F238E27FC236}">
                <a16:creationId xmlns:a16="http://schemas.microsoft.com/office/drawing/2014/main" id="{040DCFBE-8687-F588-D8A0-8380DDBDFE73}"/>
              </a:ext>
            </a:extLst>
          </p:cNvPr>
          <p:cNvPicPr>
            <a:picLocks noChangeAspect="1"/>
          </p:cNvPicPr>
          <p:nvPr/>
        </p:nvPicPr>
        <p:blipFill>
          <a:blip r:embed="rId2"/>
          <a:stretch>
            <a:fillRect/>
          </a:stretch>
        </p:blipFill>
        <p:spPr>
          <a:xfrm>
            <a:off x="3597639" y="1825624"/>
            <a:ext cx="7756160" cy="4351337"/>
          </a:xfrm>
          <a:prstGeom prst="rect">
            <a:avLst/>
          </a:prstGeom>
        </p:spPr>
      </p:pic>
    </p:spTree>
    <p:extLst>
      <p:ext uri="{BB962C8B-B14F-4D97-AF65-F5344CB8AC3E}">
        <p14:creationId xmlns:p14="http://schemas.microsoft.com/office/powerpoint/2010/main" val="90008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ECEE-2C57-E6DC-4EFD-4F30A1F65A9E}"/>
              </a:ext>
            </a:extLst>
          </p:cNvPr>
          <p:cNvSpPr>
            <a:spLocks noGrp="1"/>
          </p:cNvSpPr>
          <p:nvPr>
            <p:ph type="title"/>
          </p:nvPr>
        </p:nvSpPr>
        <p:spPr>
          <a:xfrm>
            <a:off x="1767591" y="316458"/>
            <a:ext cx="9220200" cy="729157"/>
          </a:xfrm>
        </p:spPr>
        <p:txBody>
          <a:bodyPr>
            <a:normAutofit fontScale="90000"/>
          </a:bodyPr>
          <a:lstStyle/>
          <a:p>
            <a:r>
              <a:rPr lang="en-IN" b="1" dirty="0">
                <a:solidFill>
                  <a:schemeClr val="bg2"/>
                </a:solidFill>
              </a:rPr>
              <a:t>Degree &amp; Specialization differing Salary</a:t>
            </a:r>
          </a:p>
        </p:txBody>
      </p:sp>
      <p:sp>
        <p:nvSpPr>
          <p:cNvPr id="3" name="Text Placeholder 2">
            <a:extLst>
              <a:ext uri="{FF2B5EF4-FFF2-40B4-BE49-F238E27FC236}">
                <a16:creationId xmlns:a16="http://schemas.microsoft.com/office/drawing/2014/main" id="{62FE8833-7903-8D26-295C-B571AA8EAFAA}"/>
              </a:ext>
            </a:extLst>
          </p:cNvPr>
          <p:cNvSpPr>
            <a:spLocks noGrp="1"/>
          </p:cNvSpPr>
          <p:nvPr>
            <p:ph type="body" idx="1"/>
          </p:nvPr>
        </p:nvSpPr>
        <p:spPr>
          <a:xfrm>
            <a:off x="4182256" y="1825625"/>
            <a:ext cx="7171543" cy="4351338"/>
          </a:xfrm>
        </p:spPr>
        <p:txBody>
          <a:bodyPr/>
          <a:lstStyle/>
          <a:p>
            <a:pPr marL="114300" indent="0">
              <a:buNone/>
            </a:pPr>
            <a:endParaRPr lang="en-IN" dirty="0"/>
          </a:p>
        </p:txBody>
      </p:sp>
      <p:pic>
        <p:nvPicPr>
          <p:cNvPr id="5" name="Picture 4">
            <a:extLst>
              <a:ext uri="{FF2B5EF4-FFF2-40B4-BE49-F238E27FC236}">
                <a16:creationId xmlns:a16="http://schemas.microsoft.com/office/drawing/2014/main" id="{E99F173D-040C-C16E-DF4F-C798860C1667}"/>
              </a:ext>
            </a:extLst>
          </p:cNvPr>
          <p:cNvPicPr>
            <a:picLocks noChangeAspect="1"/>
          </p:cNvPicPr>
          <p:nvPr/>
        </p:nvPicPr>
        <p:blipFill>
          <a:blip r:embed="rId2"/>
          <a:stretch>
            <a:fillRect/>
          </a:stretch>
        </p:blipFill>
        <p:spPr>
          <a:xfrm>
            <a:off x="4182256" y="1825625"/>
            <a:ext cx="7345180" cy="4351337"/>
          </a:xfrm>
          <a:prstGeom prst="rect">
            <a:avLst/>
          </a:prstGeom>
        </p:spPr>
      </p:pic>
      <p:sp>
        <p:nvSpPr>
          <p:cNvPr id="6" name="TextBox 5">
            <a:extLst>
              <a:ext uri="{FF2B5EF4-FFF2-40B4-BE49-F238E27FC236}">
                <a16:creationId xmlns:a16="http://schemas.microsoft.com/office/drawing/2014/main" id="{17D4438D-73B6-149B-0407-8E2F84B1B27B}"/>
              </a:ext>
            </a:extLst>
          </p:cNvPr>
          <p:cNvSpPr txBox="1"/>
          <p:nvPr/>
        </p:nvSpPr>
        <p:spPr>
          <a:xfrm>
            <a:off x="539646" y="2758190"/>
            <a:ext cx="3117954" cy="2893100"/>
          </a:xfrm>
          <a:prstGeom prst="rect">
            <a:avLst/>
          </a:prstGeom>
          <a:noFill/>
        </p:spPr>
        <p:txBody>
          <a:bodyPr wrap="square" rtlCol="0">
            <a:spAutoFit/>
          </a:bodyPr>
          <a:lstStyle/>
          <a:p>
            <a:pPr algn="ctr"/>
            <a:r>
              <a:rPr lang="en-IN" u="sng" dirty="0"/>
              <a:t>OBSERVATION</a:t>
            </a:r>
          </a:p>
          <a:p>
            <a:pPr algn="ctr"/>
            <a:endParaRPr lang="en-IN" u="sng" dirty="0"/>
          </a:p>
          <a:p>
            <a:r>
              <a:rPr lang="en-IN" dirty="0"/>
              <a:t>The Average income of BTech graduates is 300k.</a:t>
            </a:r>
          </a:p>
          <a:p>
            <a:endParaRPr lang="en-IN" dirty="0"/>
          </a:p>
          <a:p>
            <a:r>
              <a:rPr lang="en-IN" dirty="0"/>
              <a:t>The average income of MTech Post graduates is 370k</a:t>
            </a:r>
          </a:p>
          <a:p>
            <a:endParaRPr lang="en-IN" dirty="0"/>
          </a:p>
          <a:p>
            <a:r>
              <a:rPr lang="en-IN" dirty="0"/>
              <a:t>The average income of MSC Post graduates is 320k</a:t>
            </a:r>
          </a:p>
          <a:p>
            <a:endParaRPr lang="en-IN" dirty="0"/>
          </a:p>
          <a:p>
            <a:r>
              <a:rPr lang="en-IN" dirty="0"/>
              <a:t>Least earned are MCA Post graduates 260k</a:t>
            </a:r>
          </a:p>
        </p:txBody>
      </p:sp>
    </p:spTree>
    <p:extLst>
      <p:ext uri="{BB962C8B-B14F-4D97-AF65-F5344CB8AC3E}">
        <p14:creationId xmlns:p14="http://schemas.microsoft.com/office/powerpoint/2010/main" val="155074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813C-1201-AC39-5696-A9F01ADBE9F8}"/>
              </a:ext>
            </a:extLst>
          </p:cNvPr>
          <p:cNvSpPr>
            <a:spLocks noGrp="1"/>
          </p:cNvSpPr>
          <p:nvPr>
            <p:ph type="title"/>
          </p:nvPr>
        </p:nvSpPr>
        <p:spPr>
          <a:xfrm>
            <a:off x="1223572" y="395106"/>
            <a:ext cx="9744856" cy="864068"/>
          </a:xfrm>
        </p:spPr>
        <p:txBody>
          <a:bodyPr>
            <a:normAutofit fontScale="90000"/>
          </a:bodyPr>
          <a:lstStyle/>
          <a:p>
            <a:r>
              <a:rPr lang="en-IN" b="1" dirty="0">
                <a:solidFill>
                  <a:schemeClr val="bg2"/>
                </a:solidFill>
              </a:rPr>
              <a:t>KEY OBSERVATIONS FROM THE ANALYSIS</a:t>
            </a:r>
          </a:p>
        </p:txBody>
      </p:sp>
      <p:sp>
        <p:nvSpPr>
          <p:cNvPr id="3" name="Text Placeholder 2">
            <a:extLst>
              <a:ext uri="{FF2B5EF4-FFF2-40B4-BE49-F238E27FC236}">
                <a16:creationId xmlns:a16="http://schemas.microsoft.com/office/drawing/2014/main" id="{BD9FD717-3926-7265-7A53-F9255793D536}"/>
              </a:ext>
            </a:extLst>
          </p:cNvPr>
          <p:cNvSpPr>
            <a:spLocks noGrp="1"/>
          </p:cNvSpPr>
          <p:nvPr>
            <p:ph type="body" idx="1"/>
          </p:nvPr>
        </p:nvSpPr>
        <p:spPr/>
        <p:txBody>
          <a:bodyPr>
            <a:normAutofit/>
          </a:bodyPr>
          <a:lstStyle/>
          <a:p>
            <a:r>
              <a:rPr lang="en-IN" sz="1600" dirty="0">
                <a:solidFill>
                  <a:schemeClr val="bg2"/>
                </a:solidFill>
              </a:rPr>
              <a:t>From the analysis we have understood that College Tier, College Pass Out Year, are having no positive relation on the salary.</a:t>
            </a:r>
          </a:p>
          <a:p>
            <a:r>
              <a:rPr lang="en-IN" sz="1600" dirty="0">
                <a:solidFill>
                  <a:schemeClr val="bg2"/>
                </a:solidFill>
              </a:rPr>
              <a:t>Recent Graduates from top-tier colleges are tend to have lower average salaries.</a:t>
            </a:r>
          </a:p>
          <a:p>
            <a:r>
              <a:rPr lang="en-IN" sz="1600" dirty="0">
                <a:solidFill>
                  <a:schemeClr val="bg2"/>
                </a:solidFill>
              </a:rPr>
              <a:t>The gender distribution is imbalance, with 76% male and 24% female, there are gender disparities in the data.</a:t>
            </a:r>
          </a:p>
          <a:p>
            <a:r>
              <a:rPr lang="en-IN" sz="1600" dirty="0">
                <a:solidFill>
                  <a:schemeClr val="bg2"/>
                </a:solidFill>
              </a:rPr>
              <a:t>Designations are diverse, majority falls under software engineer and software developer, from this we can say software related roles are highly preferred.</a:t>
            </a:r>
          </a:p>
          <a:p>
            <a:r>
              <a:rPr lang="en-IN" sz="1600" dirty="0">
                <a:solidFill>
                  <a:schemeClr val="bg2"/>
                </a:solidFill>
              </a:rPr>
              <a:t>The majority of the students are working in Bangalore, Hyderabad, Pune, Gurgaon, Mumbai, Noida, the costlier the city the higher the salary the student can get. Students working in Mumbai have higher salaries.</a:t>
            </a:r>
          </a:p>
          <a:p>
            <a:r>
              <a:rPr lang="en-IN" sz="1600" dirty="0">
                <a:solidFill>
                  <a:schemeClr val="bg2"/>
                </a:solidFill>
              </a:rPr>
              <a:t>The average GPA is around 70%, even though some students got 80-90 GPA, it is not related to higher salaries.</a:t>
            </a:r>
          </a:p>
          <a:p>
            <a:r>
              <a:rPr lang="en-IN" sz="1600" dirty="0">
                <a:solidFill>
                  <a:schemeClr val="bg2"/>
                </a:solidFill>
              </a:rPr>
              <a:t>The main impact on salary is Interview round, students who performed well in English, Logical reasoning, computer programming, and importantly Quantitative Aptitude. </a:t>
            </a:r>
          </a:p>
          <a:p>
            <a:r>
              <a:rPr lang="en-IN" sz="1600" dirty="0">
                <a:solidFill>
                  <a:schemeClr val="bg2"/>
                </a:solidFill>
              </a:rPr>
              <a:t>Quantitative Aptitude has higher relation on salary, students who performed well in Quant and performed average in other interview subjects have higher salaries.</a:t>
            </a:r>
          </a:p>
        </p:txBody>
      </p:sp>
    </p:spTree>
    <p:extLst>
      <p:ext uri="{BB962C8B-B14F-4D97-AF65-F5344CB8AC3E}">
        <p14:creationId xmlns:p14="http://schemas.microsoft.com/office/powerpoint/2010/main" val="421555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chemeClr val="bg2"/>
                </a:solidFill>
                <a:latin typeface="Libre Baskerville"/>
                <a:ea typeface="Libre Baskerville"/>
                <a:cs typeface="Libre Baskerville"/>
                <a:sym typeface="Libre Baskerville"/>
              </a:rPr>
              <a:t>THANK</a:t>
            </a:r>
            <a:r>
              <a:rPr lang="en-IN" sz="4400" b="0" i="0" u="none" strike="noStrike" cap="none" dirty="0">
                <a:solidFill>
                  <a:srgbClr val="C00000"/>
                </a:solidFill>
                <a:latin typeface="Libre Baskerville"/>
                <a:ea typeface="Libre Baskerville"/>
                <a:cs typeface="Libre Baskerville"/>
                <a:sym typeface="Libre Baskerville"/>
              </a:rPr>
              <a:t> </a:t>
            </a:r>
            <a:r>
              <a:rPr lang="en-IN" sz="4400" b="0" i="0" u="none" strike="noStrike" cap="none" dirty="0">
                <a:solidFill>
                  <a:schemeClr val="bg2"/>
                </a:solidFill>
                <a:latin typeface="Libre Baskerville"/>
                <a:ea typeface="Libre Baskerville"/>
                <a:cs typeface="Libre Baskerville"/>
                <a:sym typeface="Libre Baskerville"/>
              </a:rPr>
              <a:t>YOU</a:t>
            </a:r>
            <a:endParaRPr sz="1800" b="0" i="0" u="none" strike="noStrike" cap="none" dirty="0">
              <a:solidFill>
                <a:schemeClr val="bg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1236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3600" b="1" i="0" u="none" strike="noStrike" cap="none" dirty="0" err="1">
                <a:solidFill>
                  <a:schemeClr val="bg2"/>
                </a:solidFill>
                <a:latin typeface="Calibri"/>
                <a:ea typeface="Calibri"/>
                <a:cs typeface="Calibri"/>
                <a:sym typeface="Calibri"/>
              </a:rPr>
              <a:t>Bogaram</a:t>
            </a:r>
            <a:r>
              <a:rPr lang="en-IN" sz="3600" b="1" i="0" u="none" strike="noStrike" cap="none" dirty="0">
                <a:solidFill>
                  <a:schemeClr val="bg2"/>
                </a:solidFill>
                <a:latin typeface="Calibri"/>
                <a:ea typeface="Calibri"/>
                <a:cs typeface="Calibri"/>
                <a:sym typeface="Calibri"/>
              </a:rPr>
              <a:t> Akshay Kumar (BBA)</a:t>
            </a:r>
            <a:endParaRPr sz="3600" b="1" i="0" u="none" strike="noStrike" cap="none" dirty="0">
              <a:solidFill>
                <a:schemeClr val="bg2"/>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2400" b="1" i="0" u="none" strike="noStrike" cap="none" dirty="0" err="1">
                <a:solidFill>
                  <a:schemeClr val="bg2"/>
                </a:solidFill>
                <a:latin typeface="Calibri"/>
                <a:ea typeface="Calibri"/>
                <a:cs typeface="Calibri"/>
                <a:sym typeface="Calibri"/>
              </a:rPr>
              <a:t>Enth</a:t>
            </a:r>
            <a:r>
              <a:rPr lang="en-IN" sz="2400" b="1" dirty="0" err="1">
                <a:solidFill>
                  <a:schemeClr val="bg2"/>
                </a:solidFill>
                <a:latin typeface="Calibri"/>
                <a:ea typeface="Calibri"/>
                <a:cs typeface="Calibri"/>
                <a:sym typeface="Calibri"/>
              </a:rPr>
              <a:t>usiasitic</a:t>
            </a:r>
            <a:r>
              <a:rPr lang="en-IN" sz="2400" b="1" dirty="0">
                <a:solidFill>
                  <a:schemeClr val="bg2"/>
                </a:solidFill>
                <a:latin typeface="Calibri"/>
                <a:ea typeface="Calibri"/>
                <a:cs typeface="Calibri"/>
                <a:sym typeface="Calibri"/>
              </a:rPr>
              <a:t> and passionate towards Data Science</a:t>
            </a:r>
            <a:endParaRPr sz="2400" b="1" i="0" u="none" strike="noStrike" cap="none" dirty="0">
              <a:solidFill>
                <a:schemeClr val="bg2"/>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2400" b="1" dirty="0">
                <a:solidFill>
                  <a:schemeClr val="bg2"/>
                </a:solidFill>
                <a:latin typeface="Calibri"/>
                <a:ea typeface="Calibri"/>
                <a:cs typeface="Calibri"/>
                <a:sym typeface="Calibri"/>
              </a:rPr>
              <a:t>Data Science Intern</a:t>
            </a:r>
            <a:endParaRPr sz="2400" b="1" i="0" u="none" strike="noStrike" cap="none" dirty="0">
              <a:solidFill>
                <a:schemeClr val="bg2"/>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2400" b="1" dirty="0">
                <a:solidFill>
                  <a:schemeClr val="bg2"/>
                </a:solidFill>
                <a:latin typeface="Calibri"/>
                <a:ea typeface="Calibri"/>
                <a:cs typeface="Calibri"/>
                <a:sym typeface="Calibri"/>
              </a:rPr>
              <a:t>LinkedIn: </a:t>
            </a:r>
            <a:r>
              <a:rPr lang="en-IN" sz="24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www.linkedin.com/in/b-akshay-kumar</a:t>
            </a:r>
            <a:endParaRPr lang="en-IN" sz="24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Calibri"/>
              <a:buChar char="•"/>
            </a:pPr>
            <a:r>
              <a:rPr lang="en-IN" sz="2400" b="1" dirty="0">
                <a:solidFill>
                  <a:schemeClr val="bg2"/>
                </a:solidFill>
                <a:latin typeface="Calibri" panose="020F0502020204030204" pitchFamily="34" charset="0"/>
                <a:ea typeface="Calibri" panose="020F0502020204030204" pitchFamily="34" charset="0"/>
                <a:cs typeface="Calibri" panose="020F0502020204030204" pitchFamily="34" charset="0"/>
                <a:sym typeface="Calibri"/>
              </a:rPr>
              <a:t>GitHub: </a:t>
            </a:r>
            <a:r>
              <a:rPr lang="en-IN" sz="2400" dirty="0">
                <a:solidFill>
                  <a:schemeClr val="bg2"/>
                </a:solidFill>
                <a:latin typeface="Calibri" panose="020F0502020204030204" pitchFamily="34" charset="0"/>
                <a:ea typeface="Calibri" panose="020F0502020204030204" pitchFamily="34" charset="0"/>
                <a:cs typeface="Calibri" panose="020F0502020204030204" pitchFamily="34" charset="0"/>
                <a:sym typeface="Calibri"/>
                <a:hlinkClick r:id="rId4">
                  <a:extLst>
                    <a:ext uri="{A12FA001-AC4F-418D-AE19-62706E023703}">
                      <ahyp:hlinkClr xmlns:ahyp="http://schemas.microsoft.com/office/drawing/2018/hyperlinkcolor" val="tx"/>
                    </a:ext>
                  </a:extLst>
                </a:hlinkClick>
              </a:rPr>
              <a:t>https://github.com/akshay-kumar-bogaram</a:t>
            </a:r>
            <a:endParaRPr lang="en-IN" sz="2400" dirty="0">
              <a:solidFill>
                <a:schemeClr val="bg2"/>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341603"/>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1" i="0" u="none" strike="noStrike" cap="none" dirty="0">
                <a:solidFill>
                  <a:schemeClr val="bg2"/>
                </a:solidFill>
                <a:latin typeface="Lato Black"/>
                <a:ea typeface="Lato Black"/>
                <a:cs typeface="Lato Black"/>
                <a:sym typeface="Lato Black"/>
              </a:rPr>
              <a:t>ABOUT ME</a:t>
            </a:r>
            <a:r>
              <a:rPr lang="en-IN" sz="4400" b="0" i="0" u="none" strike="noStrike" cap="none" dirty="0">
                <a:solidFill>
                  <a:schemeClr val="bg2"/>
                </a:solidFill>
                <a:latin typeface="Lato Black"/>
                <a:ea typeface="Lato Black"/>
                <a:cs typeface="Lato Black"/>
                <a:sym typeface="Lato Black"/>
              </a:rPr>
              <a:t> </a:t>
            </a:r>
            <a:endParaRPr sz="4400" b="0" i="0" u="none" strike="noStrike" cap="none" dirty="0">
              <a:solidFill>
                <a:schemeClr val="bg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bg2"/>
                </a:solidFill>
              </a:rPr>
              <a:t>AGENDA</a:t>
            </a:r>
            <a:endParaRPr b="1" dirty="0">
              <a:solidFill>
                <a:schemeClr val="bg2"/>
              </a:solidFill>
            </a:endParaRPr>
          </a:p>
        </p:txBody>
      </p:sp>
      <p:sp>
        <p:nvSpPr>
          <p:cNvPr id="111" name="Google Shape;111;p4"/>
          <p:cNvSpPr txBox="1">
            <a:spLocks noGrp="1"/>
          </p:cNvSpPr>
          <p:nvPr>
            <p:ph type="body" idx="1"/>
          </p:nvPr>
        </p:nvSpPr>
        <p:spPr>
          <a:xfrm>
            <a:off x="684880" y="1919029"/>
            <a:ext cx="10515600" cy="424192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20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The dataset was released by Aspiring Minds from the Aspiring Mind Employment Outcome 2015 (AMEO). The study is primarily limited only to students with engineering disciplines. This project is about understanding the factors that are directly or indirectly related to Package for Graduates and Post Graduates. In this project we have done a thorough analysis, visualization and uncovered hidden insights </a:t>
            </a:r>
            <a:endParaRPr sz="2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chemeClr val="accent1">
                    <a:lumMod val="50000"/>
                  </a:schemeClr>
                </a:solidFill>
              </a:rPr>
              <a:t>Exploratory Data Analysis:</a:t>
            </a:r>
            <a:r>
              <a:rPr lang="en-IN" b="1" u="sng" dirty="0">
                <a:solidFill>
                  <a:srgbClr val="FF0000"/>
                </a:solidFill>
              </a:rPr>
              <a:t> </a:t>
            </a:r>
            <a:endParaRPr lang="en-IN" u="sng" dirty="0">
              <a:solidFill>
                <a:srgbClr val="FF0000"/>
              </a:solidFill>
            </a:endParaRPr>
          </a:p>
          <a:p>
            <a:pPr lvl="0" indent="-457200" algn="l" rtl="0">
              <a:lnSpc>
                <a:spcPct val="90000"/>
              </a:lnSpc>
              <a:spcBef>
                <a:spcPts val="1000"/>
              </a:spcBef>
              <a:spcAft>
                <a:spcPts val="0"/>
              </a:spcAft>
              <a:buClr>
                <a:srgbClr val="FF0000"/>
              </a:buClr>
              <a:buSzPct val="100000"/>
              <a:buFont typeface="Wingdings" panose="05000000000000000000" pitchFamily="2" charset="2"/>
              <a:buChar char="ü"/>
            </a:pPr>
            <a:r>
              <a:rPr lang="en-IN" sz="2000" b="1" dirty="0">
                <a:solidFill>
                  <a:schemeClr val="bg2"/>
                </a:solidFill>
              </a:rPr>
              <a:t>Data Processing : Data Cleaning, Manipulation</a:t>
            </a:r>
          </a:p>
          <a:p>
            <a:pPr lvl="0" indent="-457200" algn="l" rtl="0">
              <a:lnSpc>
                <a:spcPct val="90000"/>
              </a:lnSpc>
              <a:spcBef>
                <a:spcPts val="1000"/>
              </a:spcBef>
              <a:spcAft>
                <a:spcPts val="0"/>
              </a:spcAft>
              <a:buClr>
                <a:srgbClr val="FF0000"/>
              </a:buClr>
              <a:buSzPct val="100000"/>
              <a:buFont typeface="Wingdings" panose="05000000000000000000" pitchFamily="2" charset="2"/>
              <a:buChar char="ü"/>
            </a:pPr>
            <a:r>
              <a:rPr lang="en-IN" sz="2000" b="1" dirty="0">
                <a:solidFill>
                  <a:schemeClr val="bg2"/>
                </a:solidFill>
              </a:rPr>
              <a:t>Univariate Analysis: Analysed single columns individually</a:t>
            </a:r>
          </a:p>
          <a:p>
            <a:pPr lvl="0" indent="-457200" algn="l" rtl="0">
              <a:lnSpc>
                <a:spcPct val="90000"/>
              </a:lnSpc>
              <a:spcBef>
                <a:spcPts val="1000"/>
              </a:spcBef>
              <a:spcAft>
                <a:spcPts val="0"/>
              </a:spcAft>
              <a:buClr>
                <a:srgbClr val="FF0000"/>
              </a:buClr>
              <a:buSzPct val="100000"/>
              <a:buFont typeface="Wingdings" panose="05000000000000000000" pitchFamily="2" charset="2"/>
              <a:buChar char="ü"/>
            </a:pPr>
            <a:r>
              <a:rPr lang="en-IN" sz="2000" b="1" dirty="0">
                <a:solidFill>
                  <a:schemeClr val="bg2"/>
                </a:solidFill>
              </a:rPr>
              <a:t>Bivariate Analysis: Analysed two columns to check relation </a:t>
            </a:r>
          </a:p>
          <a:p>
            <a:pPr lvl="0" indent="-457200" algn="l" rtl="0">
              <a:lnSpc>
                <a:spcPct val="90000"/>
              </a:lnSpc>
              <a:spcBef>
                <a:spcPts val="1000"/>
              </a:spcBef>
              <a:spcAft>
                <a:spcPts val="0"/>
              </a:spcAft>
              <a:buClr>
                <a:srgbClr val="FF0000"/>
              </a:buClr>
              <a:buSzPct val="100000"/>
              <a:buFont typeface="Wingdings" panose="05000000000000000000" pitchFamily="2" charset="2"/>
              <a:buChar char="ü"/>
            </a:pPr>
            <a:r>
              <a:rPr lang="en-IN" sz="2000" b="1" dirty="0">
                <a:solidFill>
                  <a:schemeClr val="bg2"/>
                </a:solidFill>
              </a:rPr>
              <a:t>Multi variate Analysis: Analysed more than two columns to uncover the hidden insights in the data</a:t>
            </a:r>
            <a:endParaRPr sz="2000" b="1"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E5D7-0FAF-234F-6AEA-5C07BB915AAB}"/>
              </a:ext>
            </a:extLst>
          </p:cNvPr>
          <p:cNvSpPr>
            <a:spLocks noGrp="1"/>
          </p:cNvSpPr>
          <p:nvPr>
            <p:ph type="title"/>
          </p:nvPr>
        </p:nvSpPr>
        <p:spPr>
          <a:xfrm>
            <a:off x="2653598" y="263419"/>
            <a:ext cx="7794546" cy="951148"/>
          </a:xfrm>
        </p:spPr>
        <p:txBody>
          <a:bodyPr>
            <a:normAutofit/>
          </a:bodyPr>
          <a:lstStyle/>
          <a:p>
            <a:r>
              <a:rPr lang="en-IN" sz="4400" b="1" dirty="0">
                <a:solidFill>
                  <a:schemeClr val="bg2"/>
                </a:solidFill>
              </a:rPr>
              <a:t>Distribution of Male and Female</a:t>
            </a:r>
          </a:p>
        </p:txBody>
      </p:sp>
      <p:sp>
        <p:nvSpPr>
          <p:cNvPr id="6" name="Text Placeholder 5">
            <a:extLst>
              <a:ext uri="{FF2B5EF4-FFF2-40B4-BE49-F238E27FC236}">
                <a16:creationId xmlns:a16="http://schemas.microsoft.com/office/drawing/2014/main" id="{5A028632-763E-A677-C6C1-2ED1F05BB54B}"/>
              </a:ext>
            </a:extLst>
          </p:cNvPr>
          <p:cNvSpPr>
            <a:spLocks noGrp="1"/>
          </p:cNvSpPr>
          <p:nvPr>
            <p:ph type="body" idx="2"/>
          </p:nvPr>
        </p:nvSpPr>
        <p:spPr>
          <a:xfrm>
            <a:off x="197371" y="3645630"/>
            <a:ext cx="3445240" cy="2473377"/>
          </a:xfrm>
        </p:spPr>
        <p:txBody>
          <a:bodyPr/>
          <a:lstStyle/>
          <a:p>
            <a:pPr algn="ctr"/>
            <a:r>
              <a:rPr lang="en-IN" u="sng" dirty="0"/>
              <a:t>OBSERVATION</a:t>
            </a:r>
          </a:p>
          <a:p>
            <a:r>
              <a:rPr lang="en-US" dirty="0"/>
              <a:t>      In this data the distribution of Males is higher in number than female. The data distribution is imbalance.</a:t>
            </a:r>
          </a:p>
          <a:p>
            <a:r>
              <a:rPr lang="en-US" dirty="0"/>
              <a:t>    76.06% Males and 23.94% Female </a:t>
            </a:r>
            <a:endParaRPr lang="en-IN" dirty="0"/>
          </a:p>
        </p:txBody>
      </p:sp>
      <p:pic>
        <p:nvPicPr>
          <p:cNvPr id="8" name="Picture 7">
            <a:extLst>
              <a:ext uri="{FF2B5EF4-FFF2-40B4-BE49-F238E27FC236}">
                <a16:creationId xmlns:a16="http://schemas.microsoft.com/office/drawing/2014/main" id="{FDD86A64-D7DC-F2C2-3D53-15BF7274FA52}"/>
              </a:ext>
            </a:extLst>
          </p:cNvPr>
          <p:cNvPicPr>
            <a:picLocks noChangeAspect="1"/>
          </p:cNvPicPr>
          <p:nvPr/>
        </p:nvPicPr>
        <p:blipFill>
          <a:blip r:embed="rId2"/>
          <a:stretch>
            <a:fillRect/>
          </a:stretch>
        </p:blipFill>
        <p:spPr>
          <a:xfrm>
            <a:off x="3777521" y="1394085"/>
            <a:ext cx="7989758" cy="4724921"/>
          </a:xfrm>
          <a:prstGeom prst="rect">
            <a:avLst/>
          </a:prstGeom>
        </p:spPr>
      </p:pic>
    </p:spTree>
    <p:extLst>
      <p:ext uri="{BB962C8B-B14F-4D97-AF65-F5344CB8AC3E}">
        <p14:creationId xmlns:p14="http://schemas.microsoft.com/office/powerpoint/2010/main" val="16724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6409-F6FA-16C7-C31B-44A4F3870B8C}"/>
              </a:ext>
            </a:extLst>
          </p:cNvPr>
          <p:cNvSpPr>
            <a:spLocks noGrp="1"/>
          </p:cNvSpPr>
          <p:nvPr>
            <p:ph type="title"/>
          </p:nvPr>
        </p:nvSpPr>
        <p:spPr>
          <a:xfrm>
            <a:off x="1798819" y="179612"/>
            <a:ext cx="8724275" cy="894049"/>
          </a:xfrm>
        </p:spPr>
        <p:txBody>
          <a:bodyPr>
            <a:normAutofit/>
          </a:bodyPr>
          <a:lstStyle/>
          <a:p>
            <a:r>
              <a:rPr lang="en-IN" b="1" dirty="0">
                <a:solidFill>
                  <a:schemeClr val="bg2"/>
                </a:solidFill>
              </a:rPr>
              <a:t>Count of Degree and Specializations</a:t>
            </a:r>
          </a:p>
        </p:txBody>
      </p:sp>
      <p:sp>
        <p:nvSpPr>
          <p:cNvPr id="3" name="Text Placeholder 2">
            <a:extLst>
              <a:ext uri="{FF2B5EF4-FFF2-40B4-BE49-F238E27FC236}">
                <a16:creationId xmlns:a16="http://schemas.microsoft.com/office/drawing/2014/main" id="{B6EA6A41-ACDD-4EE7-8A27-8935CB38767D}"/>
              </a:ext>
            </a:extLst>
          </p:cNvPr>
          <p:cNvSpPr>
            <a:spLocks noGrp="1"/>
          </p:cNvSpPr>
          <p:nvPr>
            <p:ph type="body" idx="1"/>
          </p:nvPr>
        </p:nvSpPr>
        <p:spPr>
          <a:xfrm>
            <a:off x="4512039" y="1319134"/>
            <a:ext cx="7455109" cy="4730433"/>
          </a:xfrm>
        </p:spPr>
        <p:txBody>
          <a:bodyPr/>
          <a:lstStyle/>
          <a:p>
            <a:pPr marL="114300" indent="0">
              <a:buNone/>
            </a:pPr>
            <a:endParaRPr lang="en-IN" dirty="0"/>
          </a:p>
        </p:txBody>
      </p:sp>
      <p:sp>
        <p:nvSpPr>
          <p:cNvPr id="6" name="TextBox 5">
            <a:extLst>
              <a:ext uri="{FF2B5EF4-FFF2-40B4-BE49-F238E27FC236}">
                <a16:creationId xmlns:a16="http://schemas.microsoft.com/office/drawing/2014/main" id="{60AAF3F3-26BC-EBB6-4127-1786F6FDF289}"/>
              </a:ext>
            </a:extLst>
          </p:cNvPr>
          <p:cNvSpPr txBox="1"/>
          <p:nvPr/>
        </p:nvSpPr>
        <p:spPr>
          <a:xfrm>
            <a:off x="434714" y="4630925"/>
            <a:ext cx="2728210" cy="1600438"/>
          </a:xfrm>
          <a:prstGeom prst="rect">
            <a:avLst/>
          </a:prstGeom>
          <a:noFill/>
        </p:spPr>
        <p:txBody>
          <a:bodyPr wrap="square" rtlCol="0">
            <a:spAutoFit/>
          </a:bodyPr>
          <a:lstStyle/>
          <a:p>
            <a:pPr algn="ctr"/>
            <a:r>
              <a:rPr lang="en-IN" u="sng" dirty="0"/>
              <a:t>OBSERVATION</a:t>
            </a:r>
          </a:p>
          <a:p>
            <a:endParaRPr lang="en-US" dirty="0"/>
          </a:p>
          <a:p>
            <a:r>
              <a:rPr lang="en-US" dirty="0"/>
              <a:t>91% of employees are actually graduates (</a:t>
            </a:r>
            <a:r>
              <a:rPr lang="en-US" dirty="0" err="1"/>
              <a:t>B.Tech</a:t>
            </a:r>
            <a:r>
              <a:rPr lang="en-US" dirty="0"/>
              <a:t>/B.E), only 7.69% hold MCA, only 0.03% hold </a:t>
            </a:r>
            <a:r>
              <a:rPr lang="en-US" dirty="0" err="1"/>
              <a:t>M.tech</a:t>
            </a:r>
            <a:r>
              <a:rPr lang="en-US" dirty="0"/>
              <a:t>/M.E and rest have </a:t>
            </a:r>
            <a:r>
              <a:rPr lang="en-US" dirty="0" err="1"/>
              <a:t>M.Sc.Tech</a:t>
            </a:r>
            <a:r>
              <a:rPr lang="en-US" dirty="0"/>
              <a:t> Pg degrees</a:t>
            </a:r>
            <a:endParaRPr lang="en-IN" dirty="0"/>
          </a:p>
        </p:txBody>
      </p:sp>
      <p:pic>
        <p:nvPicPr>
          <p:cNvPr id="18" name="Picture 17">
            <a:extLst>
              <a:ext uri="{FF2B5EF4-FFF2-40B4-BE49-F238E27FC236}">
                <a16:creationId xmlns:a16="http://schemas.microsoft.com/office/drawing/2014/main" id="{FA110BD0-2CA2-7540-5F1E-C96C6BB0F928}"/>
              </a:ext>
            </a:extLst>
          </p:cNvPr>
          <p:cNvPicPr>
            <a:picLocks noChangeAspect="1"/>
          </p:cNvPicPr>
          <p:nvPr/>
        </p:nvPicPr>
        <p:blipFill>
          <a:blip r:embed="rId2"/>
          <a:stretch>
            <a:fillRect/>
          </a:stretch>
        </p:blipFill>
        <p:spPr>
          <a:xfrm>
            <a:off x="224852" y="1319134"/>
            <a:ext cx="4017364" cy="3102964"/>
          </a:xfrm>
          <a:prstGeom prst="rect">
            <a:avLst/>
          </a:prstGeom>
        </p:spPr>
      </p:pic>
      <p:pic>
        <p:nvPicPr>
          <p:cNvPr id="20" name="Picture 19">
            <a:extLst>
              <a:ext uri="{FF2B5EF4-FFF2-40B4-BE49-F238E27FC236}">
                <a16:creationId xmlns:a16="http://schemas.microsoft.com/office/drawing/2014/main" id="{98D73DCF-1DC5-AD0B-AAE8-6B5B3E35B7AA}"/>
              </a:ext>
            </a:extLst>
          </p:cNvPr>
          <p:cNvPicPr>
            <a:picLocks noChangeAspect="1"/>
          </p:cNvPicPr>
          <p:nvPr/>
        </p:nvPicPr>
        <p:blipFill>
          <a:blip r:embed="rId3"/>
          <a:stretch>
            <a:fillRect/>
          </a:stretch>
        </p:blipFill>
        <p:spPr>
          <a:xfrm>
            <a:off x="4512038" y="1319135"/>
            <a:ext cx="7455109" cy="4730432"/>
          </a:xfrm>
          <a:prstGeom prst="rect">
            <a:avLst/>
          </a:prstGeom>
        </p:spPr>
      </p:pic>
    </p:spTree>
    <p:extLst>
      <p:ext uri="{BB962C8B-B14F-4D97-AF65-F5344CB8AC3E}">
        <p14:creationId xmlns:p14="http://schemas.microsoft.com/office/powerpoint/2010/main" val="348754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C053-58F1-5066-CBF7-F1353C878852}"/>
              </a:ext>
            </a:extLst>
          </p:cNvPr>
          <p:cNvSpPr>
            <a:spLocks noGrp="1"/>
          </p:cNvSpPr>
          <p:nvPr>
            <p:ph type="title"/>
          </p:nvPr>
        </p:nvSpPr>
        <p:spPr>
          <a:xfrm>
            <a:off x="1079292" y="317474"/>
            <a:ext cx="10223291" cy="729157"/>
          </a:xfrm>
        </p:spPr>
        <p:txBody>
          <a:bodyPr>
            <a:noAutofit/>
          </a:bodyPr>
          <a:lstStyle/>
          <a:p>
            <a:r>
              <a:rPr lang="en-IN" b="1" dirty="0">
                <a:solidFill>
                  <a:schemeClr val="bg2"/>
                </a:solidFill>
              </a:rPr>
              <a:t>Most Common Job Among the Graduates</a:t>
            </a:r>
          </a:p>
        </p:txBody>
      </p:sp>
      <p:sp>
        <p:nvSpPr>
          <p:cNvPr id="3" name="Text Placeholder 2">
            <a:extLst>
              <a:ext uri="{FF2B5EF4-FFF2-40B4-BE49-F238E27FC236}">
                <a16:creationId xmlns:a16="http://schemas.microsoft.com/office/drawing/2014/main" id="{4A52B2BF-9118-2C9D-C60B-A89353E7DFDA}"/>
              </a:ext>
            </a:extLst>
          </p:cNvPr>
          <p:cNvSpPr>
            <a:spLocks noGrp="1"/>
          </p:cNvSpPr>
          <p:nvPr>
            <p:ph type="body" idx="1"/>
          </p:nvPr>
        </p:nvSpPr>
        <p:spPr>
          <a:xfrm>
            <a:off x="2863121" y="1978702"/>
            <a:ext cx="9097155" cy="419724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D32EB567-7E27-F4F1-2713-295777D6564A}"/>
              </a:ext>
            </a:extLst>
          </p:cNvPr>
          <p:cNvPicPr>
            <a:picLocks noChangeAspect="1"/>
          </p:cNvPicPr>
          <p:nvPr/>
        </p:nvPicPr>
        <p:blipFill>
          <a:blip r:embed="rId2"/>
          <a:stretch>
            <a:fillRect/>
          </a:stretch>
        </p:blipFill>
        <p:spPr>
          <a:xfrm>
            <a:off x="2863122" y="2098623"/>
            <a:ext cx="9097154" cy="4077322"/>
          </a:xfrm>
          <a:prstGeom prst="rect">
            <a:avLst/>
          </a:prstGeom>
        </p:spPr>
      </p:pic>
      <p:sp>
        <p:nvSpPr>
          <p:cNvPr id="10" name="TextBox 9">
            <a:extLst>
              <a:ext uri="{FF2B5EF4-FFF2-40B4-BE49-F238E27FC236}">
                <a16:creationId xmlns:a16="http://schemas.microsoft.com/office/drawing/2014/main" id="{183894F5-3B2A-1C42-5B1A-0D72A04F7655}"/>
              </a:ext>
            </a:extLst>
          </p:cNvPr>
          <p:cNvSpPr txBox="1"/>
          <p:nvPr/>
        </p:nvSpPr>
        <p:spPr>
          <a:xfrm>
            <a:off x="231724" y="3192905"/>
            <a:ext cx="2421535" cy="2462213"/>
          </a:xfrm>
          <a:prstGeom prst="rect">
            <a:avLst/>
          </a:prstGeom>
          <a:noFill/>
        </p:spPr>
        <p:txBody>
          <a:bodyPr wrap="square" rtlCol="0">
            <a:spAutoFit/>
          </a:bodyPr>
          <a:lstStyle/>
          <a:p>
            <a:r>
              <a:rPr lang="en-IN" u="sng" dirty="0"/>
              <a:t>OBSERVATIONS</a:t>
            </a:r>
          </a:p>
          <a:p>
            <a:endParaRPr lang="en-IN" dirty="0"/>
          </a:p>
          <a:p>
            <a:pPr marL="285750" indent="-285750">
              <a:buFontTx/>
              <a:buChar char="-"/>
            </a:pPr>
            <a:r>
              <a:rPr lang="en-IN" dirty="0"/>
              <a:t>Most desirable job is software engineer, followed by software developer.</a:t>
            </a:r>
          </a:p>
          <a:p>
            <a:pPr marL="285750" indent="-285750">
              <a:buFontTx/>
              <a:buChar char="-"/>
            </a:pPr>
            <a:endParaRPr lang="en-IN" dirty="0"/>
          </a:p>
          <a:p>
            <a:pPr marL="285750" indent="-285750">
              <a:buFontTx/>
              <a:buChar char="-"/>
            </a:pPr>
            <a:r>
              <a:rPr lang="en-IN" dirty="0"/>
              <a:t>As per this data Operations Analyst has less number of people working.</a:t>
            </a:r>
          </a:p>
        </p:txBody>
      </p:sp>
    </p:spTree>
    <p:extLst>
      <p:ext uri="{BB962C8B-B14F-4D97-AF65-F5344CB8AC3E}">
        <p14:creationId xmlns:p14="http://schemas.microsoft.com/office/powerpoint/2010/main" val="30847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F87E-EA3D-9769-AC51-6A63307032D2}"/>
              </a:ext>
            </a:extLst>
          </p:cNvPr>
          <p:cNvSpPr>
            <a:spLocks noGrp="1"/>
          </p:cNvSpPr>
          <p:nvPr>
            <p:ph type="title"/>
          </p:nvPr>
        </p:nvSpPr>
        <p:spPr>
          <a:xfrm>
            <a:off x="359765" y="245204"/>
            <a:ext cx="11572406" cy="983989"/>
          </a:xfrm>
        </p:spPr>
        <p:txBody>
          <a:bodyPr>
            <a:noAutofit/>
          </a:bodyPr>
          <a:lstStyle/>
          <a:p>
            <a:r>
              <a:rPr lang="en-IN" b="1" dirty="0">
                <a:solidFill>
                  <a:schemeClr val="bg2"/>
                </a:solidFill>
              </a:rPr>
              <a:t>Cities which has Most No of Working Employees</a:t>
            </a:r>
          </a:p>
        </p:txBody>
      </p:sp>
      <p:sp>
        <p:nvSpPr>
          <p:cNvPr id="3" name="Text Placeholder 2">
            <a:extLst>
              <a:ext uri="{FF2B5EF4-FFF2-40B4-BE49-F238E27FC236}">
                <a16:creationId xmlns:a16="http://schemas.microsoft.com/office/drawing/2014/main" id="{29CF5AA7-D665-11A5-CB44-392A46A7769F}"/>
              </a:ext>
            </a:extLst>
          </p:cNvPr>
          <p:cNvSpPr>
            <a:spLocks noGrp="1"/>
          </p:cNvSpPr>
          <p:nvPr>
            <p:ph type="body" idx="1"/>
          </p:nvPr>
        </p:nvSpPr>
        <p:spPr>
          <a:xfrm>
            <a:off x="3462728" y="1573967"/>
            <a:ext cx="7891071" cy="4602996"/>
          </a:xfrm>
        </p:spPr>
        <p:txBody>
          <a:bodyPr/>
          <a:lstStyle/>
          <a:p>
            <a:pPr marL="114300" indent="0">
              <a:buNone/>
            </a:pPr>
            <a:endParaRPr lang="en-IN" dirty="0"/>
          </a:p>
        </p:txBody>
      </p:sp>
      <p:pic>
        <p:nvPicPr>
          <p:cNvPr id="5" name="Picture 4">
            <a:extLst>
              <a:ext uri="{FF2B5EF4-FFF2-40B4-BE49-F238E27FC236}">
                <a16:creationId xmlns:a16="http://schemas.microsoft.com/office/drawing/2014/main" id="{13B17FA8-557A-EF11-F069-1044892662D4}"/>
              </a:ext>
            </a:extLst>
          </p:cNvPr>
          <p:cNvPicPr>
            <a:picLocks noChangeAspect="1"/>
          </p:cNvPicPr>
          <p:nvPr/>
        </p:nvPicPr>
        <p:blipFill>
          <a:blip r:embed="rId2"/>
          <a:stretch>
            <a:fillRect/>
          </a:stretch>
        </p:blipFill>
        <p:spPr>
          <a:xfrm>
            <a:off x="3462728" y="1573968"/>
            <a:ext cx="7891071" cy="4602996"/>
          </a:xfrm>
          <a:prstGeom prst="rect">
            <a:avLst/>
          </a:prstGeom>
        </p:spPr>
      </p:pic>
      <p:sp>
        <p:nvSpPr>
          <p:cNvPr id="6" name="TextBox 5">
            <a:extLst>
              <a:ext uri="{FF2B5EF4-FFF2-40B4-BE49-F238E27FC236}">
                <a16:creationId xmlns:a16="http://schemas.microsoft.com/office/drawing/2014/main" id="{21D152F0-56D9-6A8E-D05E-BC12753A2A65}"/>
              </a:ext>
            </a:extLst>
          </p:cNvPr>
          <p:cNvSpPr txBox="1"/>
          <p:nvPr/>
        </p:nvSpPr>
        <p:spPr>
          <a:xfrm>
            <a:off x="164892" y="2893102"/>
            <a:ext cx="3043003" cy="2246769"/>
          </a:xfrm>
          <a:prstGeom prst="rect">
            <a:avLst/>
          </a:prstGeom>
          <a:noFill/>
        </p:spPr>
        <p:txBody>
          <a:bodyPr wrap="square" rtlCol="0">
            <a:spAutoFit/>
          </a:bodyPr>
          <a:lstStyle/>
          <a:p>
            <a:pPr algn="ctr"/>
            <a:r>
              <a:rPr lang="en-IN" u="sng" dirty="0"/>
              <a:t>OBSERVATION</a:t>
            </a:r>
          </a:p>
          <a:p>
            <a:r>
              <a:rPr lang="en-IN" dirty="0"/>
              <a:t> </a:t>
            </a:r>
          </a:p>
          <a:p>
            <a:r>
              <a:rPr lang="en-IN" dirty="0"/>
              <a:t>As per the Data, Bangalore has most of working employees. Because Bangalore is main </a:t>
            </a:r>
            <a:r>
              <a:rPr lang="en-IN" dirty="0" err="1"/>
              <a:t>iT</a:t>
            </a:r>
            <a:r>
              <a:rPr lang="en-IN" dirty="0"/>
              <a:t> hub so it has more </a:t>
            </a:r>
            <a:r>
              <a:rPr lang="en-IN" dirty="0" err="1"/>
              <a:t>startup</a:t>
            </a:r>
            <a:r>
              <a:rPr lang="en-IN" dirty="0"/>
              <a:t> companies.</a:t>
            </a:r>
          </a:p>
          <a:p>
            <a:endParaRPr lang="en-IN" dirty="0"/>
          </a:p>
          <a:p>
            <a:r>
              <a:rPr lang="en-IN" dirty="0"/>
              <a:t>Greater Noida has 362 Employees, followed by Hyderabad and Chennai.</a:t>
            </a:r>
          </a:p>
        </p:txBody>
      </p:sp>
    </p:spTree>
    <p:extLst>
      <p:ext uri="{BB962C8B-B14F-4D97-AF65-F5344CB8AC3E}">
        <p14:creationId xmlns:p14="http://schemas.microsoft.com/office/powerpoint/2010/main" val="378559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8602-1720-3F9B-6BA3-D16B8CE197BE}"/>
              </a:ext>
            </a:extLst>
          </p:cNvPr>
          <p:cNvSpPr>
            <a:spLocks noGrp="1"/>
          </p:cNvSpPr>
          <p:nvPr>
            <p:ph type="title"/>
          </p:nvPr>
        </p:nvSpPr>
        <p:spPr>
          <a:xfrm>
            <a:off x="3467100" y="338943"/>
            <a:ext cx="5257800" cy="684186"/>
          </a:xfrm>
        </p:spPr>
        <p:txBody>
          <a:bodyPr>
            <a:noAutofit/>
          </a:bodyPr>
          <a:lstStyle/>
          <a:p>
            <a:r>
              <a:rPr lang="en-IN" b="1" dirty="0">
                <a:solidFill>
                  <a:schemeClr val="bg2"/>
                </a:solidFill>
              </a:rPr>
              <a:t>Salary based on GPA</a:t>
            </a:r>
          </a:p>
        </p:txBody>
      </p:sp>
      <p:sp>
        <p:nvSpPr>
          <p:cNvPr id="3" name="Text Placeholder 2">
            <a:extLst>
              <a:ext uri="{FF2B5EF4-FFF2-40B4-BE49-F238E27FC236}">
                <a16:creationId xmlns:a16="http://schemas.microsoft.com/office/drawing/2014/main" id="{9AE082B1-2D65-4578-1240-0F7BD54AD223}"/>
              </a:ext>
            </a:extLst>
          </p:cNvPr>
          <p:cNvSpPr>
            <a:spLocks noGrp="1"/>
          </p:cNvSpPr>
          <p:nvPr>
            <p:ph type="body" idx="1"/>
          </p:nvPr>
        </p:nvSpPr>
        <p:spPr>
          <a:xfrm>
            <a:off x="3852471" y="1825625"/>
            <a:ext cx="7501327" cy="4351338"/>
          </a:xfrm>
        </p:spPr>
        <p:txBody>
          <a:bodyPr/>
          <a:lstStyle/>
          <a:p>
            <a:pPr marL="114300" indent="0">
              <a:buNone/>
            </a:pPr>
            <a:endParaRPr lang="en-IN" dirty="0"/>
          </a:p>
        </p:txBody>
      </p:sp>
      <p:pic>
        <p:nvPicPr>
          <p:cNvPr id="5" name="Picture 4">
            <a:extLst>
              <a:ext uri="{FF2B5EF4-FFF2-40B4-BE49-F238E27FC236}">
                <a16:creationId xmlns:a16="http://schemas.microsoft.com/office/drawing/2014/main" id="{AD5C011E-FA9A-0658-FE8A-61913C11456E}"/>
              </a:ext>
            </a:extLst>
          </p:cNvPr>
          <p:cNvPicPr>
            <a:picLocks noChangeAspect="1"/>
          </p:cNvPicPr>
          <p:nvPr/>
        </p:nvPicPr>
        <p:blipFill>
          <a:blip r:embed="rId2"/>
          <a:stretch>
            <a:fillRect/>
          </a:stretch>
        </p:blipFill>
        <p:spPr>
          <a:xfrm>
            <a:off x="3852471" y="1825626"/>
            <a:ext cx="7525063" cy="4351338"/>
          </a:xfrm>
          <a:prstGeom prst="rect">
            <a:avLst/>
          </a:prstGeom>
        </p:spPr>
      </p:pic>
      <p:sp>
        <p:nvSpPr>
          <p:cNvPr id="6" name="TextBox 5">
            <a:extLst>
              <a:ext uri="{FF2B5EF4-FFF2-40B4-BE49-F238E27FC236}">
                <a16:creationId xmlns:a16="http://schemas.microsoft.com/office/drawing/2014/main" id="{F0728B40-F596-7FEA-8F28-0C326BC7CE0A}"/>
              </a:ext>
            </a:extLst>
          </p:cNvPr>
          <p:cNvSpPr txBox="1"/>
          <p:nvPr/>
        </p:nvSpPr>
        <p:spPr>
          <a:xfrm>
            <a:off x="299803" y="3312826"/>
            <a:ext cx="3167297" cy="2677656"/>
          </a:xfrm>
          <a:prstGeom prst="rect">
            <a:avLst/>
          </a:prstGeom>
          <a:noFill/>
        </p:spPr>
        <p:txBody>
          <a:bodyPr wrap="square" rtlCol="0">
            <a:spAutoFit/>
          </a:bodyPr>
          <a:lstStyle/>
          <a:p>
            <a:pPr algn="ctr"/>
            <a:r>
              <a:rPr lang="en-IN" u="sng" dirty="0"/>
              <a:t>OBSERVATION</a:t>
            </a:r>
          </a:p>
          <a:p>
            <a:r>
              <a:rPr lang="en-US" dirty="0"/>
              <a:t>Average percentage of students is 71%</a:t>
            </a:r>
            <a:r>
              <a:rPr lang="en-IN" dirty="0"/>
              <a:t>, mostly people who got 65 – 80 got a pretty decent package, but there are some outliers in the data who got GPA in between 65 – 80 still got highest package.</a:t>
            </a:r>
          </a:p>
          <a:p>
            <a:endParaRPr lang="en-IN" dirty="0"/>
          </a:p>
          <a:p>
            <a:r>
              <a:rPr lang="en-IN" dirty="0"/>
              <a:t>There might be some reasons: Top Graduation college, Specialization, importantly the performance in he Interview rounds </a:t>
            </a:r>
          </a:p>
        </p:txBody>
      </p:sp>
    </p:spTree>
    <p:extLst>
      <p:ext uri="{BB962C8B-B14F-4D97-AF65-F5344CB8AC3E}">
        <p14:creationId xmlns:p14="http://schemas.microsoft.com/office/powerpoint/2010/main" val="397734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F48B-F266-522A-36B8-9CABFFD58A41}"/>
              </a:ext>
            </a:extLst>
          </p:cNvPr>
          <p:cNvSpPr>
            <a:spLocks noGrp="1"/>
          </p:cNvSpPr>
          <p:nvPr>
            <p:ph type="title"/>
          </p:nvPr>
        </p:nvSpPr>
        <p:spPr>
          <a:xfrm>
            <a:off x="1827550" y="368924"/>
            <a:ext cx="9130259" cy="624226"/>
          </a:xfrm>
        </p:spPr>
        <p:txBody>
          <a:bodyPr>
            <a:noAutofit/>
          </a:bodyPr>
          <a:lstStyle/>
          <a:p>
            <a:r>
              <a:rPr lang="en-IN" b="1" dirty="0">
                <a:solidFill>
                  <a:schemeClr val="bg2"/>
                </a:solidFill>
              </a:rPr>
              <a:t>Analysis On Interview Round Subjects</a:t>
            </a:r>
          </a:p>
        </p:txBody>
      </p:sp>
      <p:sp>
        <p:nvSpPr>
          <p:cNvPr id="3" name="Text Placeholder 2">
            <a:extLst>
              <a:ext uri="{FF2B5EF4-FFF2-40B4-BE49-F238E27FC236}">
                <a16:creationId xmlns:a16="http://schemas.microsoft.com/office/drawing/2014/main" id="{CD0C7E43-8A6D-90C5-F4CA-38C5106A3D4D}"/>
              </a:ext>
            </a:extLst>
          </p:cNvPr>
          <p:cNvSpPr>
            <a:spLocks noGrp="1"/>
          </p:cNvSpPr>
          <p:nvPr>
            <p:ph type="body" idx="1"/>
          </p:nvPr>
        </p:nvSpPr>
        <p:spPr>
          <a:xfrm>
            <a:off x="3777520" y="1825625"/>
            <a:ext cx="7030387" cy="4351338"/>
          </a:xfrm>
        </p:spPr>
        <p:txBody>
          <a:bodyPr/>
          <a:lstStyle/>
          <a:p>
            <a:pPr marL="114300" indent="0">
              <a:buNone/>
            </a:pPr>
            <a:endParaRPr lang="en-IN" dirty="0"/>
          </a:p>
        </p:txBody>
      </p:sp>
      <p:sp>
        <p:nvSpPr>
          <p:cNvPr id="6" name="TextBox 5">
            <a:extLst>
              <a:ext uri="{FF2B5EF4-FFF2-40B4-BE49-F238E27FC236}">
                <a16:creationId xmlns:a16="http://schemas.microsoft.com/office/drawing/2014/main" id="{C7B47C9B-09B6-E199-A514-5E77899F45A2}"/>
              </a:ext>
            </a:extLst>
          </p:cNvPr>
          <p:cNvSpPr txBox="1"/>
          <p:nvPr/>
        </p:nvSpPr>
        <p:spPr>
          <a:xfrm>
            <a:off x="389744" y="3582649"/>
            <a:ext cx="2893102" cy="2462213"/>
          </a:xfrm>
          <a:prstGeom prst="rect">
            <a:avLst/>
          </a:prstGeom>
          <a:noFill/>
        </p:spPr>
        <p:txBody>
          <a:bodyPr wrap="square" rtlCol="0">
            <a:spAutoFit/>
          </a:bodyPr>
          <a:lstStyle/>
          <a:p>
            <a:pPr algn="ctr"/>
            <a:r>
              <a:rPr lang="en-IN" u="sng" dirty="0"/>
              <a:t>OBSERVATION</a:t>
            </a:r>
            <a:endParaRPr lang="en-IN" dirty="0"/>
          </a:p>
          <a:p>
            <a:r>
              <a:rPr lang="en-IN" dirty="0"/>
              <a:t>People who performed well got the average salary100k , but who performed below average has base salary of 10k</a:t>
            </a:r>
          </a:p>
          <a:p>
            <a:endParaRPr lang="en-IN" dirty="0"/>
          </a:p>
          <a:p>
            <a:r>
              <a:rPr lang="en-IN" dirty="0"/>
              <a:t>There are people who got 550 and got the best package.</a:t>
            </a:r>
          </a:p>
          <a:p>
            <a:endParaRPr lang="en-IN" dirty="0"/>
          </a:p>
          <a:p>
            <a:r>
              <a:rPr lang="en-IN" dirty="0"/>
              <a:t>The salary data could be present earning data. </a:t>
            </a:r>
          </a:p>
        </p:txBody>
      </p:sp>
      <p:pic>
        <p:nvPicPr>
          <p:cNvPr id="8" name="Picture 7">
            <a:extLst>
              <a:ext uri="{FF2B5EF4-FFF2-40B4-BE49-F238E27FC236}">
                <a16:creationId xmlns:a16="http://schemas.microsoft.com/office/drawing/2014/main" id="{C663228A-EFA3-2285-5BC9-8248A7F85CE0}"/>
              </a:ext>
            </a:extLst>
          </p:cNvPr>
          <p:cNvPicPr>
            <a:picLocks noChangeAspect="1"/>
          </p:cNvPicPr>
          <p:nvPr/>
        </p:nvPicPr>
        <p:blipFill>
          <a:blip r:embed="rId2"/>
          <a:stretch>
            <a:fillRect/>
          </a:stretch>
        </p:blipFill>
        <p:spPr>
          <a:xfrm>
            <a:off x="3777520" y="1825625"/>
            <a:ext cx="7030387" cy="4351338"/>
          </a:xfrm>
          <a:prstGeom prst="rect">
            <a:avLst/>
          </a:prstGeom>
        </p:spPr>
      </p:pic>
    </p:spTree>
    <p:extLst>
      <p:ext uri="{BB962C8B-B14F-4D97-AF65-F5344CB8AC3E}">
        <p14:creationId xmlns:p14="http://schemas.microsoft.com/office/powerpoint/2010/main" val="12763726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Widescreen</PresentationFormat>
  <Paragraphs>70</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Arial</vt:lpstr>
      <vt:lpstr>Lato Black</vt:lpstr>
      <vt:lpstr>Wingdings</vt:lpstr>
      <vt:lpstr>Libre Baskerville</vt:lpstr>
      <vt:lpstr>Office Theme</vt:lpstr>
      <vt:lpstr>PowerPoint Presentation</vt:lpstr>
      <vt:lpstr>PowerPoint Presentation</vt:lpstr>
      <vt:lpstr>AGENDA</vt:lpstr>
      <vt:lpstr>Distribution of Male and Female</vt:lpstr>
      <vt:lpstr>Count of Degree and Specializations</vt:lpstr>
      <vt:lpstr>Most Common Job Among the Graduates</vt:lpstr>
      <vt:lpstr>Cities which has Most No of Working Employees</vt:lpstr>
      <vt:lpstr>Salary based on GPA</vt:lpstr>
      <vt:lpstr>Analysis On Interview Round Subjects</vt:lpstr>
      <vt:lpstr>Cities differing in salaries</vt:lpstr>
      <vt:lpstr>Degree &amp; Specialization differing Salary</vt:lpstr>
      <vt:lpstr>KEY OBSERVATIONS FROM THE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Akshay Kumar</cp:lastModifiedBy>
  <cp:revision>1</cp:revision>
  <dcterms:created xsi:type="dcterms:W3CDTF">2021-02-16T05:19:01Z</dcterms:created>
  <dcterms:modified xsi:type="dcterms:W3CDTF">2024-02-20T13:38:12Z</dcterms:modified>
</cp:coreProperties>
</file>