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77" r:id="rId2"/>
    <p:sldId id="278" r:id="rId3"/>
    <p:sldId id="282" r:id="rId4"/>
    <p:sldId id="279" r:id="rId5"/>
    <p:sldId id="260" r:id="rId6"/>
    <p:sldId id="280" r:id="rId7"/>
    <p:sldId id="283" r:id="rId8"/>
    <p:sldId id="281" r:id="rId9"/>
    <p:sldId id="284" r:id="rId10"/>
    <p:sldId id="276" r:id="rId1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1pPr>
    <a:lvl2pPr marL="0" marR="0" indent="2286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2pPr>
    <a:lvl3pPr marL="0" marR="0" indent="4572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3pPr>
    <a:lvl4pPr marL="0" marR="0" indent="6858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4pPr>
    <a:lvl5pPr marL="0" marR="0" indent="9144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5pPr>
    <a:lvl6pPr marL="0" marR="0" indent="11430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6pPr>
    <a:lvl7pPr marL="0" marR="0" indent="13716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7pPr>
    <a:lvl8pPr marL="0" marR="0" indent="16002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8pPr>
    <a:lvl9pPr marL="0" marR="0" indent="18288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0"/>
    <p:restoredTop sz="94629"/>
  </p:normalViewPr>
  <p:slideViewPr>
    <p:cSldViewPr snapToGrid="0" snapToObjects="1" showGuides="1">
      <p:cViewPr varScale="1">
        <p:scale>
          <a:sx n="41" d="100"/>
          <a:sy n="41" d="100"/>
        </p:scale>
        <p:origin x="-667" y="-115"/>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5.0000000000000001E-3"/>
          <c:y val="5.0000000000000001E-3"/>
          <c:w val="0.99"/>
          <c:h val="0.98750000000000004"/>
        </c:manualLayout>
      </c:layout>
      <c:pieChart>
        <c:varyColors val="1"/>
        <c:ser>
          <c:idx val="0"/>
          <c:order val="0"/>
          <c:tx>
            <c:strRef>
              <c:f>Sheet1!$A$2</c:f>
              <c:strCache>
                <c:ptCount val="1"/>
                <c:pt idx="0">
                  <c:v>Number of observations</c:v>
                </c:pt>
              </c:strCache>
            </c:strRef>
          </c:tx>
          <c:spPr>
            <a:solidFill>
              <a:srgbClr val="CBAD69"/>
            </a:solidFill>
            <a:ln w="12700" cap="flat">
              <a:noFill/>
              <a:miter lim="400000"/>
            </a:ln>
            <a:effectLst/>
          </c:spPr>
          <c:dPt>
            <c:idx val="0"/>
            <c:bubble3D val="0"/>
            <c:explosion val="1"/>
            <c:extLst xmlns:c16r2="http://schemas.microsoft.com/office/drawing/2015/06/chart">
              <c:ext xmlns:c16="http://schemas.microsoft.com/office/drawing/2014/chart" uri="{C3380CC4-5D6E-409C-BE32-E72D297353CC}">
                <c16:uniqueId val="{00000001-0625-4013-B1EB-592D0613EA1E}"/>
              </c:ext>
            </c:extLst>
          </c:dPt>
          <c:dPt>
            <c:idx val="1"/>
            <c:bubble3D val="0"/>
            <c:spPr>
              <a:solidFill>
                <a:srgbClr val="17222C"/>
              </a:solidFill>
              <a:ln w="12700" cap="flat">
                <a:noFill/>
                <a:miter lim="400000"/>
              </a:ln>
              <a:effectLst/>
            </c:spPr>
            <c:extLst xmlns:c16r2="http://schemas.microsoft.com/office/drawing/2015/06/chart">
              <c:ext xmlns:c16="http://schemas.microsoft.com/office/drawing/2014/chart" uri="{C3380CC4-5D6E-409C-BE32-E72D297353CC}">
                <c16:uniqueId val="{00000003-0625-4013-B1EB-592D0613EA1E}"/>
              </c:ext>
            </c:extLst>
          </c:dPt>
          <c:cat>
            <c:strRef>
              <c:f>Sheet1!$B$1:$C$1</c:f>
              <c:strCache>
                <c:ptCount val="2"/>
                <c:pt idx="0">
                  <c:v>0s</c:v>
                </c:pt>
                <c:pt idx="1">
                  <c:v>1s</c:v>
                </c:pt>
              </c:strCache>
            </c:strRef>
          </c:cat>
          <c:val>
            <c:numRef>
              <c:f>Sheet1!$B$2:$C$2</c:f>
              <c:numCache>
                <c:formatCode>General</c:formatCode>
                <c:ptCount val="2"/>
                <c:pt idx="0">
                  <c:v>9785</c:v>
                </c:pt>
                <c:pt idx="1">
                  <c:v>215</c:v>
                </c:pt>
              </c:numCache>
            </c:numRef>
          </c:val>
          <c:extLst xmlns:c16r2="http://schemas.microsoft.com/office/drawing/2015/06/chart">
            <c:ext xmlns:c16="http://schemas.microsoft.com/office/drawing/2014/chart" uri="{C3380CC4-5D6E-409C-BE32-E72D297353CC}">
              <c16:uniqueId val="{00000004-0625-4013-B1EB-592D0613EA1E}"/>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legend>
      <c:legendPos val="l"/>
      <c:layout>
        <c:manualLayout>
          <c:xMode val="edge"/>
          <c:yMode val="edge"/>
          <c:x val="0"/>
          <c:y val="0.86072840412408924"/>
          <c:w val="8.8539643550565816E-2"/>
          <c:h val="0.13879381962551976"/>
        </c:manualLayout>
      </c:layout>
      <c:overlay val="0"/>
      <c:txPr>
        <a:bodyPr/>
        <a:lstStyle/>
        <a:p>
          <a:pPr>
            <a:defRPr sz="2000"/>
          </a:pPr>
          <a:endParaRPr lang="en-US"/>
        </a:p>
      </c:txPr>
    </c:legend>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2" name="Shape 52"/>
          <p:cNvSpPr>
            <a:spLocks noGrp="1" noRot="1" noChangeAspect="1"/>
          </p:cNvSpPr>
          <p:nvPr>
            <p:ph type="sldImg"/>
          </p:nvPr>
        </p:nvSpPr>
        <p:spPr>
          <a:xfrm>
            <a:off x="1143000" y="685800"/>
            <a:ext cx="4572000" cy="3429000"/>
          </a:xfrm>
          <a:prstGeom prst="rect">
            <a:avLst/>
          </a:prstGeom>
        </p:spPr>
        <p:txBody>
          <a:bodyPr/>
          <a:lstStyle/>
          <a:p>
            <a:endParaRPr/>
          </a:p>
        </p:txBody>
      </p:sp>
      <p:sp>
        <p:nvSpPr>
          <p:cNvPr id="53" name="Shape 53"/>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52498030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5017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35726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78689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88787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14733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Subtitle copy">
    <p:spTree>
      <p:nvGrpSpPr>
        <p:cNvPr id="1" name=""/>
        <p:cNvGrpSpPr/>
        <p:nvPr/>
      </p:nvGrpSpPr>
      <p:grpSpPr>
        <a:xfrm>
          <a:off x="0" y="0"/>
          <a:ext cx="0" cy="0"/>
          <a:chOff x="0" y="0"/>
          <a:chExt cx="0" cy="0"/>
        </a:xfrm>
      </p:grpSpPr>
      <p:sp>
        <p:nvSpPr>
          <p:cNvPr id="22" name="Title Text"/>
          <p:cNvSpPr txBox="1">
            <a:spLocks noGrp="1"/>
          </p:cNvSpPr>
          <p:nvPr>
            <p:ph type="title"/>
          </p:nvPr>
        </p:nvSpPr>
        <p:spPr>
          <a:prstGeom prst="rect">
            <a:avLst/>
          </a:prstGeom>
        </p:spPr>
        <p:txBody>
          <a:bodyPr/>
          <a:lstStyle/>
          <a:p>
            <a:r>
              <a:t>Title Text</a:t>
            </a:r>
          </a:p>
        </p:txBody>
      </p:sp>
      <p:sp>
        <p:nvSpPr>
          <p:cNvPr id="2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hoto">
    <p:spTree>
      <p:nvGrpSpPr>
        <p:cNvPr id="1" name=""/>
        <p:cNvGrpSpPr/>
        <p:nvPr/>
      </p:nvGrpSpPr>
      <p:grpSpPr>
        <a:xfrm>
          <a:off x="0" y="0"/>
          <a:ext cx="0" cy="0"/>
          <a:chOff x="0" y="0"/>
          <a:chExt cx="0" cy="0"/>
        </a:xfrm>
      </p:grpSpPr>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Picture Placeholder 2"/>
          <p:cNvSpPr>
            <a:spLocks noGrp="1"/>
          </p:cNvSpPr>
          <p:nvPr>
            <p:ph type="pic" sz="quarter" idx="10"/>
          </p:nvPr>
        </p:nvSpPr>
        <p:spPr>
          <a:xfrm>
            <a:off x="4655127" y="2919413"/>
            <a:ext cx="3241675" cy="3241675"/>
          </a:xfrm>
          <a:solidFill>
            <a:schemeClr val="tx1">
              <a:lumMod val="60000"/>
              <a:lumOff val="40000"/>
            </a:schemeClr>
          </a:solidFill>
        </p:spPr>
        <p:txBody>
          <a:bodyPr/>
          <a:lstStyle/>
          <a:p>
            <a:endParaRPr lang="en-US"/>
          </a:p>
        </p:txBody>
      </p:sp>
      <p:sp>
        <p:nvSpPr>
          <p:cNvPr id="7" name="Picture Placeholder 2"/>
          <p:cNvSpPr>
            <a:spLocks noGrp="1"/>
          </p:cNvSpPr>
          <p:nvPr>
            <p:ph type="pic" sz="quarter" idx="11"/>
          </p:nvPr>
        </p:nvSpPr>
        <p:spPr>
          <a:xfrm>
            <a:off x="8610599" y="2919413"/>
            <a:ext cx="3241675" cy="3241675"/>
          </a:xfrm>
          <a:solidFill>
            <a:schemeClr val="tx1">
              <a:lumMod val="60000"/>
              <a:lumOff val="40000"/>
            </a:schemeClr>
          </a:solidFill>
        </p:spPr>
        <p:txBody>
          <a:bodyPr/>
          <a:lstStyle/>
          <a:p>
            <a:endParaRPr lang="en-US"/>
          </a:p>
        </p:txBody>
      </p:sp>
      <p:sp>
        <p:nvSpPr>
          <p:cNvPr id="8" name="Picture Placeholder 2"/>
          <p:cNvSpPr>
            <a:spLocks noGrp="1"/>
          </p:cNvSpPr>
          <p:nvPr>
            <p:ph type="pic" sz="quarter" idx="12"/>
          </p:nvPr>
        </p:nvSpPr>
        <p:spPr>
          <a:xfrm>
            <a:off x="12566071" y="2919413"/>
            <a:ext cx="3241675" cy="3241675"/>
          </a:xfrm>
          <a:solidFill>
            <a:schemeClr val="tx1">
              <a:lumMod val="60000"/>
              <a:lumOff val="40000"/>
            </a:schemeClr>
          </a:solidFill>
        </p:spPr>
        <p:txBody>
          <a:bodyPr/>
          <a:lstStyle/>
          <a:p>
            <a:endParaRPr lang="en-US"/>
          </a:p>
        </p:txBody>
      </p:sp>
      <p:sp>
        <p:nvSpPr>
          <p:cNvPr id="9" name="Picture Placeholder 2"/>
          <p:cNvSpPr>
            <a:spLocks noGrp="1"/>
          </p:cNvSpPr>
          <p:nvPr>
            <p:ph type="pic" sz="quarter" idx="13"/>
          </p:nvPr>
        </p:nvSpPr>
        <p:spPr>
          <a:xfrm>
            <a:off x="16521544" y="2919413"/>
            <a:ext cx="3241675" cy="3241675"/>
          </a:xfrm>
          <a:solidFill>
            <a:schemeClr val="tx1">
              <a:lumMod val="60000"/>
              <a:lumOff val="40000"/>
            </a:schemeClr>
          </a:solidFill>
        </p:spPr>
        <p:txBody>
          <a:bodyPr/>
          <a:lstStyle/>
          <a:p>
            <a:endParaRPr lang="en-US"/>
          </a:p>
        </p:txBody>
      </p:sp>
      <p:sp>
        <p:nvSpPr>
          <p:cNvPr id="10" name="Picture Placeholder 2"/>
          <p:cNvSpPr>
            <a:spLocks noGrp="1"/>
          </p:cNvSpPr>
          <p:nvPr>
            <p:ph type="pic" sz="quarter" idx="14"/>
          </p:nvPr>
        </p:nvSpPr>
        <p:spPr>
          <a:xfrm>
            <a:off x="4655127" y="6791759"/>
            <a:ext cx="3241675" cy="3241675"/>
          </a:xfrm>
          <a:solidFill>
            <a:schemeClr val="tx1">
              <a:lumMod val="60000"/>
              <a:lumOff val="40000"/>
            </a:schemeClr>
          </a:solidFill>
        </p:spPr>
        <p:txBody>
          <a:bodyPr/>
          <a:lstStyle/>
          <a:p>
            <a:endParaRPr lang="en-US"/>
          </a:p>
        </p:txBody>
      </p:sp>
      <p:sp>
        <p:nvSpPr>
          <p:cNvPr id="11" name="Picture Placeholder 2"/>
          <p:cNvSpPr>
            <a:spLocks noGrp="1"/>
          </p:cNvSpPr>
          <p:nvPr>
            <p:ph type="pic" sz="quarter" idx="15"/>
          </p:nvPr>
        </p:nvSpPr>
        <p:spPr>
          <a:xfrm>
            <a:off x="8610599" y="6791759"/>
            <a:ext cx="3241675" cy="3241675"/>
          </a:xfrm>
          <a:solidFill>
            <a:schemeClr val="tx1">
              <a:lumMod val="60000"/>
              <a:lumOff val="40000"/>
            </a:schemeClr>
          </a:solidFill>
        </p:spPr>
        <p:txBody>
          <a:bodyPr/>
          <a:lstStyle/>
          <a:p>
            <a:endParaRPr lang="en-US"/>
          </a:p>
        </p:txBody>
      </p:sp>
      <p:sp>
        <p:nvSpPr>
          <p:cNvPr id="12" name="Picture Placeholder 2"/>
          <p:cNvSpPr>
            <a:spLocks noGrp="1"/>
          </p:cNvSpPr>
          <p:nvPr>
            <p:ph type="pic" sz="quarter" idx="16"/>
          </p:nvPr>
        </p:nvSpPr>
        <p:spPr>
          <a:xfrm>
            <a:off x="12566071" y="6791759"/>
            <a:ext cx="3241675" cy="3241675"/>
          </a:xfrm>
          <a:solidFill>
            <a:schemeClr val="tx1">
              <a:lumMod val="60000"/>
              <a:lumOff val="40000"/>
            </a:schemeClr>
          </a:solidFill>
        </p:spPr>
        <p:txBody>
          <a:bodyPr/>
          <a:lstStyle/>
          <a:p>
            <a:endParaRPr lang="en-US"/>
          </a:p>
        </p:txBody>
      </p:sp>
      <p:sp>
        <p:nvSpPr>
          <p:cNvPr id="13" name="Picture Placeholder 2"/>
          <p:cNvSpPr>
            <a:spLocks noGrp="1"/>
          </p:cNvSpPr>
          <p:nvPr>
            <p:ph type="pic" sz="quarter" idx="17"/>
          </p:nvPr>
        </p:nvSpPr>
        <p:spPr>
          <a:xfrm>
            <a:off x="16521544" y="6791759"/>
            <a:ext cx="3241675" cy="3241675"/>
          </a:xfrm>
          <a:solidFill>
            <a:schemeClr val="tx1">
              <a:lumMod val="60000"/>
              <a:lumOff val="40000"/>
            </a:schemeClr>
          </a:solidFill>
        </p:spPr>
        <p:txBody>
          <a:bodyPr/>
          <a:lstStyle/>
          <a:p>
            <a:endParaRPr 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ark Photo">
    <p:bg>
      <p:bgPr>
        <a:solidFill>
          <a:srgbClr val="17222C"/>
        </a:solidFill>
        <a:effectLst/>
      </p:bgPr>
    </p:bg>
    <p:spTree>
      <p:nvGrpSpPr>
        <p:cNvPr id="1" name=""/>
        <p:cNvGrpSpPr/>
        <p:nvPr/>
      </p:nvGrpSpPr>
      <p:grpSpPr>
        <a:xfrm>
          <a:off x="0" y="0"/>
          <a:ext cx="0" cy="0"/>
          <a:chOff x="0" y="0"/>
          <a:chExt cx="0" cy="0"/>
        </a:xfrm>
      </p:grpSpPr>
      <p:sp>
        <p:nvSpPr>
          <p:cNvPr id="31" name="Line"/>
          <p:cNvSpPr/>
          <p:nvPr/>
        </p:nvSpPr>
        <p:spPr>
          <a:xfrm flipV="1">
            <a:off x="497332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2" name="Line"/>
          <p:cNvSpPr/>
          <p:nvPr/>
        </p:nvSpPr>
        <p:spPr>
          <a:xfrm flipV="1">
            <a:off x="979423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3" name="Line"/>
          <p:cNvSpPr/>
          <p:nvPr/>
        </p:nvSpPr>
        <p:spPr>
          <a:xfrm flipV="1">
            <a:off x="1461515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4" name="Line"/>
          <p:cNvSpPr/>
          <p:nvPr/>
        </p:nvSpPr>
        <p:spPr>
          <a:xfrm flipV="1">
            <a:off x="1943608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Picture Placeholder 2"/>
          <p:cNvSpPr>
            <a:spLocks noGrp="1"/>
          </p:cNvSpPr>
          <p:nvPr>
            <p:ph type="pic" sz="quarter" idx="10"/>
          </p:nvPr>
        </p:nvSpPr>
        <p:spPr>
          <a:xfrm>
            <a:off x="5223480" y="3781427"/>
            <a:ext cx="2430462" cy="2432050"/>
          </a:xfrm>
          <a:solidFill>
            <a:schemeClr val="tx1">
              <a:lumMod val="60000"/>
              <a:lumOff val="40000"/>
            </a:schemeClr>
          </a:solidFill>
        </p:spPr>
        <p:txBody>
          <a:bodyPr/>
          <a:lstStyle/>
          <a:p>
            <a:endParaRPr lang="en-US"/>
          </a:p>
        </p:txBody>
      </p:sp>
      <p:sp>
        <p:nvSpPr>
          <p:cNvPr id="11" name="Picture Placeholder 2"/>
          <p:cNvSpPr>
            <a:spLocks noGrp="1"/>
          </p:cNvSpPr>
          <p:nvPr>
            <p:ph type="pic" sz="quarter" idx="11"/>
          </p:nvPr>
        </p:nvSpPr>
        <p:spPr>
          <a:xfrm>
            <a:off x="9083843" y="3781427"/>
            <a:ext cx="2430462" cy="2432050"/>
          </a:xfrm>
          <a:solidFill>
            <a:schemeClr val="tx1">
              <a:lumMod val="60000"/>
              <a:lumOff val="40000"/>
            </a:schemeClr>
          </a:solidFill>
        </p:spPr>
        <p:txBody>
          <a:bodyPr/>
          <a:lstStyle/>
          <a:p>
            <a:endParaRPr lang="en-US"/>
          </a:p>
        </p:txBody>
      </p:sp>
      <p:sp>
        <p:nvSpPr>
          <p:cNvPr id="12" name="Picture Placeholder 2"/>
          <p:cNvSpPr>
            <a:spLocks noGrp="1"/>
          </p:cNvSpPr>
          <p:nvPr>
            <p:ph type="pic" sz="quarter" idx="12"/>
          </p:nvPr>
        </p:nvSpPr>
        <p:spPr>
          <a:xfrm>
            <a:off x="12944206" y="3781427"/>
            <a:ext cx="2430462" cy="2432050"/>
          </a:xfrm>
          <a:solidFill>
            <a:schemeClr val="tx1">
              <a:lumMod val="60000"/>
              <a:lumOff val="40000"/>
            </a:schemeClr>
          </a:solidFill>
        </p:spPr>
        <p:txBody>
          <a:bodyPr/>
          <a:lstStyle/>
          <a:p>
            <a:endParaRPr lang="en-US"/>
          </a:p>
        </p:txBody>
      </p:sp>
      <p:sp>
        <p:nvSpPr>
          <p:cNvPr id="13" name="Picture Placeholder 2"/>
          <p:cNvSpPr>
            <a:spLocks noGrp="1"/>
          </p:cNvSpPr>
          <p:nvPr>
            <p:ph type="pic" sz="quarter" idx="13"/>
          </p:nvPr>
        </p:nvSpPr>
        <p:spPr>
          <a:xfrm>
            <a:off x="16804570" y="3781427"/>
            <a:ext cx="2430462" cy="2432050"/>
          </a:xfrm>
          <a:solidFill>
            <a:schemeClr val="tx1">
              <a:lumMod val="60000"/>
              <a:lumOff val="40000"/>
            </a:schemeClr>
          </a:solidFill>
        </p:spPr>
        <p:txBody>
          <a:bodyPr/>
          <a:lstStyle/>
          <a:p>
            <a:endParaRPr lang="en-US"/>
          </a:p>
        </p:txBody>
      </p:sp>
      <p:sp>
        <p:nvSpPr>
          <p:cNvPr id="14" name="Picture Placeholder 2"/>
          <p:cNvSpPr>
            <a:spLocks noGrp="1"/>
          </p:cNvSpPr>
          <p:nvPr>
            <p:ph type="pic" sz="quarter" idx="14"/>
          </p:nvPr>
        </p:nvSpPr>
        <p:spPr>
          <a:xfrm>
            <a:off x="5223480" y="7085737"/>
            <a:ext cx="2430462" cy="2432050"/>
          </a:xfrm>
          <a:solidFill>
            <a:schemeClr val="tx1">
              <a:lumMod val="60000"/>
              <a:lumOff val="40000"/>
            </a:schemeClr>
          </a:solidFill>
        </p:spPr>
        <p:txBody>
          <a:bodyPr/>
          <a:lstStyle/>
          <a:p>
            <a:endParaRPr lang="en-US"/>
          </a:p>
        </p:txBody>
      </p:sp>
      <p:sp>
        <p:nvSpPr>
          <p:cNvPr id="15" name="Picture Placeholder 2"/>
          <p:cNvSpPr>
            <a:spLocks noGrp="1"/>
          </p:cNvSpPr>
          <p:nvPr>
            <p:ph type="pic" sz="quarter" idx="15"/>
          </p:nvPr>
        </p:nvSpPr>
        <p:spPr>
          <a:xfrm>
            <a:off x="9083843" y="7085737"/>
            <a:ext cx="2430462" cy="2432050"/>
          </a:xfrm>
          <a:solidFill>
            <a:schemeClr val="tx1">
              <a:lumMod val="60000"/>
              <a:lumOff val="40000"/>
            </a:schemeClr>
          </a:solidFill>
        </p:spPr>
        <p:txBody>
          <a:bodyPr/>
          <a:lstStyle/>
          <a:p>
            <a:endParaRPr lang="en-US"/>
          </a:p>
        </p:txBody>
      </p:sp>
      <p:sp>
        <p:nvSpPr>
          <p:cNvPr id="16" name="Picture Placeholder 2"/>
          <p:cNvSpPr>
            <a:spLocks noGrp="1"/>
          </p:cNvSpPr>
          <p:nvPr>
            <p:ph type="pic" sz="quarter" idx="16"/>
          </p:nvPr>
        </p:nvSpPr>
        <p:spPr>
          <a:xfrm>
            <a:off x="12944206" y="7085737"/>
            <a:ext cx="2430462" cy="2432050"/>
          </a:xfrm>
          <a:solidFill>
            <a:schemeClr val="tx1">
              <a:lumMod val="60000"/>
              <a:lumOff val="40000"/>
            </a:schemeClr>
          </a:solidFill>
        </p:spPr>
        <p:txBody>
          <a:bodyPr/>
          <a:lstStyle/>
          <a:p>
            <a:endParaRPr lang="en-US"/>
          </a:p>
        </p:txBody>
      </p:sp>
      <p:sp>
        <p:nvSpPr>
          <p:cNvPr id="17" name="Picture Placeholder 2"/>
          <p:cNvSpPr>
            <a:spLocks noGrp="1"/>
          </p:cNvSpPr>
          <p:nvPr>
            <p:ph type="pic" sz="quarter" idx="17"/>
          </p:nvPr>
        </p:nvSpPr>
        <p:spPr>
          <a:xfrm>
            <a:off x="16804570" y="7085737"/>
            <a:ext cx="2430462" cy="2432050"/>
          </a:xfrm>
          <a:solidFill>
            <a:schemeClr val="tx1">
              <a:lumMod val="60000"/>
              <a:lumOff val="40000"/>
            </a:schemeClr>
          </a:solidFill>
        </p:spPr>
        <p:txBody>
          <a:bodyPr/>
          <a:lstStyle/>
          <a:p>
            <a:endParaRPr 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hoto (white bg)">
    <p:spTree>
      <p:nvGrpSpPr>
        <p:cNvPr id="1" name=""/>
        <p:cNvGrpSpPr/>
        <p:nvPr/>
      </p:nvGrpSpPr>
      <p:grpSpPr>
        <a:xfrm>
          <a:off x="0" y="0"/>
          <a:ext cx="0" cy="0"/>
          <a:chOff x="0" y="0"/>
          <a:chExt cx="0" cy="0"/>
        </a:xfrm>
      </p:grpSpPr>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Picture Placeholder 2"/>
          <p:cNvSpPr>
            <a:spLocks noGrp="1"/>
          </p:cNvSpPr>
          <p:nvPr>
            <p:ph type="pic" sz="quarter" idx="10"/>
          </p:nvPr>
        </p:nvSpPr>
        <p:spPr>
          <a:xfrm>
            <a:off x="1683473" y="2391065"/>
            <a:ext cx="4156075" cy="4156075"/>
          </a:xfrm>
          <a:solidFill>
            <a:schemeClr val="tx1">
              <a:lumMod val="60000"/>
              <a:lumOff val="40000"/>
            </a:schemeClr>
          </a:solidFill>
        </p:spPr>
        <p:txBody>
          <a:bodyPr/>
          <a:lstStyle/>
          <a:p>
            <a:endParaRPr lang="en-US"/>
          </a:p>
        </p:txBody>
      </p:sp>
      <p:sp>
        <p:nvSpPr>
          <p:cNvPr id="7" name="Picture Placeholder 2"/>
          <p:cNvSpPr>
            <a:spLocks noGrp="1"/>
          </p:cNvSpPr>
          <p:nvPr>
            <p:ph type="pic" sz="quarter" idx="11"/>
          </p:nvPr>
        </p:nvSpPr>
        <p:spPr>
          <a:xfrm>
            <a:off x="7432748" y="2452977"/>
            <a:ext cx="4156075" cy="4156075"/>
          </a:xfrm>
          <a:solidFill>
            <a:schemeClr val="tx1">
              <a:lumMod val="60000"/>
              <a:lumOff val="40000"/>
            </a:schemeClr>
          </a:solidFill>
        </p:spPr>
        <p:txBody>
          <a:bodyPr/>
          <a:lstStyle/>
          <a:p>
            <a:endParaRPr lang="en-US"/>
          </a:p>
        </p:txBody>
      </p:sp>
      <p:sp>
        <p:nvSpPr>
          <p:cNvPr id="8" name="Picture Placeholder 2"/>
          <p:cNvSpPr>
            <a:spLocks noGrp="1"/>
          </p:cNvSpPr>
          <p:nvPr>
            <p:ph type="pic" sz="quarter" idx="12"/>
          </p:nvPr>
        </p:nvSpPr>
        <p:spPr>
          <a:xfrm>
            <a:off x="13182023" y="2452977"/>
            <a:ext cx="4156075" cy="4156075"/>
          </a:xfrm>
          <a:solidFill>
            <a:schemeClr val="tx1">
              <a:lumMod val="60000"/>
              <a:lumOff val="40000"/>
            </a:schemeClr>
          </a:solidFill>
        </p:spPr>
        <p:txBody>
          <a:bodyPr/>
          <a:lstStyle/>
          <a:p>
            <a:endParaRPr lang="en-US"/>
          </a:p>
        </p:txBody>
      </p:sp>
      <p:sp>
        <p:nvSpPr>
          <p:cNvPr id="9" name="Picture Placeholder 2"/>
          <p:cNvSpPr>
            <a:spLocks noGrp="1"/>
          </p:cNvSpPr>
          <p:nvPr>
            <p:ph type="pic" sz="quarter" idx="13"/>
          </p:nvPr>
        </p:nvSpPr>
        <p:spPr>
          <a:xfrm>
            <a:off x="18931297" y="2452977"/>
            <a:ext cx="4156075" cy="4156075"/>
          </a:xfrm>
          <a:solidFill>
            <a:schemeClr val="tx1">
              <a:lumMod val="60000"/>
              <a:lumOff val="40000"/>
            </a:schemeClr>
          </a:solidFill>
        </p:spPr>
        <p:txBody>
          <a:bodyPr/>
          <a:lstStyle/>
          <a:p>
            <a:endParaRPr lang="en-US"/>
          </a:p>
        </p:txBody>
      </p:sp>
      <p:sp>
        <p:nvSpPr>
          <p:cNvPr id="10" name="Picture Placeholder 2"/>
          <p:cNvSpPr>
            <a:spLocks noGrp="1"/>
          </p:cNvSpPr>
          <p:nvPr>
            <p:ph type="pic" sz="quarter" idx="14"/>
          </p:nvPr>
        </p:nvSpPr>
        <p:spPr>
          <a:xfrm>
            <a:off x="1683473" y="7108538"/>
            <a:ext cx="4156075" cy="4156075"/>
          </a:xfrm>
          <a:solidFill>
            <a:schemeClr val="tx1">
              <a:lumMod val="60000"/>
              <a:lumOff val="40000"/>
            </a:schemeClr>
          </a:solidFill>
        </p:spPr>
        <p:txBody>
          <a:bodyPr/>
          <a:lstStyle/>
          <a:p>
            <a:endParaRPr lang="en-US"/>
          </a:p>
        </p:txBody>
      </p:sp>
      <p:sp>
        <p:nvSpPr>
          <p:cNvPr id="11" name="Picture Placeholder 2"/>
          <p:cNvSpPr>
            <a:spLocks noGrp="1"/>
          </p:cNvSpPr>
          <p:nvPr>
            <p:ph type="pic" sz="quarter" idx="15"/>
          </p:nvPr>
        </p:nvSpPr>
        <p:spPr>
          <a:xfrm>
            <a:off x="7432748" y="7170450"/>
            <a:ext cx="4156075" cy="4156075"/>
          </a:xfrm>
          <a:solidFill>
            <a:schemeClr val="tx1">
              <a:lumMod val="60000"/>
              <a:lumOff val="40000"/>
            </a:schemeClr>
          </a:solidFill>
        </p:spPr>
        <p:txBody>
          <a:bodyPr/>
          <a:lstStyle/>
          <a:p>
            <a:endParaRPr lang="en-US"/>
          </a:p>
        </p:txBody>
      </p:sp>
      <p:sp>
        <p:nvSpPr>
          <p:cNvPr id="12" name="Picture Placeholder 2"/>
          <p:cNvSpPr>
            <a:spLocks noGrp="1"/>
          </p:cNvSpPr>
          <p:nvPr>
            <p:ph type="pic" sz="quarter" idx="16"/>
          </p:nvPr>
        </p:nvSpPr>
        <p:spPr>
          <a:xfrm>
            <a:off x="13182023" y="7170450"/>
            <a:ext cx="4156075" cy="4156075"/>
          </a:xfrm>
          <a:solidFill>
            <a:schemeClr val="tx1">
              <a:lumMod val="60000"/>
              <a:lumOff val="40000"/>
            </a:schemeClr>
          </a:solidFill>
        </p:spPr>
        <p:txBody>
          <a:bodyPr/>
          <a:lstStyle/>
          <a:p>
            <a:endParaRPr lang="en-US"/>
          </a:p>
        </p:txBody>
      </p:sp>
      <p:sp>
        <p:nvSpPr>
          <p:cNvPr id="13" name="Picture Placeholder 2"/>
          <p:cNvSpPr>
            <a:spLocks noGrp="1"/>
          </p:cNvSpPr>
          <p:nvPr>
            <p:ph type="pic" sz="quarter" idx="17"/>
          </p:nvPr>
        </p:nvSpPr>
        <p:spPr>
          <a:xfrm>
            <a:off x="18931297" y="7170450"/>
            <a:ext cx="4156075" cy="4156075"/>
          </a:xfrm>
          <a:solidFill>
            <a:schemeClr val="tx1">
              <a:lumMod val="60000"/>
              <a:lumOff val="40000"/>
            </a:schemeClr>
          </a:solidFill>
        </p:spPr>
        <p:txBody>
          <a:bodyPr/>
          <a:lstStyle/>
          <a:p>
            <a:endParaRPr lang="en-US"/>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flipV="1">
            <a:off x="4973320" y="-22177"/>
            <a:ext cx="1" cy="13760354"/>
          </a:xfrm>
          <a:prstGeom prst="line">
            <a:avLst/>
          </a:prstGeom>
          <a:ln w="25400">
            <a:solidFill>
              <a:srgbClr val="3C4C5B">
                <a:alpha val="7586"/>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 name="Line"/>
          <p:cNvSpPr/>
          <p:nvPr/>
        </p:nvSpPr>
        <p:spPr>
          <a:xfrm flipV="1">
            <a:off x="9794239" y="-22177"/>
            <a:ext cx="1" cy="13760354"/>
          </a:xfrm>
          <a:prstGeom prst="line">
            <a:avLst/>
          </a:prstGeom>
          <a:ln w="25400">
            <a:solidFill>
              <a:srgbClr val="3C4C5B">
                <a:alpha val="7586"/>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4" name="Line"/>
          <p:cNvSpPr/>
          <p:nvPr/>
        </p:nvSpPr>
        <p:spPr>
          <a:xfrm flipV="1">
            <a:off x="14615159" y="-22177"/>
            <a:ext cx="1" cy="13760354"/>
          </a:xfrm>
          <a:prstGeom prst="line">
            <a:avLst/>
          </a:prstGeom>
          <a:ln w="25400">
            <a:solidFill>
              <a:srgbClr val="3C4C5B">
                <a:alpha val="7586"/>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5" name="Line"/>
          <p:cNvSpPr/>
          <p:nvPr/>
        </p:nvSpPr>
        <p:spPr>
          <a:xfrm flipV="1">
            <a:off x="19436080" y="-22177"/>
            <a:ext cx="1" cy="13760354"/>
          </a:xfrm>
          <a:prstGeom prst="line">
            <a:avLst/>
          </a:prstGeom>
          <a:ln w="25400">
            <a:solidFill>
              <a:srgbClr val="3C4C5B">
                <a:alpha val="7586"/>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6" name="Title Text"/>
          <p:cNvSpPr txBox="1">
            <a:spLocks noGrp="1"/>
          </p:cNvSpPr>
          <p:nvPr>
            <p:ph type="title"/>
          </p:nvPr>
        </p:nvSpPr>
        <p:spPr>
          <a:xfrm>
            <a:off x="2121840" y="2279414"/>
            <a:ext cx="16482720" cy="2176835"/>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t>Title Text</a:t>
            </a:r>
          </a:p>
        </p:txBody>
      </p:sp>
      <p:sp>
        <p:nvSpPr>
          <p:cNvPr id="7" name="Body Level One…"/>
          <p:cNvSpPr txBox="1">
            <a:spLocks noGrp="1"/>
          </p:cNvSpPr>
          <p:nvPr>
            <p:ph type="body" idx="1"/>
          </p:nvPr>
        </p:nvSpPr>
        <p:spPr>
          <a:xfrm>
            <a:off x="2167984" y="4630044"/>
            <a:ext cx="20476358" cy="7019293"/>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t>Body Level One</a:t>
            </a:r>
          </a:p>
          <a:p>
            <a:pPr lvl="1"/>
            <a:r>
              <a:t>Body Level Two</a:t>
            </a:r>
          </a:p>
          <a:p>
            <a:pPr lvl="2"/>
            <a:r>
              <a:t>Body Level Three</a:t>
            </a:r>
          </a:p>
          <a:p>
            <a:pPr lvl="3"/>
            <a:r>
              <a:t>Body Level Four</a:t>
            </a:r>
          </a:p>
          <a:p>
            <a:pPr lvl="4"/>
            <a:r>
              <a:t>Body Level Five</a:t>
            </a:r>
          </a:p>
        </p:txBody>
      </p:sp>
      <p:sp>
        <p:nvSpPr>
          <p:cNvPr id="8" name="Slide Number"/>
          <p:cNvSpPr txBox="1">
            <a:spLocks noGrp="1"/>
          </p:cNvSpPr>
          <p:nvPr>
            <p:ph type="sldNum" sz="quarter" idx="2"/>
          </p:nvPr>
        </p:nvSpPr>
        <p:spPr>
          <a:xfrm>
            <a:off x="22900335" y="12376730"/>
            <a:ext cx="607908" cy="596901"/>
          </a:xfrm>
          <a:prstGeom prst="rect">
            <a:avLst/>
          </a:prstGeom>
          <a:ln w="3175">
            <a:miter lim="400000"/>
          </a:ln>
        </p:spPr>
        <p:txBody>
          <a:bodyPr lIns="38100" tIns="38100" rIns="38100" bIns="38100">
            <a:spAutoFit/>
          </a:bodyPr>
          <a:lstStyle>
            <a:lvl1pPr algn="ctr">
              <a:lnSpc>
                <a:spcPct val="70000"/>
              </a:lnSpc>
              <a:defRPr cap="all" baseline="50000">
                <a:solidFill>
                  <a:srgbClr val="CBAD69"/>
                </a:solidFill>
                <a:latin typeface="Montserrat-Regular"/>
                <a:ea typeface="Montserrat-Regular"/>
                <a:cs typeface="Montserrat-Regular"/>
                <a:sym typeface="Montserrat-Regular"/>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Lst>
  <p:transition spd="med"/>
  <p:txStyles>
    <p:titleStyle>
      <a:lvl1pPr marL="0" marR="0" indent="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1pPr>
      <a:lvl2pPr marL="0" marR="0" indent="2286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2pPr>
      <a:lvl3pPr marL="0" marR="0" indent="4572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3pPr>
      <a:lvl4pPr marL="0" marR="0" indent="6858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4pPr>
      <a:lvl5pPr marL="0" marR="0" indent="9144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5pPr>
      <a:lvl6pPr marL="0" marR="0" indent="11430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6pPr>
      <a:lvl7pPr marL="0" marR="0" indent="13716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7pPr>
      <a:lvl8pPr marL="0" marR="0" indent="16002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8pPr>
      <a:lvl9pPr marL="0" marR="0" indent="18288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9pPr>
    </p:titleStyle>
    <p:bodyStyle>
      <a:lvl1pPr marL="0" marR="0" indent="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1pPr>
      <a:lvl2pPr marL="0" marR="0" indent="2286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2pPr>
      <a:lvl3pPr marL="0" marR="0" indent="4572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3pPr>
      <a:lvl4pPr marL="0" marR="0" indent="6858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4pPr>
      <a:lvl5pPr marL="0" marR="0" indent="9144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5pPr>
      <a:lvl6pPr marL="0" marR="0" indent="11430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6pPr>
      <a:lvl7pPr marL="0" marR="0" indent="13716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7pPr>
      <a:lvl8pPr marL="0" marR="0" indent="16002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8pPr>
      <a:lvl9pPr marL="0" marR="0" indent="18288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9pPr>
    </p:bodyStyle>
    <p:otherStyle>
      <a:lvl1pPr marL="0" marR="0" indent="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1pPr>
      <a:lvl2pPr marL="0" marR="0" indent="2286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2pPr>
      <a:lvl3pPr marL="0" marR="0" indent="4572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3pPr>
      <a:lvl4pPr marL="0" marR="0" indent="6858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4pPr>
      <a:lvl5pPr marL="0" marR="0" indent="9144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5pPr>
      <a:lvl6pPr marL="0" marR="0" indent="11430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6pPr>
      <a:lvl7pPr marL="0" marR="0" indent="13716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7pPr>
      <a:lvl8pPr marL="0" marR="0" indent="16002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8pPr>
      <a:lvl9pPr marL="0" marR="0" indent="18288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Line"/>
          <p:cNvSpPr/>
          <p:nvPr/>
        </p:nvSpPr>
        <p:spPr>
          <a:xfrm>
            <a:off x="-205944" y="11866033"/>
            <a:ext cx="24795888" cy="1"/>
          </a:xfrm>
          <a:prstGeom prst="line">
            <a:avLst/>
          </a:prstGeom>
          <a:ln w="25400">
            <a:solidFill>
              <a:srgbClr val="17222C"/>
            </a:solidFill>
            <a:miter lim="400000"/>
          </a:ln>
        </p:spPr>
        <p:txBody>
          <a:bodyPr lIns="38100" tIns="38100" rIns="38100" bIns="38100" anchor="ctr"/>
          <a:lstStyle/>
          <a:p>
            <a:pPr algn="ctr">
              <a:lnSpc>
                <a:spcPct val="100000"/>
              </a:lnSpc>
              <a:defRPr sz="3000">
                <a:solidFill>
                  <a:srgbClr val="000000"/>
                </a:solidFill>
                <a:latin typeface="Helvetica Light"/>
                <a:ea typeface="Helvetica Light"/>
                <a:cs typeface="Helvetica Light"/>
                <a:sym typeface="Helvetica Light"/>
              </a:defRPr>
            </a:pPr>
            <a:endParaRPr/>
          </a:p>
        </p:txBody>
      </p:sp>
      <p:grpSp>
        <p:nvGrpSpPr>
          <p:cNvPr id="136" name="Group"/>
          <p:cNvGrpSpPr/>
          <p:nvPr/>
        </p:nvGrpSpPr>
        <p:grpSpPr>
          <a:xfrm>
            <a:off x="16925101" y="2030438"/>
            <a:ext cx="6623553" cy="10597453"/>
            <a:chOff x="0" y="540417"/>
            <a:chExt cx="6623551" cy="10597451"/>
          </a:xfrm>
        </p:grpSpPr>
        <p:sp>
          <p:nvSpPr>
            <p:cNvPr id="130" name="Circle"/>
            <p:cNvSpPr/>
            <p:nvPr/>
          </p:nvSpPr>
          <p:spPr>
            <a:xfrm>
              <a:off x="2313" y="10235931"/>
              <a:ext cx="280161" cy="280162"/>
            </a:xfrm>
            <a:prstGeom prst="ellipse">
              <a:avLst/>
            </a:prstGeom>
            <a:solidFill>
              <a:srgbClr val="CBAD69"/>
            </a:solidFill>
            <a:ln w="12700" cap="flat">
              <a:noFill/>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sp>
          <p:nvSpPr>
            <p:cNvPr id="131" name="2020"/>
            <p:cNvSpPr txBox="1"/>
            <p:nvPr/>
          </p:nvSpPr>
          <p:spPr>
            <a:xfrm>
              <a:off x="0" y="10851892"/>
              <a:ext cx="1069843" cy="28597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r>
                <a:rPr lang="en-US" dirty="0"/>
                <a:t>STEP 4</a:t>
              </a:r>
              <a:endParaRPr dirty="0"/>
            </a:p>
          </p:txBody>
        </p:sp>
        <p:grpSp>
          <p:nvGrpSpPr>
            <p:cNvPr id="134" name="Group"/>
            <p:cNvGrpSpPr/>
            <p:nvPr/>
          </p:nvGrpSpPr>
          <p:grpSpPr>
            <a:xfrm>
              <a:off x="22793" y="540417"/>
              <a:ext cx="6600758" cy="2116420"/>
              <a:chOff x="0" y="540418"/>
              <a:chExt cx="6600757" cy="2116418"/>
            </a:xfrm>
          </p:grpSpPr>
          <p:sp>
            <p:nvSpPr>
              <p:cNvPr id="132" name="Lorem Ipsum is simply dummy text of the printing and typesetting industry."/>
              <p:cNvSpPr txBox="1"/>
              <p:nvPr/>
            </p:nvSpPr>
            <p:spPr>
              <a:xfrm>
                <a:off x="25400" y="1386835"/>
                <a:ext cx="6575357" cy="1270001"/>
              </a:xfrm>
              <a:prstGeom prst="rect">
                <a:avLst/>
              </a:prstGeom>
              <a:solidFill>
                <a:srgbClr val="FFFFFF"/>
              </a:solid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t">
                <a:normAutofit/>
              </a:bodyPr>
              <a:lstStyle/>
              <a:p>
                <a:r>
                  <a:rPr lang="en-US" dirty="0"/>
                  <a:t>Tune the hyper parameters for the best model to increase the accuracy (AUC)</a:t>
                </a:r>
                <a:endParaRPr dirty="0"/>
              </a:p>
            </p:txBody>
          </p:sp>
          <p:sp>
            <p:nvSpPr>
              <p:cNvPr id="133" name="PARIS…"/>
              <p:cNvSpPr txBox="1"/>
              <p:nvPr/>
            </p:nvSpPr>
            <p:spPr>
              <a:xfrm>
                <a:off x="0" y="540418"/>
                <a:ext cx="5200406" cy="841255"/>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algn="l">
                  <a:lnSpc>
                    <a:spcPct val="100000"/>
                  </a:lnSpc>
                  <a:defRPr sz="3600" baseline="33333">
                    <a:solidFill>
                      <a:srgbClr val="CBAD69"/>
                    </a:solidFill>
                    <a:latin typeface="+mn-lt"/>
                    <a:ea typeface="+mn-ea"/>
                    <a:cs typeface="+mn-cs"/>
                    <a:sym typeface="Montserrat-Bold"/>
                  </a:defRPr>
                </a:pPr>
                <a:r>
                  <a:rPr lang="en-US" dirty="0"/>
                  <a:t>PARAMETER TUNING</a:t>
                </a:r>
                <a:endParaRPr dirty="0"/>
              </a:p>
              <a:p>
                <a:pPr algn="l">
                  <a:lnSpc>
                    <a:spcPct val="100000"/>
                  </a:lnSpc>
                  <a:defRPr sz="3600" baseline="33333">
                    <a:solidFill>
                      <a:srgbClr val="17222C"/>
                    </a:solidFill>
                    <a:latin typeface="+mn-lt"/>
                    <a:ea typeface="+mn-ea"/>
                    <a:cs typeface="+mn-cs"/>
                    <a:sym typeface="Montserrat-Bold"/>
                  </a:defRPr>
                </a:pPr>
                <a:r>
                  <a:rPr lang="en-US" dirty="0"/>
                  <a:t>Improve accuracy</a:t>
                </a:r>
                <a:endParaRPr dirty="0"/>
              </a:p>
            </p:txBody>
          </p:sp>
        </p:grpSp>
        <p:sp>
          <p:nvSpPr>
            <p:cNvPr id="135" name="Line"/>
            <p:cNvSpPr/>
            <p:nvPr/>
          </p:nvSpPr>
          <p:spPr>
            <a:xfrm flipV="1">
              <a:off x="155092" y="2432216"/>
              <a:ext cx="1" cy="7636077"/>
            </a:xfrm>
            <a:prstGeom prst="line">
              <a:avLst/>
            </a:prstGeom>
            <a:noFill/>
            <a:ln w="25400" cap="flat">
              <a:solidFill>
                <a:srgbClr val="000000"/>
              </a:solidFill>
              <a:custDash>
                <a:ds d="200000" sp="200000"/>
              </a:custDash>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grpSp>
      <p:grpSp>
        <p:nvGrpSpPr>
          <p:cNvPr id="143" name="Group"/>
          <p:cNvGrpSpPr/>
          <p:nvPr/>
        </p:nvGrpSpPr>
        <p:grpSpPr>
          <a:xfrm>
            <a:off x="12137749" y="4282571"/>
            <a:ext cx="6638462" cy="8345320"/>
            <a:chOff x="0" y="540417"/>
            <a:chExt cx="6638461" cy="8345318"/>
          </a:xfrm>
        </p:grpSpPr>
        <p:sp>
          <p:nvSpPr>
            <p:cNvPr id="137" name="Circle"/>
            <p:cNvSpPr/>
            <p:nvPr/>
          </p:nvSpPr>
          <p:spPr>
            <a:xfrm>
              <a:off x="0" y="7983798"/>
              <a:ext cx="280161" cy="280162"/>
            </a:xfrm>
            <a:prstGeom prst="ellipse">
              <a:avLst/>
            </a:prstGeom>
            <a:solidFill>
              <a:srgbClr val="CBAD69"/>
            </a:solidFill>
            <a:ln w="12700" cap="flat">
              <a:noFill/>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sp>
          <p:nvSpPr>
            <p:cNvPr id="138" name="2019"/>
            <p:cNvSpPr txBox="1"/>
            <p:nvPr/>
          </p:nvSpPr>
          <p:spPr>
            <a:xfrm>
              <a:off x="44236" y="8599759"/>
              <a:ext cx="1069844" cy="28597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r>
                <a:rPr lang="en-US" dirty="0"/>
                <a:t>STEP 3</a:t>
              </a:r>
              <a:endParaRPr dirty="0"/>
            </a:p>
          </p:txBody>
        </p:sp>
        <p:sp>
          <p:nvSpPr>
            <p:cNvPr id="139" name="Line"/>
            <p:cNvSpPr/>
            <p:nvPr/>
          </p:nvSpPr>
          <p:spPr>
            <a:xfrm flipV="1">
              <a:off x="140080" y="2378825"/>
              <a:ext cx="1" cy="5437335"/>
            </a:xfrm>
            <a:prstGeom prst="line">
              <a:avLst/>
            </a:prstGeom>
            <a:noFill/>
            <a:ln w="25400" cap="flat">
              <a:solidFill>
                <a:srgbClr val="000000"/>
              </a:solidFill>
              <a:custDash>
                <a:ds d="200000" sp="200000"/>
              </a:custDash>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grpSp>
          <p:nvGrpSpPr>
            <p:cNvPr id="142" name="Group"/>
            <p:cNvGrpSpPr/>
            <p:nvPr/>
          </p:nvGrpSpPr>
          <p:grpSpPr>
            <a:xfrm>
              <a:off x="37703" y="540417"/>
              <a:ext cx="6600758" cy="2116420"/>
              <a:chOff x="0" y="540418"/>
              <a:chExt cx="6600757" cy="2116418"/>
            </a:xfrm>
          </p:grpSpPr>
          <p:sp>
            <p:nvSpPr>
              <p:cNvPr id="140" name="Lorem Ipsum is simply dummy text of the printing and typesetting industry."/>
              <p:cNvSpPr txBox="1"/>
              <p:nvPr/>
            </p:nvSpPr>
            <p:spPr>
              <a:xfrm>
                <a:off x="25400" y="1386835"/>
                <a:ext cx="6575357" cy="1270001"/>
              </a:xfrm>
              <a:prstGeom prst="rect">
                <a:avLst/>
              </a:prstGeom>
              <a:solidFill>
                <a:srgbClr val="FFFFFF"/>
              </a:solid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t">
                <a:normAutofit fontScale="92500" lnSpcReduction="10000"/>
              </a:bodyPr>
              <a:lstStyle/>
              <a:p>
                <a:r>
                  <a:rPr lang="en-US" dirty="0"/>
                  <a:t>Compare AUC for models - Logistic Regression, Random Forest, Neural Network, Gradient Boost, </a:t>
                </a:r>
                <a:r>
                  <a:rPr lang="en-US" dirty="0" err="1"/>
                  <a:t>XGBoost</a:t>
                </a:r>
                <a:endParaRPr dirty="0"/>
              </a:p>
            </p:txBody>
          </p:sp>
          <p:sp>
            <p:nvSpPr>
              <p:cNvPr id="141" name="NEW YORK…"/>
              <p:cNvSpPr txBox="1"/>
              <p:nvPr/>
            </p:nvSpPr>
            <p:spPr>
              <a:xfrm>
                <a:off x="0" y="540418"/>
                <a:ext cx="5200406" cy="841255"/>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algn="l">
                  <a:lnSpc>
                    <a:spcPct val="100000"/>
                  </a:lnSpc>
                  <a:defRPr sz="3600" baseline="33333">
                    <a:solidFill>
                      <a:srgbClr val="CBAD69"/>
                    </a:solidFill>
                    <a:latin typeface="+mn-lt"/>
                    <a:ea typeface="+mn-ea"/>
                    <a:cs typeface="+mn-cs"/>
                    <a:sym typeface="Montserrat-Bold"/>
                  </a:defRPr>
                </a:pPr>
                <a:r>
                  <a:rPr lang="en-US" dirty="0"/>
                  <a:t>MODEL COMPARISON</a:t>
                </a:r>
                <a:endParaRPr dirty="0"/>
              </a:p>
              <a:p>
                <a:pPr algn="l">
                  <a:lnSpc>
                    <a:spcPct val="100000"/>
                  </a:lnSpc>
                  <a:defRPr sz="3600" baseline="33333">
                    <a:solidFill>
                      <a:srgbClr val="17222C"/>
                    </a:solidFill>
                    <a:latin typeface="+mn-lt"/>
                    <a:ea typeface="+mn-ea"/>
                    <a:cs typeface="+mn-cs"/>
                    <a:sym typeface="Montserrat-Bold"/>
                  </a:defRPr>
                </a:pPr>
                <a:r>
                  <a:rPr lang="en-US" dirty="0"/>
                  <a:t>To maximize the AUC</a:t>
                </a:r>
                <a:endParaRPr dirty="0"/>
              </a:p>
            </p:txBody>
          </p:sp>
        </p:grpSp>
      </p:grpSp>
      <p:grpSp>
        <p:nvGrpSpPr>
          <p:cNvPr id="150" name="Group"/>
          <p:cNvGrpSpPr/>
          <p:nvPr/>
        </p:nvGrpSpPr>
        <p:grpSpPr>
          <a:xfrm>
            <a:off x="7345950" y="6356905"/>
            <a:ext cx="6662264" cy="6270986"/>
            <a:chOff x="0" y="540417"/>
            <a:chExt cx="6662263" cy="6270984"/>
          </a:xfrm>
        </p:grpSpPr>
        <p:sp>
          <p:nvSpPr>
            <p:cNvPr id="144" name="Circle"/>
            <p:cNvSpPr/>
            <p:nvPr/>
          </p:nvSpPr>
          <p:spPr>
            <a:xfrm>
              <a:off x="36212" y="5909464"/>
              <a:ext cx="280162" cy="280162"/>
            </a:xfrm>
            <a:prstGeom prst="ellipse">
              <a:avLst/>
            </a:prstGeom>
            <a:solidFill>
              <a:srgbClr val="CBAD69"/>
            </a:solidFill>
            <a:ln w="12700" cap="flat">
              <a:noFill/>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sp>
          <p:nvSpPr>
            <p:cNvPr id="145" name="2018"/>
            <p:cNvSpPr txBox="1"/>
            <p:nvPr/>
          </p:nvSpPr>
          <p:spPr>
            <a:xfrm>
              <a:off x="0" y="6525425"/>
              <a:ext cx="1069843" cy="28597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r>
                <a:rPr lang="en-US" dirty="0"/>
                <a:t>STEP 2</a:t>
              </a:r>
              <a:endParaRPr dirty="0"/>
            </a:p>
          </p:txBody>
        </p:sp>
        <p:sp>
          <p:nvSpPr>
            <p:cNvPr id="146" name="Line"/>
            <p:cNvSpPr/>
            <p:nvPr/>
          </p:nvSpPr>
          <p:spPr>
            <a:xfrm flipV="1">
              <a:off x="176292" y="2455742"/>
              <a:ext cx="1" cy="3286085"/>
            </a:xfrm>
            <a:prstGeom prst="line">
              <a:avLst/>
            </a:prstGeom>
            <a:noFill/>
            <a:ln w="25400" cap="flat">
              <a:solidFill>
                <a:srgbClr val="000000"/>
              </a:solidFill>
              <a:custDash>
                <a:ds d="200000" sp="200000"/>
              </a:custDash>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grpSp>
          <p:nvGrpSpPr>
            <p:cNvPr id="149" name="Group"/>
            <p:cNvGrpSpPr/>
            <p:nvPr/>
          </p:nvGrpSpPr>
          <p:grpSpPr>
            <a:xfrm>
              <a:off x="61505" y="540417"/>
              <a:ext cx="6600758" cy="2116420"/>
              <a:chOff x="0" y="540418"/>
              <a:chExt cx="6600757" cy="2116418"/>
            </a:xfrm>
          </p:grpSpPr>
          <p:sp>
            <p:nvSpPr>
              <p:cNvPr id="147" name="Lorem Ipsum is simply dummy text of the printing and typesetting industry."/>
              <p:cNvSpPr txBox="1"/>
              <p:nvPr/>
            </p:nvSpPr>
            <p:spPr>
              <a:xfrm>
                <a:off x="25400" y="1386835"/>
                <a:ext cx="6575357" cy="1270001"/>
              </a:xfrm>
              <a:prstGeom prst="rect">
                <a:avLst/>
              </a:prstGeom>
              <a:solidFill>
                <a:srgbClr val="FFFFFF"/>
              </a:solid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t">
                <a:normAutofit/>
              </a:bodyPr>
              <a:lstStyle/>
              <a:p>
                <a:r>
                  <a:rPr lang="en-US" dirty="0"/>
                  <a:t>Balance the data set by </a:t>
                </a:r>
                <a:r>
                  <a:rPr lang="en-US" dirty="0" err="1"/>
                  <a:t>upsampling</a:t>
                </a:r>
                <a:r>
                  <a:rPr lang="en-US" dirty="0"/>
                  <a:t> the minority class</a:t>
                </a:r>
                <a:endParaRPr dirty="0"/>
              </a:p>
            </p:txBody>
          </p:sp>
          <p:sp>
            <p:nvSpPr>
              <p:cNvPr id="148" name="MOSCOW…"/>
              <p:cNvSpPr txBox="1"/>
              <p:nvPr/>
            </p:nvSpPr>
            <p:spPr>
              <a:xfrm>
                <a:off x="0" y="540418"/>
                <a:ext cx="5200406" cy="841255"/>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algn="l">
                  <a:lnSpc>
                    <a:spcPct val="100000"/>
                  </a:lnSpc>
                  <a:defRPr sz="3600" baseline="33333">
                    <a:solidFill>
                      <a:srgbClr val="CBAD69"/>
                    </a:solidFill>
                    <a:latin typeface="+mn-lt"/>
                    <a:ea typeface="+mn-ea"/>
                    <a:cs typeface="+mn-cs"/>
                    <a:sym typeface="Montserrat-Bold"/>
                  </a:defRPr>
                </a:pPr>
                <a:r>
                  <a:rPr lang="en-US" dirty="0"/>
                  <a:t>UPSAMPLING</a:t>
                </a:r>
              </a:p>
              <a:p>
                <a:pPr algn="l">
                  <a:lnSpc>
                    <a:spcPct val="100000"/>
                  </a:lnSpc>
                  <a:defRPr sz="3600" baseline="33333">
                    <a:solidFill>
                      <a:srgbClr val="17222C"/>
                    </a:solidFill>
                    <a:latin typeface="+mn-lt"/>
                    <a:ea typeface="+mn-ea"/>
                    <a:cs typeface="+mn-cs"/>
                    <a:sym typeface="Montserrat-Bold"/>
                  </a:defRPr>
                </a:pPr>
                <a:r>
                  <a:rPr lang="en-US" dirty="0"/>
                  <a:t>Address highly imbalanced data</a:t>
                </a:r>
              </a:p>
            </p:txBody>
          </p:sp>
        </p:grpSp>
      </p:grpSp>
      <p:grpSp>
        <p:nvGrpSpPr>
          <p:cNvPr id="157" name="Group"/>
          <p:cNvGrpSpPr/>
          <p:nvPr/>
        </p:nvGrpSpPr>
        <p:grpSpPr>
          <a:xfrm>
            <a:off x="2584013" y="8609038"/>
            <a:ext cx="6626341" cy="4018853"/>
            <a:chOff x="0" y="540417"/>
            <a:chExt cx="6626340" cy="4018851"/>
          </a:xfrm>
        </p:grpSpPr>
        <p:sp>
          <p:nvSpPr>
            <p:cNvPr id="151" name="Circle"/>
            <p:cNvSpPr/>
            <p:nvPr/>
          </p:nvSpPr>
          <p:spPr>
            <a:xfrm>
              <a:off x="0" y="3657331"/>
              <a:ext cx="280161" cy="280162"/>
            </a:xfrm>
            <a:prstGeom prst="ellipse">
              <a:avLst/>
            </a:prstGeom>
            <a:solidFill>
              <a:srgbClr val="CBAD69"/>
            </a:solidFill>
            <a:ln w="12700" cap="flat">
              <a:noFill/>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sp>
          <p:nvSpPr>
            <p:cNvPr id="152" name="2017"/>
            <p:cNvSpPr txBox="1"/>
            <p:nvPr/>
          </p:nvSpPr>
          <p:spPr>
            <a:xfrm>
              <a:off x="41029" y="4273292"/>
              <a:ext cx="1069844" cy="28597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r>
                <a:rPr lang="en-US" dirty="0"/>
                <a:t>STEP 1</a:t>
              </a:r>
              <a:endParaRPr dirty="0"/>
            </a:p>
          </p:txBody>
        </p:sp>
        <p:sp>
          <p:nvSpPr>
            <p:cNvPr id="153" name="Line"/>
            <p:cNvSpPr/>
            <p:nvPr/>
          </p:nvSpPr>
          <p:spPr>
            <a:xfrm flipV="1">
              <a:off x="140080" y="2392356"/>
              <a:ext cx="1" cy="1097338"/>
            </a:xfrm>
            <a:prstGeom prst="line">
              <a:avLst/>
            </a:prstGeom>
            <a:noFill/>
            <a:ln w="25400" cap="flat">
              <a:solidFill>
                <a:srgbClr val="000000"/>
              </a:solidFill>
              <a:custDash>
                <a:ds d="200000" sp="200000"/>
              </a:custDash>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grpSp>
          <p:nvGrpSpPr>
            <p:cNvPr id="156" name="Group"/>
            <p:cNvGrpSpPr/>
            <p:nvPr/>
          </p:nvGrpSpPr>
          <p:grpSpPr>
            <a:xfrm>
              <a:off x="25582" y="540417"/>
              <a:ext cx="6600758" cy="2116420"/>
              <a:chOff x="0" y="540418"/>
              <a:chExt cx="6600757" cy="2116418"/>
            </a:xfrm>
          </p:grpSpPr>
          <p:sp>
            <p:nvSpPr>
              <p:cNvPr id="154" name="Lorem Ipsum is simply dummy text of the printing and typesetting industry."/>
              <p:cNvSpPr txBox="1"/>
              <p:nvPr/>
            </p:nvSpPr>
            <p:spPr>
              <a:xfrm>
                <a:off x="25400" y="1386835"/>
                <a:ext cx="6575357" cy="1270001"/>
              </a:xfrm>
              <a:prstGeom prst="rect">
                <a:avLst/>
              </a:prstGeom>
              <a:solidFill>
                <a:srgbClr val="FFFFFF"/>
              </a:solid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t">
                <a:normAutofit/>
              </a:bodyPr>
              <a:lstStyle/>
              <a:p>
                <a:pPr algn="l"/>
                <a:r>
                  <a:rPr lang="en-US" dirty="0"/>
                  <a:t>Analyzing data variables, transform skewed variables, feature engineering</a:t>
                </a:r>
                <a:endParaRPr dirty="0"/>
              </a:p>
            </p:txBody>
          </p:sp>
          <p:sp>
            <p:nvSpPr>
              <p:cNvPr id="155" name="TOKYO…"/>
              <p:cNvSpPr txBox="1"/>
              <p:nvPr/>
            </p:nvSpPr>
            <p:spPr>
              <a:xfrm>
                <a:off x="0" y="540418"/>
                <a:ext cx="5200406" cy="841255"/>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algn="l">
                  <a:lnSpc>
                    <a:spcPct val="100000"/>
                  </a:lnSpc>
                  <a:defRPr sz="3600" baseline="33333">
                    <a:solidFill>
                      <a:srgbClr val="CBAD69"/>
                    </a:solidFill>
                    <a:latin typeface="+mn-lt"/>
                    <a:ea typeface="+mn-ea"/>
                    <a:cs typeface="+mn-cs"/>
                    <a:sym typeface="Montserrat-Bold"/>
                  </a:defRPr>
                </a:pPr>
                <a:r>
                  <a:rPr lang="en-US" dirty="0"/>
                  <a:t>PRE-PROCESSING</a:t>
                </a:r>
                <a:endParaRPr dirty="0"/>
              </a:p>
              <a:p>
                <a:pPr algn="l">
                  <a:lnSpc>
                    <a:spcPct val="100000"/>
                  </a:lnSpc>
                  <a:defRPr sz="3600" baseline="33333">
                    <a:solidFill>
                      <a:srgbClr val="17222C"/>
                    </a:solidFill>
                    <a:latin typeface="+mn-lt"/>
                    <a:ea typeface="+mn-ea"/>
                    <a:cs typeface="+mn-cs"/>
                    <a:sym typeface="Montserrat-Bold"/>
                  </a:defRPr>
                </a:pPr>
                <a:r>
                  <a:rPr lang="en-US" dirty="0"/>
                  <a:t>Data preparation for modelling</a:t>
                </a:r>
                <a:endParaRPr dirty="0"/>
              </a:p>
            </p:txBody>
          </p:sp>
        </p:grpSp>
      </p:grpSp>
      <p:sp>
        <p:nvSpPr>
          <p:cNvPr id="158" name="Timeline"/>
          <p:cNvSpPr txBox="1"/>
          <p:nvPr/>
        </p:nvSpPr>
        <p:spPr>
          <a:xfrm>
            <a:off x="2260600" y="2131220"/>
            <a:ext cx="9955366" cy="1294329"/>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gn="just"/>
            <a:r>
              <a:rPr lang="en-US" sz="4800" cap="none" dirty="0"/>
              <a:t>To develop a predictive model that combines various econometric measures to foresee a financial condition (bankruptcy or not) of a firm.</a:t>
            </a:r>
          </a:p>
        </p:txBody>
      </p:sp>
      <p:sp>
        <p:nvSpPr>
          <p:cNvPr id="159" name="Subtitle text color"/>
          <p:cNvSpPr txBox="1"/>
          <p:nvPr/>
        </p:nvSpPr>
        <p:spPr>
          <a:xfrm>
            <a:off x="2248188" y="1739454"/>
            <a:ext cx="7501930" cy="471924"/>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pPr>
              <a:lnSpc>
                <a:spcPct val="100000"/>
              </a:lnSpc>
            </a:pPr>
            <a:r>
              <a:rPr lang="en-US" sz="3600" dirty="0"/>
              <a:t>Problem statement</a:t>
            </a:r>
            <a:endParaRPr sz="3600" dirty="0"/>
          </a:p>
        </p:txBody>
      </p:sp>
    </p:spTree>
    <p:extLst>
      <p:ext uri="{BB962C8B-B14F-4D97-AF65-F5344CB8AC3E}">
        <p14:creationId xmlns:p14="http://schemas.microsoft.com/office/powerpoint/2010/main" val="18124485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a:xfrm>
            <a:off x="0" y="0"/>
            <a:ext cx="24384000" cy="13715999"/>
          </a:xfrm>
          <a:solidFill>
            <a:schemeClr val="tx1">
              <a:lumMod val="60000"/>
              <a:lumOff val="40000"/>
              <a:alpha val="17000"/>
            </a:schemeClr>
          </a:solidFill>
        </p:spPr>
      </p:sp>
      <p:sp>
        <p:nvSpPr>
          <p:cNvPr id="423" name="Line"/>
          <p:cNvSpPr/>
          <p:nvPr/>
        </p:nvSpPr>
        <p:spPr>
          <a:xfrm flipV="1">
            <a:off x="497332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424" name="Line"/>
          <p:cNvSpPr/>
          <p:nvPr/>
        </p:nvSpPr>
        <p:spPr>
          <a:xfrm flipV="1">
            <a:off x="979423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425" name="Line"/>
          <p:cNvSpPr/>
          <p:nvPr/>
        </p:nvSpPr>
        <p:spPr>
          <a:xfrm flipV="1">
            <a:off x="1461515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426" name="Line"/>
          <p:cNvSpPr/>
          <p:nvPr/>
        </p:nvSpPr>
        <p:spPr>
          <a:xfrm flipV="1">
            <a:off x="1943608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427" name="Thank…"/>
          <p:cNvSpPr txBox="1"/>
          <p:nvPr/>
        </p:nvSpPr>
        <p:spPr>
          <a:xfrm>
            <a:off x="5322192" y="4912376"/>
            <a:ext cx="13739615" cy="3180358"/>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ctr">
              <a:lnSpc>
                <a:spcPct val="100000"/>
              </a:lnSpc>
              <a:defRPr sz="15000" cap="all" baseline="7999">
                <a:solidFill>
                  <a:srgbClr val="CBAD69"/>
                </a:solidFill>
                <a:latin typeface="+mn-lt"/>
                <a:ea typeface="+mn-ea"/>
                <a:cs typeface="+mn-cs"/>
                <a:sym typeface="Montserrat-Bold"/>
              </a:defRPr>
            </a:pPr>
            <a:r>
              <a:rPr dirty="0"/>
              <a:t>Thank</a:t>
            </a:r>
          </a:p>
          <a:p>
            <a:pPr algn="ctr">
              <a:lnSpc>
                <a:spcPct val="100000"/>
              </a:lnSpc>
              <a:defRPr sz="15000" cap="all" baseline="7999">
                <a:solidFill>
                  <a:srgbClr val="FFFFFF"/>
                </a:solidFill>
                <a:latin typeface="+mn-lt"/>
                <a:ea typeface="+mn-ea"/>
                <a:cs typeface="+mn-cs"/>
                <a:sym typeface="Montserrat-Bold"/>
              </a:defRPr>
            </a:pPr>
            <a:r>
              <a:rPr dirty="0"/>
              <a:t>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Line"/>
          <p:cNvSpPr/>
          <p:nvPr/>
        </p:nvSpPr>
        <p:spPr>
          <a:xfrm>
            <a:off x="-205944" y="11866033"/>
            <a:ext cx="24795888" cy="1"/>
          </a:xfrm>
          <a:prstGeom prst="line">
            <a:avLst/>
          </a:prstGeom>
          <a:ln w="25400">
            <a:solidFill>
              <a:srgbClr val="17222C"/>
            </a:solidFill>
            <a:miter lim="400000"/>
          </a:ln>
        </p:spPr>
        <p:txBody>
          <a:bodyPr lIns="38100" tIns="38100" rIns="38100" bIns="38100" anchor="ctr"/>
          <a:lstStyle/>
          <a:p>
            <a:pPr algn="ctr">
              <a:lnSpc>
                <a:spcPct val="100000"/>
              </a:lnSpc>
              <a:defRPr sz="3000">
                <a:solidFill>
                  <a:srgbClr val="000000"/>
                </a:solidFill>
                <a:latin typeface="Helvetica Light"/>
                <a:ea typeface="Helvetica Light"/>
                <a:cs typeface="Helvetica Light"/>
                <a:sym typeface="Helvetica Light"/>
              </a:defRPr>
            </a:pPr>
            <a:endParaRPr/>
          </a:p>
        </p:txBody>
      </p:sp>
      <p:grpSp>
        <p:nvGrpSpPr>
          <p:cNvPr id="136" name="Group"/>
          <p:cNvGrpSpPr/>
          <p:nvPr/>
        </p:nvGrpSpPr>
        <p:grpSpPr>
          <a:xfrm>
            <a:off x="16925101" y="2030438"/>
            <a:ext cx="6623553" cy="10597453"/>
            <a:chOff x="0" y="540417"/>
            <a:chExt cx="6623551" cy="10597451"/>
          </a:xfrm>
        </p:grpSpPr>
        <p:sp>
          <p:nvSpPr>
            <p:cNvPr id="130" name="Circle"/>
            <p:cNvSpPr/>
            <p:nvPr/>
          </p:nvSpPr>
          <p:spPr>
            <a:xfrm>
              <a:off x="2313" y="10235931"/>
              <a:ext cx="280161" cy="280162"/>
            </a:xfrm>
            <a:prstGeom prst="ellipse">
              <a:avLst/>
            </a:prstGeom>
            <a:solidFill>
              <a:srgbClr val="CBAD69"/>
            </a:solidFill>
            <a:ln w="12700" cap="flat">
              <a:noFill/>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sp>
          <p:nvSpPr>
            <p:cNvPr id="131" name="2020"/>
            <p:cNvSpPr txBox="1"/>
            <p:nvPr/>
          </p:nvSpPr>
          <p:spPr>
            <a:xfrm>
              <a:off x="0" y="10851892"/>
              <a:ext cx="1069843" cy="28597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r>
                <a:rPr lang="en-US" dirty="0"/>
                <a:t>STEP 4</a:t>
              </a:r>
              <a:endParaRPr dirty="0"/>
            </a:p>
          </p:txBody>
        </p:sp>
        <p:grpSp>
          <p:nvGrpSpPr>
            <p:cNvPr id="134" name="Group"/>
            <p:cNvGrpSpPr/>
            <p:nvPr/>
          </p:nvGrpSpPr>
          <p:grpSpPr>
            <a:xfrm>
              <a:off x="22793" y="540417"/>
              <a:ext cx="6600758" cy="2116420"/>
              <a:chOff x="0" y="540418"/>
              <a:chExt cx="6600757" cy="2116418"/>
            </a:xfrm>
          </p:grpSpPr>
          <p:sp>
            <p:nvSpPr>
              <p:cNvPr id="132" name="Lorem Ipsum is simply dummy text of the printing and typesetting industry."/>
              <p:cNvSpPr txBox="1"/>
              <p:nvPr/>
            </p:nvSpPr>
            <p:spPr>
              <a:xfrm>
                <a:off x="25400" y="1386835"/>
                <a:ext cx="6575357" cy="1270001"/>
              </a:xfrm>
              <a:prstGeom prst="rect">
                <a:avLst/>
              </a:prstGeom>
              <a:solidFill>
                <a:srgbClr val="FFFFFF"/>
              </a:solid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t">
                <a:normAutofit/>
              </a:bodyPr>
              <a:lstStyle/>
              <a:p>
                <a:r>
                  <a:rPr lang="en-US" dirty="0"/>
                  <a:t>Tune the hyper parameters for the best model to increase the accuracy (AUC)</a:t>
                </a:r>
                <a:endParaRPr dirty="0"/>
              </a:p>
            </p:txBody>
          </p:sp>
          <p:sp>
            <p:nvSpPr>
              <p:cNvPr id="133" name="PARIS…"/>
              <p:cNvSpPr txBox="1"/>
              <p:nvPr/>
            </p:nvSpPr>
            <p:spPr>
              <a:xfrm>
                <a:off x="0" y="540418"/>
                <a:ext cx="5200406" cy="841255"/>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algn="l">
                  <a:lnSpc>
                    <a:spcPct val="100000"/>
                  </a:lnSpc>
                  <a:defRPr sz="3600" baseline="33333">
                    <a:solidFill>
                      <a:srgbClr val="CBAD69"/>
                    </a:solidFill>
                    <a:latin typeface="+mn-lt"/>
                    <a:ea typeface="+mn-ea"/>
                    <a:cs typeface="+mn-cs"/>
                    <a:sym typeface="Montserrat-Bold"/>
                  </a:defRPr>
                </a:pPr>
                <a:r>
                  <a:rPr lang="en-US" dirty="0"/>
                  <a:t>PARAMETER TUNING</a:t>
                </a:r>
                <a:endParaRPr dirty="0"/>
              </a:p>
              <a:p>
                <a:pPr algn="l">
                  <a:lnSpc>
                    <a:spcPct val="100000"/>
                  </a:lnSpc>
                  <a:defRPr sz="3600" baseline="33333">
                    <a:solidFill>
                      <a:srgbClr val="17222C"/>
                    </a:solidFill>
                    <a:latin typeface="+mn-lt"/>
                    <a:ea typeface="+mn-ea"/>
                    <a:cs typeface="+mn-cs"/>
                    <a:sym typeface="Montserrat-Bold"/>
                  </a:defRPr>
                </a:pPr>
                <a:r>
                  <a:rPr lang="en-US" dirty="0"/>
                  <a:t>Improve accuracy</a:t>
                </a:r>
                <a:endParaRPr dirty="0"/>
              </a:p>
            </p:txBody>
          </p:sp>
        </p:grpSp>
        <p:sp>
          <p:nvSpPr>
            <p:cNvPr id="135" name="Line"/>
            <p:cNvSpPr/>
            <p:nvPr/>
          </p:nvSpPr>
          <p:spPr>
            <a:xfrm flipV="1">
              <a:off x="155092" y="2432216"/>
              <a:ext cx="1" cy="7636077"/>
            </a:xfrm>
            <a:prstGeom prst="line">
              <a:avLst/>
            </a:prstGeom>
            <a:noFill/>
            <a:ln w="25400" cap="flat">
              <a:solidFill>
                <a:srgbClr val="000000"/>
              </a:solidFill>
              <a:custDash>
                <a:ds d="200000" sp="200000"/>
              </a:custDash>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grpSp>
      <p:grpSp>
        <p:nvGrpSpPr>
          <p:cNvPr id="143" name="Group"/>
          <p:cNvGrpSpPr/>
          <p:nvPr/>
        </p:nvGrpSpPr>
        <p:grpSpPr>
          <a:xfrm>
            <a:off x="12137749" y="4282571"/>
            <a:ext cx="6638462" cy="8345320"/>
            <a:chOff x="0" y="540417"/>
            <a:chExt cx="6638461" cy="8345318"/>
          </a:xfrm>
        </p:grpSpPr>
        <p:sp>
          <p:nvSpPr>
            <p:cNvPr id="137" name="Circle"/>
            <p:cNvSpPr/>
            <p:nvPr/>
          </p:nvSpPr>
          <p:spPr>
            <a:xfrm>
              <a:off x="0" y="7983798"/>
              <a:ext cx="280161" cy="280162"/>
            </a:xfrm>
            <a:prstGeom prst="ellipse">
              <a:avLst/>
            </a:prstGeom>
            <a:solidFill>
              <a:srgbClr val="CBAD69"/>
            </a:solidFill>
            <a:ln w="12700" cap="flat">
              <a:noFill/>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sp>
          <p:nvSpPr>
            <p:cNvPr id="138" name="2019"/>
            <p:cNvSpPr txBox="1"/>
            <p:nvPr/>
          </p:nvSpPr>
          <p:spPr>
            <a:xfrm>
              <a:off x="44236" y="8599759"/>
              <a:ext cx="1069844" cy="28597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r>
                <a:rPr lang="en-US" dirty="0"/>
                <a:t>STEP 3</a:t>
              </a:r>
              <a:endParaRPr dirty="0"/>
            </a:p>
          </p:txBody>
        </p:sp>
        <p:sp>
          <p:nvSpPr>
            <p:cNvPr id="139" name="Line"/>
            <p:cNvSpPr/>
            <p:nvPr/>
          </p:nvSpPr>
          <p:spPr>
            <a:xfrm flipV="1">
              <a:off x="140080" y="2378825"/>
              <a:ext cx="1" cy="5437335"/>
            </a:xfrm>
            <a:prstGeom prst="line">
              <a:avLst/>
            </a:prstGeom>
            <a:noFill/>
            <a:ln w="25400" cap="flat">
              <a:solidFill>
                <a:srgbClr val="000000"/>
              </a:solidFill>
              <a:custDash>
                <a:ds d="200000" sp="200000"/>
              </a:custDash>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grpSp>
          <p:nvGrpSpPr>
            <p:cNvPr id="142" name="Group"/>
            <p:cNvGrpSpPr/>
            <p:nvPr/>
          </p:nvGrpSpPr>
          <p:grpSpPr>
            <a:xfrm>
              <a:off x="37703" y="540417"/>
              <a:ext cx="6600758" cy="2116420"/>
              <a:chOff x="0" y="540418"/>
              <a:chExt cx="6600757" cy="2116418"/>
            </a:xfrm>
          </p:grpSpPr>
          <p:sp>
            <p:nvSpPr>
              <p:cNvPr id="140" name="Lorem Ipsum is simply dummy text of the printing and typesetting industry."/>
              <p:cNvSpPr txBox="1"/>
              <p:nvPr/>
            </p:nvSpPr>
            <p:spPr>
              <a:xfrm>
                <a:off x="25400" y="1386835"/>
                <a:ext cx="6575357" cy="1270001"/>
              </a:xfrm>
              <a:prstGeom prst="rect">
                <a:avLst/>
              </a:prstGeom>
              <a:solidFill>
                <a:srgbClr val="FFFFFF"/>
              </a:solid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t">
                <a:normAutofit fontScale="92500"/>
              </a:bodyPr>
              <a:lstStyle/>
              <a:p>
                <a:r>
                  <a:rPr lang="en-US" dirty="0"/>
                  <a:t>Compare AUC for models - Logistic Regression, Random Forest, Neural Network, </a:t>
                </a:r>
                <a:r>
                  <a:rPr lang="en-US" dirty="0" err="1"/>
                  <a:t>XGBoost</a:t>
                </a:r>
                <a:endParaRPr dirty="0"/>
              </a:p>
            </p:txBody>
          </p:sp>
          <p:sp>
            <p:nvSpPr>
              <p:cNvPr id="141" name="NEW YORK…"/>
              <p:cNvSpPr txBox="1"/>
              <p:nvPr/>
            </p:nvSpPr>
            <p:spPr>
              <a:xfrm>
                <a:off x="0" y="540418"/>
                <a:ext cx="5200406" cy="841255"/>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algn="l">
                  <a:lnSpc>
                    <a:spcPct val="100000"/>
                  </a:lnSpc>
                  <a:defRPr sz="3600" baseline="33333">
                    <a:solidFill>
                      <a:srgbClr val="CBAD69"/>
                    </a:solidFill>
                    <a:latin typeface="+mn-lt"/>
                    <a:ea typeface="+mn-ea"/>
                    <a:cs typeface="+mn-cs"/>
                    <a:sym typeface="Montserrat-Bold"/>
                  </a:defRPr>
                </a:pPr>
                <a:r>
                  <a:rPr lang="en-US" dirty="0"/>
                  <a:t>MODEL COMPARISON</a:t>
                </a:r>
                <a:endParaRPr dirty="0"/>
              </a:p>
              <a:p>
                <a:pPr algn="l">
                  <a:lnSpc>
                    <a:spcPct val="100000"/>
                  </a:lnSpc>
                  <a:defRPr sz="3600" baseline="33333">
                    <a:solidFill>
                      <a:srgbClr val="17222C"/>
                    </a:solidFill>
                    <a:latin typeface="+mn-lt"/>
                    <a:ea typeface="+mn-ea"/>
                    <a:cs typeface="+mn-cs"/>
                    <a:sym typeface="Montserrat-Bold"/>
                  </a:defRPr>
                </a:pPr>
                <a:r>
                  <a:rPr lang="en-US" dirty="0"/>
                  <a:t>To maximize the AUC</a:t>
                </a:r>
                <a:endParaRPr dirty="0"/>
              </a:p>
            </p:txBody>
          </p:sp>
        </p:grpSp>
      </p:grpSp>
      <p:grpSp>
        <p:nvGrpSpPr>
          <p:cNvPr id="150" name="Group"/>
          <p:cNvGrpSpPr/>
          <p:nvPr/>
        </p:nvGrpSpPr>
        <p:grpSpPr>
          <a:xfrm>
            <a:off x="7345950" y="6356905"/>
            <a:ext cx="6662264" cy="6270986"/>
            <a:chOff x="0" y="540417"/>
            <a:chExt cx="6662263" cy="6270984"/>
          </a:xfrm>
        </p:grpSpPr>
        <p:sp>
          <p:nvSpPr>
            <p:cNvPr id="144" name="Circle"/>
            <p:cNvSpPr/>
            <p:nvPr/>
          </p:nvSpPr>
          <p:spPr>
            <a:xfrm>
              <a:off x="36212" y="5909464"/>
              <a:ext cx="280162" cy="280162"/>
            </a:xfrm>
            <a:prstGeom prst="ellipse">
              <a:avLst/>
            </a:prstGeom>
            <a:solidFill>
              <a:srgbClr val="CBAD69"/>
            </a:solidFill>
            <a:ln w="12700" cap="flat">
              <a:noFill/>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sp>
          <p:nvSpPr>
            <p:cNvPr id="145" name="2018"/>
            <p:cNvSpPr txBox="1"/>
            <p:nvPr/>
          </p:nvSpPr>
          <p:spPr>
            <a:xfrm>
              <a:off x="0" y="6525425"/>
              <a:ext cx="1069843" cy="28597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r>
                <a:rPr lang="en-US" dirty="0"/>
                <a:t>STEP 2</a:t>
              </a:r>
              <a:endParaRPr dirty="0"/>
            </a:p>
          </p:txBody>
        </p:sp>
        <p:sp>
          <p:nvSpPr>
            <p:cNvPr id="146" name="Line"/>
            <p:cNvSpPr/>
            <p:nvPr/>
          </p:nvSpPr>
          <p:spPr>
            <a:xfrm flipV="1">
              <a:off x="176292" y="2455742"/>
              <a:ext cx="1" cy="3286085"/>
            </a:xfrm>
            <a:prstGeom prst="line">
              <a:avLst/>
            </a:prstGeom>
            <a:noFill/>
            <a:ln w="25400" cap="flat">
              <a:solidFill>
                <a:srgbClr val="000000"/>
              </a:solidFill>
              <a:custDash>
                <a:ds d="200000" sp="200000"/>
              </a:custDash>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grpSp>
          <p:nvGrpSpPr>
            <p:cNvPr id="149" name="Group"/>
            <p:cNvGrpSpPr/>
            <p:nvPr/>
          </p:nvGrpSpPr>
          <p:grpSpPr>
            <a:xfrm>
              <a:off x="61505" y="540417"/>
              <a:ext cx="6600758" cy="2116420"/>
              <a:chOff x="0" y="540418"/>
              <a:chExt cx="6600757" cy="2116418"/>
            </a:xfrm>
          </p:grpSpPr>
          <p:sp>
            <p:nvSpPr>
              <p:cNvPr id="147" name="Lorem Ipsum is simply dummy text of the printing and typesetting industry."/>
              <p:cNvSpPr txBox="1"/>
              <p:nvPr/>
            </p:nvSpPr>
            <p:spPr>
              <a:xfrm>
                <a:off x="25400" y="1386835"/>
                <a:ext cx="6575357" cy="1270001"/>
              </a:xfrm>
              <a:prstGeom prst="rect">
                <a:avLst/>
              </a:prstGeom>
              <a:solidFill>
                <a:srgbClr val="FFFFFF"/>
              </a:solid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t">
                <a:normAutofit/>
              </a:bodyPr>
              <a:lstStyle/>
              <a:p>
                <a:r>
                  <a:rPr lang="en-US" dirty="0"/>
                  <a:t>Balance the data set by </a:t>
                </a:r>
                <a:r>
                  <a:rPr lang="en-US" dirty="0" err="1"/>
                  <a:t>upsampling</a:t>
                </a:r>
                <a:r>
                  <a:rPr lang="en-US" dirty="0"/>
                  <a:t> the minority class</a:t>
                </a:r>
                <a:endParaRPr dirty="0"/>
              </a:p>
            </p:txBody>
          </p:sp>
          <p:sp>
            <p:nvSpPr>
              <p:cNvPr id="148" name="MOSCOW…"/>
              <p:cNvSpPr txBox="1"/>
              <p:nvPr/>
            </p:nvSpPr>
            <p:spPr>
              <a:xfrm>
                <a:off x="0" y="540418"/>
                <a:ext cx="5200406" cy="841255"/>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algn="l">
                  <a:lnSpc>
                    <a:spcPct val="100000"/>
                  </a:lnSpc>
                  <a:defRPr sz="3600" baseline="33333">
                    <a:solidFill>
                      <a:srgbClr val="CBAD69"/>
                    </a:solidFill>
                    <a:latin typeface="+mn-lt"/>
                    <a:ea typeface="+mn-ea"/>
                    <a:cs typeface="+mn-cs"/>
                    <a:sym typeface="Montserrat-Bold"/>
                  </a:defRPr>
                </a:pPr>
                <a:r>
                  <a:rPr lang="en-US" dirty="0"/>
                  <a:t>UPSAMPLING</a:t>
                </a:r>
              </a:p>
              <a:p>
                <a:pPr algn="l">
                  <a:lnSpc>
                    <a:spcPct val="100000"/>
                  </a:lnSpc>
                  <a:defRPr sz="3600" baseline="33333">
                    <a:solidFill>
                      <a:srgbClr val="17222C"/>
                    </a:solidFill>
                    <a:latin typeface="+mn-lt"/>
                    <a:ea typeface="+mn-ea"/>
                    <a:cs typeface="+mn-cs"/>
                    <a:sym typeface="Montserrat-Bold"/>
                  </a:defRPr>
                </a:pPr>
                <a:r>
                  <a:rPr lang="en-US" dirty="0"/>
                  <a:t>Address highly imbalanced data</a:t>
                </a:r>
              </a:p>
            </p:txBody>
          </p:sp>
        </p:grpSp>
      </p:grpSp>
      <p:grpSp>
        <p:nvGrpSpPr>
          <p:cNvPr id="157" name="Group"/>
          <p:cNvGrpSpPr/>
          <p:nvPr/>
        </p:nvGrpSpPr>
        <p:grpSpPr>
          <a:xfrm>
            <a:off x="2584013" y="8609038"/>
            <a:ext cx="6626341" cy="4018853"/>
            <a:chOff x="0" y="540417"/>
            <a:chExt cx="6626340" cy="4018851"/>
          </a:xfrm>
        </p:grpSpPr>
        <p:sp>
          <p:nvSpPr>
            <p:cNvPr id="151" name="Circle"/>
            <p:cNvSpPr/>
            <p:nvPr/>
          </p:nvSpPr>
          <p:spPr>
            <a:xfrm>
              <a:off x="0" y="3657331"/>
              <a:ext cx="280161" cy="280162"/>
            </a:xfrm>
            <a:prstGeom prst="ellipse">
              <a:avLst/>
            </a:prstGeom>
            <a:solidFill>
              <a:schemeClr val="accent3">
                <a:lumMod val="50000"/>
              </a:schemeClr>
            </a:solidFill>
            <a:ln w="12700" cap="flat">
              <a:noFill/>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sp>
          <p:nvSpPr>
            <p:cNvPr id="152" name="2017"/>
            <p:cNvSpPr txBox="1"/>
            <p:nvPr/>
          </p:nvSpPr>
          <p:spPr>
            <a:xfrm>
              <a:off x="41029" y="4273292"/>
              <a:ext cx="1069844" cy="28597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r>
                <a:rPr lang="en-US" dirty="0">
                  <a:solidFill>
                    <a:schemeClr val="accent3">
                      <a:lumMod val="50000"/>
                    </a:schemeClr>
                  </a:solidFill>
                </a:rPr>
                <a:t>STEP 1</a:t>
              </a:r>
              <a:endParaRPr dirty="0">
                <a:solidFill>
                  <a:schemeClr val="accent3">
                    <a:lumMod val="50000"/>
                  </a:schemeClr>
                </a:solidFill>
              </a:endParaRPr>
            </a:p>
          </p:txBody>
        </p:sp>
        <p:sp>
          <p:nvSpPr>
            <p:cNvPr id="153" name="Line"/>
            <p:cNvSpPr/>
            <p:nvPr/>
          </p:nvSpPr>
          <p:spPr>
            <a:xfrm flipV="1">
              <a:off x="140080" y="2392356"/>
              <a:ext cx="1" cy="1097338"/>
            </a:xfrm>
            <a:prstGeom prst="line">
              <a:avLst/>
            </a:prstGeom>
            <a:noFill/>
            <a:ln w="25400" cap="flat">
              <a:solidFill>
                <a:srgbClr val="000000"/>
              </a:solidFill>
              <a:custDash>
                <a:ds d="200000" sp="200000"/>
              </a:custDash>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grpSp>
          <p:nvGrpSpPr>
            <p:cNvPr id="156" name="Group"/>
            <p:cNvGrpSpPr/>
            <p:nvPr/>
          </p:nvGrpSpPr>
          <p:grpSpPr>
            <a:xfrm>
              <a:off x="25582" y="540417"/>
              <a:ext cx="6600758" cy="2116420"/>
              <a:chOff x="0" y="540418"/>
              <a:chExt cx="6600757" cy="2116418"/>
            </a:xfrm>
          </p:grpSpPr>
          <p:sp>
            <p:nvSpPr>
              <p:cNvPr id="154" name="Lorem Ipsum is simply dummy text of the printing and typesetting industry."/>
              <p:cNvSpPr txBox="1"/>
              <p:nvPr/>
            </p:nvSpPr>
            <p:spPr>
              <a:xfrm>
                <a:off x="25400" y="1386835"/>
                <a:ext cx="6575357" cy="1270001"/>
              </a:xfrm>
              <a:prstGeom prst="rect">
                <a:avLst/>
              </a:prstGeom>
              <a:solidFill>
                <a:srgbClr val="FFFFFF"/>
              </a:solid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t">
                <a:normAutofit/>
              </a:bodyPr>
              <a:lstStyle/>
              <a:p>
                <a:pPr algn="l"/>
                <a:r>
                  <a:rPr lang="en-US" dirty="0"/>
                  <a:t>Analyzing data variables, transform skewed variables, feature engineering</a:t>
                </a:r>
                <a:endParaRPr dirty="0"/>
              </a:p>
            </p:txBody>
          </p:sp>
          <p:sp>
            <p:nvSpPr>
              <p:cNvPr id="155" name="TOKYO…"/>
              <p:cNvSpPr txBox="1"/>
              <p:nvPr/>
            </p:nvSpPr>
            <p:spPr>
              <a:xfrm>
                <a:off x="0" y="540418"/>
                <a:ext cx="5200406" cy="841255"/>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algn="l">
                  <a:lnSpc>
                    <a:spcPct val="100000"/>
                  </a:lnSpc>
                  <a:defRPr sz="3600" baseline="33333">
                    <a:solidFill>
                      <a:srgbClr val="CBAD69"/>
                    </a:solidFill>
                    <a:latin typeface="+mn-lt"/>
                    <a:ea typeface="+mn-ea"/>
                    <a:cs typeface="+mn-cs"/>
                    <a:sym typeface="Montserrat-Bold"/>
                  </a:defRPr>
                </a:pPr>
                <a:r>
                  <a:rPr lang="en-US" dirty="0">
                    <a:solidFill>
                      <a:schemeClr val="accent3">
                        <a:lumMod val="50000"/>
                      </a:schemeClr>
                    </a:solidFill>
                  </a:rPr>
                  <a:t>PRE-PROCESSING</a:t>
                </a:r>
                <a:endParaRPr dirty="0">
                  <a:solidFill>
                    <a:schemeClr val="accent3">
                      <a:lumMod val="50000"/>
                    </a:schemeClr>
                  </a:solidFill>
                </a:endParaRPr>
              </a:p>
              <a:p>
                <a:pPr algn="l">
                  <a:lnSpc>
                    <a:spcPct val="100000"/>
                  </a:lnSpc>
                  <a:defRPr sz="3600" baseline="33333">
                    <a:solidFill>
                      <a:srgbClr val="17222C"/>
                    </a:solidFill>
                    <a:latin typeface="+mn-lt"/>
                    <a:ea typeface="+mn-ea"/>
                    <a:cs typeface="+mn-cs"/>
                    <a:sym typeface="Montserrat-Bold"/>
                  </a:defRPr>
                </a:pPr>
                <a:r>
                  <a:rPr lang="en-US" dirty="0"/>
                  <a:t>Data preparation for modelling</a:t>
                </a:r>
                <a:endParaRPr dirty="0"/>
              </a:p>
            </p:txBody>
          </p:sp>
        </p:grpSp>
      </p:grpSp>
      <p:sp>
        <p:nvSpPr>
          <p:cNvPr id="158" name="Timeline"/>
          <p:cNvSpPr txBox="1"/>
          <p:nvPr/>
        </p:nvSpPr>
        <p:spPr>
          <a:xfrm>
            <a:off x="2260600" y="2131220"/>
            <a:ext cx="9955366" cy="1294329"/>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gn="just"/>
            <a:r>
              <a:rPr lang="en-US" sz="4800" cap="none" dirty="0"/>
              <a:t>To develop a predictive model that combines various econometric measures to foresee a financial condition (bankruptcy or not) of a firm.</a:t>
            </a:r>
          </a:p>
        </p:txBody>
      </p:sp>
      <p:sp>
        <p:nvSpPr>
          <p:cNvPr id="159" name="Subtitle text color"/>
          <p:cNvSpPr txBox="1"/>
          <p:nvPr/>
        </p:nvSpPr>
        <p:spPr>
          <a:xfrm>
            <a:off x="2248188" y="1739454"/>
            <a:ext cx="7501930" cy="471924"/>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pPr>
              <a:lnSpc>
                <a:spcPct val="100000"/>
              </a:lnSpc>
            </a:pPr>
            <a:r>
              <a:rPr lang="en-US" sz="3600" dirty="0"/>
              <a:t>Problem statement</a:t>
            </a:r>
            <a:endParaRPr sz="3600" dirty="0"/>
          </a:p>
        </p:txBody>
      </p:sp>
      <p:sp>
        <p:nvSpPr>
          <p:cNvPr id="2" name="Rectangle 1">
            <a:extLst>
              <a:ext uri="{FF2B5EF4-FFF2-40B4-BE49-F238E27FC236}">
                <a16:creationId xmlns:a16="http://schemas.microsoft.com/office/drawing/2014/main" xmlns="" id="{80C66034-B468-4D2C-AE24-C683874E017D}"/>
              </a:ext>
            </a:extLst>
          </p:cNvPr>
          <p:cNvSpPr/>
          <p:nvPr/>
        </p:nvSpPr>
        <p:spPr>
          <a:xfrm>
            <a:off x="2248188" y="8272231"/>
            <a:ext cx="5906767" cy="2318637"/>
          </a:xfrm>
          <a:prstGeom prst="rect">
            <a:avLst/>
          </a:prstGeom>
          <a:noFill/>
          <a:ln w="3175" cap="flat">
            <a:solidFill>
              <a:schemeClr val="accent3">
                <a:lumMod val="75000"/>
              </a:schemeClr>
            </a:solid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208397338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D154AFC-0DCC-4699-B5AE-5F6D3A053897}"/>
              </a:ext>
            </a:extLst>
          </p:cNvPr>
          <p:cNvSpPr txBox="1"/>
          <p:nvPr/>
        </p:nvSpPr>
        <p:spPr>
          <a:xfrm>
            <a:off x="1175657" y="3489649"/>
            <a:ext cx="10543592" cy="6428930"/>
          </a:xfrm>
          <a:prstGeom prst="rect">
            <a:avLst/>
          </a:prstGeom>
          <a:solidFill>
            <a:schemeClr val="accent3">
              <a:lumMod val="40000"/>
              <a:lumOff val="60000"/>
            </a:schemeClr>
          </a:solidFill>
          <a:ln w="3175" cap="flat">
            <a:solidFill>
              <a:schemeClr val="accent3">
                <a:lumMod val="7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just" defTabSz="825500" rtl="0" fontAlgn="auto" latinLnBrk="0" hangingPunct="0">
              <a:lnSpc>
                <a:spcPct val="120000"/>
              </a:lnSpc>
              <a:spcBef>
                <a:spcPts val="0"/>
              </a:spcBef>
              <a:spcAft>
                <a:spcPts val="0"/>
              </a:spcAft>
              <a:buClrTx/>
              <a:buSzTx/>
              <a:buFontTx/>
              <a:buNone/>
              <a:tabLst/>
            </a:pPr>
            <a:endParaRPr kumimoji="0" lang="en-US" sz="2400" b="0" i="0" u="none" strike="noStrike" cap="none" spc="0" normalizeH="0" baseline="0" dirty="0">
              <a:ln>
                <a:noFill/>
              </a:ln>
              <a:solidFill>
                <a:srgbClr val="868A8D"/>
              </a:solidFill>
              <a:effectLst/>
              <a:uFillTx/>
              <a:latin typeface="Montserrat Light"/>
              <a:ea typeface="Montserrat Light"/>
              <a:cs typeface="Montserrat Light"/>
              <a:sym typeface="Montserrat Light"/>
            </a:endParaRPr>
          </a:p>
        </p:txBody>
      </p:sp>
      <p:sp>
        <p:nvSpPr>
          <p:cNvPr id="8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a:t>
            </a:fld>
            <a:endParaRPr/>
          </a:p>
        </p:txBody>
      </p:sp>
      <p:sp>
        <p:nvSpPr>
          <p:cNvPr id="84"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p:cNvSpPr txBox="1"/>
          <p:nvPr/>
        </p:nvSpPr>
        <p:spPr>
          <a:xfrm>
            <a:off x="1435534" y="3643535"/>
            <a:ext cx="10003797" cy="6428930"/>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rPr lang="en-US" sz="2800" dirty="0"/>
              <a:t>Certain financial ratios that can specifically be used to provide early warning signals of possible impending bankruptcy were used to perform feature engineering.</a:t>
            </a:r>
          </a:p>
          <a:p>
            <a:endParaRPr lang="en-US" sz="2800" dirty="0"/>
          </a:p>
          <a:p>
            <a:r>
              <a:rPr lang="en-US" sz="2800" dirty="0"/>
              <a:t>1) Profitability ratios</a:t>
            </a:r>
          </a:p>
          <a:p>
            <a:r>
              <a:rPr lang="en-US" sz="2800" dirty="0"/>
              <a:t>2) Leverage ratios</a:t>
            </a:r>
          </a:p>
          <a:p>
            <a:r>
              <a:rPr lang="en-US" sz="2800" dirty="0"/>
              <a:t>3) Operating performance ratios</a:t>
            </a:r>
          </a:p>
          <a:p>
            <a:endParaRPr lang="en-US" sz="2800" dirty="0"/>
          </a:p>
          <a:p>
            <a:r>
              <a:rPr lang="en-US" sz="2800" dirty="0"/>
              <a:t>There are key ratios that can provide such warnings well in advance, giving investors plenty of time to dispose of their equity interest before the financial roof falls in.</a:t>
            </a:r>
          </a:p>
        </p:txBody>
      </p:sp>
      <p:sp>
        <p:nvSpPr>
          <p:cNvPr id="6" name="MOSCOW…">
            <a:extLst>
              <a:ext uri="{FF2B5EF4-FFF2-40B4-BE49-F238E27FC236}">
                <a16:creationId xmlns:a16="http://schemas.microsoft.com/office/drawing/2014/main" xmlns="" id="{DF8F74D7-31F8-4A7A-AA31-1B73DE34E13E}"/>
              </a:ext>
            </a:extLst>
          </p:cNvPr>
          <p:cNvSpPr txBox="1"/>
          <p:nvPr/>
        </p:nvSpPr>
        <p:spPr>
          <a:xfrm>
            <a:off x="1435534" y="1343486"/>
            <a:ext cx="7801771" cy="595035"/>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algn="l">
              <a:lnSpc>
                <a:spcPct val="100000"/>
              </a:lnSpc>
              <a:defRPr sz="3600" baseline="33333">
                <a:solidFill>
                  <a:srgbClr val="CBAD69"/>
                </a:solidFill>
                <a:latin typeface="+mn-lt"/>
                <a:ea typeface="+mn-ea"/>
                <a:cs typeface="+mn-cs"/>
                <a:sym typeface="Montserrat-Bold"/>
              </a:defRPr>
            </a:pPr>
            <a:r>
              <a:rPr lang="en-US" sz="4800" dirty="0">
                <a:solidFill>
                  <a:schemeClr val="accent3">
                    <a:lumMod val="50000"/>
                  </a:schemeClr>
                </a:solidFill>
              </a:rPr>
              <a:t>FEATURE ENGINEERING</a:t>
            </a:r>
          </a:p>
        </p:txBody>
      </p:sp>
      <p:sp>
        <p:nvSpPr>
          <p:cNvPr id="7"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xmlns="" id="{1B3DC2C1-08C3-4F42-AB6B-B6C0E93663B8}"/>
              </a:ext>
            </a:extLst>
          </p:cNvPr>
          <p:cNvSpPr txBox="1"/>
          <p:nvPr/>
        </p:nvSpPr>
        <p:spPr>
          <a:xfrm>
            <a:off x="12896538" y="1938521"/>
            <a:ext cx="10003797" cy="9892695"/>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fontScale="92500"/>
          </a:bodyPr>
          <a:lstStyle/>
          <a:p>
            <a:pPr marL="457200" indent="-457200">
              <a:buClr>
                <a:schemeClr val="accent3">
                  <a:lumMod val="75000"/>
                </a:schemeClr>
              </a:buClr>
              <a:buFont typeface="Arial" panose="020B0604020202020204" pitchFamily="34" charset="0"/>
              <a:buChar char="•"/>
            </a:pPr>
            <a:r>
              <a:rPr lang="en-US" sz="2800" dirty="0"/>
              <a:t>(inventory * 365 / cost of products sold)/(profit on operating activities / financial expenses)</a:t>
            </a:r>
          </a:p>
          <a:p>
            <a:pPr marL="457200" indent="-457200">
              <a:buClr>
                <a:schemeClr val="accent3">
                  <a:lumMod val="75000"/>
                </a:schemeClr>
              </a:buClr>
              <a:buFont typeface="Arial" panose="020B0604020202020204" pitchFamily="34" charset="0"/>
              <a:buChar char="•"/>
            </a:pPr>
            <a:r>
              <a:rPr lang="en-US" sz="2800" dirty="0"/>
              <a:t>(gross profit / total assets) – (operating expenses / total liabilities)</a:t>
            </a:r>
          </a:p>
          <a:p>
            <a:pPr marL="457200" indent="-457200">
              <a:buClr>
                <a:schemeClr val="accent3">
                  <a:lumMod val="75000"/>
                </a:schemeClr>
              </a:buClr>
              <a:buFont typeface="Arial" panose="020B0604020202020204" pitchFamily="34" charset="0"/>
              <a:buChar char="•"/>
            </a:pPr>
            <a:r>
              <a:rPr lang="en-US" sz="2800" dirty="0"/>
              <a:t>((gross profit + depreciation) / sales) – ((current assets - inventory) / short-term liabilities)</a:t>
            </a:r>
          </a:p>
          <a:p>
            <a:pPr marL="457200" indent="-457200">
              <a:buClr>
                <a:schemeClr val="accent3">
                  <a:lumMod val="75000"/>
                </a:schemeClr>
              </a:buClr>
              <a:buFont typeface="Arial" panose="020B0604020202020204" pitchFamily="34" charset="0"/>
              <a:buChar char="•"/>
            </a:pPr>
            <a:r>
              <a:rPr lang="en-US" sz="2800" dirty="0"/>
              <a:t>((gross profit + extraordinary items + financial expenses) / total assets) * ((receivables * 365) / sales)</a:t>
            </a:r>
          </a:p>
          <a:p>
            <a:pPr marL="457200" indent="-457200">
              <a:buClr>
                <a:schemeClr val="accent3">
                  <a:lumMod val="75000"/>
                </a:schemeClr>
              </a:buClr>
              <a:buFont typeface="Arial" panose="020B0604020202020204" pitchFamily="34" charset="0"/>
              <a:buChar char="•"/>
            </a:pPr>
            <a:r>
              <a:rPr lang="en-US" sz="2800" dirty="0"/>
              <a:t>(profit on operating activities / total assets) * ((equity - share capital) / total assets) + (profit on operating activities / financial expenses)</a:t>
            </a:r>
          </a:p>
          <a:p>
            <a:pPr marL="457200" indent="-457200">
              <a:buClr>
                <a:schemeClr val="accent3">
                  <a:lumMod val="75000"/>
                </a:schemeClr>
              </a:buClr>
              <a:buFont typeface="Arial" panose="020B0604020202020204" pitchFamily="34" charset="0"/>
              <a:buChar char="•"/>
            </a:pPr>
            <a:r>
              <a:rPr lang="en-US" sz="2800" dirty="0"/>
              <a:t>((gross profit / total assets) – (operating expenses / total liabilities)) / ((sales - cost of products sold) / sales)</a:t>
            </a:r>
          </a:p>
          <a:p>
            <a:pPr marL="457200" indent="-457200">
              <a:buClr>
                <a:schemeClr val="accent3">
                  <a:lumMod val="75000"/>
                </a:schemeClr>
              </a:buClr>
              <a:buFont typeface="Arial" panose="020B0604020202020204" pitchFamily="34" charset="0"/>
              <a:buChar char="•"/>
            </a:pPr>
            <a:r>
              <a:rPr lang="en-US" sz="2800" dirty="0"/>
              <a:t>((gross profit + extraordinary items + financial expenses) / total assets) * ((receivables * 365) / sales)</a:t>
            </a:r>
          </a:p>
          <a:p>
            <a:pPr marL="457200" indent="-457200">
              <a:buClr>
                <a:schemeClr val="accent3">
                  <a:lumMod val="75000"/>
                </a:schemeClr>
              </a:buClr>
              <a:buFont typeface="Arial" panose="020B0604020202020204" pitchFamily="34" charset="0"/>
              <a:buChar char="•"/>
            </a:pPr>
            <a:r>
              <a:rPr lang="en-US" sz="2800" dirty="0"/>
              <a:t>(sales (n) / sales (n-1)) + ((short-term liabilities *365) / sales)</a:t>
            </a:r>
          </a:p>
          <a:p>
            <a:pPr marL="457200" indent="-457200">
              <a:buClr>
                <a:schemeClr val="accent3">
                  <a:lumMod val="75000"/>
                </a:schemeClr>
              </a:buClr>
              <a:buFont typeface="Arial" panose="020B0604020202020204" pitchFamily="34" charset="0"/>
              <a:buChar char="•"/>
            </a:pPr>
            <a:r>
              <a:rPr lang="en-US" sz="2800" dirty="0"/>
              <a:t>(profit on operating activities / financial expenses) + (total costs / total sales)</a:t>
            </a:r>
          </a:p>
          <a:p>
            <a:pPr marL="457200" indent="-457200">
              <a:buClr>
                <a:schemeClr val="accent3">
                  <a:lumMod val="75000"/>
                </a:schemeClr>
              </a:buClr>
              <a:buFont typeface="Arial" panose="020B0604020202020204" pitchFamily="34" charset="0"/>
              <a:buChar char="•"/>
            </a:pPr>
            <a:r>
              <a:rPr lang="en-US" sz="2800" dirty="0"/>
              <a:t>(EBITDA (profit on operating activities - depreciation) / total assets) + ((short-term liabilities * 365) / cost of products sold)</a:t>
            </a:r>
          </a:p>
        </p:txBody>
      </p:sp>
    </p:spTree>
    <p:extLst>
      <p:ext uri="{BB962C8B-B14F-4D97-AF65-F5344CB8AC3E}">
        <p14:creationId xmlns:p14="http://schemas.microsoft.com/office/powerpoint/2010/main" val="396265002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Line"/>
          <p:cNvSpPr/>
          <p:nvPr/>
        </p:nvSpPr>
        <p:spPr>
          <a:xfrm>
            <a:off x="-205944" y="11866033"/>
            <a:ext cx="24795888" cy="1"/>
          </a:xfrm>
          <a:prstGeom prst="line">
            <a:avLst/>
          </a:prstGeom>
          <a:ln w="25400">
            <a:solidFill>
              <a:srgbClr val="17222C"/>
            </a:solidFill>
            <a:miter lim="400000"/>
          </a:ln>
        </p:spPr>
        <p:txBody>
          <a:bodyPr lIns="38100" tIns="38100" rIns="38100" bIns="38100" anchor="ctr"/>
          <a:lstStyle/>
          <a:p>
            <a:pPr algn="ctr">
              <a:lnSpc>
                <a:spcPct val="100000"/>
              </a:lnSpc>
              <a:defRPr sz="3000">
                <a:solidFill>
                  <a:srgbClr val="000000"/>
                </a:solidFill>
                <a:latin typeface="Helvetica Light"/>
                <a:ea typeface="Helvetica Light"/>
                <a:cs typeface="Helvetica Light"/>
                <a:sym typeface="Helvetica Light"/>
              </a:defRPr>
            </a:pPr>
            <a:endParaRPr/>
          </a:p>
        </p:txBody>
      </p:sp>
      <p:grpSp>
        <p:nvGrpSpPr>
          <p:cNvPr id="136" name="Group"/>
          <p:cNvGrpSpPr/>
          <p:nvPr/>
        </p:nvGrpSpPr>
        <p:grpSpPr>
          <a:xfrm>
            <a:off x="16925101" y="2030438"/>
            <a:ext cx="6623553" cy="10597453"/>
            <a:chOff x="0" y="540417"/>
            <a:chExt cx="6623551" cy="10597451"/>
          </a:xfrm>
        </p:grpSpPr>
        <p:sp>
          <p:nvSpPr>
            <p:cNvPr id="130" name="Circle"/>
            <p:cNvSpPr/>
            <p:nvPr/>
          </p:nvSpPr>
          <p:spPr>
            <a:xfrm>
              <a:off x="2313" y="10235931"/>
              <a:ext cx="280161" cy="280162"/>
            </a:xfrm>
            <a:prstGeom prst="ellipse">
              <a:avLst/>
            </a:prstGeom>
            <a:solidFill>
              <a:srgbClr val="CBAD69"/>
            </a:solidFill>
            <a:ln w="12700" cap="flat">
              <a:noFill/>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sp>
          <p:nvSpPr>
            <p:cNvPr id="131" name="2020"/>
            <p:cNvSpPr txBox="1"/>
            <p:nvPr/>
          </p:nvSpPr>
          <p:spPr>
            <a:xfrm>
              <a:off x="0" y="10851892"/>
              <a:ext cx="1069843" cy="28597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r>
                <a:rPr lang="en-US" dirty="0"/>
                <a:t>STEP 4</a:t>
              </a:r>
              <a:endParaRPr dirty="0"/>
            </a:p>
          </p:txBody>
        </p:sp>
        <p:grpSp>
          <p:nvGrpSpPr>
            <p:cNvPr id="134" name="Group"/>
            <p:cNvGrpSpPr/>
            <p:nvPr/>
          </p:nvGrpSpPr>
          <p:grpSpPr>
            <a:xfrm>
              <a:off x="22793" y="540417"/>
              <a:ext cx="6600758" cy="2116420"/>
              <a:chOff x="0" y="540418"/>
              <a:chExt cx="6600757" cy="2116418"/>
            </a:xfrm>
          </p:grpSpPr>
          <p:sp>
            <p:nvSpPr>
              <p:cNvPr id="132" name="Lorem Ipsum is simply dummy text of the printing and typesetting industry."/>
              <p:cNvSpPr txBox="1"/>
              <p:nvPr/>
            </p:nvSpPr>
            <p:spPr>
              <a:xfrm>
                <a:off x="25400" y="1386835"/>
                <a:ext cx="6575357" cy="1270001"/>
              </a:xfrm>
              <a:prstGeom prst="rect">
                <a:avLst/>
              </a:prstGeom>
              <a:solidFill>
                <a:srgbClr val="FFFFFF"/>
              </a:solid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t">
                <a:normAutofit/>
              </a:bodyPr>
              <a:lstStyle/>
              <a:p>
                <a:r>
                  <a:rPr lang="en-US" dirty="0"/>
                  <a:t>Tune the hyper parameters for the best model to increase the accuracy (AUC)</a:t>
                </a:r>
                <a:endParaRPr dirty="0"/>
              </a:p>
            </p:txBody>
          </p:sp>
          <p:sp>
            <p:nvSpPr>
              <p:cNvPr id="133" name="PARIS…"/>
              <p:cNvSpPr txBox="1"/>
              <p:nvPr/>
            </p:nvSpPr>
            <p:spPr>
              <a:xfrm>
                <a:off x="0" y="540418"/>
                <a:ext cx="5200406" cy="841255"/>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algn="l">
                  <a:lnSpc>
                    <a:spcPct val="100000"/>
                  </a:lnSpc>
                  <a:defRPr sz="3600" baseline="33333">
                    <a:solidFill>
                      <a:srgbClr val="CBAD69"/>
                    </a:solidFill>
                    <a:latin typeface="+mn-lt"/>
                    <a:ea typeface="+mn-ea"/>
                    <a:cs typeface="+mn-cs"/>
                    <a:sym typeface="Montserrat-Bold"/>
                  </a:defRPr>
                </a:pPr>
                <a:r>
                  <a:rPr lang="en-US" dirty="0"/>
                  <a:t>PARAMETER TUNING</a:t>
                </a:r>
                <a:endParaRPr dirty="0"/>
              </a:p>
              <a:p>
                <a:pPr algn="l">
                  <a:lnSpc>
                    <a:spcPct val="100000"/>
                  </a:lnSpc>
                  <a:defRPr sz="3600" baseline="33333">
                    <a:solidFill>
                      <a:srgbClr val="17222C"/>
                    </a:solidFill>
                    <a:latin typeface="+mn-lt"/>
                    <a:ea typeface="+mn-ea"/>
                    <a:cs typeface="+mn-cs"/>
                    <a:sym typeface="Montserrat-Bold"/>
                  </a:defRPr>
                </a:pPr>
                <a:r>
                  <a:rPr lang="en-US" dirty="0"/>
                  <a:t>Improve accuracy</a:t>
                </a:r>
                <a:endParaRPr dirty="0"/>
              </a:p>
            </p:txBody>
          </p:sp>
        </p:grpSp>
        <p:sp>
          <p:nvSpPr>
            <p:cNvPr id="135" name="Line"/>
            <p:cNvSpPr/>
            <p:nvPr/>
          </p:nvSpPr>
          <p:spPr>
            <a:xfrm flipV="1">
              <a:off x="155092" y="2432216"/>
              <a:ext cx="1" cy="7636077"/>
            </a:xfrm>
            <a:prstGeom prst="line">
              <a:avLst/>
            </a:prstGeom>
            <a:noFill/>
            <a:ln w="25400" cap="flat">
              <a:solidFill>
                <a:srgbClr val="000000"/>
              </a:solidFill>
              <a:custDash>
                <a:ds d="200000" sp="200000"/>
              </a:custDash>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grpSp>
      <p:grpSp>
        <p:nvGrpSpPr>
          <p:cNvPr id="143" name="Group"/>
          <p:cNvGrpSpPr/>
          <p:nvPr/>
        </p:nvGrpSpPr>
        <p:grpSpPr>
          <a:xfrm>
            <a:off x="12137749" y="4282571"/>
            <a:ext cx="6638462" cy="8345320"/>
            <a:chOff x="0" y="540417"/>
            <a:chExt cx="6638461" cy="8345318"/>
          </a:xfrm>
        </p:grpSpPr>
        <p:sp>
          <p:nvSpPr>
            <p:cNvPr id="137" name="Circle"/>
            <p:cNvSpPr/>
            <p:nvPr/>
          </p:nvSpPr>
          <p:spPr>
            <a:xfrm>
              <a:off x="0" y="7983798"/>
              <a:ext cx="280161" cy="280162"/>
            </a:xfrm>
            <a:prstGeom prst="ellipse">
              <a:avLst/>
            </a:prstGeom>
            <a:solidFill>
              <a:srgbClr val="CBAD69"/>
            </a:solidFill>
            <a:ln w="12700" cap="flat">
              <a:noFill/>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sp>
          <p:nvSpPr>
            <p:cNvPr id="138" name="2019"/>
            <p:cNvSpPr txBox="1"/>
            <p:nvPr/>
          </p:nvSpPr>
          <p:spPr>
            <a:xfrm>
              <a:off x="44236" y="8599759"/>
              <a:ext cx="1069844" cy="28597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r>
                <a:rPr lang="en-US" dirty="0"/>
                <a:t>STEP 3</a:t>
              </a:r>
              <a:endParaRPr dirty="0"/>
            </a:p>
          </p:txBody>
        </p:sp>
        <p:sp>
          <p:nvSpPr>
            <p:cNvPr id="139" name="Line"/>
            <p:cNvSpPr/>
            <p:nvPr/>
          </p:nvSpPr>
          <p:spPr>
            <a:xfrm flipV="1">
              <a:off x="140080" y="2378825"/>
              <a:ext cx="1" cy="5437335"/>
            </a:xfrm>
            <a:prstGeom prst="line">
              <a:avLst/>
            </a:prstGeom>
            <a:noFill/>
            <a:ln w="25400" cap="flat">
              <a:solidFill>
                <a:srgbClr val="000000"/>
              </a:solidFill>
              <a:custDash>
                <a:ds d="200000" sp="200000"/>
              </a:custDash>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grpSp>
          <p:nvGrpSpPr>
            <p:cNvPr id="142" name="Group"/>
            <p:cNvGrpSpPr/>
            <p:nvPr/>
          </p:nvGrpSpPr>
          <p:grpSpPr>
            <a:xfrm>
              <a:off x="37703" y="540417"/>
              <a:ext cx="6600758" cy="2116420"/>
              <a:chOff x="0" y="540418"/>
              <a:chExt cx="6600757" cy="2116418"/>
            </a:xfrm>
          </p:grpSpPr>
          <p:sp>
            <p:nvSpPr>
              <p:cNvPr id="140" name="Lorem Ipsum is simply dummy text of the printing and typesetting industry."/>
              <p:cNvSpPr txBox="1"/>
              <p:nvPr/>
            </p:nvSpPr>
            <p:spPr>
              <a:xfrm>
                <a:off x="25400" y="1386835"/>
                <a:ext cx="6575357" cy="1270001"/>
              </a:xfrm>
              <a:prstGeom prst="rect">
                <a:avLst/>
              </a:prstGeom>
              <a:solidFill>
                <a:srgbClr val="FFFFFF"/>
              </a:solid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t">
                <a:normAutofit fontScale="92500"/>
              </a:bodyPr>
              <a:lstStyle/>
              <a:p>
                <a:r>
                  <a:rPr lang="en-US" dirty="0"/>
                  <a:t>Compare AUC for models - Logistic Regression, Random Forest, Neural Network, </a:t>
                </a:r>
                <a:r>
                  <a:rPr lang="en-US" dirty="0" err="1"/>
                  <a:t>XGBoost</a:t>
                </a:r>
                <a:endParaRPr dirty="0"/>
              </a:p>
            </p:txBody>
          </p:sp>
          <p:sp>
            <p:nvSpPr>
              <p:cNvPr id="141" name="NEW YORK…"/>
              <p:cNvSpPr txBox="1"/>
              <p:nvPr/>
            </p:nvSpPr>
            <p:spPr>
              <a:xfrm>
                <a:off x="0" y="540418"/>
                <a:ext cx="5200406" cy="841255"/>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algn="l">
                  <a:lnSpc>
                    <a:spcPct val="100000"/>
                  </a:lnSpc>
                  <a:defRPr sz="3600" baseline="33333">
                    <a:solidFill>
                      <a:srgbClr val="CBAD69"/>
                    </a:solidFill>
                    <a:latin typeface="+mn-lt"/>
                    <a:ea typeface="+mn-ea"/>
                    <a:cs typeface="+mn-cs"/>
                    <a:sym typeface="Montserrat-Bold"/>
                  </a:defRPr>
                </a:pPr>
                <a:r>
                  <a:rPr lang="en-US" dirty="0"/>
                  <a:t>MODEL COMPARISON</a:t>
                </a:r>
                <a:endParaRPr dirty="0"/>
              </a:p>
              <a:p>
                <a:pPr algn="l">
                  <a:lnSpc>
                    <a:spcPct val="100000"/>
                  </a:lnSpc>
                  <a:defRPr sz="3600" baseline="33333">
                    <a:solidFill>
                      <a:srgbClr val="17222C"/>
                    </a:solidFill>
                    <a:latin typeface="+mn-lt"/>
                    <a:ea typeface="+mn-ea"/>
                    <a:cs typeface="+mn-cs"/>
                    <a:sym typeface="Montserrat-Bold"/>
                  </a:defRPr>
                </a:pPr>
                <a:r>
                  <a:rPr lang="en-US" dirty="0"/>
                  <a:t>To maximize the AUC</a:t>
                </a:r>
                <a:endParaRPr dirty="0"/>
              </a:p>
            </p:txBody>
          </p:sp>
        </p:grpSp>
      </p:grpSp>
      <p:grpSp>
        <p:nvGrpSpPr>
          <p:cNvPr id="150" name="Group"/>
          <p:cNvGrpSpPr/>
          <p:nvPr/>
        </p:nvGrpSpPr>
        <p:grpSpPr>
          <a:xfrm>
            <a:off x="7345950" y="6356905"/>
            <a:ext cx="6662264" cy="6270986"/>
            <a:chOff x="0" y="540417"/>
            <a:chExt cx="6662263" cy="6270984"/>
          </a:xfrm>
        </p:grpSpPr>
        <p:sp>
          <p:nvSpPr>
            <p:cNvPr id="144" name="Circle"/>
            <p:cNvSpPr/>
            <p:nvPr/>
          </p:nvSpPr>
          <p:spPr>
            <a:xfrm>
              <a:off x="36212" y="5909464"/>
              <a:ext cx="280162" cy="280162"/>
            </a:xfrm>
            <a:prstGeom prst="ellipse">
              <a:avLst/>
            </a:prstGeom>
            <a:solidFill>
              <a:schemeClr val="accent3">
                <a:lumMod val="50000"/>
              </a:schemeClr>
            </a:solidFill>
            <a:ln w="12700" cap="flat">
              <a:noFill/>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sp>
          <p:nvSpPr>
            <p:cNvPr id="145" name="2018"/>
            <p:cNvSpPr txBox="1"/>
            <p:nvPr/>
          </p:nvSpPr>
          <p:spPr>
            <a:xfrm>
              <a:off x="0" y="6525425"/>
              <a:ext cx="1069843" cy="28597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r>
                <a:rPr lang="en-US" dirty="0">
                  <a:solidFill>
                    <a:schemeClr val="accent3">
                      <a:lumMod val="50000"/>
                    </a:schemeClr>
                  </a:solidFill>
                </a:rPr>
                <a:t>STEP 2</a:t>
              </a:r>
              <a:endParaRPr dirty="0">
                <a:solidFill>
                  <a:schemeClr val="accent3">
                    <a:lumMod val="50000"/>
                  </a:schemeClr>
                </a:solidFill>
              </a:endParaRPr>
            </a:p>
          </p:txBody>
        </p:sp>
        <p:sp>
          <p:nvSpPr>
            <p:cNvPr id="146" name="Line"/>
            <p:cNvSpPr/>
            <p:nvPr/>
          </p:nvSpPr>
          <p:spPr>
            <a:xfrm flipV="1">
              <a:off x="176292" y="2455742"/>
              <a:ext cx="1" cy="3286085"/>
            </a:xfrm>
            <a:prstGeom prst="line">
              <a:avLst/>
            </a:prstGeom>
            <a:noFill/>
            <a:ln w="25400" cap="flat">
              <a:solidFill>
                <a:srgbClr val="000000"/>
              </a:solidFill>
              <a:custDash>
                <a:ds d="200000" sp="200000"/>
              </a:custDash>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grpSp>
          <p:nvGrpSpPr>
            <p:cNvPr id="149" name="Group"/>
            <p:cNvGrpSpPr/>
            <p:nvPr/>
          </p:nvGrpSpPr>
          <p:grpSpPr>
            <a:xfrm>
              <a:off x="61505" y="540417"/>
              <a:ext cx="6600758" cy="2116420"/>
              <a:chOff x="0" y="540418"/>
              <a:chExt cx="6600757" cy="2116418"/>
            </a:xfrm>
          </p:grpSpPr>
          <p:sp>
            <p:nvSpPr>
              <p:cNvPr id="147" name="Lorem Ipsum is simply dummy text of the printing and typesetting industry."/>
              <p:cNvSpPr txBox="1"/>
              <p:nvPr/>
            </p:nvSpPr>
            <p:spPr>
              <a:xfrm>
                <a:off x="25400" y="1386835"/>
                <a:ext cx="6575357" cy="1270001"/>
              </a:xfrm>
              <a:prstGeom prst="rect">
                <a:avLst/>
              </a:prstGeom>
              <a:solidFill>
                <a:srgbClr val="FFFFFF"/>
              </a:solid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t">
                <a:normAutofit/>
              </a:bodyPr>
              <a:lstStyle/>
              <a:p>
                <a:r>
                  <a:rPr lang="en-US" dirty="0"/>
                  <a:t>Balance the data set by </a:t>
                </a:r>
                <a:r>
                  <a:rPr lang="en-US" dirty="0" err="1"/>
                  <a:t>upsampling</a:t>
                </a:r>
                <a:r>
                  <a:rPr lang="en-US" dirty="0"/>
                  <a:t> the minority class</a:t>
                </a:r>
                <a:endParaRPr dirty="0"/>
              </a:p>
            </p:txBody>
          </p:sp>
          <p:sp>
            <p:nvSpPr>
              <p:cNvPr id="148" name="MOSCOW…"/>
              <p:cNvSpPr txBox="1"/>
              <p:nvPr/>
            </p:nvSpPr>
            <p:spPr>
              <a:xfrm>
                <a:off x="0" y="540418"/>
                <a:ext cx="5200406" cy="841255"/>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algn="l">
                  <a:lnSpc>
                    <a:spcPct val="100000"/>
                  </a:lnSpc>
                  <a:defRPr sz="3600" baseline="33333">
                    <a:solidFill>
                      <a:srgbClr val="CBAD69"/>
                    </a:solidFill>
                    <a:latin typeface="+mn-lt"/>
                    <a:ea typeface="+mn-ea"/>
                    <a:cs typeface="+mn-cs"/>
                    <a:sym typeface="Montserrat-Bold"/>
                  </a:defRPr>
                </a:pPr>
                <a:r>
                  <a:rPr lang="en-US" dirty="0">
                    <a:solidFill>
                      <a:schemeClr val="accent3">
                        <a:lumMod val="50000"/>
                      </a:schemeClr>
                    </a:solidFill>
                  </a:rPr>
                  <a:t>UPSAMPLING</a:t>
                </a:r>
              </a:p>
              <a:p>
                <a:pPr algn="l">
                  <a:lnSpc>
                    <a:spcPct val="100000"/>
                  </a:lnSpc>
                  <a:defRPr sz="3600" baseline="33333">
                    <a:solidFill>
                      <a:srgbClr val="17222C"/>
                    </a:solidFill>
                    <a:latin typeface="+mn-lt"/>
                    <a:ea typeface="+mn-ea"/>
                    <a:cs typeface="+mn-cs"/>
                    <a:sym typeface="Montserrat-Bold"/>
                  </a:defRPr>
                </a:pPr>
                <a:r>
                  <a:rPr lang="en-US" dirty="0"/>
                  <a:t>Address highly imbalanced data</a:t>
                </a:r>
              </a:p>
            </p:txBody>
          </p:sp>
        </p:grpSp>
      </p:grpSp>
      <p:grpSp>
        <p:nvGrpSpPr>
          <p:cNvPr id="157" name="Group"/>
          <p:cNvGrpSpPr/>
          <p:nvPr/>
        </p:nvGrpSpPr>
        <p:grpSpPr>
          <a:xfrm>
            <a:off x="2584013" y="8609038"/>
            <a:ext cx="6626341" cy="4018853"/>
            <a:chOff x="0" y="540417"/>
            <a:chExt cx="6626340" cy="4018851"/>
          </a:xfrm>
        </p:grpSpPr>
        <p:sp>
          <p:nvSpPr>
            <p:cNvPr id="151" name="Circle"/>
            <p:cNvSpPr/>
            <p:nvPr/>
          </p:nvSpPr>
          <p:spPr>
            <a:xfrm>
              <a:off x="0" y="3657331"/>
              <a:ext cx="280161" cy="280162"/>
            </a:xfrm>
            <a:prstGeom prst="ellipse">
              <a:avLst/>
            </a:prstGeom>
            <a:solidFill>
              <a:srgbClr val="CBAD69"/>
            </a:solidFill>
            <a:ln w="12700" cap="flat">
              <a:noFill/>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sp>
          <p:nvSpPr>
            <p:cNvPr id="152" name="2017"/>
            <p:cNvSpPr txBox="1"/>
            <p:nvPr/>
          </p:nvSpPr>
          <p:spPr>
            <a:xfrm>
              <a:off x="41029" y="4273292"/>
              <a:ext cx="1069844" cy="28597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r>
                <a:rPr lang="en-US" dirty="0"/>
                <a:t>STEP 1</a:t>
              </a:r>
              <a:endParaRPr dirty="0"/>
            </a:p>
          </p:txBody>
        </p:sp>
        <p:sp>
          <p:nvSpPr>
            <p:cNvPr id="153" name="Line"/>
            <p:cNvSpPr/>
            <p:nvPr/>
          </p:nvSpPr>
          <p:spPr>
            <a:xfrm flipV="1">
              <a:off x="140080" y="2392356"/>
              <a:ext cx="1" cy="1097338"/>
            </a:xfrm>
            <a:prstGeom prst="line">
              <a:avLst/>
            </a:prstGeom>
            <a:noFill/>
            <a:ln w="25400" cap="flat">
              <a:solidFill>
                <a:srgbClr val="000000"/>
              </a:solidFill>
              <a:custDash>
                <a:ds d="200000" sp="200000"/>
              </a:custDash>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grpSp>
          <p:nvGrpSpPr>
            <p:cNvPr id="156" name="Group"/>
            <p:cNvGrpSpPr/>
            <p:nvPr/>
          </p:nvGrpSpPr>
          <p:grpSpPr>
            <a:xfrm>
              <a:off x="25582" y="540417"/>
              <a:ext cx="6600758" cy="2116420"/>
              <a:chOff x="0" y="540418"/>
              <a:chExt cx="6600757" cy="2116418"/>
            </a:xfrm>
          </p:grpSpPr>
          <p:sp>
            <p:nvSpPr>
              <p:cNvPr id="154" name="Lorem Ipsum is simply dummy text of the printing and typesetting industry."/>
              <p:cNvSpPr txBox="1"/>
              <p:nvPr/>
            </p:nvSpPr>
            <p:spPr>
              <a:xfrm>
                <a:off x="25400" y="1386835"/>
                <a:ext cx="6575357" cy="1270001"/>
              </a:xfrm>
              <a:prstGeom prst="rect">
                <a:avLst/>
              </a:prstGeom>
              <a:solidFill>
                <a:srgbClr val="FFFFFF"/>
              </a:solid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t">
                <a:normAutofit/>
              </a:bodyPr>
              <a:lstStyle/>
              <a:p>
                <a:pPr algn="l"/>
                <a:r>
                  <a:rPr lang="en-US" dirty="0"/>
                  <a:t>Analyzing data variables, transform skewed variables, feature engineering</a:t>
                </a:r>
                <a:endParaRPr dirty="0"/>
              </a:p>
            </p:txBody>
          </p:sp>
          <p:sp>
            <p:nvSpPr>
              <p:cNvPr id="155" name="TOKYO…"/>
              <p:cNvSpPr txBox="1"/>
              <p:nvPr/>
            </p:nvSpPr>
            <p:spPr>
              <a:xfrm>
                <a:off x="0" y="540418"/>
                <a:ext cx="5200406" cy="841255"/>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algn="l">
                  <a:lnSpc>
                    <a:spcPct val="100000"/>
                  </a:lnSpc>
                  <a:defRPr sz="3600" baseline="33333">
                    <a:solidFill>
                      <a:srgbClr val="CBAD69"/>
                    </a:solidFill>
                    <a:latin typeface="+mn-lt"/>
                    <a:ea typeface="+mn-ea"/>
                    <a:cs typeface="+mn-cs"/>
                    <a:sym typeface="Montserrat-Bold"/>
                  </a:defRPr>
                </a:pPr>
                <a:r>
                  <a:rPr lang="en-US" dirty="0"/>
                  <a:t>PRE-PROCESSING</a:t>
                </a:r>
                <a:endParaRPr dirty="0"/>
              </a:p>
              <a:p>
                <a:pPr algn="l">
                  <a:lnSpc>
                    <a:spcPct val="100000"/>
                  </a:lnSpc>
                  <a:defRPr sz="3600" baseline="33333">
                    <a:solidFill>
                      <a:srgbClr val="17222C"/>
                    </a:solidFill>
                    <a:latin typeface="+mn-lt"/>
                    <a:ea typeface="+mn-ea"/>
                    <a:cs typeface="+mn-cs"/>
                    <a:sym typeface="Montserrat-Bold"/>
                  </a:defRPr>
                </a:pPr>
                <a:r>
                  <a:rPr lang="en-US" dirty="0"/>
                  <a:t>Data preparation for modelling</a:t>
                </a:r>
                <a:endParaRPr dirty="0"/>
              </a:p>
            </p:txBody>
          </p:sp>
        </p:grpSp>
      </p:grpSp>
      <p:sp>
        <p:nvSpPr>
          <p:cNvPr id="158" name="Timeline"/>
          <p:cNvSpPr txBox="1"/>
          <p:nvPr/>
        </p:nvSpPr>
        <p:spPr>
          <a:xfrm>
            <a:off x="2260600" y="2131220"/>
            <a:ext cx="9955366" cy="1294329"/>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gn="just"/>
            <a:r>
              <a:rPr lang="en-US" sz="4800" cap="none" dirty="0"/>
              <a:t>To develop a predictive model that combines various econometric measures to foresee a financial condition (bankruptcy or not) of a firm.</a:t>
            </a:r>
          </a:p>
        </p:txBody>
      </p:sp>
      <p:sp>
        <p:nvSpPr>
          <p:cNvPr id="159" name="Subtitle text color"/>
          <p:cNvSpPr txBox="1"/>
          <p:nvPr/>
        </p:nvSpPr>
        <p:spPr>
          <a:xfrm>
            <a:off x="2248188" y="1739454"/>
            <a:ext cx="7501930" cy="471924"/>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pPr>
              <a:lnSpc>
                <a:spcPct val="100000"/>
              </a:lnSpc>
            </a:pPr>
            <a:r>
              <a:rPr lang="en-US" sz="3600" dirty="0"/>
              <a:t>Problem statement</a:t>
            </a:r>
            <a:endParaRPr sz="3600" dirty="0"/>
          </a:p>
        </p:txBody>
      </p:sp>
      <p:sp>
        <p:nvSpPr>
          <p:cNvPr id="33" name="Rectangle 32">
            <a:extLst>
              <a:ext uri="{FF2B5EF4-FFF2-40B4-BE49-F238E27FC236}">
                <a16:creationId xmlns:a16="http://schemas.microsoft.com/office/drawing/2014/main" xmlns="" id="{181287C0-A3AC-4DE6-92F5-55A7304F828B}"/>
              </a:ext>
            </a:extLst>
          </p:cNvPr>
          <p:cNvSpPr/>
          <p:nvPr/>
        </p:nvSpPr>
        <p:spPr>
          <a:xfrm>
            <a:off x="7303808" y="6092604"/>
            <a:ext cx="6704406" cy="2318637"/>
          </a:xfrm>
          <a:prstGeom prst="rect">
            <a:avLst/>
          </a:prstGeom>
          <a:noFill/>
          <a:ln w="3175" cap="flat">
            <a:solidFill>
              <a:schemeClr val="accent3">
                <a:lumMod val="75000"/>
              </a:schemeClr>
            </a:solid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116706167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lide Number"/>
          <p:cNvSpPr txBox="1">
            <a:spLocks noGrp="1"/>
          </p:cNvSpPr>
          <p:nvPr>
            <p:ph type="sldNum" sz="quarter" idx="2"/>
          </p:nvPr>
        </p:nvSpPr>
        <p:spPr>
          <a:xfrm>
            <a:off x="22900335" y="11891540"/>
            <a:ext cx="607908" cy="59690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a:t>
            </a:fld>
            <a:endParaRPr/>
          </a:p>
        </p:txBody>
      </p:sp>
      <p:graphicFrame>
        <p:nvGraphicFramePr>
          <p:cNvPr id="118" name="2D Pie Chart"/>
          <p:cNvGraphicFramePr/>
          <p:nvPr>
            <p:extLst>
              <p:ext uri="{D42A27DB-BD31-4B8C-83A1-F6EECF244321}">
                <p14:modId xmlns:p14="http://schemas.microsoft.com/office/powerpoint/2010/main" val="2311123327"/>
              </p:ext>
            </p:extLst>
          </p:nvPr>
        </p:nvGraphicFramePr>
        <p:xfrm>
          <a:off x="1659091" y="4005567"/>
          <a:ext cx="6587919" cy="5521413"/>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xmlns="" id="{C20230A0-92F5-4248-A33D-C26048424245}"/>
              </a:ext>
            </a:extLst>
          </p:cNvPr>
          <p:cNvSpPr txBox="1"/>
          <p:nvPr/>
        </p:nvSpPr>
        <p:spPr>
          <a:xfrm>
            <a:off x="8929748" y="3883944"/>
            <a:ext cx="14303475" cy="576465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342900" indent="-342900">
              <a:buFont typeface="Arial" panose="020B0604020202020204" pitchFamily="34" charset="0"/>
              <a:buChar char="•"/>
            </a:pPr>
            <a:r>
              <a:rPr lang="en-US" sz="2800" dirty="0"/>
              <a:t>Since the probability of instances belonging to the majority class is significantly high in an imbalanced dataset, algorithms are much more likely to classify new observations to the majority class</a:t>
            </a:r>
          </a:p>
          <a:p>
            <a:pPr marL="342900" indent="-342900">
              <a:buFont typeface="Arial" panose="020B0604020202020204" pitchFamily="34" charset="0"/>
              <a:buChar char="•"/>
            </a:pPr>
            <a:r>
              <a:rPr lang="en-US" sz="2800" dirty="0"/>
              <a:t>We decided to resample the data in order to mitigate the effect caused by class imbalance</a:t>
            </a:r>
          </a:p>
          <a:p>
            <a:pPr marL="342900" indent="-342900">
              <a:buFont typeface="Arial" panose="020B0604020202020204" pitchFamily="34" charset="0"/>
              <a:buChar char="•"/>
            </a:pPr>
            <a:r>
              <a:rPr lang="en-US" sz="2800" dirty="0"/>
              <a:t>Since under-sampling the majority class would remove observations from the original data set, it might discard useful information</a:t>
            </a:r>
          </a:p>
          <a:p>
            <a:pPr marL="342900" indent="-342900">
              <a:buFont typeface="Arial" panose="020B0604020202020204" pitchFamily="34" charset="0"/>
              <a:buChar char="•"/>
            </a:pPr>
            <a:r>
              <a:rPr lang="en-US" sz="2800" dirty="0"/>
              <a:t>So, we use over-sampling, which increases the number of minority class members in the training set</a:t>
            </a:r>
          </a:p>
          <a:p>
            <a:pPr marL="342900" indent="-342900">
              <a:buFont typeface="Arial" panose="020B0604020202020204" pitchFamily="34" charset="0"/>
              <a:buChar char="•"/>
            </a:pPr>
            <a:r>
              <a:rPr lang="en-US" sz="2800" dirty="0"/>
              <a:t>Synthetic Minority Over-sampling Technique: SMOTE first considers the K nearest neighbors of the minority instances. It then constructs feature space vectors between these K neighbors, generating new synthetic data points on the lines</a:t>
            </a:r>
          </a:p>
        </p:txBody>
      </p:sp>
      <p:sp>
        <p:nvSpPr>
          <p:cNvPr id="5" name="TextBox 4">
            <a:extLst>
              <a:ext uri="{FF2B5EF4-FFF2-40B4-BE49-F238E27FC236}">
                <a16:creationId xmlns:a16="http://schemas.microsoft.com/office/drawing/2014/main" xmlns="" id="{C9A64F01-C33A-4FC0-9D19-71C6D995F9FA}"/>
              </a:ext>
            </a:extLst>
          </p:cNvPr>
          <p:cNvSpPr txBox="1"/>
          <p:nvPr/>
        </p:nvSpPr>
        <p:spPr>
          <a:xfrm>
            <a:off x="4214427" y="3524527"/>
            <a:ext cx="738623" cy="520142"/>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20000"/>
              </a:lnSpc>
              <a:spcBef>
                <a:spcPts val="0"/>
              </a:spcBef>
              <a:spcAft>
                <a:spcPts val="0"/>
              </a:spcAft>
              <a:buClrTx/>
              <a:buSzTx/>
              <a:buFontTx/>
              <a:buNone/>
              <a:tabLst/>
            </a:pPr>
            <a:r>
              <a:rPr kumimoji="0" lang="en-US" sz="2400" b="0" i="0" u="none" strike="noStrike" cap="none" spc="0" normalizeH="0" baseline="0" dirty="0">
                <a:ln>
                  <a:noFill/>
                </a:ln>
                <a:solidFill>
                  <a:srgbClr val="868A8D"/>
                </a:solidFill>
                <a:effectLst/>
                <a:uFillTx/>
                <a:latin typeface="Montserrat Light"/>
                <a:ea typeface="Montserrat Light"/>
                <a:cs typeface="Montserrat Light"/>
                <a:sym typeface="Montserrat Light"/>
              </a:rPr>
              <a:t>215</a:t>
            </a:r>
          </a:p>
        </p:txBody>
      </p:sp>
      <p:sp>
        <p:nvSpPr>
          <p:cNvPr id="14" name="TextBox 13">
            <a:extLst>
              <a:ext uri="{FF2B5EF4-FFF2-40B4-BE49-F238E27FC236}">
                <a16:creationId xmlns:a16="http://schemas.microsoft.com/office/drawing/2014/main" xmlns="" id="{49EEAAEB-6F81-42A8-90F2-02BD9F1A53D5}"/>
              </a:ext>
            </a:extLst>
          </p:cNvPr>
          <p:cNvSpPr txBox="1"/>
          <p:nvPr/>
        </p:nvSpPr>
        <p:spPr>
          <a:xfrm>
            <a:off x="5635790" y="9266909"/>
            <a:ext cx="738623" cy="520142"/>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20000"/>
              </a:lnSpc>
              <a:spcBef>
                <a:spcPts val="0"/>
              </a:spcBef>
              <a:spcAft>
                <a:spcPts val="0"/>
              </a:spcAft>
              <a:buClrTx/>
              <a:buSzTx/>
              <a:buFontTx/>
              <a:buNone/>
              <a:tabLst/>
            </a:pPr>
            <a:r>
              <a:rPr lang="en-US" dirty="0"/>
              <a:t>9785</a:t>
            </a:r>
            <a:endParaRPr kumimoji="0" lang="en-US" sz="2400" b="0" i="0" u="none" strike="noStrike" cap="none" spc="0" normalizeH="0" baseline="0" dirty="0">
              <a:ln>
                <a:noFill/>
              </a:ln>
              <a:solidFill>
                <a:srgbClr val="868A8D"/>
              </a:solidFill>
              <a:effectLst/>
              <a:uFillTx/>
              <a:latin typeface="Montserrat Light"/>
              <a:ea typeface="Montserrat Light"/>
              <a:cs typeface="Montserrat Light"/>
              <a:sym typeface="Montserrat Light"/>
            </a:endParaRPr>
          </a:p>
        </p:txBody>
      </p:sp>
      <p:sp>
        <p:nvSpPr>
          <p:cNvPr id="16" name="MOSCOW…">
            <a:extLst>
              <a:ext uri="{FF2B5EF4-FFF2-40B4-BE49-F238E27FC236}">
                <a16:creationId xmlns:a16="http://schemas.microsoft.com/office/drawing/2014/main" xmlns="" id="{97C531EA-FD98-4843-A800-4C2C3CAB2768}"/>
              </a:ext>
            </a:extLst>
          </p:cNvPr>
          <p:cNvSpPr txBox="1"/>
          <p:nvPr/>
        </p:nvSpPr>
        <p:spPr>
          <a:xfrm>
            <a:off x="1435534" y="1343486"/>
            <a:ext cx="7801771" cy="595035"/>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algn="l">
              <a:lnSpc>
                <a:spcPct val="100000"/>
              </a:lnSpc>
              <a:defRPr sz="3600" baseline="33333">
                <a:solidFill>
                  <a:srgbClr val="CBAD69"/>
                </a:solidFill>
                <a:latin typeface="+mn-lt"/>
                <a:ea typeface="+mn-ea"/>
                <a:cs typeface="+mn-cs"/>
                <a:sym typeface="Montserrat-Bold"/>
              </a:defRPr>
            </a:pPr>
            <a:r>
              <a:rPr lang="en-US" sz="4800" dirty="0">
                <a:solidFill>
                  <a:schemeClr val="accent3">
                    <a:lumMod val="50000"/>
                  </a:schemeClr>
                </a:solidFill>
              </a:rPr>
              <a:t>HANDLING IMBALANCED DATA: UPSAMPLING</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Line"/>
          <p:cNvSpPr/>
          <p:nvPr/>
        </p:nvSpPr>
        <p:spPr>
          <a:xfrm>
            <a:off x="-205944" y="11866033"/>
            <a:ext cx="24795888" cy="1"/>
          </a:xfrm>
          <a:prstGeom prst="line">
            <a:avLst/>
          </a:prstGeom>
          <a:ln w="25400">
            <a:solidFill>
              <a:srgbClr val="17222C"/>
            </a:solidFill>
            <a:miter lim="400000"/>
          </a:ln>
        </p:spPr>
        <p:txBody>
          <a:bodyPr lIns="38100" tIns="38100" rIns="38100" bIns="38100" anchor="ctr"/>
          <a:lstStyle/>
          <a:p>
            <a:pPr algn="ctr">
              <a:lnSpc>
                <a:spcPct val="100000"/>
              </a:lnSpc>
              <a:defRPr sz="3000">
                <a:solidFill>
                  <a:srgbClr val="000000"/>
                </a:solidFill>
                <a:latin typeface="Helvetica Light"/>
                <a:ea typeface="Helvetica Light"/>
                <a:cs typeface="Helvetica Light"/>
                <a:sym typeface="Helvetica Light"/>
              </a:defRPr>
            </a:pPr>
            <a:endParaRPr/>
          </a:p>
        </p:txBody>
      </p:sp>
      <p:grpSp>
        <p:nvGrpSpPr>
          <p:cNvPr id="136" name="Group"/>
          <p:cNvGrpSpPr/>
          <p:nvPr/>
        </p:nvGrpSpPr>
        <p:grpSpPr>
          <a:xfrm>
            <a:off x="16925101" y="2030438"/>
            <a:ext cx="6623553" cy="10597453"/>
            <a:chOff x="0" y="540417"/>
            <a:chExt cx="6623551" cy="10597451"/>
          </a:xfrm>
        </p:grpSpPr>
        <p:sp>
          <p:nvSpPr>
            <p:cNvPr id="130" name="Circle"/>
            <p:cNvSpPr/>
            <p:nvPr/>
          </p:nvSpPr>
          <p:spPr>
            <a:xfrm>
              <a:off x="2313" y="10235931"/>
              <a:ext cx="280161" cy="280162"/>
            </a:xfrm>
            <a:prstGeom prst="ellipse">
              <a:avLst/>
            </a:prstGeom>
            <a:solidFill>
              <a:srgbClr val="CBAD69"/>
            </a:solidFill>
            <a:ln w="12700" cap="flat">
              <a:noFill/>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sp>
          <p:nvSpPr>
            <p:cNvPr id="131" name="2020"/>
            <p:cNvSpPr txBox="1"/>
            <p:nvPr/>
          </p:nvSpPr>
          <p:spPr>
            <a:xfrm>
              <a:off x="0" y="10851892"/>
              <a:ext cx="1069843" cy="28597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r>
                <a:rPr lang="en-US" dirty="0"/>
                <a:t>STEP 4</a:t>
              </a:r>
              <a:endParaRPr dirty="0"/>
            </a:p>
          </p:txBody>
        </p:sp>
        <p:grpSp>
          <p:nvGrpSpPr>
            <p:cNvPr id="134" name="Group"/>
            <p:cNvGrpSpPr/>
            <p:nvPr/>
          </p:nvGrpSpPr>
          <p:grpSpPr>
            <a:xfrm>
              <a:off x="22793" y="540417"/>
              <a:ext cx="6600758" cy="2116420"/>
              <a:chOff x="0" y="540418"/>
              <a:chExt cx="6600757" cy="2116418"/>
            </a:xfrm>
          </p:grpSpPr>
          <p:sp>
            <p:nvSpPr>
              <p:cNvPr id="132" name="Lorem Ipsum is simply dummy text of the printing and typesetting industry."/>
              <p:cNvSpPr txBox="1"/>
              <p:nvPr/>
            </p:nvSpPr>
            <p:spPr>
              <a:xfrm>
                <a:off x="25400" y="1386835"/>
                <a:ext cx="6575357" cy="1270001"/>
              </a:xfrm>
              <a:prstGeom prst="rect">
                <a:avLst/>
              </a:prstGeom>
              <a:solidFill>
                <a:srgbClr val="FFFFFF"/>
              </a:solid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t">
                <a:normAutofit/>
              </a:bodyPr>
              <a:lstStyle/>
              <a:p>
                <a:r>
                  <a:rPr lang="en-US" dirty="0"/>
                  <a:t>Tune the hyper parameters for the best model to increase the accuracy (AUC)</a:t>
                </a:r>
                <a:endParaRPr dirty="0"/>
              </a:p>
            </p:txBody>
          </p:sp>
          <p:sp>
            <p:nvSpPr>
              <p:cNvPr id="133" name="PARIS…"/>
              <p:cNvSpPr txBox="1"/>
              <p:nvPr/>
            </p:nvSpPr>
            <p:spPr>
              <a:xfrm>
                <a:off x="0" y="540418"/>
                <a:ext cx="5200406" cy="841255"/>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algn="l">
                  <a:lnSpc>
                    <a:spcPct val="100000"/>
                  </a:lnSpc>
                  <a:defRPr sz="3600" baseline="33333">
                    <a:solidFill>
                      <a:srgbClr val="CBAD69"/>
                    </a:solidFill>
                    <a:latin typeface="+mn-lt"/>
                    <a:ea typeface="+mn-ea"/>
                    <a:cs typeface="+mn-cs"/>
                    <a:sym typeface="Montserrat-Bold"/>
                  </a:defRPr>
                </a:pPr>
                <a:r>
                  <a:rPr lang="en-US" dirty="0"/>
                  <a:t>PARAMETER TUNING</a:t>
                </a:r>
                <a:endParaRPr dirty="0"/>
              </a:p>
              <a:p>
                <a:pPr algn="l">
                  <a:lnSpc>
                    <a:spcPct val="100000"/>
                  </a:lnSpc>
                  <a:defRPr sz="3600" baseline="33333">
                    <a:solidFill>
                      <a:srgbClr val="17222C"/>
                    </a:solidFill>
                    <a:latin typeface="+mn-lt"/>
                    <a:ea typeface="+mn-ea"/>
                    <a:cs typeface="+mn-cs"/>
                    <a:sym typeface="Montserrat-Bold"/>
                  </a:defRPr>
                </a:pPr>
                <a:r>
                  <a:rPr lang="en-US" dirty="0"/>
                  <a:t>Improve accuracy</a:t>
                </a:r>
                <a:endParaRPr dirty="0"/>
              </a:p>
            </p:txBody>
          </p:sp>
        </p:grpSp>
        <p:sp>
          <p:nvSpPr>
            <p:cNvPr id="135" name="Line"/>
            <p:cNvSpPr/>
            <p:nvPr/>
          </p:nvSpPr>
          <p:spPr>
            <a:xfrm flipV="1">
              <a:off x="155092" y="2432216"/>
              <a:ext cx="1" cy="7636077"/>
            </a:xfrm>
            <a:prstGeom prst="line">
              <a:avLst/>
            </a:prstGeom>
            <a:noFill/>
            <a:ln w="25400" cap="flat">
              <a:solidFill>
                <a:srgbClr val="000000"/>
              </a:solidFill>
              <a:custDash>
                <a:ds d="200000" sp="200000"/>
              </a:custDash>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grpSp>
      <p:grpSp>
        <p:nvGrpSpPr>
          <p:cNvPr id="143" name="Group"/>
          <p:cNvGrpSpPr/>
          <p:nvPr/>
        </p:nvGrpSpPr>
        <p:grpSpPr>
          <a:xfrm>
            <a:off x="12137749" y="4282571"/>
            <a:ext cx="6638462" cy="8345320"/>
            <a:chOff x="0" y="540417"/>
            <a:chExt cx="6638461" cy="8345318"/>
          </a:xfrm>
        </p:grpSpPr>
        <p:sp>
          <p:nvSpPr>
            <p:cNvPr id="137" name="Circle"/>
            <p:cNvSpPr/>
            <p:nvPr/>
          </p:nvSpPr>
          <p:spPr>
            <a:xfrm>
              <a:off x="0" y="7983798"/>
              <a:ext cx="280161" cy="280162"/>
            </a:xfrm>
            <a:prstGeom prst="ellipse">
              <a:avLst/>
            </a:prstGeom>
            <a:solidFill>
              <a:schemeClr val="accent3">
                <a:lumMod val="50000"/>
              </a:schemeClr>
            </a:solidFill>
            <a:ln w="12700" cap="flat">
              <a:noFill/>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sp>
          <p:nvSpPr>
            <p:cNvPr id="138" name="2019"/>
            <p:cNvSpPr txBox="1"/>
            <p:nvPr/>
          </p:nvSpPr>
          <p:spPr>
            <a:xfrm>
              <a:off x="44236" y="8599759"/>
              <a:ext cx="1069844" cy="28597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r>
                <a:rPr lang="en-US" dirty="0">
                  <a:solidFill>
                    <a:schemeClr val="accent3">
                      <a:lumMod val="50000"/>
                    </a:schemeClr>
                  </a:solidFill>
                </a:rPr>
                <a:t>STEP 3</a:t>
              </a:r>
              <a:endParaRPr dirty="0">
                <a:solidFill>
                  <a:schemeClr val="accent3">
                    <a:lumMod val="50000"/>
                  </a:schemeClr>
                </a:solidFill>
              </a:endParaRPr>
            </a:p>
          </p:txBody>
        </p:sp>
        <p:sp>
          <p:nvSpPr>
            <p:cNvPr id="139" name="Line"/>
            <p:cNvSpPr/>
            <p:nvPr/>
          </p:nvSpPr>
          <p:spPr>
            <a:xfrm flipV="1">
              <a:off x="140080" y="2378825"/>
              <a:ext cx="1" cy="5437335"/>
            </a:xfrm>
            <a:prstGeom prst="line">
              <a:avLst/>
            </a:prstGeom>
            <a:noFill/>
            <a:ln w="25400" cap="flat">
              <a:solidFill>
                <a:srgbClr val="000000"/>
              </a:solidFill>
              <a:custDash>
                <a:ds d="200000" sp="200000"/>
              </a:custDash>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grpSp>
          <p:nvGrpSpPr>
            <p:cNvPr id="142" name="Group"/>
            <p:cNvGrpSpPr/>
            <p:nvPr/>
          </p:nvGrpSpPr>
          <p:grpSpPr>
            <a:xfrm>
              <a:off x="37703" y="540417"/>
              <a:ext cx="6600758" cy="2116420"/>
              <a:chOff x="0" y="540418"/>
              <a:chExt cx="6600757" cy="2116418"/>
            </a:xfrm>
          </p:grpSpPr>
          <p:sp>
            <p:nvSpPr>
              <p:cNvPr id="140" name="Lorem Ipsum is simply dummy text of the printing and typesetting industry."/>
              <p:cNvSpPr txBox="1"/>
              <p:nvPr/>
            </p:nvSpPr>
            <p:spPr>
              <a:xfrm>
                <a:off x="25400" y="1386835"/>
                <a:ext cx="6575357" cy="1270001"/>
              </a:xfrm>
              <a:prstGeom prst="rect">
                <a:avLst/>
              </a:prstGeom>
              <a:solidFill>
                <a:srgbClr val="FFFFFF"/>
              </a:solid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t">
                <a:normAutofit fontScale="92500"/>
              </a:bodyPr>
              <a:lstStyle/>
              <a:p>
                <a:r>
                  <a:rPr lang="en-US" dirty="0"/>
                  <a:t>Compare AUC for models - Logistic Regression, Random Forest, Neural Network, </a:t>
                </a:r>
                <a:r>
                  <a:rPr lang="en-US" dirty="0" err="1"/>
                  <a:t>XGBoost</a:t>
                </a:r>
                <a:endParaRPr dirty="0"/>
              </a:p>
            </p:txBody>
          </p:sp>
          <p:sp>
            <p:nvSpPr>
              <p:cNvPr id="141" name="NEW YORK…"/>
              <p:cNvSpPr txBox="1"/>
              <p:nvPr/>
            </p:nvSpPr>
            <p:spPr>
              <a:xfrm>
                <a:off x="0" y="540418"/>
                <a:ext cx="5200406" cy="841255"/>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algn="l">
                  <a:lnSpc>
                    <a:spcPct val="100000"/>
                  </a:lnSpc>
                  <a:defRPr sz="3600" baseline="33333">
                    <a:solidFill>
                      <a:srgbClr val="CBAD69"/>
                    </a:solidFill>
                    <a:latin typeface="+mn-lt"/>
                    <a:ea typeface="+mn-ea"/>
                    <a:cs typeface="+mn-cs"/>
                    <a:sym typeface="Montserrat-Bold"/>
                  </a:defRPr>
                </a:pPr>
                <a:r>
                  <a:rPr lang="en-US" dirty="0">
                    <a:solidFill>
                      <a:schemeClr val="accent3">
                        <a:lumMod val="50000"/>
                      </a:schemeClr>
                    </a:solidFill>
                  </a:rPr>
                  <a:t>MODEL COMPARISON</a:t>
                </a:r>
                <a:endParaRPr dirty="0">
                  <a:solidFill>
                    <a:schemeClr val="accent3">
                      <a:lumMod val="50000"/>
                    </a:schemeClr>
                  </a:solidFill>
                </a:endParaRPr>
              </a:p>
              <a:p>
                <a:pPr algn="l">
                  <a:lnSpc>
                    <a:spcPct val="100000"/>
                  </a:lnSpc>
                  <a:defRPr sz="3600" baseline="33333">
                    <a:solidFill>
                      <a:srgbClr val="17222C"/>
                    </a:solidFill>
                    <a:latin typeface="+mn-lt"/>
                    <a:ea typeface="+mn-ea"/>
                    <a:cs typeface="+mn-cs"/>
                    <a:sym typeface="Montserrat-Bold"/>
                  </a:defRPr>
                </a:pPr>
                <a:r>
                  <a:rPr lang="en-US" dirty="0"/>
                  <a:t>To maximize the AUC</a:t>
                </a:r>
                <a:endParaRPr dirty="0"/>
              </a:p>
            </p:txBody>
          </p:sp>
        </p:grpSp>
      </p:grpSp>
      <p:grpSp>
        <p:nvGrpSpPr>
          <p:cNvPr id="150" name="Group"/>
          <p:cNvGrpSpPr/>
          <p:nvPr/>
        </p:nvGrpSpPr>
        <p:grpSpPr>
          <a:xfrm>
            <a:off x="7345950" y="6356905"/>
            <a:ext cx="6662264" cy="6270986"/>
            <a:chOff x="0" y="540417"/>
            <a:chExt cx="6662263" cy="6270984"/>
          </a:xfrm>
        </p:grpSpPr>
        <p:sp>
          <p:nvSpPr>
            <p:cNvPr id="144" name="Circle"/>
            <p:cNvSpPr/>
            <p:nvPr/>
          </p:nvSpPr>
          <p:spPr>
            <a:xfrm>
              <a:off x="36212" y="5909464"/>
              <a:ext cx="280162" cy="280162"/>
            </a:xfrm>
            <a:prstGeom prst="ellipse">
              <a:avLst/>
            </a:prstGeom>
            <a:solidFill>
              <a:srgbClr val="CBAD69"/>
            </a:solidFill>
            <a:ln w="12700" cap="flat">
              <a:noFill/>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sp>
          <p:nvSpPr>
            <p:cNvPr id="145" name="2018"/>
            <p:cNvSpPr txBox="1"/>
            <p:nvPr/>
          </p:nvSpPr>
          <p:spPr>
            <a:xfrm>
              <a:off x="0" y="6525425"/>
              <a:ext cx="1069843" cy="28597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r>
                <a:rPr lang="en-US" dirty="0"/>
                <a:t>STEP 2</a:t>
              </a:r>
              <a:endParaRPr dirty="0"/>
            </a:p>
          </p:txBody>
        </p:sp>
        <p:sp>
          <p:nvSpPr>
            <p:cNvPr id="146" name="Line"/>
            <p:cNvSpPr/>
            <p:nvPr/>
          </p:nvSpPr>
          <p:spPr>
            <a:xfrm flipV="1">
              <a:off x="176292" y="2455742"/>
              <a:ext cx="1" cy="3286085"/>
            </a:xfrm>
            <a:prstGeom prst="line">
              <a:avLst/>
            </a:prstGeom>
            <a:noFill/>
            <a:ln w="25400" cap="flat">
              <a:solidFill>
                <a:srgbClr val="000000"/>
              </a:solidFill>
              <a:custDash>
                <a:ds d="200000" sp="200000"/>
              </a:custDash>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grpSp>
          <p:nvGrpSpPr>
            <p:cNvPr id="149" name="Group"/>
            <p:cNvGrpSpPr/>
            <p:nvPr/>
          </p:nvGrpSpPr>
          <p:grpSpPr>
            <a:xfrm>
              <a:off x="61505" y="540417"/>
              <a:ext cx="6600758" cy="2116420"/>
              <a:chOff x="0" y="540418"/>
              <a:chExt cx="6600757" cy="2116418"/>
            </a:xfrm>
          </p:grpSpPr>
          <p:sp>
            <p:nvSpPr>
              <p:cNvPr id="147" name="Lorem Ipsum is simply dummy text of the printing and typesetting industry."/>
              <p:cNvSpPr txBox="1"/>
              <p:nvPr/>
            </p:nvSpPr>
            <p:spPr>
              <a:xfrm>
                <a:off x="25400" y="1386835"/>
                <a:ext cx="6575357" cy="1270001"/>
              </a:xfrm>
              <a:prstGeom prst="rect">
                <a:avLst/>
              </a:prstGeom>
              <a:solidFill>
                <a:srgbClr val="FFFFFF"/>
              </a:solid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t">
                <a:normAutofit/>
              </a:bodyPr>
              <a:lstStyle/>
              <a:p>
                <a:r>
                  <a:rPr lang="en-US" dirty="0"/>
                  <a:t>Balance the data set by </a:t>
                </a:r>
                <a:r>
                  <a:rPr lang="en-US" dirty="0" err="1"/>
                  <a:t>upsampling</a:t>
                </a:r>
                <a:r>
                  <a:rPr lang="en-US" dirty="0"/>
                  <a:t> the minority class</a:t>
                </a:r>
                <a:endParaRPr dirty="0"/>
              </a:p>
            </p:txBody>
          </p:sp>
          <p:sp>
            <p:nvSpPr>
              <p:cNvPr id="148" name="MOSCOW…"/>
              <p:cNvSpPr txBox="1"/>
              <p:nvPr/>
            </p:nvSpPr>
            <p:spPr>
              <a:xfrm>
                <a:off x="0" y="540418"/>
                <a:ext cx="5200406" cy="841255"/>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algn="l">
                  <a:lnSpc>
                    <a:spcPct val="100000"/>
                  </a:lnSpc>
                  <a:defRPr sz="3600" baseline="33333">
                    <a:solidFill>
                      <a:srgbClr val="CBAD69"/>
                    </a:solidFill>
                    <a:latin typeface="+mn-lt"/>
                    <a:ea typeface="+mn-ea"/>
                    <a:cs typeface="+mn-cs"/>
                    <a:sym typeface="Montserrat-Bold"/>
                  </a:defRPr>
                </a:pPr>
                <a:r>
                  <a:rPr lang="en-US" dirty="0"/>
                  <a:t>UPSAMPLING</a:t>
                </a:r>
              </a:p>
              <a:p>
                <a:pPr algn="l">
                  <a:lnSpc>
                    <a:spcPct val="100000"/>
                  </a:lnSpc>
                  <a:defRPr sz="3600" baseline="33333">
                    <a:solidFill>
                      <a:srgbClr val="17222C"/>
                    </a:solidFill>
                    <a:latin typeface="+mn-lt"/>
                    <a:ea typeface="+mn-ea"/>
                    <a:cs typeface="+mn-cs"/>
                    <a:sym typeface="Montserrat-Bold"/>
                  </a:defRPr>
                </a:pPr>
                <a:r>
                  <a:rPr lang="en-US" dirty="0"/>
                  <a:t>Address highly imbalanced data</a:t>
                </a:r>
              </a:p>
            </p:txBody>
          </p:sp>
        </p:grpSp>
      </p:grpSp>
      <p:grpSp>
        <p:nvGrpSpPr>
          <p:cNvPr id="157" name="Group"/>
          <p:cNvGrpSpPr/>
          <p:nvPr/>
        </p:nvGrpSpPr>
        <p:grpSpPr>
          <a:xfrm>
            <a:off x="2584013" y="8609038"/>
            <a:ext cx="6626341" cy="4018853"/>
            <a:chOff x="0" y="540417"/>
            <a:chExt cx="6626340" cy="4018851"/>
          </a:xfrm>
        </p:grpSpPr>
        <p:sp>
          <p:nvSpPr>
            <p:cNvPr id="151" name="Circle"/>
            <p:cNvSpPr/>
            <p:nvPr/>
          </p:nvSpPr>
          <p:spPr>
            <a:xfrm>
              <a:off x="0" y="3657331"/>
              <a:ext cx="280161" cy="280162"/>
            </a:xfrm>
            <a:prstGeom prst="ellipse">
              <a:avLst/>
            </a:prstGeom>
            <a:solidFill>
              <a:srgbClr val="CBAD69"/>
            </a:solidFill>
            <a:ln w="12700" cap="flat">
              <a:noFill/>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sp>
          <p:nvSpPr>
            <p:cNvPr id="152" name="2017"/>
            <p:cNvSpPr txBox="1"/>
            <p:nvPr/>
          </p:nvSpPr>
          <p:spPr>
            <a:xfrm>
              <a:off x="41029" y="4273292"/>
              <a:ext cx="1069844" cy="28597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r>
                <a:rPr lang="en-US" dirty="0"/>
                <a:t>STEP 1</a:t>
              </a:r>
              <a:endParaRPr dirty="0"/>
            </a:p>
          </p:txBody>
        </p:sp>
        <p:sp>
          <p:nvSpPr>
            <p:cNvPr id="153" name="Line"/>
            <p:cNvSpPr/>
            <p:nvPr/>
          </p:nvSpPr>
          <p:spPr>
            <a:xfrm flipV="1">
              <a:off x="140080" y="2392356"/>
              <a:ext cx="1" cy="1097338"/>
            </a:xfrm>
            <a:prstGeom prst="line">
              <a:avLst/>
            </a:prstGeom>
            <a:noFill/>
            <a:ln w="25400" cap="flat">
              <a:solidFill>
                <a:srgbClr val="000000"/>
              </a:solidFill>
              <a:custDash>
                <a:ds d="200000" sp="200000"/>
              </a:custDash>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grpSp>
          <p:nvGrpSpPr>
            <p:cNvPr id="156" name="Group"/>
            <p:cNvGrpSpPr/>
            <p:nvPr/>
          </p:nvGrpSpPr>
          <p:grpSpPr>
            <a:xfrm>
              <a:off x="25582" y="540417"/>
              <a:ext cx="6600758" cy="2116420"/>
              <a:chOff x="0" y="540418"/>
              <a:chExt cx="6600757" cy="2116418"/>
            </a:xfrm>
          </p:grpSpPr>
          <p:sp>
            <p:nvSpPr>
              <p:cNvPr id="154" name="Lorem Ipsum is simply dummy text of the printing and typesetting industry."/>
              <p:cNvSpPr txBox="1"/>
              <p:nvPr/>
            </p:nvSpPr>
            <p:spPr>
              <a:xfrm>
                <a:off x="25400" y="1386835"/>
                <a:ext cx="6575357" cy="1270001"/>
              </a:xfrm>
              <a:prstGeom prst="rect">
                <a:avLst/>
              </a:prstGeom>
              <a:solidFill>
                <a:srgbClr val="FFFFFF"/>
              </a:solid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t">
                <a:normAutofit/>
              </a:bodyPr>
              <a:lstStyle/>
              <a:p>
                <a:pPr algn="l"/>
                <a:r>
                  <a:rPr lang="en-US" dirty="0"/>
                  <a:t>Analyzing data variables, transform skewed variables, feature engineering</a:t>
                </a:r>
                <a:endParaRPr dirty="0"/>
              </a:p>
            </p:txBody>
          </p:sp>
          <p:sp>
            <p:nvSpPr>
              <p:cNvPr id="155" name="TOKYO…"/>
              <p:cNvSpPr txBox="1"/>
              <p:nvPr/>
            </p:nvSpPr>
            <p:spPr>
              <a:xfrm>
                <a:off x="0" y="540418"/>
                <a:ext cx="5200406" cy="841255"/>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algn="l">
                  <a:lnSpc>
                    <a:spcPct val="100000"/>
                  </a:lnSpc>
                  <a:defRPr sz="3600" baseline="33333">
                    <a:solidFill>
                      <a:srgbClr val="CBAD69"/>
                    </a:solidFill>
                    <a:latin typeface="+mn-lt"/>
                    <a:ea typeface="+mn-ea"/>
                    <a:cs typeface="+mn-cs"/>
                    <a:sym typeface="Montserrat-Bold"/>
                  </a:defRPr>
                </a:pPr>
                <a:r>
                  <a:rPr lang="en-US" dirty="0"/>
                  <a:t>PRE-PROCESSING</a:t>
                </a:r>
                <a:endParaRPr dirty="0"/>
              </a:p>
              <a:p>
                <a:pPr algn="l">
                  <a:lnSpc>
                    <a:spcPct val="100000"/>
                  </a:lnSpc>
                  <a:defRPr sz="3600" baseline="33333">
                    <a:solidFill>
                      <a:srgbClr val="17222C"/>
                    </a:solidFill>
                    <a:latin typeface="+mn-lt"/>
                    <a:ea typeface="+mn-ea"/>
                    <a:cs typeface="+mn-cs"/>
                    <a:sym typeface="Montserrat-Bold"/>
                  </a:defRPr>
                </a:pPr>
                <a:r>
                  <a:rPr lang="en-US" dirty="0"/>
                  <a:t>Data preparation for modelling</a:t>
                </a:r>
                <a:endParaRPr dirty="0"/>
              </a:p>
            </p:txBody>
          </p:sp>
        </p:grpSp>
      </p:grpSp>
      <p:sp>
        <p:nvSpPr>
          <p:cNvPr id="158" name="Timeline"/>
          <p:cNvSpPr txBox="1"/>
          <p:nvPr/>
        </p:nvSpPr>
        <p:spPr>
          <a:xfrm>
            <a:off x="2260600" y="2131220"/>
            <a:ext cx="9955366" cy="1294329"/>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gn="just"/>
            <a:r>
              <a:rPr lang="en-US" sz="4800" cap="none" dirty="0"/>
              <a:t>To develop a predictive model that combines various econometric measures to foresee a financial condition (bankruptcy or not) of a firm.</a:t>
            </a:r>
          </a:p>
        </p:txBody>
      </p:sp>
      <p:sp>
        <p:nvSpPr>
          <p:cNvPr id="159" name="Subtitle text color"/>
          <p:cNvSpPr txBox="1"/>
          <p:nvPr/>
        </p:nvSpPr>
        <p:spPr>
          <a:xfrm>
            <a:off x="2248188" y="1739454"/>
            <a:ext cx="7501930" cy="471924"/>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pPr>
              <a:lnSpc>
                <a:spcPct val="100000"/>
              </a:lnSpc>
            </a:pPr>
            <a:r>
              <a:rPr lang="en-US" sz="3600" dirty="0"/>
              <a:t>Problem statement</a:t>
            </a:r>
            <a:endParaRPr sz="3600" dirty="0"/>
          </a:p>
        </p:txBody>
      </p:sp>
      <p:sp>
        <p:nvSpPr>
          <p:cNvPr id="33" name="Rectangle 32">
            <a:extLst>
              <a:ext uri="{FF2B5EF4-FFF2-40B4-BE49-F238E27FC236}">
                <a16:creationId xmlns:a16="http://schemas.microsoft.com/office/drawing/2014/main" xmlns="" id="{5EE8BEDF-7B19-4693-A457-49CAAB353CFA}"/>
              </a:ext>
            </a:extLst>
          </p:cNvPr>
          <p:cNvSpPr/>
          <p:nvPr/>
        </p:nvSpPr>
        <p:spPr>
          <a:xfrm>
            <a:off x="12071805" y="4039069"/>
            <a:ext cx="6704406" cy="2318637"/>
          </a:xfrm>
          <a:prstGeom prst="rect">
            <a:avLst/>
          </a:prstGeom>
          <a:noFill/>
          <a:ln w="3175" cap="flat">
            <a:solidFill>
              <a:schemeClr val="accent3">
                <a:lumMod val="75000"/>
              </a:schemeClr>
            </a:solid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352507909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a:t>
            </a:fld>
            <a:endParaRPr/>
          </a:p>
        </p:txBody>
      </p:sp>
      <p:pic>
        <p:nvPicPr>
          <p:cNvPr id="1026" name="Picture 1" descr="image002">
            <a:extLst>
              <a:ext uri="{FF2B5EF4-FFF2-40B4-BE49-F238E27FC236}">
                <a16:creationId xmlns:a16="http://schemas.microsoft.com/office/drawing/2014/main" xmlns="" id="{57CDDDC0-382C-4DF1-8EEC-1E3A7FF534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534" y="2228498"/>
            <a:ext cx="13411071" cy="9520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xmlns="" id="{F74E4EBE-0B0F-4201-8A87-61E8D7EF6CDC}"/>
              </a:ext>
            </a:extLst>
          </p:cNvPr>
          <p:cNvSpPr txBox="1"/>
          <p:nvPr/>
        </p:nvSpPr>
        <p:spPr>
          <a:xfrm>
            <a:off x="16194930" y="2256446"/>
            <a:ext cx="5899959" cy="3696397"/>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R="0" algn="just" defTabSz="825500" rtl="0" fontAlgn="auto" latinLnBrk="0" hangingPunct="0">
              <a:lnSpc>
                <a:spcPct val="120000"/>
              </a:lnSpc>
              <a:spcBef>
                <a:spcPts val="0"/>
              </a:spcBef>
              <a:spcAft>
                <a:spcPts val="0"/>
              </a:spcAft>
              <a:buClrTx/>
              <a:buSzTx/>
              <a:tabLst/>
            </a:pPr>
            <a:r>
              <a:rPr lang="en-US" sz="2800" dirty="0"/>
              <a:t>We ran the following models and compared AUC results:</a:t>
            </a:r>
          </a:p>
          <a:p>
            <a:pPr marL="342900" marR="0" indent="-342900" algn="just" defTabSz="825500" rtl="0" fontAlgn="auto" latinLnBrk="0" hangingPunct="0">
              <a:lnSpc>
                <a:spcPct val="120000"/>
              </a:lnSpc>
              <a:spcBef>
                <a:spcPts val="0"/>
              </a:spcBef>
              <a:spcAft>
                <a:spcPts val="0"/>
              </a:spcAft>
              <a:buClrTx/>
              <a:buSzTx/>
              <a:buFont typeface="Arial" panose="020B0604020202020204" pitchFamily="34" charset="0"/>
              <a:buChar char="•"/>
              <a:tabLst/>
            </a:pPr>
            <a:r>
              <a:rPr lang="en-US" sz="2800" dirty="0">
                <a:solidFill>
                  <a:schemeClr val="accent3">
                    <a:lumMod val="50000"/>
                  </a:schemeClr>
                </a:solidFill>
              </a:rPr>
              <a:t>Naïve Bayes</a:t>
            </a:r>
          </a:p>
          <a:p>
            <a:pPr marL="342900" marR="0" indent="-342900" algn="just" defTabSz="825500" rtl="0" fontAlgn="auto" latinLnBrk="0" hangingPunct="0">
              <a:lnSpc>
                <a:spcPct val="120000"/>
              </a:lnSpc>
              <a:spcBef>
                <a:spcPts val="0"/>
              </a:spcBef>
              <a:spcAft>
                <a:spcPts val="0"/>
              </a:spcAft>
              <a:buClrTx/>
              <a:buSzTx/>
              <a:buFont typeface="Arial" panose="020B0604020202020204" pitchFamily="34" charset="0"/>
              <a:buChar char="•"/>
              <a:tabLst/>
            </a:pPr>
            <a:r>
              <a:rPr kumimoji="0" lang="en-US" sz="2800" b="0" i="0" u="none" strike="noStrike" cap="none" spc="0" normalizeH="0" baseline="0" dirty="0">
                <a:ln>
                  <a:noFill/>
                </a:ln>
                <a:solidFill>
                  <a:schemeClr val="accent3">
                    <a:lumMod val="50000"/>
                  </a:schemeClr>
                </a:solidFill>
                <a:effectLst/>
                <a:uFillTx/>
                <a:latin typeface="Montserrat Light"/>
                <a:ea typeface="Montserrat Light"/>
                <a:cs typeface="Montserrat Light"/>
                <a:sym typeface="Montserrat Light"/>
              </a:rPr>
              <a:t>Gradient Boosting</a:t>
            </a:r>
          </a:p>
          <a:p>
            <a:pPr marL="342900" marR="0" indent="-342900" algn="just" defTabSz="825500" rtl="0" fontAlgn="auto" latinLnBrk="0" hangingPunct="0">
              <a:lnSpc>
                <a:spcPct val="120000"/>
              </a:lnSpc>
              <a:spcBef>
                <a:spcPts val="0"/>
              </a:spcBef>
              <a:spcAft>
                <a:spcPts val="0"/>
              </a:spcAft>
              <a:buClrTx/>
              <a:buSzTx/>
              <a:buFont typeface="Arial" panose="020B0604020202020204" pitchFamily="34" charset="0"/>
              <a:buChar char="•"/>
              <a:tabLst/>
            </a:pPr>
            <a:r>
              <a:rPr lang="en-US" sz="2800" dirty="0">
                <a:solidFill>
                  <a:schemeClr val="accent3">
                    <a:lumMod val="50000"/>
                  </a:schemeClr>
                </a:solidFill>
              </a:rPr>
              <a:t>SVM</a:t>
            </a:r>
          </a:p>
          <a:p>
            <a:pPr marL="342900" marR="0" indent="-342900" algn="just" defTabSz="825500" rtl="0" fontAlgn="auto" latinLnBrk="0" hangingPunct="0">
              <a:lnSpc>
                <a:spcPct val="120000"/>
              </a:lnSpc>
              <a:spcBef>
                <a:spcPts val="0"/>
              </a:spcBef>
              <a:spcAft>
                <a:spcPts val="0"/>
              </a:spcAft>
              <a:buClrTx/>
              <a:buSzTx/>
              <a:buFont typeface="Arial" panose="020B0604020202020204" pitchFamily="34" charset="0"/>
              <a:buChar char="•"/>
              <a:tabLst/>
            </a:pPr>
            <a:r>
              <a:rPr kumimoji="0" lang="en-US" sz="2800" b="0" i="0" u="none" strike="noStrike" cap="none" spc="0" normalizeH="0" baseline="0" dirty="0">
                <a:ln>
                  <a:noFill/>
                </a:ln>
                <a:solidFill>
                  <a:schemeClr val="accent3">
                    <a:lumMod val="50000"/>
                  </a:schemeClr>
                </a:solidFill>
                <a:effectLst/>
                <a:uFillTx/>
                <a:latin typeface="Montserrat Light"/>
                <a:ea typeface="Montserrat Light"/>
                <a:cs typeface="Montserrat Light"/>
                <a:sym typeface="Montserrat Light"/>
              </a:rPr>
              <a:t>Ne</a:t>
            </a:r>
            <a:r>
              <a:rPr lang="en-US" sz="2800" dirty="0">
                <a:solidFill>
                  <a:schemeClr val="accent3">
                    <a:lumMod val="50000"/>
                  </a:schemeClr>
                </a:solidFill>
              </a:rPr>
              <a:t>ural Network</a:t>
            </a:r>
          </a:p>
          <a:p>
            <a:pPr marL="342900" marR="0" indent="-342900" algn="just" defTabSz="825500" rtl="0" fontAlgn="auto" latinLnBrk="0" hangingPunct="0">
              <a:lnSpc>
                <a:spcPct val="120000"/>
              </a:lnSpc>
              <a:spcBef>
                <a:spcPts val="0"/>
              </a:spcBef>
              <a:spcAft>
                <a:spcPts val="0"/>
              </a:spcAft>
              <a:buClrTx/>
              <a:buSzTx/>
              <a:buFont typeface="Arial" panose="020B0604020202020204" pitchFamily="34" charset="0"/>
              <a:buChar char="•"/>
              <a:tabLst/>
            </a:pPr>
            <a:r>
              <a:rPr kumimoji="0" lang="en-US" sz="2800" b="0" i="0" u="none" strike="noStrike" cap="none" spc="0" normalizeH="0" baseline="0" dirty="0">
                <a:ln>
                  <a:noFill/>
                </a:ln>
                <a:solidFill>
                  <a:schemeClr val="accent3">
                    <a:lumMod val="50000"/>
                  </a:schemeClr>
                </a:solidFill>
                <a:effectLst/>
                <a:uFillTx/>
                <a:latin typeface="Montserrat Light"/>
                <a:ea typeface="Montserrat Light"/>
                <a:cs typeface="Montserrat Light"/>
                <a:sym typeface="Montserrat Light"/>
              </a:rPr>
              <a:t>Random Forest</a:t>
            </a:r>
          </a:p>
        </p:txBody>
      </p:sp>
      <p:graphicFrame>
        <p:nvGraphicFramePr>
          <p:cNvPr id="7" name="Table 6">
            <a:extLst>
              <a:ext uri="{FF2B5EF4-FFF2-40B4-BE49-F238E27FC236}">
                <a16:creationId xmlns:a16="http://schemas.microsoft.com/office/drawing/2014/main" xmlns="" id="{E3AC5234-9E47-4E93-A995-231B252628B2}"/>
              </a:ext>
            </a:extLst>
          </p:cNvPr>
          <p:cNvGraphicFramePr>
            <a:graphicFrameLocks noGrp="1"/>
          </p:cNvGraphicFramePr>
          <p:nvPr>
            <p:extLst>
              <p:ext uri="{D42A27DB-BD31-4B8C-83A1-F6EECF244321}">
                <p14:modId xmlns:p14="http://schemas.microsoft.com/office/powerpoint/2010/main" val="2702525202"/>
              </p:ext>
            </p:extLst>
          </p:nvPr>
        </p:nvGraphicFramePr>
        <p:xfrm>
          <a:off x="16034138" y="6776842"/>
          <a:ext cx="6060751" cy="4786425"/>
        </p:xfrm>
        <a:graphic>
          <a:graphicData uri="http://schemas.openxmlformats.org/drawingml/2006/table">
            <a:tbl>
              <a:tblPr>
                <a:tableStyleId>{5940675A-B579-460E-94D1-54222C63F5DA}</a:tableStyleId>
              </a:tblPr>
              <a:tblGrid>
                <a:gridCol w="3300944">
                  <a:extLst>
                    <a:ext uri="{9D8B030D-6E8A-4147-A177-3AD203B41FA5}">
                      <a16:colId xmlns:a16="http://schemas.microsoft.com/office/drawing/2014/main" xmlns="" val="2580399234"/>
                    </a:ext>
                  </a:extLst>
                </a:gridCol>
                <a:gridCol w="2759807">
                  <a:extLst>
                    <a:ext uri="{9D8B030D-6E8A-4147-A177-3AD203B41FA5}">
                      <a16:colId xmlns:a16="http://schemas.microsoft.com/office/drawing/2014/main" xmlns="" val="1314841169"/>
                    </a:ext>
                  </a:extLst>
                </a:gridCol>
              </a:tblGrid>
              <a:tr h="683775">
                <a:tc>
                  <a:txBody>
                    <a:bodyPr/>
                    <a:lstStyle/>
                    <a:p>
                      <a:pPr algn="ctr" fontAlgn="ctr"/>
                      <a:r>
                        <a:rPr lang="en-US" sz="4000" b="1" u="none" strike="noStrike" dirty="0">
                          <a:effectLst/>
                        </a:rPr>
                        <a:t>Model Node</a:t>
                      </a:r>
                      <a:endParaRPr lang="en-US" sz="4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ctr"/>
                      <a:r>
                        <a:rPr lang="en-US" sz="4000" b="1" u="none" strike="noStrike" dirty="0">
                          <a:effectLst/>
                        </a:rPr>
                        <a:t>ROC Index</a:t>
                      </a:r>
                      <a:endParaRPr lang="en-US" sz="40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4094004777"/>
                  </a:ext>
                </a:extLst>
              </a:tr>
              <a:tr h="683775">
                <a:tc>
                  <a:txBody>
                    <a:bodyPr/>
                    <a:lstStyle/>
                    <a:p>
                      <a:pPr algn="ctr" fontAlgn="ctr"/>
                      <a:r>
                        <a:rPr lang="en-US" sz="4000" u="none" strike="noStrike" dirty="0" err="1">
                          <a:effectLst/>
                        </a:rPr>
                        <a:t>HPDMForest</a:t>
                      </a:r>
                      <a:endParaRPr lang="en-US" sz="4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ctr"/>
                      <a:r>
                        <a:rPr lang="en-US" sz="4000" u="none" strike="noStrike">
                          <a:effectLst/>
                        </a:rPr>
                        <a:t>0.833</a:t>
                      </a:r>
                      <a:endParaRPr lang="en-US" sz="4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530662432"/>
                  </a:ext>
                </a:extLst>
              </a:tr>
              <a:tr h="683775">
                <a:tc>
                  <a:txBody>
                    <a:bodyPr/>
                    <a:lstStyle/>
                    <a:p>
                      <a:pPr algn="ctr" fontAlgn="ctr"/>
                      <a:r>
                        <a:rPr lang="en-US" sz="4000" u="none" strike="noStrike" dirty="0">
                          <a:effectLst/>
                        </a:rPr>
                        <a:t>HPSVM3</a:t>
                      </a:r>
                      <a:endParaRPr lang="en-US" sz="4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ctr"/>
                      <a:r>
                        <a:rPr lang="en-US" sz="4000" u="none" strike="noStrike" dirty="0">
                          <a:effectLst/>
                        </a:rPr>
                        <a:t>0.895</a:t>
                      </a:r>
                      <a:endParaRPr lang="en-US" sz="4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141651182"/>
                  </a:ext>
                </a:extLst>
              </a:tr>
              <a:tr h="683775">
                <a:tc>
                  <a:txBody>
                    <a:bodyPr/>
                    <a:lstStyle/>
                    <a:p>
                      <a:pPr algn="ctr" fontAlgn="ctr"/>
                      <a:r>
                        <a:rPr lang="en-US" sz="4000" u="none" strike="noStrike">
                          <a:effectLst/>
                        </a:rPr>
                        <a:t>Neural</a:t>
                      </a:r>
                      <a:endParaRPr lang="en-US" sz="4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en-US" sz="4000" u="none" strike="noStrike" dirty="0">
                          <a:effectLst/>
                        </a:rPr>
                        <a:t>0.791</a:t>
                      </a:r>
                      <a:endParaRPr lang="en-US" sz="4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660091772"/>
                  </a:ext>
                </a:extLst>
              </a:tr>
              <a:tr h="683775">
                <a:tc>
                  <a:txBody>
                    <a:bodyPr/>
                    <a:lstStyle/>
                    <a:p>
                      <a:pPr algn="ctr" fontAlgn="ctr"/>
                      <a:r>
                        <a:rPr lang="en-US" sz="4000" u="none" strike="noStrike">
                          <a:effectLst/>
                        </a:rPr>
                        <a:t>HPBNC</a:t>
                      </a:r>
                      <a:endParaRPr lang="en-US" sz="4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en-US" sz="4000" u="none" strike="noStrike" dirty="0">
                          <a:effectLst/>
                        </a:rPr>
                        <a:t>0.808</a:t>
                      </a:r>
                      <a:endParaRPr lang="en-US" sz="4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920469087"/>
                  </a:ext>
                </a:extLst>
              </a:tr>
              <a:tr h="683775">
                <a:tc>
                  <a:txBody>
                    <a:bodyPr/>
                    <a:lstStyle/>
                    <a:p>
                      <a:pPr algn="ctr" fontAlgn="ctr"/>
                      <a:r>
                        <a:rPr lang="en-US" sz="4000" u="none" strike="noStrike" dirty="0">
                          <a:effectLst/>
                        </a:rPr>
                        <a:t>Boost</a:t>
                      </a:r>
                      <a:endParaRPr lang="en-US" sz="4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ctr"/>
                      <a:r>
                        <a:rPr lang="en-US" sz="4000" u="none" strike="noStrike" dirty="0">
                          <a:effectLst/>
                        </a:rPr>
                        <a:t>0.756</a:t>
                      </a:r>
                      <a:endParaRPr lang="en-US" sz="4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173468856"/>
                  </a:ext>
                </a:extLst>
              </a:tr>
              <a:tr h="683775">
                <a:tc>
                  <a:txBody>
                    <a:bodyPr/>
                    <a:lstStyle/>
                    <a:p>
                      <a:pPr algn="ctr" fontAlgn="ctr"/>
                      <a:r>
                        <a:rPr lang="en-US" sz="4000" b="1" i="0" u="none" strike="noStrike" dirty="0">
                          <a:solidFill>
                            <a:schemeClr val="accent3">
                              <a:lumMod val="50000"/>
                            </a:schemeClr>
                          </a:solidFill>
                          <a:effectLst/>
                          <a:latin typeface="Calibri" panose="020F0502020204030204" pitchFamily="34" charset="0"/>
                        </a:rPr>
                        <a:t>XGBOOST</a:t>
                      </a:r>
                    </a:p>
                  </a:txBody>
                  <a:tcPr marL="7620" marR="7620" marT="7620" marB="0" anchor="b"/>
                </a:tc>
                <a:tc>
                  <a:txBody>
                    <a:bodyPr/>
                    <a:lstStyle/>
                    <a:p>
                      <a:pPr algn="ctr" fontAlgn="ctr"/>
                      <a:r>
                        <a:rPr lang="en-US" sz="4000" b="1" i="0" u="none" strike="noStrike" dirty="0">
                          <a:solidFill>
                            <a:schemeClr val="accent3">
                              <a:lumMod val="50000"/>
                            </a:schemeClr>
                          </a:solidFill>
                          <a:effectLst/>
                          <a:latin typeface="Calibri" panose="020F0502020204030204" pitchFamily="34" charset="0"/>
                        </a:rPr>
                        <a:t>0.927</a:t>
                      </a:r>
                    </a:p>
                  </a:txBody>
                  <a:tcPr marL="7620" marR="7620" marT="7620" marB="0" anchor="b"/>
                </a:tc>
                <a:extLst>
                  <a:ext uri="{0D108BD9-81ED-4DB2-BD59-A6C34878D82A}">
                    <a16:rowId xmlns:a16="http://schemas.microsoft.com/office/drawing/2014/main" xmlns="" val="3189214970"/>
                  </a:ext>
                </a:extLst>
              </a:tr>
            </a:tbl>
          </a:graphicData>
        </a:graphic>
      </p:graphicFrame>
      <p:sp>
        <p:nvSpPr>
          <p:cNvPr id="11" name="MOSCOW…">
            <a:extLst>
              <a:ext uri="{FF2B5EF4-FFF2-40B4-BE49-F238E27FC236}">
                <a16:creationId xmlns:a16="http://schemas.microsoft.com/office/drawing/2014/main" xmlns="" id="{CABDC588-39DA-42D3-8EF9-6A8B9B006FCA}"/>
              </a:ext>
            </a:extLst>
          </p:cNvPr>
          <p:cNvSpPr txBox="1"/>
          <p:nvPr/>
        </p:nvSpPr>
        <p:spPr>
          <a:xfrm>
            <a:off x="1435534" y="1343486"/>
            <a:ext cx="7801771" cy="595035"/>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algn="l">
              <a:lnSpc>
                <a:spcPct val="100000"/>
              </a:lnSpc>
              <a:defRPr sz="3600" baseline="33333">
                <a:solidFill>
                  <a:srgbClr val="CBAD69"/>
                </a:solidFill>
                <a:latin typeface="+mn-lt"/>
                <a:ea typeface="+mn-ea"/>
                <a:cs typeface="+mn-cs"/>
                <a:sym typeface="Montserrat-Bold"/>
              </a:defRPr>
            </a:pPr>
            <a:r>
              <a:rPr lang="en-US" sz="4800" dirty="0">
                <a:solidFill>
                  <a:schemeClr val="accent3">
                    <a:lumMod val="50000"/>
                  </a:schemeClr>
                </a:solidFill>
              </a:rPr>
              <a:t>MODEL COMPARISON</a:t>
            </a:r>
          </a:p>
        </p:txBody>
      </p:sp>
    </p:spTree>
    <p:extLst>
      <p:ext uri="{BB962C8B-B14F-4D97-AF65-F5344CB8AC3E}">
        <p14:creationId xmlns:p14="http://schemas.microsoft.com/office/powerpoint/2010/main" val="203506613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Line"/>
          <p:cNvSpPr/>
          <p:nvPr/>
        </p:nvSpPr>
        <p:spPr>
          <a:xfrm>
            <a:off x="-205944" y="11866033"/>
            <a:ext cx="24795888" cy="1"/>
          </a:xfrm>
          <a:prstGeom prst="line">
            <a:avLst/>
          </a:prstGeom>
          <a:ln w="25400">
            <a:solidFill>
              <a:srgbClr val="17222C"/>
            </a:solidFill>
            <a:miter lim="400000"/>
          </a:ln>
        </p:spPr>
        <p:txBody>
          <a:bodyPr lIns="38100" tIns="38100" rIns="38100" bIns="38100" anchor="ctr"/>
          <a:lstStyle/>
          <a:p>
            <a:pPr algn="ctr">
              <a:lnSpc>
                <a:spcPct val="100000"/>
              </a:lnSpc>
              <a:defRPr sz="3000">
                <a:solidFill>
                  <a:srgbClr val="000000"/>
                </a:solidFill>
                <a:latin typeface="Helvetica Light"/>
                <a:ea typeface="Helvetica Light"/>
                <a:cs typeface="Helvetica Light"/>
                <a:sym typeface="Helvetica Light"/>
              </a:defRPr>
            </a:pPr>
            <a:endParaRPr/>
          </a:p>
        </p:txBody>
      </p:sp>
      <p:grpSp>
        <p:nvGrpSpPr>
          <p:cNvPr id="136" name="Group"/>
          <p:cNvGrpSpPr/>
          <p:nvPr/>
        </p:nvGrpSpPr>
        <p:grpSpPr>
          <a:xfrm>
            <a:off x="16925101" y="2030438"/>
            <a:ext cx="6623553" cy="10597453"/>
            <a:chOff x="0" y="540417"/>
            <a:chExt cx="6623551" cy="10597451"/>
          </a:xfrm>
        </p:grpSpPr>
        <p:sp>
          <p:nvSpPr>
            <p:cNvPr id="130" name="Circle"/>
            <p:cNvSpPr/>
            <p:nvPr/>
          </p:nvSpPr>
          <p:spPr>
            <a:xfrm>
              <a:off x="2313" y="10235931"/>
              <a:ext cx="280161" cy="280162"/>
            </a:xfrm>
            <a:prstGeom prst="ellipse">
              <a:avLst/>
            </a:prstGeom>
            <a:solidFill>
              <a:schemeClr val="accent3">
                <a:lumMod val="50000"/>
              </a:schemeClr>
            </a:solidFill>
            <a:ln w="12700" cap="flat">
              <a:noFill/>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solidFill>
                  <a:schemeClr val="accent3">
                    <a:lumMod val="50000"/>
                  </a:schemeClr>
                </a:solidFill>
              </a:endParaRPr>
            </a:p>
          </p:txBody>
        </p:sp>
        <p:sp>
          <p:nvSpPr>
            <p:cNvPr id="131" name="2020"/>
            <p:cNvSpPr txBox="1"/>
            <p:nvPr/>
          </p:nvSpPr>
          <p:spPr>
            <a:xfrm>
              <a:off x="0" y="10851892"/>
              <a:ext cx="1069843" cy="28597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r>
                <a:rPr lang="en-US" dirty="0">
                  <a:solidFill>
                    <a:schemeClr val="accent3">
                      <a:lumMod val="50000"/>
                    </a:schemeClr>
                  </a:solidFill>
                </a:rPr>
                <a:t>STEP 4</a:t>
              </a:r>
              <a:endParaRPr dirty="0">
                <a:solidFill>
                  <a:schemeClr val="accent3">
                    <a:lumMod val="50000"/>
                  </a:schemeClr>
                </a:solidFill>
              </a:endParaRPr>
            </a:p>
          </p:txBody>
        </p:sp>
        <p:grpSp>
          <p:nvGrpSpPr>
            <p:cNvPr id="134" name="Group"/>
            <p:cNvGrpSpPr/>
            <p:nvPr/>
          </p:nvGrpSpPr>
          <p:grpSpPr>
            <a:xfrm>
              <a:off x="22793" y="540417"/>
              <a:ext cx="6600758" cy="2116420"/>
              <a:chOff x="0" y="540418"/>
              <a:chExt cx="6600757" cy="2116418"/>
            </a:xfrm>
          </p:grpSpPr>
          <p:sp>
            <p:nvSpPr>
              <p:cNvPr id="132" name="Lorem Ipsum is simply dummy text of the printing and typesetting industry."/>
              <p:cNvSpPr txBox="1"/>
              <p:nvPr/>
            </p:nvSpPr>
            <p:spPr>
              <a:xfrm>
                <a:off x="25400" y="1386835"/>
                <a:ext cx="6575357" cy="1270001"/>
              </a:xfrm>
              <a:prstGeom prst="rect">
                <a:avLst/>
              </a:prstGeom>
              <a:solidFill>
                <a:srgbClr val="FFFFFF"/>
              </a:solid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t">
                <a:normAutofit/>
              </a:bodyPr>
              <a:lstStyle/>
              <a:p>
                <a:r>
                  <a:rPr lang="en-US" dirty="0"/>
                  <a:t>Tune the hyper parameters for the best model to increase the accuracy (AUC)</a:t>
                </a:r>
                <a:endParaRPr dirty="0"/>
              </a:p>
            </p:txBody>
          </p:sp>
          <p:sp>
            <p:nvSpPr>
              <p:cNvPr id="133" name="PARIS…"/>
              <p:cNvSpPr txBox="1"/>
              <p:nvPr/>
            </p:nvSpPr>
            <p:spPr>
              <a:xfrm>
                <a:off x="0" y="540418"/>
                <a:ext cx="5200406" cy="841255"/>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algn="l">
                  <a:lnSpc>
                    <a:spcPct val="100000"/>
                  </a:lnSpc>
                  <a:defRPr sz="3600" baseline="33333">
                    <a:solidFill>
                      <a:srgbClr val="CBAD69"/>
                    </a:solidFill>
                    <a:latin typeface="+mn-lt"/>
                    <a:ea typeface="+mn-ea"/>
                    <a:cs typeface="+mn-cs"/>
                    <a:sym typeface="Montserrat-Bold"/>
                  </a:defRPr>
                </a:pPr>
                <a:r>
                  <a:rPr lang="en-US" dirty="0">
                    <a:solidFill>
                      <a:schemeClr val="accent3">
                        <a:lumMod val="50000"/>
                      </a:schemeClr>
                    </a:solidFill>
                  </a:rPr>
                  <a:t>PARAMETER TUNING</a:t>
                </a:r>
                <a:endParaRPr dirty="0">
                  <a:solidFill>
                    <a:schemeClr val="accent3">
                      <a:lumMod val="50000"/>
                    </a:schemeClr>
                  </a:solidFill>
                </a:endParaRPr>
              </a:p>
              <a:p>
                <a:pPr algn="l">
                  <a:lnSpc>
                    <a:spcPct val="100000"/>
                  </a:lnSpc>
                  <a:defRPr sz="3600" baseline="33333">
                    <a:solidFill>
                      <a:srgbClr val="17222C"/>
                    </a:solidFill>
                    <a:latin typeface="+mn-lt"/>
                    <a:ea typeface="+mn-ea"/>
                    <a:cs typeface="+mn-cs"/>
                    <a:sym typeface="Montserrat-Bold"/>
                  </a:defRPr>
                </a:pPr>
                <a:r>
                  <a:rPr lang="en-US" dirty="0"/>
                  <a:t>Improve accuracy</a:t>
                </a:r>
                <a:endParaRPr dirty="0"/>
              </a:p>
            </p:txBody>
          </p:sp>
        </p:grpSp>
        <p:sp>
          <p:nvSpPr>
            <p:cNvPr id="135" name="Line"/>
            <p:cNvSpPr/>
            <p:nvPr/>
          </p:nvSpPr>
          <p:spPr>
            <a:xfrm flipV="1">
              <a:off x="155092" y="2432216"/>
              <a:ext cx="1" cy="7636077"/>
            </a:xfrm>
            <a:prstGeom prst="line">
              <a:avLst/>
            </a:prstGeom>
            <a:noFill/>
            <a:ln w="25400" cap="flat">
              <a:solidFill>
                <a:srgbClr val="000000"/>
              </a:solidFill>
              <a:custDash>
                <a:ds d="200000" sp="200000"/>
              </a:custDash>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grpSp>
      <p:grpSp>
        <p:nvGrpSpPr>
          <p:cNvPr id="143" name="Group"/>
          <p:cNvGrpSpPr/>
          <p:nvPr/>
        </p:nvGrpSpPr>
        <p:grpSpPr>
          <a:xfrm>
            <a:off x="12137749" y="4282571"/>
            <a:ext cx="6638462" cy="8345320"/>
            <a:chOff x="0" y="540417"/>
            <a:chExt cx="6638461" cy="8345318"/>
          </a:xfrm>
        </p:grpSpPr>
        <p:sp>
          <p:nvSpPr>
            <p:cNvPr id="137" name="Circle"/>
            <p:cNvSpPr/>
            <p:nvPr/>
          </p:nvSpPr>
          <p:spPr>
            <a:xfrm>
              <a:off x="0" y="7983798"/>
              <a:ext cx="280161" cy="280162"/>
            </a:xfrm>
            <a:prstGeom prst="ellipse">
              <a:avLst/>
            </a:prstGeom>
            <a:solidFill>
              <a:srgbClr val="CBAD69"/>
            </a:solidFill>
            <a:ln w="12700" cap="flat">
              <a:noFill/>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sp>
          <p:nvSpPr>
            <p:cNvPr id="138" name="2019"/>
            <p:cNvSpPr txBox="1"/>
            <p:nvPr/>
          </p:nvSpPr>
          <p:spPr>
            <a:xfrm>
              <a:off x="44236" y="8599759"/>
              <a:ext cx="1069844" cy="28597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r>
                <a:rPr lang="en-US" dirty="0"/>
                <a:t>STEP 3</a:t>
              </a:r>
              <a:endParaRPr dirty="0"/>
            </a:p>
          </p:txBody>
        </p:sp>
        <p:sp>
          <p:nvSpPr>
            <p:cNvPr id="139" name="Line"/>
            <p:cNvSpPr/>
            <p:nvPr/>
          </p:nvSpPr>
          <p:spPr>
            <a:xfrm flipV="1">
              <a:off x="140080" y="2378825"/>
              <a:ext cx="1" cy="5437335"/>
            </a:xfrm>
            <a:prstGeom prst="line">
              <a:avLst/>
            </a:prstGeom>
            <a:noFill/>
            <a:ln w="25400" cap="flat">
              <a:solidFill>
                <a:srgbClr val="000000"/>
              </a:solidFill>
              <a:custDash>
                <a:ds d="200000" sp="200000"/>
              </a:custDash>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grpSp>
          <p:nvGrpSpPr>
            <p:cNvPr id="142" name="Group"/>
            <p:cNvGrpSpPr/>
            <p:nvPr/>
          </p:nvGrpSpPr>
          <p:grpSpPr>
            <a:xfrm>
              <a:off x="37703" y="540417"/>
              <a:ext cx="6600758" cy="2116420"/>
              <a:chOff x="0" y="540418"/>
              <a:chExt cx="6600757" cy="2116418"/>
            </a:xfrm>
          </p:grpSpPr>
          <p:sp>
            <p:nvSpPr>
              <p:cNvPr id="140" name="Lorem Ipsum is simply dummy text of the printing and typesetting industry."/>
              <p:cNvSpPr txBox="1"/>
              <p:nvPr/>
            </p:nvSpPr>
            <p:spPr>
              <a:xfrm>
                <a:off x="25400" y="1386835"/>
                <a:ext cx="6575357" cy="1270001"/>
              </a:xfrm>
              <a:prstGeom prst="rect">
                <a:avLst/>
              </a:prstGeom>
              <a:solidFill>
                <a:srgbClr val="FFFFFF"/>
              </a:solid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t">
                <a:normAutofit fontScale="92500"/>
              </a:bodyPr>
              <a:lstStyle/>
              <a:p>
                <a:r>
                  <a:rPr lang="en-US" dirty="0"/>
                  <a:t>Compare AUC for models - Logistic Regression, Random Forest, Neural Network, </a:t>
                </a:r>
                <a:r>
                  <a:rPr lang="en-US" dirty="0" err="1"/>
                  <a:t>XGBoost</a:t>
                </a:r>
                <a:endParaRPr dirty="0"/>
              </a:p>
            </p:txBody>
          </p:sp>
          <p:sp>
            <p:nvSpPr>
              <p:cNvPr id="141" name="NEW YORK…"/>
              <p:cNvSpPr txBox="1"/>
              <p:nvPr/>
            </p:nvSpPr>
            <p:spPr>
              <a:xfrm>
                <a:off x="0" y="540418"/>
                <a:ext cx="5200406" cy="841255"/>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algn="l">
                  <a:lnSpc>
                    <a:spcPct val="100000"/>
                  </a:lnSpc>
                  <a:defRPr sz="3600" baseline="33333">
                    <a:solidFill>
                      <a:srgbClr val="CBAD69"/>
                    </a:solidFill>
                    <a:latin typeface="+mn-lt"/>
                    <a:ea typeface="+mn-ea"/>
                    <a:cs typeface="+mn-cs"/>
                    <a:sym typeface="Montserrat-Bold"/>
                  </a:defRPr>
                </a:pPr>
                <a:r>
                  <a:rPr lang="en-US" dirty="0"/>
                  <a:t>MODEL COMPARISON</a:t>
                </a:r>
                <a:endParaRPr dirty="0"/>
              </a:p>
              <a:p>
                <a:pPr algn="l">
                  <a:lnSpc>
                    <a:spcPct val="100000"/>
                  </a:lnSpc>
                  <a:defRPr sz="3600" baseline="33333">
                    <a:solidFill>
                      <a:srgbClr val="17222C"/>
                    </a:solidFill>
                    <a:latin typeface="+mn-lt"/>
                    <a:ea typeface="+mn-ea"/>
                    <a:cs typeface="+mn-cs"/>
                    <a:sym typeface="Montserrat-Bold"/>
                  </a:defRPr>
                </a:pPr>
                <a:r>
                  <a:rPr lang="en-US" dirty="0"/>
                  <a:t>To maximize the AUC</a:t>
                </a:r>
                <a:endParaRPr dirty="0"/>
              </a:p>
            </p:txBody>
          </p:sp>
        </p:grpSp>
      </p:grpSp>
      <p:grpSp>
        <p:nvGrpSpPr>
          <p:cNvPr id="150" name="Group"/>
          <p:cNvGrpSpPr/>
          <p:nvPr/>
        </p:nvGrpSpPr>
        <p:grpSpPr>
          <a:xfrm>
            <a:off x="7345950" y="6356905"/>
            <a:ext cx="6662264" cy="6270986"/>
            <a:chOff x="0" y="540417"/>
            <a:chExt cx="6662263" cy="6270984"/>
          </a:xfrm>
        </p:grpSpPr>
        <p:sp>
          <p:nvSpPr>
            <p:cNvPr id="144" name="Circle"/>
            <p:cNvSpPr/>
            <p:nvPr/>
          </p:nvSpPr>
          <p:spPr>
            <a:xfrm>
              <a:off x="36212" y="5909464"/>
              <a:ext cx="280162" cy="280162"/>
            </a:xfrm>
            <a:prstGeom prst="ellipse">
              <a:avLst/>
            </a:prstGeom>
            <a:solidFill>
              <a:srgbClr val="CBAD69"/>
            </a:solidFill>
            <a:ln w="12700" cap="flat">
              <a:noFill/>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sp>
          <p:nvSpPr>
            <p:cNvPr id="145" name="2018"/>
            <p:cNvSpPr txBox="1"/>
            <p:nvPr/>
          </p:nvSpPr>
          <p:spPr>
            <a:xfrm>
              <a:off x="0" y="6525425"/>
              <a:ext cx="1069843" cy="28597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r>
                <a:rPr lang="en-US" dirty="0"/>
                <a:t>STEP 2</a:t>
              </a:r>
              <a:endParaRPr dirty="0"/>
            </a:p>
          </p:txBody>
        </p:sp>
        <p:sp>
          <p:nvSpPr>
            <p:cNvPr id="146" name="Line"/>
            <p:cNvSpPr/>
            <p:nvPr/>
          </p:nvSpPr>
          <p:spPr>
            <a:xfrm flipV="1">
              <a:off x="176292" y="2455742"/>
              <a:ext cx="1" cy="3286085"/>
            </a:xfrm>
            <a:prstGeom prst="line">
              <a:avLst/>
            </a:prstGeom>
            <a:noFill/>
            <a:ln w="25400" cap="flat">
              <a:solidFill>
                <a:srgbClr val="000000"/>
              </a:solidFill>
              <a:custDash>
                <a:ds d="200000" sp="200000"/>
              </a:custDash>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grpSp>
          <p:nvGrpSpPr>
            <p:cNvPr id="149" name="Group"/>
            <p:cNvGrpSpPr/>
            <p:nvPr/>
          </p:nvGrpSpPr>
          <p:grpSpPr>
            <a:xfrm>
              <a:off x="61505" y="540417"/>
              <a:ext cx="6600758" cy="2116420"/>
              <a:chOff x="0" y="540418"/>
              <a:chExt cx="6600757" cy="2116418"/>
            </a:xfrm>
          </p:grpSpPr>
          <p:sp>
            <p:nvSpPr>
              <p:cNvPr id="147" name="Lorem Ipsum is simply dummy text of the printing and typesetting industry."/>
              <p:cNvSpPr txBox="1"/>
              <p:nvPr/>
            </p:nvSpPr>
            <p:spPr>
              <a:xfrm>
                <a:off x="25400" y="1386835"/>
                <a:ext cx="6575357" cy="1270001"/>
              </a:xfrm>
              <a:prstGeom prst="rect">
                <a:avLst/>
              </a:prstGeom>
              <a:solidFill>
                <a:srgbClr val="FFFFFF"/>
              </a:solid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t">
                <a:normAutofit/>
              </a:bodyPr>
              <a:lstStyle/>
              <a:p>
                <a:r>
                  <a:rPr lang="en-US" dirty="0"/>
                  <a:t>Balance the data set by </a:t>
                </a:r>
                <a:r>
                  <a:rPr lang="en-US" dirty="0" err="1"/>
                  <a:t>upsampling</a:t>
                </a:r>
                <a:r>
                  <a:rPr lang="en-US" dirty="0"/>
                  <a:t> the minority class</a:t>
                </a:r>
                <a:endParaRPr dirty="0"/>
              </a:p>
            </p:txBody>
          </p:sp>
          <p:sp>
            <p:nvSpPr>
              <p:cNvPr id="148" name="MOSCOW…"/>
              <p:cNvSpPr txBox="1"/>
              <p:nvPr/>
            </p:nvSpPr>
            <p:spPr>
              <a:xfrm>
                <a:off x="0" y="540418"/>
                <a:ext cx="5200406" cy="841255"/>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algn="l">
                  <a:lnSpc>
                    <a:spcPct val="100000"/>
                  </a:lnSpc>
                  <a:defRPr sz="3600" baseline="33333">
                    <a:solidFill>
                      <a:srgbClr val="CBAD69"/>
                    </a:solidFill>
                    <a:latin typeface="+mn-lt"/>
                    <a:ea typeface="+mn-ea"/>
                    <a:cs typeface="+mn-cs"/>
                    <a:sym typeface="Montserrat-Bold"/>
                  </a:defRPr>
                </a:pPr>
                <a:r>
                  <a:rPr lang="en-US" dirty="0"/>
                  <a:t>UPSAMPLING</a:t>
                </a:r>
              </a:p>
              <a:p>
                <a:pPr algn="l">
                  <a:lnSpc>
                    <a:spcPct val="100000"/>
                  </a:lnSpc>
                  <a:defRPr sz="3600" baseline="33333">
                    <a:solidFill>
                      <a:srgbClr val="17222C"/>
                    </a:solidFill>
                    <a:latin typeface="+mn-lt"/>
                    <a:ea typeface="+mn-ea"/>
                    <a:cs typeface="+mn-cs"/>
                    <a:sym typeface="Montserrat-Bold"/>
                  </a:defRPr>
                </a:pPr>
                <a:r>
                  <a:rPr lang="en-US" dirty="0"/>
                  <a:t>Address highly imbalanced data</a:t>
                </a:r>
              </a:p>
            </p:txBody>
          </p:sp>
        </p:grpSp>
      </p:grpSp>
      <p:grpSp>
        <p:nvGrpSpPr>
          <p:cNvPr id="157" name="Group"/>
          <p:cNvGrpSpPr/>
          <p:nvPr/>
        </p:nvGrpSpPr>
        <p:grpSpPr>
          <a:xfrm>
            <a:off x="2584013" y="8609038"/>
            <a:ext cx="6626341" cy="4018853"/>
            <a:chOff x="0" y="540417"/>
            <a:chExt cx="6626340" cy="4018851"/>
          </a:xfrm>
        </p:grpSpPr>
        <p:sp>
          <p:nvSpPr>
            <p:cNvPr id="151" name="Circle"/>
            <p:cNvSpPr/>
            <p:nvPr/>
          </p:nvSpPr>
          <p:spPr>
            <a:xfrm>
              <a:off x="0" y="3657331"/>
              <a:ext cx="280161" cy="280162"/>
            </a:xfrm>
            <a:prstGeom prst="ellipse">
              <a:avLst/>
            </a:prstGeom>
            <a:solidFill>
              <a:srgbClr val="CBAD69"/>
            </a:solidFill>
            <a:ln w="12700" cap="flat">
              <a:noFill/>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sp>
          <p:nvSpPr>
            <p:cNvPr id="152" name="2017"/>
            <p:cNvSpPr txBox="1"/>
            <p:nvPr/>
          </p:nvSpPr>
          <p:spPr>
            <a:xfrm>
              <a:off x="41029" y="4273292"/>
              <a:ext cx="1069844" cy="28597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r>
                <a:rPr lang="en-US" dirty="0"/>
                <a:t>STEP 1</a:t>
              </a:r>
              <a:endParaRPr dirty="0"/>
            </a:p>
          </p:txBody>
        </p:sp>
        <p:sp>
          <p:nvSpPr>
            <p:cNvPr id="153" name="Line"/>
            <p:cNvSpPr/>
            <p:nvPr/>
          </p:nvSpPr>
          <p:spPr>
            <a:xfrm flipV="1">
              <a:off x="140080" y="2392356"/>
              <a:ext cx="1" cy="1097338"/>
            </a:xfrm>
            <a:prstGeom prst="line">
              <a:avLst/>
            </a:prstGeom>
            <a:noFill/>
            <a:ln w="25400" cap="flat">
              <a:solidFill>
                <a:srgbClr val="000000"/>
              </a:solidFill>
              <a:custDash>
                <a:ds d="200000" sp="200000"/>
              </a:custDash>
              <a:miter lim="400000"/>
            </a:ln>
            <a:effectLst/>
          </p:spPr>
          <p:txBody>
            <a:bodyPr wrap="square" lIns="38100" tIns="38100" rIns="38100" bIns="3810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a:p>
          </p:txBody>
        </p:sp>
        <p:grpSp>
          <p:nvGrpSpPr>
            <p:cNvPr id="156" name="Group"/>
            <p:cNvGrpSpPr/>
            <p:nvPr/>
          </p:nvGrpSpPr>
          <p:grpSpPr>
            <a:xfrm>
              <a:off x="25582" y="540417"/>
              <a:ext cx="6600758" cy="2116420"/>
              <a:chOff x="0" y="540418"/>
              <a:chExt cx="6600757" cy="2116418"/>
            </a:xfrm>
          </p:grpSpPr>
          <p:sp>
            <p:nvSpPr>
              <p:cNvPr id="154" name="Lorem Ipsum is simply dummy text of the printing and typesetting industry."/>
              <p:cNvSpPr txBox="1"/>
              <p:nvPr/>
            </p:nvSpPr>
            <p:spPr>
              <a:xfrm>
                <a:off x="25400" y="1386835"/>
                <a:ext cx="6575357" cy="1270001"/>
              </a:xfrm>
              <a:prstGeom prst="rect">
                <a:avLst/>
              </a:prstGeom>
              <a:solidFill>
                <a:srgbClr val="FFFFFF"/>
              </a:solidFill>
              <a:ln w="3175"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t">
                <a:normAutofit/>
              </a:bodyPr>
              <a:lstStyle/>
              <a:p>
                <a:pPr algn="l"/>
                <a:r>
                  <a:rPr lang="en-US" dirty="0"/>
                  <a:t>Analyzing data variables, transform skewed variables, feature engineering</a:t>
                </a:r>
                <a:endParaRPr dirty="0"/>
              </a:p>
            </p:txBody>
          </p:sp>
          <p:sp>
            <p:nvSpPr>
              <p:cNvPr id="155" name="TOKYO…"/>
              <p:cNvSpPr txBox="1"/>
              <p:nvPr/>
            </p:nvSpPr>
            <p:spPr>
              <a:xfrm>
                <a:off x="0" y="540418"/>
                <a:ext cx="5200406" cy="841255"/>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algn="l">
                  <a:lnSpc>
                    <a:spcPct val="100000"/>
                  </a:lnSpc>
                  <a:defRPr sz="3600" baseline="33333">
                    <a:solidFill>
                      <a:srgbClr val="CBAD69"/>
                    </a:solidFill>
                    <a:latin typeface="+mn-lt"/>
                    <a:ea typeface="+mn-ea"/>
                    <a:cs typeface="+mn-cs"/>
                    <a:sym typeface="Montserrat-Bold"/>
                  </a:defRPr>
                </a:pPr>
                <a:r>
                  <a:rPr lang="en-US" dirty="0"/>
                  <a:t>PRE-PROCESSING</a:t>
                </a:r>
                <a:endParaRPr dirty="0"/>
              </a:p>
              <a:p>
                <a:pPr algn="l">
                  <a:lnSpc>
                    <a:spcPct val="100000"/>
                  </a:lnSpc>
                  <a:defRPr sz="3600" baseline="33333">
                    <a:solidFill>
                      <a:srgbClr val="17222C"/>
                    </a:solidFill>
                    <a:latin typeface="+mn-lt"/>
                    <a:ea typeface="+mn-ea"/>
                    <a:cs typeface="+mn-cs"/>
                    <a:sym typeface="Montserrat-Bold"/>
                  </a:defRPr>
                </a:pPr>
                <a:r>
                  <a:rPr lang="en-US" dirty="0"/>
                  <a:t>Data preparation for modelling</a:t>
                </a:r>
                <a:endParaRPr dirty="0"/>
              </a:p>
            </p:txBody>
          </p:sp>
        </p:grpSp>
      </p:grpSp>
      <p:sp>
        <p:nvSpPr>
          <p:cNvPr id="158" name="Timeline"/>
          <p:cNvSpPr txBox="1"/>
          <p:nvPr/>
        </p:nvSpPr>
        <p:spPr>
          <a:xfrm>
            <a:off x="2260600" y="2131220"/>
            <a:ext cx="9955366" cy="1294329"/>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gn="just"/>
            <a:r>
              <a:rPr lang="en-US" sz="4800" cap="none" dirty="0"/>
              <a:t>To develop a predictive model that combines various econometric measures to foresee a financial condition (bankruptcy or not) of a firm.</a:t>
            </a:r>
          </a:p>
        </p:txBody>
      </p:sp>
      <p:sp>
        <p:nvSpPr>
          <p:cNvPr id="159" name="Subtitle text color"/>
          <p:cNvSpPr txBox="1"/>
          <p:nvPr/>
        </p:nvSpPr>
        <p:spPr>
          <a:xfrm>
            <a:off x="2248188" y="1739454"/>
            <a:ext cx="7501930" cy="471924"/>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pPr>
              <a:lnSpc>
                <a:spcPct val="100000"/>
              </a:lnSpc>
            </a:pPr>
            <a:r>
              <a:rPr lang="en-US" sz="3600" dirty="0"/>
              <a:t>Problem statement</a:t>
            </a:r>
            <a:endParaRPr sz="3600" dirty="0"/>
          </a:p>
        </p:txBody>
      </p:sp>
      <p:sp>
        <p:nvSpPr>
          <p:cNvPr id="33" name="Rectangle 32">
            <a:extLst>
              <a:ext uri="{FF2B5EF4-FFF2-40B4-BE49-F238E27FC236}">
                <a16:creationId xmlns:a16="http://schemas.microsoft.com/office/drawing/2014/main" xmlns="" id="{3C565947-2420-4F89-AF88-9279D7097F52}"/>
              </a:ext>
            </a:extLst>
          </p:cNvPr>
          <p:cNvSpPr/>
          <p:nvPr/>
        </p:nvSpPr>
        <p:spPr>
          <a:xfrm>
            <a:off x="16886743" y="1601297"/>
            <a:ext cx="6704406" cy="2318637"/>
          </a:xfrm>
          <a:prstGeom prst="rect">
            <a:avLst/>
          </a:prstGeom>
          <a:noFill/>
          <a:ln w="3175" cap="flat">
            <a:solidFill>
              <a:schemeClr val="accent3">
                <a:lumMod val="75000"/>
              </a:schemeClr>
            </a:solidFill>
            <a:miter lim="400000"/>
          </a:ln>
          <a:effectLst>
            <a:outerShdw blurRad="127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199695287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9</a:t>
            </a:fld>
            <a:endParaRPr/>
          </a:p>
        </p:txBody>
      </p:sp>
      <p:sp>
        <p:nvSpPr>
          <p:cNvPr id="126"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p:cNvSpPr txBox="1"/>
          <p:nvPr/>
        </p:nvSpPr>
        <p:spPr>
          <a:xfrm>
            <a:off x="1435533" y="4875175"/>
            <a:ext cx="6136879" cy="5817706"/>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pPr algn="l"/>
            <a:r>
              <a:rPr lang="en-US" sz="2800" dirty="0">
                <a:solidFill>
                  <a:schemeClr val="bg2">
                    <a:lumMod val="60000"/>
                    <a:lumOff val="40000"/>
                  </a:schemeClr>
                </a:solidFill>
              </a:rPr>
              <a:t>model = </a:t>
            </a:r>
            <a:r>
              <a:rPr lang="en-US" sz="2800" dirty="0" err="1">
                <a:solidFill>
                  <a:schemeClr val="bg2">
                    <a:lumMod val="60000"/>
                    <a:lumOff val="40000"/>
                  </a:schemeClr>
                </a:solidFill>
              </a:rPr>
              <a:t>XGBClassifier</a:t>
            </a:r>
            <a:r>
              <a:rPr lang="en-US" sz="2800" dirty="0">
                <a:solidFill>
                  <a:schemeClr val="bg2">
                    <a:lumMod val="60000"/>
                    <a:lumOff val="40000"/>
                  </a:schemeClr>
                </a:solidFill>
              </a:rPr>
              <a:t>(</a:t>
            </a:r>
          </a:p>
          <a:p>
            <a:pPr algn="l"/>
            <a:r>
              <a:rPr lang="en-US" sz="2800" dirty="0">
                <a:solidFill>
                  <a:schemeClr val="bg2">
                    <a:lumMod val="60000"/>
                    <a:lumOff val="40000"/>
                  </a:schemeClr>
                </a:solidFill>
              </a:rPr>
              <a:t>    </a:t>
            </a:r>
            <a:r>
              <a:rPr lang="en-US" sz="2800" dirty="0" err="1">
                <a:solidFill>
                  <a:schemeClr val="bg2">
                    <a:lumMod val="60000"/>
                    <a:lumOff val="40000"/>
                  </a:schemeClr>
                </a:solidFill>
              </a:rPr>
              <a:t>n_estimators</a:t>
            </a:r>
            <a:r>
              <a:rPr lang="en-US" sz="2800" dirty="0">
                <a:solidFill>
                  <a:schemeClr val="bg2">
                    <a:lumMod val="60000"/>
                    <a:lumOff val="40000"/>
                  </a:schemeClr>
                </a:solidFill>
              </a:rPr>
              <a:t> = 600, </a:t>
            </a:r>
          </a:p>
          <a:p>
            <a:pPr algn="l"/>
            <a:r>
              <a:rPr lang="en-US" sz="2800" dirty="0">
                <a:solidFill>
                  <a:schemeClr val="bg2">
                    <a:lumMod val="60000"/>
                    <a:lumOff val="40000"/>
                  </a:schemeClr>
                </a:solidFill>
              </a:rPr>
              <a:t>    </a:t>
            </a:r>
            <a:r>
              <a:rPr lang="en-US" sz="2800" dirty="0" err="1">
                <a:solidFill>
                  <a:schemeClr val="bg2">
                    <a:lumMod val="60000"/>
                    <a:lumOff val="40000"/>
                  </a:schemeClr>
                </a:solidFill>
              </a:rPr>
              <a:t>max_depth</a:t>
            </a:r>
            <a:r>
              <a:rPr lang="en-US" sz="2800" dirty="0">
                <a:solidFill>
                  <a:schemeClr val="bg2">
                    <a:lumMod val="60000"/>
                    <a:lumOff val="40000"/>
                  </a:schemeClr>
                </a:solidFill>
              </a:rPr>
              <a:t> = 5, </a:t>
            </a:r>
          </a:p>
          <a:p>
            <a:pPr algn="l"/>
            <a:r>
              <a:rPr lang="en-US" sz="2800" dirty="0">
                <a:solidFill>
                  <a:schemeClr val="bg2">
                    <a:lumMod val="60000"/>
                    <a:lumOff val="40000"/>
                  </a:schemeClr>
                </a:solidFill>
              </a:rPr>
              <a:t>    </a:t>
            </a:r>
            <a:r>
              <a:rPr lang="en-US" sz="2800" dirty="0" err="1">
                <a:solidFill>
                  <a:schemeClr val="bg2">
                    <a:lumMod val="60000"/>
                    <a:lumOff val="40000"/>
                  </a:schemeClr>
                </a:solidFill>
              </a:rPr>
              <a:t>learning_rate</a:t>
            </a:r>
            <a:r>
              <a:rPr lang="en-US" sz="2800" dirty="0">
                <a:solidFill>
                  <a:schemeClr val="bg2">
                    <a:lumMod val="60000"/>
                    <a:lumOff val="40000"/>
                  </a:schemeClr>
                </a:solidFill>
              </a:rPr>
              <a:t> = 0.05, </a:t>
            </a:r>
          </a:p>
          <a:p>
            <a:pPr algn="l"/>
            <a:r>
              <a:rPr lang="en-US" sz="2800" dirty="0">
                <a:solidFill>
                  <a:schemeClr val="bg2">
                    <a:lumMod val="60000"/>
                    <a:lumOff val="40000"/>
                  </a:schemeClr>
                </a:solidFill>
              </a:rPr>
              <a:t>    subsample = 0.8, </a:t>
            </a:r>
          </a:p>
          <a:p>
            <a:pPr algn="l"/>
            <a:r>
              <a:rPr lang="en-US" sz="2800" dirty="0">
                <a:solidFill>
                  <a:schemeClr val="bg2">
                    <a:lumMod val="60000"/>
                    <a:lumOff val="40000"/>
                  </a:schemeClr>
                </a:solidFill>
              </a:rPr>
              <a:t>    gamma = 0,</a:t>
            </a:r>
          </a:p>
          <a:p>
            <a:pPr algn="l"/>
            <a:r>
              <a:rPr lang="en-US" sz="2800" dirty="0">
                <a:solidFill>
                  <a:schemeClr val="bg2">
                    <a:lumMod val="60000"/>
                    <a:lumOff val="40000"/>
                  </a:schemeClr>
                </a:solidFill>
              </a:rPr>
              <a:t>    </a:t>
            </a:r>
            <a:r>
              <a:rPr lang="en-US" sz="2800" dirty="0" err="1">
                <a:solidFill>
                  <a:schemeClr val="bg2">
                    <a:lumMod val="60000"/>
                    <a:lumOff val="40000"/>
                  </a:schemeClr>
                </a:solidFill>
              </a:rPr>
              <a:t>min_child_weight</a:t>
            </a:r>
            <a:r>
              <a:rPr lang="en-US" sz="2800" dirty="0">
                <a:solidFill>
                  <a:schemeClr val="bg2">
                    <a:lumMod val="60000"/>
                    <a:lumOff val="40000"/>
                  </a:schemeClr>
                </a:solidFill>
              </a:rPr>
              <a:t> = 11,</a:t>
            </a:r>
          </a:p>
          <a:p>
            <a:pPr algn="l"/>
            <a:r>
              <a:rPr lang="en-US" sz="2800" dirty="0">
                <a:solidFill>
                  <a:schemeClr val="bg2">
                    <a:lumMod val="60000"/>
                    <a:lumOff val="40000"/>
                  </a:schemeClr>
                </a:solidFill>
              </a:rPr>
              <a:t>    </a:t>
            </a:r>
            <a:r>
              <a:rPr lang="en-US" sz="2800" dirty="0" err="1">
                <a:solidFill>
                  <a:schemeClr val="bg2">
                    <a:lumMod val="60000"/>
                    <a:lumOff val="40000"/>
                  </a:schemeClr>
                </a:solidFill>
              </a:rPr>
              <a:t>colsample_bytree</a:t>
            </a:r>
            <a:r>
              <a:rPr lang="en-US" sz="2800" dirty="0">
                <a:solidFill>
                  <a:schemeClr val="bg2">
                    <a:lumMod val="60000"/>
                    <a:lumOff val="40000"/>
                  </a:schemeClr>
                </a:solidFill>
              </a:rPr>
              <a:t> = .7,</a:t>
            </a:r>
          </a:p>
          <a:p>
            <a:pPr algn="l"/>
            <a:r>
              <a:rPr lang="en-US" sz="2800" dirty="0">
                <a:solidFill>
                  <a:schemeClr val="bg2">
                    <a:lumMod val="60000"/>
                    <a:lumOff val="40000"/>
                  </a:schemeClr>
                </a:solidFill>
              </a:rPr>
              <a:t>    </a:t>
            </a:r>
            <a:r>
              <a:rPr lang="en-US" sz="2800" dirty="0" err="1">
                <a:solidFill>
                  <a:schemeClr val="bg2">
                    <a:lumMod val="60000"/>
                    <a:lumOff val="40000"/>
                  </a:schemeClr>
                </a:solidFill>
              </a:rPr>
              <a:t>reg_alpha</a:t>
            </a:r>
            <a:r>
              <a:rPr lang="en-US" sz="2800" dirty="0">
                <a:solidFill>
                  <a:schemeClr val="bg2">
                    <a:lumMod val="60000"/>
                    <a:lumOff val="40000"/>
                  </a:schemeClr>
                </a:solidFill>
              </a:rPr>
              <a:t> = 0.0000,</a:t>
            </a:r>
          </a:p>
          <a:p>
            <a:pPr algn="l"/>
            <a:r>
              <a:rPr lang="en-US" sz="2800" dirty="0">
                <a:solidFill>
                  <a:schemeClr val="bg2">
                    <a:lumMod val="60000"/>
                    <a:lumOff val="40000"/>
                  </a:schemeClr>
                </a:solidFill>
              </a:rPr>
              <a:t>    </a:t>
            </a:r>
            <a:r>
              <a:rPr lang="en-US" sz="2800" dirty="0" err="1">
                <a:solidFill>
                  <a:schemeClr val="bg2">
                    <a:lumMod val="60000"/>
                    <a:lumOff val="40000"/>
                  </a:schemeClr>
                </a:solidFill>
              </a:rPr>
              <a:t>scale_pos_weight</a:t>
            </a:r>
            <a:r>
              <a:rPr lang="en-US" sz="2800" dirty="0">
                <a:solidFill>
                  <a:schemeClr val="bg2">
                    <a:lumMod val="60000"/>
                    <a:lumOff val="40000"/>
                  </a:schemeClr>
                </a:solidFill>
              </a:rPr>
              <a:t> = 10)</a:t>
            </a:r>
          </a:p>
        </p:txBody>
      </p:sp>
      <p:sp>
        <p:nvSpPr>
          <p:cNvPr id="5" name="MOSCOW…">
            <a:extLst>
              <a:ext uri="{FF2B5EF4-FFF2-40B4-BE49-F238E27FC236}">
                <a16:creationId xmlns:a16="http://schemas.microsoft.com/office/drawing/2014/main" xmlns="" id="{EDA63F12-D1A8-4F8D-B661-56E11BEF93AA}"/>
              </a:ext>
            </a:extLst>
          </p:cNvPr>
          <p:cNvSpPr txBox="1"/>
          <p:nvPr/>
        </p:nvSpPr>
        <p:spPr>
          <a:xfrm>
            <a:off x="1435534" y="1306040"/>
            <a:ext cx="3976221" cy="595035"/>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algn="l">
              <a:lnSpc>
                <a:spcPct val="100000"/>
              </a:lnSpc>
              <a:defRPr sz="3600" baseline="33333">
                <a:solidFill>
                  <a:srgbClr val="CBAD69"/>
                </a:solidFill>
                <a:latin typeface="+mn-lt"/>
                <a:ea typeface="+mn-ea"/>
                <a:cs typeface="+mn-cs"/>
                <a:sym typeface="Montserrat-Bold"/>
              </a:defRPr>
            </a:pPr>
            <a:r>
              <a:rPr lang="en-US" sz="4800" dirty="0">
                <a:solidFill>
                  <a:schemeClr val="accent3">
                    <a:lumMod val="50000"/>
                  </a:schemeClr>
                </a:solidFill>
              </a:rPr>
              <a:t>PARAMETER TUNING</a:t>
            </a:r>
          </a:p>
        </p:txBody>
      </p:sp>
      <p:sp>
        <p:nvSpPr>
          <p:cNvPr id="2" name="TextBox 1">
            <a:extLst>
              <a:ext uri="{FF2B5EF4-FFF2-40B4-BE49-F238E27FC236}">
                <a16:creationId xmlns:a16="http://schemas.microsoft.com/office/drawing/2014/main" xmlns="" id="{E5DB4A69-D6F4-4C16-BB95-94C05995BDA0}"/>
              </a:ext>
            </a:extLst>
          </p:cNvPr>
          <p:cNvSpPr txBox="1"/>
          <p:nvPr/>
        </p:nvSpPr>
        <p:spPr>
          <a:xfrm>
            <a:off x="1422849" y="2138747"/>
            <a:ext cx="6136879" cy="594009"/>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just" defTabSz="825500" rtl="0" fontAlgn="auto" latinLnBrk="0" hangingPunct="0">
              <a:lnSpc>
                <a:spcPct val="120000"/>
              </a:lnSpc>
              <a:spcBef>
                <a:spcPts val="0"/>
              </a:spcBef>
              <a:spcAft>
                <a:spcPts val="0"/>
              </a:spcAft>
              <a:buClrTx/>
              <a:buSzTx/>
              <a:buFontTx/>
              <a:buNone/>
              <a:tabLst/>
            </a:pPr>
            <a:r>
              <a:rPr kumimoji="0" lang="en-US" sz="2800" b="0" i="0" u="none" strike="noStrike" cap="none" spc="0" normalizeH="0" baseline="0" dirty="0">
                <a:ln>
                  <a:noFill/>
                </a:ln>
                <a:solidFill>
                  <a:schemeClr val="accent3">
                    <a:lumMod val="50000"/>
                  </a:schemeClr>
                </a:solidFill>
                <a:effectLst/>
                <a:uFillTx/>
                <a:latin typeface="Montserrat Light"/>
                <a:ea typeface="Montserrat Light"/>
                <a:cs typeface="Montserrat Light"/>
                <a:sym typeface="Montserrat Light"/>
              </a:rPr>
              <a:t>Model: XGBOOST</a:t>
            </a:r>
            <a:r>
              <a:rPr lang="en-US" sz="2800" dirty="0">
                <a:solidFill>
                  <a:schemeClr val="accent3">
                    <a:lumMod val="50000"/>
                  </a:schemeClr>
                </a:solidFill>
              </a:rPr>
              <a:t> | XGB Classifier</a:t>
            </a:r>
          </a:p>
        </p:txBody>
      </p:sp>
      <p:sp>
        <p:nvSpPr>
          <p:cNvPr id="7" name="TextBox 6">
            <a:extLst>
              <a:ext uri="{FF2B5EF4-FFF2-40B4-BE49-F238E27FC236}">
                <a16:creationId xmlns:a16="http://schemas.microsoft.com/office/drawing/2014/main" xmlns="" id="{3DA05722-F6CE-4900-A1F0-7CB5212A8E07}"/>
              </a:ext>
            </a:extLst>
          </p:cNvPr>
          <p:cNvSpPr txBox="1"/>
          <p:nvPr/>
        </p:nvSpPr>
        <p:spPr>
          <a:xfrm>
            <a:off x="1435534" y="4004829"/>
            <a:ext cx="16782810" cy="594009"/>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just" defTabSz="825500" rtl="0" fontAlgn="auto" latinLnBrk="0" hangingPunct="0">
              <a:lnSpc>
                <a:spcPct val="120000"/>
              </a:lnSpc>
              <a:spcBef>
                <a:spcPts val="0"/>
              </a:spcBef>
              <a:spcAft>
                <a:spcPts val="0"/>
              </a:spcAft>
              <a:buClrTx/>
              <a:buSzTx/>
              <a:buFontTx/>
              <a:buNone/>
              <a:tabLst/>
            </a:pPr>
            <a:r>
              <a:rPr lang="en-US" sz="2800" dirty="0"/>
              <a:t>We performed grid search CV on the </a:t>
            </a:r>
            <a:r>
              <a:rPr lang="en-US" sz="2800" dirty="0" err="1"/>
              <a:t>hypertuning</a:t>
            </a:r>
            <a:r>
              <a:rPr lang="en-US" sz="2800" dirty="0"/>
              <a:t> parameters in an attempt to increase AUC</a:t>
            </a:r>
          </a:p>
        </p:txBody>
      </p:sp>
    </p:spTree>
    <p:extLst>
      <p:ext uri="{BB962C8B-B14F-4D97-AF65-F5344CB8AC3E}">
        <p14:creationId xmlns:p14="http://schemas.microsoft.com/office/powerpoint/2010/main" val="574499888"/>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8D4107"/>
      </a:dk1>
      <a:lt1>
        <a:srgbClr val="868A8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Montserrat-Bold"/>
        <a:ea typeface="Montserrat-Bold"/>
        <a:cs typeface="Montserrat-Bold"/>
      </a:majorFont>
      <a:minorFont>
        <a:latin typeface="Montserrat-Bold"/>
        <a:ea typeface="Montserrat-Bold"/>
        <a:cs typeface="Montserrat-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 dist="12700" dir="5400000" rotWithShape="0">
              <a:srgbClr val="000000">
                <a:alpha val="50000"/>
              </a:srgbClr>
            </a:outerShdw>
          </a:effectLst>
        </a:effectStyle>
        <a:effectStyle>
          <a:effectLst>
            <a:outerShdw blurRad="12700" dist="12700" dir="5400000" rotWithShape="0">
              <a:srgbClr val="000000">
                <a:alpha val="50000"/>
              </a:srgbClr>
            </a:outerShdw>
          </a:effectLst>
        </a:effectStyle>
        <a:effectStyle>
          <a:effectLst>
            <a:outerShdw blurRad="127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12700" dist="12700" dir="5400000" rotWithShape="0">
            <a:srgbClr val="000000">
              <a:alpha val="50000"/>
            </a:srgbClr>
          </a:outerShdw>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Montserrat-Bold"/>
        <a:ea typeface="Montserrat-Bold"/>
        <a:cs typeface="Montserrat-Bold"/>
      </a:majorFont>
      <a:minorFont>
        <a:latin typeface="Montserrat-Bold"/>
        <a:ea typeface="Montserrat-Bold"/>
        <a:cs typeface="Montserrat-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 dist="12700" dir="5400000" rotWithShape="0">
              <a:srgbClr val="000000">
                <a:alpha val="50000"/>
              </a:srgbClr>
            </a:outerShdw>
          </a:effectLst>
        </a:effectStyle>
        <a:effectStyle>
          <a:effectLst>
            <a:outerShdw blurRad="12700" dist="12700" dir="5400000" rotWithShape="0">
              <a:srgbClr val="000000">
                <a:alpha val="50000"/>
              </a:srgbClr>
            </a:outerShdw>
          </a:effectLst>
        </a:effectStyle>
        <a:effectStyle>
          <a:effectLst>
            <a:outerShdw blurRad="127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12700" dist="12700" dir="5400000" rotWithShape="0">
            <a:srgbClr val="000000">
              <a:alpha val="50000"/>
            </a:srgbClr>
          </a:outerShdw>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220</TotalTime>
  <Words>1052</Words>
  <Application>Microsoft Office PowerPoint</Application>
  <PresentationFormat>Custom</PresentationFormat>
  <Paragraphs>156</Paragraphs>
  <Slides>10</Slides>
  <Notes>5</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iamak</dc:creator>
  <cp:lastModifiedBy>iamakshay1995@outlook.com</cp:lastModifiedBy>
  <cp:revision>34</cp:revision>
  <dcterms:modified xsi:type="dcterms:W3CDTF">2020-03-16T06:46:51Z</dcterms:modified>
</cp:coreProperties>
</file>