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EBC88-2949-4AB4-8F4E-6C3A027B1009}" type="doc">
      <dgm:prSet loTypeId="urn:microsoft.com/office/officeart/2005/8/layout/list1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761ABFF-9353-42D1-8C32-F9AB80BD4347}">
      <dgm:prSet/>
      <dgm:spPr/>
      <dgm:t>
        <a:bodyPr/>
        <a:lstStyle/>
        <a:p>
          <a:pPr>
            <a:defRPr b="1"/>
          </a:pPr>
          <a:r>
            <a:rPr lang="en-GB"/>
            <a:t>What is CRM Analysis? </a:t>
          </a:r>
          <a:endParaRPr lang="en-US"/>
        </a:p>
      </dgm:t>
    </dgm:pt>
    <dgm:pt modelId="{110E1B7F-56DD-41B2-B7D9-BB0454725F62}" type="parTrans" cxnId="{2A69BFCE-42D3-4EF1-B444-1C7F6772A33C}">
      <dgm:prSet/>
      <dgm:spPr/>
      <dgm:t>
        <a:bodyPr/>
        <a:lstStyle/>
        <a:p>
          <a:endParaRPr lang="en-US"/>
        </a:p>
      </dgm:t>
    </dgm:pt>
    <dgm:pt modelId="{73F5B2A4-E57C-423B-AB2B-0D2415C8BA12}" type="sibTrans" cxnId="{2A69BFCE-42D3-4EF1-B444-1C7F6772A33C}">
      <dgm:prSet/>
      <dgm:spPr/>
      <dgm:t>
        <a:bodyPr/>
        <a:lstStyle/>
        <a:p>
          <a:endParaRPr lang="en-US"/>
        </a:p>
      </dgm:t>
    </dgm:pt>
    <dgm:pt modelId="{C8672730-3081-4847-BA88-A121B347EB25}">
      <dgm:prSet/>
      <dgm:spPr/>
      <dgm:t>
        <a:bodyPr/>
        <a:lstStyle/>
        <a:p>
          <a:r>
            <a:rPr lang="en-GB"/>
            <a:t>Transforming CRM data into actionable insights.</a:t>
          </a:r>
          <a:endParaRPr lang="en-US"/>
        </a:p>
      </dgm:t>
    </dgm:pt>
    <dgm:pt modelId="{BC7E15AB-F08E-49F4-9AAB-6C6B7936A0D7}" type="parTrans" cxnId="{D8184C81-2231-4095-BCCD-F9C7B22DF3A3}">
      <dgm:prSet/>
      <dgm:spPr/>
      <dgm:t>
        <a:bodyPr/>
        <a:lstStyle/>
        <a:p>
          <a:endParaRPr lang="en-US"/>
        </a:p>
      </dgm:t>
    </dgm:pt>
    <dgm:pt modelId="{17F17B76-592E-4B2E-84A4-31ACFCB8DB4A}" type="sibTrans" cxnId="{D8184C81-2231-4095-BCCD-F9C7B22DF3A3}">
      <dgm:prSet/>
      <dgm:spPr/>
      <dgm:t>
        <a:bodyPr/>
        <a:lstStyle/>
        <a:p>
          <a:endParaRPr lang="en-US"/>
        </a:p>
      </dgm:t>
    </dgm:pt>
    <dgm:pt modelId="{0A967E6B-EE70-46C0-94E9-F3E40247ACA5}">
      <dgm:prSet/>
      <dgm:spPr/>
      <dgm:t>
        <a:bodyPr/>
        <a:lstStyle/>
        <a:p>
          <a:r>
            <a:rPr lang="en-GB"/>
            <a:t>Unveiling customer behavior patterns &amp; buying habits.</a:t>
          </a:r>
          <a:endParaRPr lang="en-US"/>
        </a:p>
      </dgm:t>
    </dgm:pt>
    <dgm:pt modelId="{97525B28-C17B-4530-887F-60759C6937E5}" type="parTrans" cxnId="{849D3AC5-0FEA-446C-A6C1-71CD4A1D4A3D}">
      <dgm:prSet/>
      <dgm:spPr/>
      <dgm:t>
        <a:bodyPr/>
        <a:lstStyle/>
        <a:p>
          <a:endParaRPr lang="en-US"/>
        </a:p>
      </dgm:t>
    </dgm:pt>
    <dgm:pt modelId="{42F515CE-764A-47A5-9510-3565228ECBBD}" type="sibTrans" cxnId="{849D3AC5-0FEA-446C-A6C1-71CD4A1D4A3D}">
      <dgm:prSet/>
      <dgm:spPr/>
      <dgm:t>
        <a:bodyPr/>
        <a:lstStyle/>
        <a:p>
          <a:endParaRPr lang="en-US"/>
        </a:p>
      </dgm:t>
    </dgm:pt>
    <dgm:pt modelId="{C1136278-93B5-478E-BA8F-A6398BF26402}">
      <dgm:prSet/>
      <dgm:spPr/>
      <dgm:t>
        <a:bodyPr/>
        <a:lstStyle/>
        <a:p>
          <a:pPr>
            <a:defRPr b="1"/>
          </a:pPr>
          <a:r>
            <a:rPr lang="en-GB"/>
            <a:t>Why is CRM Analysis Important? </a:t>
          </a:r>
          <a:endParaRPr lang="en-US"/>
        </a:p>
      </dgm:t>
    </dgm:pt>
    <dgm:pt modelId="{8810D1A3-74EE-4AB9-9078-699F66D18D79}" type="parTrans" cxnId="{9AB7DE19-0639-460E-BC68-4F59EA5E8281}">
      <dgm:prSet/>
      <dgm:spPr/>
      <dgm:t>
        <a:bodyPr/>
        <a:lstStyle/>
        <a:p>
          <a:endParaRPr lang="en-US"/>
        </a:p>
      </dgm:t>
    </dgm:pt>
    <dgm:pt modelId="{C5BCF566-4C90-4D5F-8B4F-A0A9693C6842}" type="sibTrans" cxnId="{9AB7DE19-0639-460E-BC68-4F59EA5E8281}">
      <dgm:prSet/>
      <dgm:spPr/>
      <dgm:t>
        <a:bodyPr/>
        <a:lstStyle/>
        <a:p>
          <a:endParaRPr lang="en-US"/>
        </a:p>
      </dgm:t>
    </dgm:pt>
    <dgm:pt modelId="{C965FA18-CA15-4686-9960-A397E047FA08}">
      <dgm:prSet/>
      <dgm:spPr/>
      <dgm:t>
        <a:bodyPr/>
        <a:lstStyle/>
        <a:p>
          <a:r>
            <a:rPr lang="en-GB"/>
            <a:t>Uncovers customer behavior for improved customer experiences.</a:t>
          </a:r>
          <a:endParaRPr lang="en-US"/>
        </a:p>
      </dgm:t>
    </dgm:pt>
    <dgm:pt modelId="{756FC1E7-8AFD-4285-842B-4455AC327E56}" type="parTrans" cxnId="{4294BE6B-2508-4887-9454-FAAFBF61D642}">
      <dgm:prSet/>
      <dgm:spPr/>
      <dgm:t>
        <a:bodyPr/>
        <a:lstStyle/>
        <a:p>
          <a:endParaRPr lang="en-US"/>
        </a:p>
      </dgm:t>
    </dgm:pt>
    <dgm:pt modelId="{D1DEB64E-E1C7-4E33-B1AB-45FAD708B822}" type="sibTrans" cxnId="{4294BE6B-2508-4887-9454-FAAFBF61D642}">
      <dgm:prSet/>
      <dgm:spPr/>
      <dgm:t>
        <a:bodyPr/>
        <a:lstStyle/>
        <a:p>
          <a:endParaRPr lang="en-US"/>
        </a:p>
      </dgm:t>
    </dgm:pt>
    <dgm:pt modelId="{00A25ABE-6BF5-45A4-B61D-350CEA40C5B3}">
      <dgm:prSet/>
      <dgm:spPr/>
      <dgm:t>
        <a:bodyPr/>
        <a:lstStyle/>
        <a:p>
          <a:r>
            <a:rPr lang="en-GB"/>
            <a:t>Optimizes marketing campaigns for better targeting and ROI.</a:t>
          </a:r>
          <a:endParaRPr lang="en-US"/>
        </a:p>
      </dgm:t>
    </dgm:pt>
    <dgm:pt modelId="{37B4858F-9CCE-494B-ACBE-93B07FF33236}" type="parTrans" cxnId="{9CB11B69-2E4B-4A87-B9EA-88CA5E221AFD}">
      <dgm:prSet/>
      <dgm:spPr/>
      <dgm:t>
        <a:bodyPr/>
        <a:lstStyle/>
        <a:p>
          <a:endParaRPr lang="en-US"/>
        </a:p>
      </dgm:t>
    </dgm:pt>
    <dgm:pt modelId="{0584297A-18F3-463F-9698-4CE489133259}" type="sibTrans" cxnId="{9CB11B69-2E4B-4A87-B9EA-88CA5E221AFD}">
      <dgm:prSet/>
      <dgm:spPr/>
      <dgm:t>
        <a:bodyPr/>
        <a:lstStyle/>
        <a:p>
          <a:endParaRPr lang="en-US"/>
        </a:p>
      </dgm:t>
    </dgm:pt>
    <dgm:pt modelId="{ADBA3128-AD0B-41AC-87B5-44D7D3FE226D}">
      <dgm:prSet/>
      <dgm:spPr/>
      <dgm:t>
        <a:bodyPr/>
        <a:lstStyle/>
        <a:p>
          <a:r>
            <a:rPr lang="en-GB"/>
            <a:t>Identifies opportunities to grow customer base and retention.</a:t>
          </a:r>
          <a:endParaRPr lang="en-US"/>
        </a:p>
      </dgm:t>
    </dgm:pt>
    <dgm:pt modelId="{66FCAD3F-1B77-4264-85DA-F39401A40BF9}" type="parTrans" cxnId="{63F681D0-0928-4A41-B655-083DDDC28F50}">
      <dgm:prSet/>
      <dgm:spPr/>
      <dgm:t>
        <a:bodyPr/>
        <a:lstStyle/>
        <a:p>
          <a:endParaRPr lang="en-US"/>
        </a:p>
      </dgm:t>
    </dgm:pt>
    <dgm:pt modelId="{1A36B280-8290-4091-95F5-7EE1CBFA75A9}" type="sibTrans" cxnId="{63F681D0-0928-4A41-B655-083DDDC28F50}">
      <dgm:prSet/>
      <dgm:spPr/>
      <dgm:t>
        <a:bodyPr/>
        <a:lstStyle/>
        <a:p>
          <a:endParaRPr lang="en-US"/>
        </a:p>
      </dgm:t>
    </dgm:pt>
    <dgm:pt modelId="{BD0D9FB7-6B5D-4BE9-897B-90E4DF895F72}">
      <dgm:prSet/>
      <dgm:spPr/>
      <dgm:t>
        <a:bodyPr/>
        <a:lstStyle/>
        <a:p>
          <a:r>
            <a:rPr lang="en-GB"/>
            <a:t>Empowers proactive customer service initiatives.</a:t>
          </a:r>
          <a:endParaRPr lang="en-US"/>
        </a:p>
      </dgm:t>
    </dgm:pt>
    <dgm:pt modelId="{85D2AD1E-10B9-46C1-BA9F-103504523E2C}" type="parTrans" cxnId="{57F72D2D-F9EC-4521-BCF2-5D6433B19361}">
      <dgm:prSet/>
      <dgm:spPr/>
      <dgm:t>
        <a:bodyPr/>
        <a:lstStyle/>
        <a:p>
          <a:endParaRPr lang="en-US"/>
        </a:p>
      </dgm:t>
    </dgm:pt>
    <dgm:pt modelId="{77E02B35-7BA6-4916-B425-8F530623479B}" type="sibTrans" cxnId="{57F72D2D-F9EC-4521-BCF2-5D6433B19361}">
      <dgm:prSet/>
      <dgm:spPr/>
      <dgm:t>
        <a:bodyPr/>
        <a:lstStyle/>
        <a:p>
          <a:endParaRPr lang="en-US"/>
        </a:p>
      </dgm:t>
    </dgm:pt>
    <dgm:pt modelId="{303BA173-19D7-48D4-8DD2-A01D071BE4FE}" type="pres">
      <dgm:prSet presAssocID="{D21EBC88-2949-4AB4-8F4E-6C3A027B1009}" presName="linear" presStyleCnt="0">
        <dgm:presLayoutVars>
          <dgm:dir/>
          <dgm:animLvl val="lvl"/>
          <dgm:resizeHandles val="exact"/>
        </dgm:presLayoutVars>
      </dgm:prSet>
      <dgm:spPr/>
    </dgm:pt>
    <dgm:pt modelId="{EBD2DD31-1B23-4A17-9FA7-DEF824251F49}" type="pres">
      <dgm:prSet presAssocID="{0761ABFF-9353-42D1-8C32-F9AB80BD4347}" presName="parentLin" presStyleCnt="0"/>
      <dgm:spPr/>
    </dgm:pt>
    <dgm:pt modelId="{82CA7863-9C83-4549-AE6A-1DD1E954C140}" type="pres">
      <dgm:prSet presAssocID="{0761ABFF-9353-42D1-8C32-F9AB80BD4347}" presName="parentLeftMargin" presStyleLbl="node1" presStyleIdx="0" presStyleCnt="2"/>
      <dgm:spPr/>
    </dgm:pt>
    <dgm:pt modelId="{F59A7797-BDC2-4B25-81BC-D6697A285F0D}" type="pres">
      <dgm:prSet presAssocID="{0761ABFF-9353-42D1-8C32-F9AB80BD434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08718A-10B3-4A84-9FAD-BCC8BB00B372}" type="pres">
      <dgm:prSet presAssocID="{0761ABFF-9353-42D1-8C32-F9AB80BD4347}" presName="negativeSpace" presStyleCnt="0"/>
      <dgm:spPr/>
    </dgm:pt>
    <dgm:pt modelId="{4A4BDCA1-940D-4BB0-AE88-6366A284332D}" type="pres">
      <dgm:prSet presAssocID="{0761ABFF-9353-42D1-8C32-F9AB80BD4347}" presName="childText" presStyleLbl="conFgAcc1" presStyleIdx="0" presStyleCnt="2">
        <dgm:presLayoutVars>
          <dgm:bulletEnabled val="1"/>
        </dgm:presLayoutVars>
      </dgm:prSet>
      <dgm:spPr/>
    </dgm:pt>
    <dgm:pt modelId="{63294F83-2388-4EF9-9E20-BA9C9E247CBB}" type="pres">
      <dgm:prSet presAssocID="{73F5B2A4-E57C-423B-AB2B-0D2415C8BA12}" presName="spaceBetweenRectangles" presStyleCnt="0"/>
      <dgm:spPr/>
    </dgm:pt>
    <dgm:pt modelId="{65EACB91-328C-4379-853B-3181426FB9D3}" type="pres">
      <dgm:prSet presAssocID="{C1136278-93B5-478E-BA8F-A6398BF26402}" presName="parentLin" presStyleCnt="0"/>
      <dgm:spPr/>
    </dgm:pt>
    <dgm:pt modelId="{74CE52AB-8A5A-4108-BBEC-464E4D371F81}" type="pres">
      <dgm:prSet presAssocID="{C1136278-93B5-478E-BA8F-A6398BF26402}" presName="parentLeftMargin" presStyleLbl="node1" presStyleIdx="0" presStyleCnt="2"/>
      <dgm:spPr/>
    </dgm:pt>
    <dgm:pt modelId="{0D7F07FE-6FAC-413A-98C7-5331C2A47570}" type="pres">
      <dgm:prSet presAssocID="{C1136278-93B5-478E-BA8F-A6398BF264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E992D71-1779-4924-A778-D222A7FD8601}" type="pres">
      <dgm:prSet presAssocID="{C1136278-93B5-478E-BA8F-A6398BF26402}" presName="negativeSpace" presStyleCnt="0"/>
      <dgm:spPr/>
    </dgm:pt>
    <dgm:pt modelId="{779738FA-1C5E-4AB1-89D2-6DDC75E18D21}" type="pres">
      <dgm:prSet presAssocID="{C1136278-93B5-478E-BA8F-A6398BF264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6AB2310-7DB2-483E-93DA-48B2EE7ED4DC}" type="presOf" srcId="{C8672730-3081-4847-BA88-A121B347EB25}" destId="{4A4BDCA1-940D-4BB0-AE88-6366A284332D}" srcOrd="0" destOrd="0" presId="urn:microsoft.com/office/officeart/2005/8/layout/list1"/>
    <dgm:cxn modelId="{B0524414-6FF5-4201-B829-BC9AEF28290F}" type="presOf" srcId="{0761ABFF-9353-42D1-8C32-F9AB80BD4347}" destId="{F59A7797-BDC2-4B25-81BC-D6697A285F0D}" srcOrd="1" destOrd="0" presId="urn:microsoft.com/office/officeart/2005/8/layout/list1"/>
    <dgm:cxn modelId="{9AB7DE19-0639-460E-BC68-4F59EA5E8281}" srcId="{D21EBC88-2949-4AB4-8F4E-6C3A027B1009}" destId="{C1136278-93B5-478E-BA8F-A6398BF26402}" srcOrd="1" destOrd="0" parTransId="{8810D1A3-74EE-4AB9-9078-699F66D18D79}" sibTransId="{C5BCF566-4C90-4D5F-8B4F-A0A9693C6842}"/>
    <dgm:cxn modelId="{57F72D2D-F9EC-4521-BCF2-5D6433B19361}" srcId="{C1136278-93B5-478E-BA8F-A6398BF26402}" destId="{BD0D9FB7-6B5D-4BE9-897B-90E4DF895F72}" srcOrd="3" destOrd="0" parTransId="{85D2AD1E-10B9-46C1-BA9F-103504523E2C}" sibTransId="{77E02B35-7BA6-4916-B425-8F530623479B}"/>
    <dgm:cxn modelId="{9CB11B69-2E4B-4A87-B9EA-88CA5E221AFD}" srcId="{C1136278-93B5-478E-BA8F-A6398BF26402}" destId="{00A25ABE-6BF5-45A4-B61D-350CEA40C5B3}" srcOrd="1" destOrd="0" parTransId="{37B4858F-9CCE-494B-ACBE-93B07FF33236}" sibTransId="{0584297A-18F3-463F-9698-4CE489133259}"/>
    <dgm:cxn modelId="{5EBC694A-A174-4DD0-9794-573D17D2A2FE}" type="presOf" srcId="{00A25ABE-6BF5-45A4-B61D-350CEA40C5B3}" destId="{779738FA-1C5E-4AB1-89D2-6DDC75E18D21}" srcOrd="0" destOrd="1" presId="urn:microsoft.com/office/officeart/2005/8/layout/list1"/>
    <dgm:cxn modelId="{4294BE6B-2508-4887-9454-FAAFBF61D642}" srcId="{C1136278-93B5-478E-BA8F-A6398BF26402}" destId="{C965FA18-CA15-4686-9960-A397E047FA08}" srcOrd="0" destOrd="0" parTransId="{756FC1E7-8AFD-4285-842B-4455AC327E56}" sibTransId="{D1DEB64E-E1C7-4E33-B1AB-45FAD708B822}"/>
    <dgm:cxn modelId="{7B54A157-36A8-4F0F-BEBE-7170F2FBF06D}" type="presOf" srcId="{D21EBC88-2949-4AB4-8F4E-6C3A027B1009}" destId="{303BA173-19D7-48D4-8DD2-A01D071BE4FE}" srcOrd="0" destOrd="0" presId="urn:microsoft.com/office/officeart/2005/8/layout/list1"/>
    <dgm:cxn modelId="{34016C7B-B982-4E01-B229-4F0276F83548}" type="presOf" srcId="{C1136278-93B5-478E-BA8F-A6398BF26402}" destId="{74CE52AB-8A5A-4108-BBEC-464E4D371F81}" srcOrd="0" destOrd="0" presId="urn:microsoft.com/office/officeart/2005/8/layout/list1"/>
    <dgm:cxn modelId="{D8184C81-2231-4095-BCCD-F9C7B22DF3A3}" srcId="{0761ABFF-9353-42D1-8C32-F9AB80BD4347}" destId="{C8672730-3081-4847-BA88-A121B347EB25}" srcOrd="0" destOrd="0" parTransId="{BC7E15AB-F08E-49F4-9AAB-6C6B7936A0D7}" sibTransId="{17F17B76-592E-4B2E-84A4-31ACFCB8DB4A}"/>
    <dgm:cxn modelId="{B4FC669D-8BCD-4344-B536-D61E04585183}" type="presOf" srcId="{0761ABFF-9353-42D1-8C32-F9AB80BD4347}" destId="{82CA7863-9C83-4549-AE6A-1DD1E954C140}" srcOrd="0" destOrd="0" presId="urn:microsoft.com/office/officeart/2005/8/layout/list1"/>
    <dgm:cxn modelId="{B8A2FB9E-9E53-4D13-92DA-BEA5A1189A76}" type="presOf" srcId="{C965FA18-CA15-4686-9960-A397E047FA08}" destId="{779738FA-1C5E-4AB1-89D2-6DDC75E18D21}" srcOrd="0" destOrd="0" presId="urn:microsoft.com/office/officeart/2005/8/layout/list1"/>
    <dgm:cxn modelId="{1EAC31A5-EEA3-4A9C-9EF4-B4788350BA20}" type="presOf" srcId="{C1136278-93B5-478E-BA8F-A6398BF26402}" destId="{0D7F07FE-6FAC-413A-98C7-5331C2A47570}" srcOrd="1" destOrd="0" presId="urn:microsoft.com/office/officeart/2005/8/layout/list1"/>
    <dgm:cxn modelId="{849D3AC5-0FEA-446C-A6C1-71CD4A1D4A3D}" srcId="{0761ABFF-9353-42D1-8C32-F9AB80BD4347}" destId="{0A967E6B-EE70-46C0-94E9-F3E40247ACA5}" srcOrd="1" destOrd="0" parTransId="{97525B28-C17B-4530-887F-60759C6937E5}" sibTransId="{42F515CE-764A-47A5-9510-3565228ECBBD}"/>
    <dgm:cxn modelId="{A5664DCE-551D-4464-B276-F349C6681954}" type="presOf" srcId="{BD0D9FB7-6B5D-4BE9-897B-90E4DF895F72}" destId="{779738FA-1C5E-4AB1-89D2-6DDC75E18D21}" srcOrd="0" destOrd="3" presId="urn:microsoft.com/office/officeart/2005/8/layout/list1"/>
    <dgm:cxn modelId="{2A69BFCE-42D3-4EF1-B444-1C7F6772A33C}" srcId="{D21EBC88-2949-4AB4-8F4E-6C3A027B1009}" destId="{0761ABFF-9353-42D1-8C32-F9AB80BD4347}" srcOrd="0" destOrd="0" parTransId="{110E1B7F-56DD-41B2-B7D9-BB0454725F62}" sibTransId="{73F5B2A4-E57C-423B-AB2B-0D2415C8BA12}"/>
    <dgm:cxn modelId="{63F681D0-0928-4A41-B655-083DDDC28F50}" srcId="{C1136278-93B5-478E-BA8F-A6398BF26402}" destId="{ADBA3128-AD0B-41AC-87B5-44D7D3FE226D}" srcOrd="2" destOrd="0" parTransId="{66FCAD3F-1B77-4264-85DA-F39401A40BF9}" sibTransId="{1A36B280-8290-4091-95F5-7EE1CBFA75A9}"/>
    <dgm:cxn modelId="{8CE415E4-A2D7-41A0-A34F-C9F85D711AB4}" type="presOf" srcId="{ADBA3128-AD0B-41AC-87B5-44D7D3FE226D}" destId="{779738FA-1C5E-4AB1-89D2-6DDC75E18D21}" srcOrd="0" destOrd="2" presId="urn:microsoft.com/office/officeart/2005/8/layout/list1"/>
    <dgm:cxn modelId="{138851E8-E2A4-4693-83DA-BC19C11AD898}" type="presOf" srcId="{0A967E6B-EE70-46C0-94E9-F3E40247ACA5}" destId="{4A4BDCA1-940D-4BB0-AE88-6366A284332D}" srcOrd="0" destOrd="1" presId="urn:microsoft.com/office/officeart/2005/8/layout/list1"/>
    <dgm:cxn modelId="{749D3A21-DE49-4B3A-980B-0A051077B0A9}" type="presParOf" srcId="{303BA173-19D7-48D4-8DD2-A01D071BE4FE}" destId="{EBD2DD31-1B23-4A17-9FA7-DEF824251F49}" srcOrd="0" destOrd="0" presId="urn:microsoft.com/office/officeart/2005/8/layout/list1"/>
    <dgm:cxn modelId="{467291CB-88BE-4579-9931-B8DF91B67B3C}" type="presParOf" srcId="{EBD2DD31-1B23-4A17-9FA7-DEF824251F49}" destId="{82CA7863-9C83-4549-AE6A-1DD1E954C140}" srcOrd="0" destOrd="0" presId="urn:microsoft.com/office/officeart/2005/8/layout/list1"/>
    <dgm:cxn modelId="{2321E144-32A8-44AF-A835-B6E629D46B31}" type="presParOf" srcId="{EBD2DD31-1B23-4A17-9FA7-DEF824251F49}" destId="{F59A7797-BDC2-4B25-81BC-D6697A285F0D}" srcOrd="1" destOrd="0" presId="urn:microsoft.com/office/officeart/2005/8/layout/list1"/>
    <dgm:cxn modelId="{AA98DA0F-8F6A-414F-8BF8-DD657BBB8D6A}" type="presParOf" srcId="{303BA173-19D7-48D4-8DD2-A01D071BE4FE}" destId="{2F08718A-10B3-4A84-9FAD-BCC8BB00B372}" srcOrd="1" destOrd="0" presId="urn:microsoft.com/office/officeart/2005/8/layout/list1"/>
    <dgm:cxn modelId="{E95E81C5-E372-4A00-A824-B2F888E28C18}" type="presParOf" srcId="{303BA173-19D7-48D4-8DD2-A01D071BE4FE}" destId="{4A4BDCA1-940D-4BB0-AE88-6366A284332D}" srcOrd="2" destOrd="0" presId="urn:microsoft.com/office/officeart/2005/8/layout/list1"/>
    <dgm:cxn modelId="{6A07331D-104E-4B2B-A2CC-F8B5060BC27F}" type="presParOf" srcId="{303BA173-19D7-48D4-8DD2-A01D071BE4FE}" destId="{63294F83-2388-4EF9-9E20-BA9C9E247CBB}" srcOrd="3" destOrd="0" presId="urn:microsoft.com/office/officeart/2005/8/layout/list1"/>
    <dgm:cxn modelId="{725D70F3-1284-4D9B-A499-42A608B00F07}" type="presParOf" srcId="{303BA173-19D7-48D4-8DD2-A01D071BE4FE}" destId="{65EACB91-328C-4379-853B-3181426FB9D3}" srcOrd="4" destOrd="0" presId="urn:microsoft.com/office/officeart/2005/8/layout/list1"/>
    <dgm:cxn modelId="{0CC54242-7C0B-4DD8-A832-F1F2789CC03F}" type="presParOf" srcId="{65EACB91-328C-4379-853B-3181426FB9D3}" destId="{74CE52AB-8A5A-4108-BBEC-464E4D371F81}" srcOrd="0" destOrd="0" presId="urn:microsoft.com/office/officeart/2005/8/layout/list1"/>
    <dgm:cxn modelId="{29FF328E-655A-47D5-B398-00E3C280DFC7}" type="presParOf" srcId="{65EACB91-328C-4379-853B-3181426FB9D3}" destId="{0D7F07FE-6FAC-413A-98C7-5331C2A47570}" srcOrd="1" destOrd="0" presId="urn:microsoft.com/office/officeart/2005/8/layout/list1"/>
    <dgm:cxn modelId="{A5BF28E4-5AEB-4431-B9B1-C83C1F48133D}" type="presParOf" srcId="{303BA173-19D7-48D4-8DD2-A01D071BE4FE}" destId="{6E992D71-1779-4924-A778-D222A7FD8601}" srcOrd="5" destOrd="0" presId="urn:microsoft.com/office/officeart/2005/8/layout/list1"/>
    <dgm:cxn modelId="{A1C1F82E-4A21-47E2-A4D6-C29DF29CA132}" type="presParOf" srcId="{303BA173-19D7-48D4-8DD2-A01D071BE4FE}" destId="{779738FA-1C5E-4AB1-89D2-6DDC75E18D2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EAA289-A5AB-46F2-AF98-41DBBB6D6B6A}" type="doc">
      <dgm:prSet loTypeId="urn:microsoft.com/office/officeart/2005/8/layout/hierarchy2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1DEE6159-A65F-4A0D-AF5A-0EEA076FD09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baseline="0"/>
            <a:t>Normal Purchase Transaction </a:t>
          </a:r>
          <a:endParaRPr lang="en-GB" b="1" baseline="0"/>
        </a:p>
      </dgm:t>
    </dgm:pt>
    <dgm:pt modelId="{CD544963-ADC0-465C-855F-7F8A1A9B0398}" type="parTrans" cxnId="{06F2D19E-163D-4A06-BE5D-4B55F03EA734}">
      <dgm:prSet/>
      <dgm:spPr/>
      <dgm:t>
        <a:bodyPr/>
        <a:lstStyle/>
        <a:p>
          <a:endParaRPr lang="en-GB" baseline="0"/>
        </a:p>
      </dgm:t>
    </dgm:pt>
    <dgm:pt modelId="{A80151AE-78CB-435F-A28C-64E60971937D}" type="sibTrans" cxnId="{06F2D19E-163D-4A06-BE5D-4B55F03EA734}">
      <dgm:prSet/>
      <dgm:spPr/>
      <dgm:t>
        <a:bodyPr/>
        <a:lstStyle/>
        <a:p>
          <a:endParaRPr lang="en-GB" baseline="0"/>
        </a:p>
      </dgm:t>
    </dgm:pt>
    <dgm:pt modelId="{853B08E5-CAE3-4BAE-835C-230E279EDE2F}">
      <dgm:prSet phldrT="[Text]"/>
      <dgm:spPr/>
      <dgm:t>
        <a:bodyPr/>
        <a:lstStyle/>
        <a:p>
          <a:r>
            <a:rPr lang="en-IN" baseline="0" dirty="0"/>
            <a:t>Overall ,</a:t>
          </a:r>
        </a:p>
        <a:p>
          <a:r>
            <a:rPr lang="en-IN" baseline="0" dirty="0"/>
            <a:t>Total Order Count = 19960</a:t>
          </a:r>
        </a:p>
        <a:p>
          <a:r>
            <a:rPr lang="en-IN" baseline="0" dirty="0"/>
            <a:t>Total Unique Products = 4070</a:t>
          </a:r>
          <a:endParaRPr lang="en-GB" baseline="0" dirty="0"/>
        </a:p>
      </dgm:t>
    </dgm:pt>
    <dgm:pt modelId="{8EEC9CA8-11C5-4B32-A322-2CAF114A9859}" type="parTrans" cxnId="{DC18FE93-69F2-43A0-9A9D-3759D27525E8}">
      <dgm:prSet/>
      <dgm:spPr/>
      <dgm:t>
        <a:bodyPr/>
        <a:lstStyle/>
        <a:p>
          <a:endParaRPr lang="en-GB" baseline="0"/>
        </a:p>
      </dgm:t>
    </dgm:pt>
    <dgm:pt modelId="{4E1586AD-4140-4736-93B1-900A605638AE}" type="sibTrans" cxnId="{DC18FE93-69F2-43A0-9A9D-3759D27525E8}">
      <dgm:prSet/>
      <dgm:spPr/>
      <dgm:t>
        <a:bodyPr/>
        <a:lstStyle/>
        <a:p>
          <a:endParaRPr lang="en-GB" baseline="0"/>
        </a:p>
      </dgm:t>
    </dgm:pt>
    <dgm:pt modelId="{3BD7F905-AC27-47FE-8451-32A4DABC02F7}">
      <dgm:prSet phldrT="[Text]"/>
      <dgm:spPr/>
      <dgm:t>
        <a:bodyPr/>
        <a:lstStyle/>
        <a:p>
          <a:r>
            <a:rPr lang="en-IN" baseline="0" dirty="0"/>
            <a:t>75% of Total Orders </a:t>
          </a:r>
        </a:p>
        <a:p>
          <a:r>
            <a:rPr lang="en-IN" baseline="0" dirty="0"/>
            <a:t>have </a:t>
          </a:r>
        </a:p>
        <a:p>
          <a:r>
            <a:rPr lang="en-IN" b="1" baseline="0" dirty="0"/>
            <a:t>Unique Products count  &lt;=29 </a:t>
          </a:r>
          <a:r>
            <a:rPr lang="en-IN" baseline="0" dirty="0"/>
            <a:t> per Order</a:t>
          </a:r>
          <a:endParaRPr lang="en-GB" baseline="0" dirty="0"/>
        </a:p>
      </dgm:t>
    </dgm:pt>
    <dgm:pt modelId="{80C75483-33BC-4A20-BA06-B8BC500296F2}" type="parTrans" cxnId="{A506E07B-9D2A-4C7D-9507-81115B9D61BD}">
      <dgm:prSet/>
      <dgm:spPr/>
      <dgm:t>
        <a:bodyPr/>
        <a:lstStyle/>
        <a:p>
          <a:endParaRPr lang="en-GB" baseline="0"/>
        </a:p>
      </dgm:t>
    </dgm:pt>
    <dgm:pt modelId="{98022CAC-BC3C-408B-A25C-9517A6CEBE64}" type="sibTrans" cxnId="{A506E07B-9D2A-4C7D-9507-81115B9D61BD}">
      <dgm:prSet/>
      <dgm:spPr/>
      <dgm:t>
        <a:bodyPr/>
        <a:lstStyle/>
        <a:p>
          <a:endParaRPr lang="en-GB" baseline="0"/>
        </a:p>
      </dgm:t>
    </dgm:pt>
    <dgm:pt modelId="{A53002E8-5753-497A-AA8A-D3674B94DCF6}">
      <dgm:prSet phldrT="[Text]"/>
      <dgm:spPr/>
      <dgm:t>
        <a:bodyPr/>
        <a:lstStyle/>
        <a:p>
          <a:r>
            <a:rPr lang="en-IN" baseline="0"/>
            <a:t>75% of Total Orders</a:t>
          </a:r>
        </a:p>
        <a:p>
          <a:r>
            <a:rPr lang="en-IN" baseline="0"/>
            <a:t>have </a:t>
          </a:r>
        </a:p>
        <a:p>
          <a:r>
            <a:rPr lang="en-IN" b="1" baseline="0"/>
            <a:t>Quantity per Product &lt;=11 </a:t>
          </a:r>
          <a:r>
            <a:rPr lang="en-IN" baseline="0"/>
            <a:t>per Order . </a:t>
          </a:r>
          <a:endParaRPr lang="en-GB" baseline="0"/>
        </a:p>
      </dgm:t>
    </dgm:pt>
    <dgm:pt modelId="{E47E3558-6050-4E90-B358-57C0BB7CE66C}" type="parTrans" cxnId="{32E90D75-933D-47E5-96DD-CE8FC1BD4753}">
      <dgm:prSet/>
      <dgm:spPr/>
      <dgm:t>
        <a:bodyPr/>
        <a:lstStyle/>
        <a:p>
          <a:endParaRPr lang="en-GB" baseline="0"/>
        </a:p>
      </dgm:t>
    </dgm:pt>
    <dgm:pt modelId="{FFE51145-F40E-4B61-87DF-E0E9BF8EF008}" type="sibTrans" cxnId="{32E90D75-933D-47E5-96DD-CE8FC1BD4753}">
      <dgm:prSet/>
      <dgm:spPr/>
      <dgm:t>
        <a:bodyPr/>
        <a:lstStyle/>
        <a:p>
          <a:endParaRPr lang="en-GB" baseline="0"/>
        </a:p>
      </dgm:t>
    </dgm:pt>
    <dgm:pt modelId="{7A409ADC-AA2D-4FCB-8328-4EA19750346F}">
      <dgm:prSet phldrT="[Text]"/>
      <dgm:spPr/>
      <dgm:t>
        <a:bodyPr/>
        <a:lstStyle/>
        <a:p>
          <a:r>
            <a:rPr lang="en-IN" baseline="0" dirty="0"/>
            <a:t>Overall,</a:t>
          </a:r>
        </a:p>
        <a:p>
          <a:r>
            <a:rPr lang="en-IN" baseline="0" dirty="0"/>
            <a:t>Total Revenue  = £  9.7 Million </a:t>
          </a:r>
          <a:endParaRPr lang="en-GB" baseline="0" dirty="0"/>
        </a:p>
      </dgm:t>
    </dgm:pt>
    <dgm:pt modelId="{CA9B9CDA-26C6-45CC-AC02-D3147073F50D}" type="parTrans" cxnId="{013EC555-83ED-40F4-BF30-19FD68200AF3}">
      <dgm:prSet/>
      <dgm:spPr/>
      <dgm:t>
        <a:bodyPr/>
        <a:lstStyle/>
        <a:p>
          <a:endParaRPr lang="en-GB" baseline="0"/>
        </a:p>
      </dgm:t>
    </dgm:pt>
    <dgm:pt modelId="{98BBE7D4-80E7-4919-84F5-C2E343ECD382}" type="sibTrans" cxnId="{013EC555-83ED-40F4-BF30-19FD68200AF3}">
      <dgm:prSet/>
      <dgm:spPr/>
      <dgm:t>
        <a:bodyPr/>
        <a:lstStyle/>
        <a:p>
          <a:endParaRPr lang="en-GB" baseline="0"/>
        </a:p>
      </dgm:t>
    </dgm:pt>
    <dgm:pt modelId="{BF72EC92-1407-4CB4-A521-D259B5B8AD36}">
      <dgm:prSet phldrT="[Text]"/>
      <dgm:spPr/>
      <dgm:t>
        <a:bodyPr/>
        <a:lstStyle/>
        <a:p>
          <a:r>
            <a:rPr lang="en-IN" b="1" baseline="0" dirty="0"/>
            <a:t>6% Products </a:t>
          </a:r>
          <a:r>
            <a:rPr lang="en-IN" baseline="0" dirty="0"/>
            <a:t>(approx.245 Products only) </a:t>
          </a:r>
        </a:p>
        <a:p>
          <a:r>
            <a:rPr lang="en-IN" baseline="0" dirty="0"/>
            <a:t>are  contributing </a:t>
          </a:r>
        </a:p>
        <a:p>
          <a:r>
            <a:rPr lang="en-IN" b="1" baseline="0" dirty="0"/>
            <a:t>52.67%</a:t>
          </a:r>
          <a:r>
            <a:rPr lang="en-IN" baseline="0" dirty="0"/>
            <a:t> of Overall Total Revenue  £  9.7 Million .</a:t>
          </a:r>
          <a:endParaRPr lang="en-GB" baseline="0" dirty="0"/>
        </a:p>
      </dgm:t>
    </dgm:pt>
    <dgm:pt modelId="{3B82136D-6151-477C-83F3-215EA7DDDB69}" type="parTrans" cxnId="{98129BAC-BC70-4D76-A442-37A716D95FC0}">
      <dgm:prSet/>
      <dgm:spPr/>
      <dgm:t>
        <a:bodyPr/>
        <a:lstStyle/>
        <a:p>
          <a:endParaRPr lang="en-GB" baseline="0"/>
        </a:p>
      </dgm:t>
    </dgm:pt>
    <dgm:pt modelId="{A8327CFA-A0FA-4B58-A0D7-3C401587B0DA}" type="sibTrans" cxnId="{98129BAC-BC70-4D76-A442-37A716D95FC0}">
      <dgm:prSet/>
      <dgm:spPr/>
      <dgm:t>
        <a:bodyPr/>
        <a:lstStyle/>
        <a:p>
          <a:endParaRPr lang="en-GB" baseline="0"/>
        </a:p>
      </dgm:t>
    </dgm:pt>
    <dgm:pt modelId="{E9E93DC2-4B8D-4D75-BFD8-B1364E7662C4}">
      <dgm:prSet/>
      <dgm:spPr/>
      <dgm:t>
        <a:bodyPr/>
        <a:lstStyle/>
        <a:p>
          <a:r>
            <a:rPr lang="en-IN" baseline="0" dirty="0"/>
            <a:t>75% of Total Orders</a:t>
          </a:r>
        </a:p>
        <a:p>
          <a:r>
            <a:rPr lang="en-IN" baseline="0" dirty="0"/>
            <a:t>have </a:t>
          </a:r>
        </a:p>
        <a:p>
          <a:r>
            <a:rPr lang="en-IN" b="1" baseline="0" dirty="0"/>
            <a:t>Invoice Amount &lt;=493.46  </a:t>
          </a:r>
          <a:r>
            <a:rPr lang="en-IN" baseline="0" dirty="0"/>
            <a:t>per Order.</a:t>
          </a:r>
          <a:endParaRPr lang="en-GB" baseline="0" dirty="0"/>
        </a:p>
      </dgm:t>
    </dgm:pt>
    <dgm:pt modelId="{D4FBCCE4-6EDD-47E4-821D-64873D81AB3B}" type="parTrans" cxnId="{83E0FD6B-CD56-45F9-895D-4BC2E7B0D983}">
      <dgm:prSet/>
      <dgm:spPr/>
      <dgm:t>
        <a:bodyPr/>
        <a:lstStyle/>
        <a:p>
          <a:endParaRPr lang="en-GB" baseline="0"/>
        </a:p>
      </dgm:t>
    </dgm:pt>
    <dgm:pt modelId="{3FD2022A-E737-44C5-A306-8B98F5E4A525}" type="sibTrans" cxnId="{83E0FD6B-CD56-45F9-895D-4BC2E7B0D983}">
      <dgm:prSet/>
      <dgm:spPr/>
      <dgm:t>
        <a:bodyPr/>
        <a:lstStyle/>
        <a:p>
          <a:endParaRPr lang="en-GB" baseline="0"/>
        </a:p>
      </dgm:t>
    </dgm:pt>
    <dgm:pt modelId="{2F2C22B7-2D23-434F-B083-64358BB1B0E4}" type="pres">
      <dgm:prSet presAssocID="{AEEAA289-A5AB-46F2-AF98-41DBBB6D6B6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02783C-7CFF-4311-93AB-5843BB7141A5}" type="pres">
      <dgm:prSet presAssocID="{1DEE6159-A65F-4A0D-AF5A-0EEA076FD096}" presName="root1" presStyleCnt="0"/>
      <dgm:spPr/>
    </dgm:pt>
    <dgm:pt modelId="{EBE26E54-95F7-4370-ADDE-958D94EAD54A}" type="pres">
      <dgm:prSet presAssocID="{1DEE6159-A65F-4A0D-AF5A-0EEA076FD096}" presName="LevelOneTextNode" presStyleLbl="node0" presStyleIdx="0" presStyleCnt="1">
        <dgm:presLayoutVars>
          <dgm:chPref val="3"/>
        </dgm:presLayoutVars>
      </dgm:prSet>
      <dgm:spPr/>
    </dgm:pt>
    <dgm:pt modelId="{F97925CA-FC08-4171-8C94-5DD6F5C1808C}" type="pres">
      <dgm:prSet presAssocID="{1DEE6159-A65F-4A0D-AF5A-0EEA076FD096}" presName="level2hierChild" presStyleCnt="0"/>
      <dgm:spPr/>
    </dgm:pt>
    <dgm:pt modelId="{67EAB148-01FF-496B-88CF-220FCA5A2D17}" type="pres">
      <dgm:prSet presAssocID="{8EEC9CA8-11C5-4B32-A322-2CAF114A9859}" presName="conn2-1" presStyleLbl="parChTrans1D2" presStyleIdx="0" presStyleCnt="2"/>
      <dgm:spPr/>
    </dgm:pt>
    <dgm:pt modelId="{D3FC2405-3F73-4D44-83EB-83BF9100EE0D}" type="pres">
      <dgm:prSet presAssocID="{8EEC9CA8-11C5-4B32-A322-2CAF114A9859}" presName="connTx" presStyleLbl="parChTrans1D2" presStyleIdx="0" presStyleCnt="2"/>
      <dgm:spPr/>
    </dgm:pt>
    <dgm:pt modelId="{B612132E-916B-40AA-9224-FB821F1AA0BE}" type="pres">
      <dgm:prSet presAssocID="{853B08E5-CAE3-4BAE-835C-230E279EDE2F}" presName="root2" presStyleCnt="0"/>
      <dgm:spPr/>
    </dgm:pt>
    <dgm:pt modelId="{DE918D57-A6B4-45DD-835A-639651529FB3}" type="pres">
      <dgm:prSet presAssocID="{853B08E5-CAE3-4BAE-835C-230E279EDE2F}" presName="LevelTwoTextNode" presStyleLbl="node2" presStyleIdx="0" presStyleCnt="2" custScaleY="95769">
        <dgm:presLayoutVars>
          <dgm:chPref val="3"/>
        </dgm:presLayoutVars>
      </dgm:prSet>
      <dgm:spPr/>
    </dgm:pt>
    <dgm:pt modelId="{920ABDF9-0D5E-4D2C-9648-180C3D8C3726}" type="pres">
      <dgm:prSet presAssocID="{853B08E5-CAE3-4BAE-835C-230E279EDE2F}" presName="level3hierChild" presStyleCnt="0"/>
      <dgm:spPr/>
    </dgm:pt>
    <dgm:pt modelId="{40605419-B999-4A9A-A7D1-8DD331CF1AF4}" type="pres">
      <dgm:prSet presAssocID="{80C75483-33BC-4A20-BA06-B8BC500296F2}" presName="conn2-1" presStyleLbl="parChTrans1D3" presStyleIdx="0" presStyleCnt="4"/>
      <dgm:spPr/>
    </dgm:pt>
    <dgm:pt modelId="{F229347A-A329-4281-9B7F-ACF7710200A4}" type="pres">
      <dgm:prSet presAssocID="{80C75483-33BC-4A20-BA06-B8BC500296F2}" presName="connTx" presStyleLbl="parChTrans1D3" presStyleIdx="0" presStyleCnt="4"/>
      <dgm:spPr/>
    </dgm:pt>
    <dgm:pt modelId="{CF80263B-1AB7-4448-B19F-881738F82EC6}" type="pres">
      <dgm:prSet presAssocID="{3BD7F905-AC27-47FE-8451-32A4DABC02F7}" presName="root2" presStyleCnt="0"/>
      <dgm:spPr/>
    </dgm:pt>
    <dgm:pt modelId="{1990B4DC-2F1B-45AB-B922-25BB22556987}" type="pres">
      <dgm:prSet presAssocID="{3BD7F905-AC27-47FE-8451-32A4DABC02F7}" presName="LevelTwoTextNode" presStyleLbl="node3" presStyleIdx="0" presStyleCnt="4">
        <dgm:presLayoutVars>
          <dgm:chPref val="3"/>
        </dgm:presLayoutVars>
      </dgm:prSet>
      <dgm:spPr/>
    </dgm:pt>
    <dgm:pt modelId="{AD18DBCE-A7E7-4856-89F7-8A6195195D57}" type="pres">
      <dgm:prSet presAssocID="{3BD7F905-AC27-47FE-8451-32A4DABC02F7}" presName="level3hierChild" presStyleCnt="0"/>
      <dgm:spPr/>
    </dgm:pt>
    <dgm:pt modelId="{1D1EECEA-B441-4B26-AB61-D300A0202214}" type="pres">
      <dgm:prSet presAssocID="{E47E3558-6050-4E90-B358-57C0BB7CE66C}" presName="conn2-1" presStyleLbl="parChTrans1D3" presStyleIdx="1" presStyleCnt="4"/>
      <dgm:spPr/>
    </dgm:pt>
    <dgm:pt modelId="{FE1B883D-726F-464D-BB51-6B447FCCB4EB}" type="pres">
      <dgm:prSet presAssocID="{E47E3558-6050-4E90-B358-57C0BB7CE66C}" presName="connTx" presStyleLbl="parChTrans1D3" presStyleIdx="1" presStyleCnt="4"/>
      <dgm:spPr/>
    </dgm:pt>
    <dgm:pt modelId="{12F3A46B-25FB-4ECD-BB5B-CB8412234D4D}" type="pres">
      <dgm:prSet presAssocID="{A53002E8-5753-497A-AA8A-D3674B94DCF6}" presName="root2" presStyleCnt="0"/>
      <dgm:spPr/>
    </dgm:pt>
    <dgm:pt modelId="{2EA4A403-7F47-4215-BBCB-7194EF5F3430}" type="pres">
      <dgm:prSet presAssocID="{A53002E8-5753-497A-AA8A-D3674B94DCF6}" presName="LevelTwoTextNode" presStyleLbl="node3" presStyleIdx="1" presStyleCnt="4">
        <dgm:presLayoutVars>
          <dgm:chPref val="3"/>
        </dgm:presLayoutVars>
      </dgm:prSet>
      <dgm:spPr/>
    </dgm:pt>
    <dgm:pt modelId="{622260B9-74AA-4A28-AA62-6D21A1C47571}" type="pres">
      <dgm:prSet presAssocID="{A53002E8-5753-497A-AA8A-D3674B94DCF6}" presName="level3hierChild" presStyleCnt="0"/>
      <dgm:spPr/>
    </dgm:pt>
    <dgm:pt modelId="{5713777A-2C3C-4340-9868-5E0B06E2232D}" type="pres">
      <dgm:prSet presAssocID="{CA9B9CDA-26C6-45CC-AC02-D3147073F50D}" presName="conn2-1" presStyleLbl="parChTrans1D2" presStyleIdx="1" presStyleCnt="2"/>
      <dgm:spPr/>
    </dgm:pt>
    <dgm:pt modelId="{719320DD-A019-4D1E-B994-F825A47D6B48}" type="pres">
      <dgm:prSet presAssocID="{CA9B9CDA-26C6-45CC-AC02-D3147073F50D}" presName="connTx" presStyleLbl="parChTrans1D2" presStyleIdx="1" presStyleCnt="2"/>
      <dgm:spPr/>
    </dgm:pt>
    <dgm:pt modelId="{7EF38622-91E4-4113-9455-F145FA474394}" type="pres">
      <dgm:prSet presAssocID="{7A409ADC-AA2D-4FCB-8328-4EA19750346F}" presName="root2" presStyleCnt="0"/>
      <dgm:spPr/>
    </dgm:pt>
    <dgm:pt modelId="{999F8643-1A94-4F1B-9DCC-188F27E985AE}" type="pres">
      <dgm:prSet presAssocID="{7A409ADC-AA2D-4FCB-8328-4EA19750346F}" presName="LevelTwoTextNode" presStyleLbl="node2" presStyleIdx="1" presStyleCnt="2">
        <dgm:presLayoutVars>
          <dgm:chPref val="3"/>
        </dgm:presLayoutVars>
      </dgm:prSet>
      <dgm:spPr/>
    </dgm:pt>
    <dgm:pt modelId="{FC1766EE-9E81-429B-AF15-A44AA5B96D70}" type="pres">
      <dgm:prSet presAssocID="{7A409ADC-AA2D-4FCB-8328-4EA19750346F}" presName="level3hierChild" presStyleCnt="0"/>
      <dgm:spPr/>
    </dgm:pt>
    <dgm:pt modelId="{9399D8E1-751C-48D9-BD51-D743D8CB1DE3}" type="pres">
      <dgm:prSet presAssocID="{D4FBCCE4-6EDD-47E4-821D-64873D81AB3B}" presName="conn2-1" presStyleLbl="parChTrans1D3" presStyleIdx="2" presStyleCnt="4"/>
      <dgm:spPr/>
    </dgm:pt>
    <dgm:pt modelId="{0725CD4E-D45B-4C3F-A35A-AAA862652EAA}" type="pres">
      <dgm:prSet presAssocID="{D4FBCCE4-6EDD-47E4-821D-64873D81AB3B}" presName="connTx" presStyleLbl="parChTrans1D3" presStyleIdx="2" presStyleCnt="4"/>
      <dgm:spPr/>
    </dgm:pt>
    <dgm:pt modelId="{AD474A97-DF8D-4512-9254-A7BED228ED91}" type="pres">
      <dgm:prSet presAssocID="{E9E93DC2-4B8D-4D75-BFD8-B1364E7662C4}" presName="root2" presStyleCnt="0"/>
      <dgm:spPr/>
    </dgm:pt>
    <dgm:pt modelId="{FB3748D3-9D53-4D60-BDFD-E7D5535A15C9}" type="pres">
      <dgm:prSet presAssocID="{E9E93DC2-4B8D-4D75-BFD8-B1364E7662C4}" presName="LevelTwoTextNode" presStyleLbl="node3" presStyleIdx="2" presStyleCnt="4">
        <dgm:presLayoutVars>
          <dgm:chPref val="3"/>
        </dgm:presLayoutVars>
      </dgm:prSet>
      <dgm:spPr/>
    </dgm:pt>
    <dgm:pt modelId="{2FBA4806-A874-4E8A-A8C5-3214007080E3}" type="pres">
      <dgm:prSet presAssocID="{E9E93DC2-4B8D-4D75-BFD8-B1364E7662C4}" presName="level3hierChild" presStyleCnt="0"/>
      <dgm:spPr/>
    </dgm:pt>
    <dgm:pt modelId="{E6464041-BF52-45EA-86E1-2F0F4E4ABED3}" type="pres">
      <dgm:prSet presAssocID="{3B82136D-6151-477C-83F3-215EA7DDDB69}" presName="conn2-1" presStyleLbl="parChTrans1D3" presStyleIdx="3" presStyleCnt="4"/>
      <dgm:spPr/>
    </dgm:pt>
    <dgm:pt modelId="{A725036C-EB4C-40BA-92DF-1F6E9866A7D0}" type="pres">
      <dgm:prSet presAssocID="{3B82136D-6151-477C-83F3-215EA7DDDB69}" presName="connTx" presStyleLbl="parChTrans1D3" presStyleIdx="3" presStyleCnt="4"/>
      <dgm:spPr/>
    </dgm:pt>
    <dgm:pt modelId="{3BC937FA-CA5F-4A3B-AA84-D00761348298}" type="pres">
      <dgm:prSet presAssocID="{BF72EC92-1407-4CB4-A521-D259B5B8AD36}" presName="root2" presStyleCnt="0"/>
      <dgm:spPr/>
    </dgm:pt>
    <dgm:pt modelId="{CB8C0936-97C2-4C1C-9316-6355D793D5A1}" type="pres">
      <dgm:prSet presAssocID="{BF72EC92-1407-4CB4-A521-D259B5B8AD36}" presName="LevelTwoTextNode" presStyleLbl="node3" presStyleIdx="3" presStyleCnt="4">
        <dgm:presLayoutVars>
          <dgm:chPref val="3"/>
        </dgm:presLayoutVars>
      </dgm:prSet>
      <dgm:spPr/>
    </dgm:pt>
    <dgm:pt modelId="{2F3ADAFE-FA94-427A-8200-5BC48ADCE260}" type="pres">
      <dgm:prSet presAssocID="{BF72EC92-1407-4CB4-A521-D259B5B8AD36}" presName="level3hierChild" presStyleCnt="0"/>
      <dgm:spPr/>
    </dgm:pt>
  </dgm:ptLst>
  <dgm:cxnLst>
    <dgm:cxn modelId="{E463EA14-4276-4DEA-98D3-D98991AE5FB1}" type="presOf" srcId="{8EEC9CA8-11C5-4B32-A322-2CAF114A9859}" destId="{67EAB148-01FF-496B-88CF-220FCA5A2D17}" srcOrd="0" destOrd="0" presId="urn:microsoft.com/office/officeart/2005/8/layout/hierarchy2"/>
    <dgm:cxn modelId="{78FE1724-08BD-46AD-B8A6-74901206C89E}" type="presOf" srcId="{80C75483-33BC-4A20-BA06-B8BC500296F2}" destId="{F229347A-A329-4281-9B7F-ACF7710200A4}" srcOrd="1" destOrd="0" presId="urn:microsoft.com/office/officeart/2005/8/layout/hierarchy2"/>
    <dgm:cxn modelId="{FF3C8431-7F56-4DE3-A364-51E72A5F7BCE}" type="presOf" srcId="{80C75483-33BC-4A20-BA06-B8BC500296F2}" destId="{40605419-B999-4A9A-A7D1-8DD331CF1AF4}" srcOrd="0" destOrd="0" presId="urn:microsoft.com/office/officeart/2005/8/layout/hierarchy2"/>
    <dgm:cxn modelId="{56359C31-1F2D-4906-A1AC-D3B45D1D26AC}" type="presOf" srcId="{1DEE6159-A65F-4A0D-AF5A-0EEA076FD096}" destId="{EBE26E54-95F7-4370-ADDE-958D94EAD54A}" srcOrd="0" destOrd="0" presId="urn:microsoft.com/office/officeart/2005/8/layout/hierarchy2"/>
    <dgm:cxn modelId="{181B0A41-1487-4DD8-8CDA-E1E758ACE743}" type="presOf" srcId="{CA9B9CDA-26C6-45CC-AC02-D3147073F50D}" destId="{5713777A-2C3C-4340-9868-5E0B06E2232D}" srcOrd="0" destOrd="0" presId="urn:microsoft.com/office/officeart/2005/8/layout/hierarchy2"/>
    <dgm:cxn modelId="{2115A467-65BF-4904-9D22-B5AA5FC80C1B}" type="presOf" srcId="{E9E93DC2-4B8D-4D75-BFD8-B1364E7662C4}" destId="{FB3748D3-9D53-4D60-BDFD-E7D5535A15C9}" srcOrd="0" destOrd="0" presId="urn:microsoft.com/office/officeart/2005/8/layout/hierarchy2"/>
    <dgm:cxn modelId="{83E0FD6B-CD56-45F9-895D-4BC2E7B0D983}" srcId="{7A409ADC-AA2D-4FCB-8328-4EA19750346F}" destId="{E9E93DC2-4B8D-4D75-BFD8-B1364E7662C4}" srcOrd="0" destOrd="0" parTransId="{D4FBCCE4-6EDD-47E4-821D-64873D81AB3B}" sibTransId="{3FD2022A-E737-44C5-A306-8B98F5E4A525}"/>
    <dgm:cxn modelId="{1D46E34E-ED22-492C-9605-158D5AA7121A}" type="presOf" srcId="{D4FBCCE4-6EDD-47E4-821D-64873D81AB3B}" destId="{0725CD4E-D45B-4C3F-A35A-AAA862652EAA}" srcOrd="1" destOrd="0" presId="urn:microsoft.com/office/officeart/2005/8/layout/hierarchy2"/>
    <dgm:cxn modelId="{32E90D75-933D-47E5-96DD-CE8FC1BD4753}" srcId="{853B08E5-CAE3-4BAE-835C-230E279EDE2F}" destId="{A53002E8-5753-497A-AA8A-D3674B94DCF6}" srcOrd="1" destOrd="0" parTransId="{E47E3558-6050-4E90-B358-57C0BB7CE66C}" sibTransId="{FFE51145-F40E-4B61-87DF-E0E9BF8EF008}"/>
    <dgm:cxn modelId="{013EC555-83ED-40F4-BF30-19FD68200AF3}" srcId="{1DEE6159-A65F-4A0D-AF5A-0EEA076FD096}" destId="{7A409ADC-AA2D-4FCB-8328-4EA19750346F}" srcOrd="1" destOrd="0" parTransId="{CA9B9CDA-26C6-45CC-AC02-D3147073F50D}" sibTransId="{98BBE7D4-80E7-4919-84F5-C2E343ECD382}"/>
    <dgm:cxn modelId="{32AC5A78-6EBF-4750-A1AF-C6EF765C86A0}" type="presOf" srcId="{CA9B9CDA-26C6-45CC-AC02-D3147073F50D}" destId="{719320DD-A019-4D1E-B994-F825A47D6B48}" srcOrd="1" destOrd="0" presId="urn:microsoft.com/office/officeart/2005/8/layout/hierarchy2"/>
    <dgm:cxn modelId="{13D85179-2AB7-418D-8805-75063910ECD6}" type="presOf" srcId="{D4FBCCE4-6EDD-47E4-821D-64873D81AB3B}" destId="{9399D8E1-751C-48D9-BD51-D743D8CB1DE3}" srcOrd="0" destOrd="0" presId="urn:microsoft.com/office/officeart/2005/8/layout/hierarchy2"/>
    <dgm:cxn modelId="{A506E07B-9D2A-4C7D-9507-81115B9D61BD}" srcId="{853B08E5-CAE3-4BAE-835C-230E279EDE2F}" destId="{3BD7F905-AC27-47FE-8451-32A4DABC02F7}" srcOrd="0" destOrd="0" parTransId="{80C75483-33BC-4A20-BA06-B8BC500296F2}" sibTransId="{98022CAC-BC3C-408B-A25C-9517A6CEBE64}"/>
    <dgm:cxn modelId="{1CE1227E-9B6F-4642-ADC4-7148B396AC11}" type="presOf" srcId="{E47E3558-6050-4E90-B358-57C0BB7CE66C}" destId="{FE1B883D-726F-464D-BB51-6B447FCCB4EB}" srcOrd="1" destOrd="0" presId="urn:microsoft.com/office/officeart/2005/8/layout/hierarchy2"/>
    <dgm:cxn modelId="{70B3447E-DE90-4D00-B1E7-C38B90E57BBE}" type="presOf" srcId="{A53002E8-5753-497A-AA8A-D3674B94DCF6}" destId="{2EA4A403-7F47-4215-BBCB-7194EF5F3430}" srcOrd="0" destOrd="0" presId="urn:microsoft.com/office/officeart/2005/8/layout/hierarchy2"/>
    <dgm:cxn modelId="{E532BA82-C18A-4678-B137-64BCD10EE26B}" type="presOf" srcId="{3BD7F905-AC27-47FE-8451-32A4DABC02F7}" destId="{1990B4DC-2F1B-45AB-B922-25BB22556987}" srcOrd="0" destOrd="0" presId="urn:microsoft.com/office/officeart/2005/8/layout/hierarchy2"/>
    <dgm:cxn modelId="{1EFB8191-98AE-476B-B527-6CD999F4B192}" type="presOf" srcId="{AEEAA289-A5AB-46F2-AF98-41DBBB6D6B6A}" destId="{2F2C22B7-2D23-434F-B083-64358BB1B0E4}" srcOrd="0" destOrd="0" presId="urn:microsoft.com/office/officeart/2005/8/layout/hierarchy2"/>
    <dgm:cxn modelId="{DC18FE93-69F2-43A0-9A9D-3759D27525E8}" srcId="{1DEE6159-A65F-4A0D-AF5A-0EEA076FD096}" destId="{853B08E5-CAE3-4BAE-835C-230E279EDE2F}" srcOrd="0" destOrd="0" parTransId="{8EEC9CA8-11C5-4B32-A322-2CAF114A9859}" sibTransId="{4E1586AD-4140-4736-93B1-900A605638AE}"/>
    <dgm:cxn modelId="{06F2D19E-163D-4A06-BE5D-4B55F03EA734}" srcId="{AEEAA289-A5AB-46F2-AF98-41DBBB6D6B6A}" destId="{1DEE6159-A65F-4A0D-AF5A-0EEA076FD096}" srcOrd="0" destOrd="0" parTransId="{CD544963-ADC0-465C-855F-7F8A1A9B0398}" sibTransId="{A80151AE-78CB-435F-A28C-64E60971937D}"/>
    <dgm:cxn modelId="{5FDF77A1-4077-4D14-A903-13C32249FEA9}" type="presOf" srcId="{3B82136D-6151-477C-83F3-215EA7DDDB69}" destId="{A725036C-EB4C-40BA-92DF-1F6E9866A7D0}" srcOrd="1" destOrd="0" presId="urn:microsoft.com/office/officeart/2005/8/layout/hierarchy2"/>
    <dgm:cxn modelId="{34A19CA5-6B4C-43F2-B967-0BBBD43DAEB1}" type="presOf" srcId="{BF72EC92-1407-4CB4-A521-D259B5B8AD36}" destId="{CB8C0936-97C2-4C1C-9316-6355D793D5A1}" srcOrd="0" destOrd="0" presId="urn:microsoft.com/office/officeart/2005/8/layout/hierarchy2"/>
    <dgm:cxn modelId="{781385AA-6BFF-44C8-8DFF-478B88D857A4}" type="presOf" srcId="{853B08E5-CAE3-4BAE-835C-230E279EDE2F}" destId="{DE918D57-A6B4-45DD-835A-639651529FB3}" srcOrd="0" destOrd="0" presId="urn:microsoft.com/office/officeart/2005/8/layout/hierarchy2"/>
    <dgm:cxn modelId="{98129BAC-BC70-4D76-A442-37A716D95FC0}" srcId="{7A409ADC-AA2D-4FCB-8328-4EA19750346F}" destId="{BF72EC92-1407-4CB4-A521-D259B5B8AD36}" srcOrd="1" destOrd="0" parTransId="{3B82136D-6151-477C-83F3-215EA7DDDB69}" sibTransId="{A8327CFA-A0FA-4B58-A0D7-3C401587B0DA}"/>
    <dgm:cxn modelId="{1185ACAF-406F-4D18-83CC-FE0A0B596669}" type="presOf" srcId="{E47E3558-6050-4E90-B358-57C0BB7CE66C}" destId="{1D1EECEA-B441-4B26-AB61-D300A0202214}" srcOrd="0" destOrd="0" presId="urn:microsoft.com/office/officeart/2005/8/layout/hierarchy2"/>
    <dgm:cxn modelId="{EAF564DA-72F5-463B-8274-7361E5639262}" type="presOf" srcId="{7A409ADC-AA2D-4FCB-8328-4EA19750346F}" destId="{999F8643-1A94-4F1B-9DCC-188F27E985AE}" srcOrd="0" destOrd="0" presId="urn:microsoft.com/office/officeart/2005/8/layout/hierarchy2"/>
    <dgm:cxn modelId="{E5EE8EE9-736B-4F41-9111-C0DB38FDE3A3}" type="presOf" srcId="{8EEC9CA8-11C5-4B32-A322-2CAF114A9859}" destId="{D3FC2405-3F73-4D44-83EB-83BF9100EE0D}" srcOrd="1" destOrd="0" presId="urn:microsoft.com/office/officeart/2005/8/layout/hierarchy2"/>
    <dgm:cxn modelId="{BC9F39FE-C35F-4129-84B3-C26A6805B249}" type="presOf" srcId="{3B82136D-6151-477C-83F3-215EA7DDDB69}" destId="{E6464041-BF52-45EA-86E1-2F0F4E4ABED3}" srcOrd="0" destOrd="0" presId="urn:microsoft.com/office/officeart/2005/8/layout/hierarchy2"/>
    <dgm:cxn modelId="{C06EEE13-630D-4298-9D53-622FB5D99C97}" type="presParOf" srcId="{2F2C22B7-2D23-434F-B083-64358BB1B0E4}" destId="{C102783C-7CFF-4311-93AB-5843BB7141A5}" srcOrd="0" destOrd="0" presId="urn:microsoft.com/office/officeart/2005/8/layout/hierarchy2"/>
    <dgm:cxn modelId="{6D381866-2A86-4774-A750-6495A9428918}" type="presParOf" srcId="{C102783C-7CFF-4311-93AB-5843BB7141A5}" destId="{EBE26E54-95F7-4370-ADDE-958D94EAD54A}" srcOrd="0" destOrd="0" presId="urn:microsoft.com/office/officeart/2005/8/layout/hierarchy2"/>
    <dgm:cxn modelId="{C1AD6787-1590-49E1-9D8B-60BE67FA65DE}" type="presParOf" srcId="{C102783C-7CFF-4311-93AB-5843BB7141A5}" destId="{F97925CA-FC08-4171-8C94-5DD6F5C1808C}" srcOrd="1" destOrd="0" presId="urn:microsoft.com/office/officeart/2005/8/layout/hierarchy2"/>
    <dgm:cxn modelId="{11993D19-1551-44D7-9DAD-4213ECE34F60}" type="presParOf" srcId="{F97925CA-FC08-4171-8C94-5DD6F5C1808C}" destId="{67EAB148-01FF-496B-88CF-220FCA5A2D17}" srcOrd="0" destOrd="0" presId="urn:microsoft.com/office/officeart/2005/8/layout/hierarchy2"/>
    <dgm:cxn modelId="{B40EEE1A-83A2-4E63-8858-4771E10705A0}" type="presParOf" srcId="{67EAB148-01FF-496B-88CF-220FCA5A2D17}" destId="{D3FC2405-3F73-4D44-83EB-83BF9100EE0D}" srcOrd="0" destOrd="0" presId="urn:microsoft.com/office/officeart/2005/8/layout/hierarchy2"/>
    <dgm:cxn modelId="{A162E822-E5FC-4D78-BE3A-94053C555118}" type="presParOf" srcId="{F97925CA-FC08-4171-8C94-5DD6F5C1808C}" destId="{B612132E-916B-40AA-9224-FB821F1AA0BE}" srcOrd="1" destOrd="0" presId="urn:microsoft.com/office/officeart/2005/8/layout/hierarchy2"/>
    <dgm:cxn modelId="{48E03021-36F7-4A42-95FD-59E5A90E903E}" type="presParOf" srcId="{B612132E-916B-40AA-9224-FB821F1AA0BE}" destId="{DE918D57-A6B4-45DD-835A-639651529FB3}" srcOrd="0" destOrd="0" presId="urn:microsoft.com/office/officeart/2005/8/layout/hierarchy2"/>
    <dgm:cxn modelId="{900F01D0-16FA-416A-8F96-DE6730555084}" type="presParOf" srcId="{B612132E-916B-40AA-9224-FB821F1AA0BE}" destId="{920ABDF9-0D5E-4D2C-9648-180C3D8C3726}" srcOrd="1" destOrd="0" presId="urn:microsoft.com/office/officeart/2005/8/layout/hierarchy2"/>
    <dgm:cxn modelId="{C419117C-9D1B-4A46-B5CE-2D62FE73FFB8}" type="presParOf" srcId="{920ABDF9-0D5E-4D2C-9648-180C3D8C3726}" destId="{40605419-B999-4A9A-A7D1-8DD331CF1AF4}" srcOrd="0" destOrd="0" presId="urn:microsoft.com/office/officeart/2005/8/layout/hierarchy2"/>
    <dgm:cxn modelId="{4237B214-34E6-4F72-BA83-E4717260A215}" type="presParOf" srcId="{40605419-B999-4A9A-A7D1-8DD331CF1AF4}" destId="{F229347A-A329-4281-9B7F-ACF7710200A4}" srcOrd="0" destOrd="0" presId="urn:microsoft.com/office/officeart/2005/8/layout/hierarchy2"/>
    <dgm:cxn modelId="{F4FCA8F1-2E11-48DC-8C12-A4F17E021F26}" type="presParOf" srcId="{920ABDF9-0D5E-4D2C-9648-180C3D8C3726}" destId="{CF80263B-1AB7-4448-B19F-881738F82EC6}" srcOrd="1" destOrd="0" presId="urn:microsoft.com/office/officeart/2005/8/layout/hierarchy2"/>
    <dgm:cxn modelId="{000DE7DC-AD68-4302-9C82-080DE5D7E3CB}" type="presParOf" srcId="{CF80263B-1AB7-4448-B19F-881738F82EC6}" destId="{1990B4DC-2F1B-45AB-B922-25BB22556987}" srcOrd="0" destOrd="0" presId="urn:microsoft.com/office/officeart/2005/8/layout/hierarchy2"/>
    <dgm:cxn modelId="{4A18109D-D8FA-4AE9-9616-B4893105FBC7}" type="presParOf" srcId="{CF80263B-1AB7-4448-B19F-881738F82EC6}" destId="{AD18DBCE-A7E7-4856-89F7-8A6195195D57}" srcOrd="1" destOrd="0" presId="urn:microsoft.com/office/officeart/2005/8/layout/hierarchy2"/>
    <dgm:cxn modelId="{DC2C0CB2-8743-403C-9F7B-EFD343D78B14}" type="presParOf" srcId="{920ABDF9-0D5E-4D2C-9648-180C3D8C3726}" destId="{1D1EECEA-B441-4B26-AB61-D300A0202214}" srcOrd="2" destOrd="0" presId="urn:microsoft.com/office/officeart/2005/8/layout/hierarchy2"/>
    <dgm:cxn modelId="{8E69709B-9FB8-49BE-8245-7EB28FB56554}" type="presParOf" srcId="{1D1EECEA-B441-4B26-AB61-D300A0202214}" destId="{FE1B883D-726F-464D-BB51-6B447FCCB4EB}" srcOrd="0" destOrd="0" presId="urn:microsoft.com/office/officeart/2005/8/layout/hierarchy2"/>
    <dgm:cxn modelId="{62B8A9B9-68EA-4E74-A050-967B39961064}" type="presParOf" srcId="{920ABDF9-0D5E-4D2C-9648-180C3D8C3726}" destId="{12F3A46B-25FB-4ECD-BB5B-CB8412234D4D}" srcOrd="3" destOrd="0" presId="urn:microsoft.com/office/officeart/2005/8/layout/hierarchy2"/>
    <dgm:cxn modelId="{AC9BCF56-FFB7-473F-A640-1BC2EE26F55C}" type="presParOf" srcId="{12F3A46B-25FB-4ECD-BB5B-CB8412234D4D}" destId="{2EA4A403-7F47-4215-BBCB-7194EF5F3430}" srcOrd="0" destOrd="0" presId="urn:microsoft.com/office/officeart/2005/8/layout/hierarchy2"/>
    <dgm:cxn modelId="{4D36975C-8D63-4191-A3B8-1A2F703971FA}" type="presParOf" srcId="{12F3A46B-25FB-4ECD-BB5B-CB8412234D4D}" destId="{622260B9-74AA-4A28-AA62-6D21A1C47571}" srcOrd="1" destOrd="0" presId="urn:microsoft.com/office/officeart/2005/8/layout/hierarchy2"/>
    <dgm:cxn modelId="{89289EA1-1A1C-4EEE-A378-1DEDBEF76323}" type="presParOf" srcId="{F97925CA-FC08-4171-8C94-5DD6F5C1808C}" destId="{5713777A-2C3C-4340-9868-5E0B06E2232D}" srcOrd="2" destOrd="0" presId="urn:microsoft.com/office/officeart/2005/8/layout/hierarchy2"/>
    <dgm:cxn modelId="{1F75788B-31F1-4F10-9778-DF2DE2C88911}" type="presParOf" srcId="{5713777A-2C3C-4340-9868-5E0B06E2232D}" destId="{719320DD-A019-4D1E-B994-F825A47D6B48}" srcOrd="0" destOrd="0" presId="urn:microsoft.com/office/officeart/2005/8/layout/hierarchy2"/>
    <dgm:cxn modelId="{1A73BAA7-656E-40DF-B697-F4C4C812EA96}" type="presParOf" srcId="{F97925CA-FC08-4171-8C94-5DD6F5C1808C}" destId="{7EF38622-91E4-4113-9455-F145FA474394}" srcOrd="3" destOrd="0" presId="urn:microsoft.com/office/officeart/2005/8/layout/hierarchy2"/>
    <dgm:cxn modelId="{EC284AE7-460E-425A-AF8A-381DEA748AE6}" type="presParOf" srcId="{7EF38622-91E4-4113-9455-F145FA474394}" destId="{999F8643-1A94-4F1B-9DCC-188F27E985AE}" srcOrd="0" destOrd="0" presId="urn:microsoft.com/office/officeart/2005/8/layout/hierarchy2"/>
    <dgm:cxn modelId="{4CE5E549-B80D-4BEA-8B3C-39BDB0F90632}" type="presParOf" srcId="{7EF38622-91E4-4113-9455-F145FA474394}" destId="{FC1766EE-9E81-429B-AF15-A44AA5B96D70}" srcOrd="1" destOrd="0" presId="urn:microsoft.com/office/officeart/2005/8/layout/hierarchy2"/>
    <dgm:cxn modelId="{85E48ADD-0253-4650-8EBE-740DF4021A84}" type="presParOf" srcId="{FC1766EE-9E81-429B-AF15-A44AA5B96D70}" destId="{9399D8E1-751C-48D9-BD51-D743D8CB1DE3}" srcOrd="0" destOrd="0" presId="urn:microsoft.com/office/officeart/2005/8/layout/hierarchy2"/>
    <dgm:cxn modelId="{AB9556E5-4EB2-4576-BFA8-75009F1E069B}" type="presParOf" srcId="{9399D8E1-751C-48D9-BD51-D743D8CB1DE3}" destId="{0725CD4E-D45B-4C3F-A35A-AAA862652EAA}" srcOrd="0" destOrd="0" presId="urn:microsoft.com/office/officeart/2005/8/layout/hierarchy2"/>
    <dgm:cxn modelId="{754C7717-0EFC-4D29-AD26-ECC7F616E9B8}" type="presParOf" srcId="{FC1766EE-9E81-429B-AF15-A44AA5B96D70}" destId="{AD474A97-DF8D-4512-9254-A7BED228ED91}" srcOrd="1" destOrd="0" presId="urn:microsoft.com/office/officeart/2005/8/layout/hierarchy2"/>
    <dgm:cxn modelId="{CE9E7F28-11FE-4244-8665-FCDC7B3722B2}" type="presParOf" srcId="{AD474A97-DF8D-4512-9254-A7BED228ED91}" destId="{FB3748D3-9D53-4D60-BDFD-E7D5535A15C9}" srcOrd="0" destOrd="0" presId="urn:microsoft.com/office/officeart/2005/8/layout/hierarchy2"/>
    <dgm:cxn modelId="{82B26E36-1020-4D35-8297-310C1373A15D}" type="presParOf" srcId="{AD474A97-DF8D-4512-9254-A7BED228ED91}" destId="{2FBA4806-A874-4E8A-A8C5-3214007080E3}" srcOrd="1" destOrd="0" presId="urn:microsoft.com/office/officeart/2005/8/layout/hierarchy2"/>
    <dgm:cxn modelId="{0BB15139-8146-4379-AB17-0FC1C9B195A3}" type="presParOf" srcId="{FC1766EE-9E81-429B-AF15-A44AA5B96D70}" destId="{E6464041-BF52-45EA-86E1-2F0F4E4ABED3}" srcOrd="2" destOrd="0" presId="urn:microsoft.com/office/officeart/2005/8/layout/hierarchy2"/>
    <dgm:cxn modelId="{9534A96D-233D-4C79-9AE5-7DE04D15B518}" type="presParOf" srcId="{E6464041-BF52-45EA-86E1-2F0F4E4ABED3}" destId="{A725036C-EB4C-40BA-92DF-1F6E9866A7D0}" srcOrd="0" destOrd="0" presId="urn:microsoft.com/office/officeart/2005/8/layout/hierarchy2"/>
    <dgm:cxn modelId="{A57509E8-3B52-4040-A243-1CBFA7ACE273}" type="presParOf" srcId="{FC1766EE-9E81-429B-AF15-A44AA5B96D70}" destId="{3BC937FA-CA5F-4A3B-AA84-D00761348298}" srcOrd="3" destOrd="0" presId="urn:microsoft.com/office/officeart/2005/8/layout/hierarchy2"/>
    <dgm:cxn modelId="{B5B627EA-5A2D-49BA-8871-08998482C450}" type="presParOf" srcId="{3BC937FA-CA5F-4A3B-AA84-D00761348298}" destId="{CB8C0936-97C2-4C1C-9316-6355D793D5A1}" srcOrd="0" destOrd="0" presId="urn:microsoft.com/office/officeart/2005/8/layout/hierarchy2"/>
    <dgm:cxn modelId="{A9A04C01-E880-4F28-AFED-4EA9FD9B6F7F}" type="presParOf" srcId="{3BC937FA-CA5F-4A3B-AA84-D00761348298}" destId="{2F3ADAFE-FA94-427A-8200-5BC48ADCE2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668549-FA50-46ED-9B81-0F5221EAE8CD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120D5E-23DC-49B9-B988-DCFAB52A61CC}">
      <dgm:prSet phldrT="[Text]" custT="1"/>
      <dgm:spPr/>
      <dgm:t>
        <a:bodyPr/>
        <a:lstStyle/>
        <a:p>
          <a:r>
            <a:rPr lang="en-IN" sz="2000" dirty="0"/>
            <a:t>Loyal Customers </a:t>
          </a:r>
          <a:r>
            <a:rPr lang="en-IN" sz="2000" dirty="0">
              <a:sym typeface="Wingdings" panose="05000000000000000000" pitchFamily="2" charset="2"/>
            </a:rPr>
            <a:t> </a:t>
          </a:r>
          <a:r>
            <a:rPr lang="en-IN" sz="2000" dirty="0"/>
            <a:t>1597 customers</a:t>
          </a:r>
        </a:p>
        <a:p>
          <a:r>
            <a:rPr lang="en-IN" sz="1400" dirty="0"/>
            <a:t>( customers who shop frequently and whose last purchase has been a short while  )</a:t>
          </a:r>
          <a:endParaRPr lang="en-GB" sz="1400" dirty="0"/>
        </a:p>
      </dgm:t>
    </dgm:pt>
    <dgm:pt modelId="{C817FADA-1748-4248-988B-8CBC98917E1F}" type="parTrans" cxnId="{F6DEB07F-F467-471F-A51A-426E2353560B}">
      <dgm:prSet/>
      <dgm:spPr/>
      <dgm:t>
        <a:bodyPr/>
        <a:lstStyle/>
        <a:p>
          <a:endParaRPr lang="en-GB"/>
        </a:p>
      </dgm:t>
    </dgm:pt>
    <dgm:pt modelId="{737DAB5E-9036-4B96-B564-C60B2FD6EBCD}" type="sibTrans" cxnId="{F6DEB07F-F467-471F-A51A-426E2353560B}">
      <dgm:prSet/>
      <dgm:spPr/>
      <dgm:t>
        <a:bodyPr/>
        <a:lstStyle/>
        <a:p>
          <a:endParaRPr lang="en-GB"/>
        </a:p>
      </dgm:t>
    </dgm:pt>
    <dgm:pt modelId="{95ED7807-E248-4BEC-8159-3A0B72732499}">
      <dgm:prSet phldrT="[Text]" custT="1"/>
      <dgm:spPr/>
      <dgm:t>
        <a:bodyPr/>
        <a:lstStyle/>
        <a:p>
          <a:r>
            <a:rPr lang="en-IN" sz="1800" dirty="0"/>
            <a:t>Potential Loyalist </a:t>
          </a:r>
          <a:r>
            <a:rPr lang="en-IN" sz="1800" dirty="0">
              <a:sym typeface="Wingdings" panose="05000000000000000000" pitchFamily="2" charset="2"/>
            </a:rPr>
            <a:t> </a:t>
          </a:r>
          <a:r>
            <a:rPr lang="en-IN" sz="1800" dirty="0"/>
            <a:t>1019 customers</a:t>
          </a:r>
        </a:p>
        <a:p>
          <a:r>
            <a:rPr lang="en-IN" sz="1400" dirty="0"/>
            <a:t>( customers who shop at medium frequency and have not spent a long time since their last purchase )</a:t>
          </a:r>
          <a:endParaRPr lang="en-GB" sz="1400" dirty="0"/>
        </a:p>
      </dgm:t>
    </dgm:pt>
    <dgm:pt modelId="{AD068C55-E3A3-41FF-A5B3-127A9F5520C1}" type="parTrans" cxnId="{992975B6-2592-4882-B346-DB07303B6C82}">
      <dgm:prSet/>
      <dgm:spPr/>
      <dgm:t>
        <a:bodyPr/>
        <a:lstStyle/>
        <a:p>
          <a:endParaRPr lang="en-GB"/>
        </a:p>
      </dgm:t>
    </dgm:pt>
    <dgm:pt modelId="{9A4EC82C-5710-4721-9742-FB23640D0F43}" type="sibTrans" cxnId="{992975B6-2592-4882-B346-DB07303B6C82}">
      <dgm:prSet/>
      <dgm:spPr/>
      <dgm:t>
        <a:bodyPr/>
        <a:lstStyle/>
        <a:p>
          <a:endParaRPr lang="en-GB"/>
        </a:p>
      </dgm:t>
    </dgm:pt>
    <dgm:pt modelId="{43F0AFCB-D5B2-4093-96B2-9FE3F8B2FD5A}">
      <dgm:prSet phldrT="[Text]" custT="1"/>
      <dgm:spPr/>
      <dgm:t>
        <a:bodyPr/>
        <a:lstStyle/>
        <a:p>
          <a:r>
            <a:rPr lang="en-IN" sz="1400" b="1" dirty="0"/>
            <a:t>Customers Needing Attention  --&gt; 250 customers</a:t>
          </a:r>
          <a:endParaRPr lang="en-GB" sz="1400" b="1" dirty="0"/>
        </a:p>
        <a:p>
          <a:r>
            <a:rPr lang="en-IN" sz="1200" dirty="0"/>
            <a:t>( the customer class in the middle of the RF graph, and  if it is not emphasized, it moves towards the risky group )</a:t>
          </a:r>
          <a:endParaRPr lang="en-GB" sz="900" dirty="0"/>
        </a:p>
      </dgm:t>
    </dgm:pt>
    <dgm:pt modelId="{C38F5FDA-A82F-4779-9661-437AE187E52C}" type="parTrans" cxnId="{1C4610D9-032A-4794-B3C7-9444395953F9}">
      <dgm:prSet/>
      <dgm:spPr/>
      <dgm:t>
        <a:bodyPr/>
        <a:lstStyle/>
        <a:p>
          <a:endParaRPr lang="en-GB"/>
        </a:p>
      </dgm:t>
    </dgm:pt>
    <dgm:pt modelId="{B8ED001F-1FBF-4736-B212-8CC44BB3F109}" type="sibTrans" cxnId="{1C4610D9-032A-4794-B3C7-9444395953F9}">
      <dgm:prSet/>
      <dgm:spPr/>
      <dgm:t>
        <a:bodyPr/>
        <a:lstStyle/>
        <a:p>
          <a:endParaRPr lang="en-GB"/>
        </a:p>
      </dgm:t>
    </dgm:pt>
    <dgm:pt modelId="{0D66A4B3-36C3-4003-87A3-F2A47B9AFCD3}">
      <dgm:prSet phldrT="[Text]" custT="1"/>
      <dgm:spPr/>
      <dgm:t>
        <a:bodyPr/>
        <a:lstStyle/>
        <a:p>
          <a:r>
            <a:rPr lang="en-IN" sz="1600" dirty="0"/>
            <a:t>Champions </a:t>
          </a:r>
          <a:r>
            <a:rPr lang="en-IN" sz="1600" dirty="0">
              <a:sym typeface="Wingdings" panose="05000000000000000000" pitchFamily="2" charset="2"/>
            </a:rPr>
            <a:t> 466 customers</a:t>
          </a:r>
        </a:p>
        <a:p>
          <a:r>
            <a:rPr lang="en-IN" sz="1200" b="0" i="0" u="none" strike="noStrike" baseline="0" dirty="0">
              <a:latin typeface="Nunito-Regular"/>
            </a:rPr>
            <a:t>( customers who shop frequently and have made their last purchases in a very short time )</a:t>
          </a:r>
          <a:endParaRPr lang="en-GB" sz="1200" dirty="0"/>
        </a:p>
      </dgm:t>
    </dgm:pt>
    <dgm:pt modelId="{51449A4A-4021-4C18-833F-F3F8E307A8CD}" type="parTrans" cxnId="{9971470E-1549-42F0-BC98-099DC360ACF9}">
      <dgm:prSet/>
      <dgm:spPr/>
      <dgm:t>
        <a:bodyPr/>
        <a:lstStyle/>
        <a:p>
          <a:endParaRPr lang="en-GB"/>
        </a:p>
      </dgm:t>
    </dgm:pt>
    <dgm:pt modelId="{9EF48834-D719-4DF0-BD32-E3696CF4CE13}" type="sibTrans" cxnId="{9971470E-1549-42F0-BC98-099DC360ACF9}">
      <dgm:prSet/>
      <dgm:spPr/>
      <dgm:t>
        <a:bodyPr/>
        <a:lstStyle/>
        <a:p>
          <a:endParaRPr lang="en-GB"/>
        </a:p>
      </dgm:t>
    </dgm:pt>
    <dgm:pt modelId="{B5309D4A-0664-4543-B6C5-13FF688F219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dirty="0"/>
            <a:t>Hibernating --&gt; 262 customers</a:t>
          </a:r>
        </a:p>
        <a:p>
          <a:pPr>
            <a:buFont typeface="Arial" panose="020B0604020202020204" pitchFamily="34" charset="0"/>
            <a:buChar char="•"/>
          </a:pPr>
          <a:r>
            <a:rPr lang="en-IN" sz="1200" dirty="0"/>
            <a:t>( The class of customers who shop relatively often but have not shopped for a long time )</a:t>
          </a:r>
          <a:endParaRPr lang="en-GB" sz="1000" b="0" dirty="0"/>
        </a:p>
      </dgm:t>
    </dgm:pt>
    <dgm:pt modelId="{82CC10A3-6656-4758-8588-4C42C07BA590}" type="parTrans" cxnId="{071074FB-8C8A-4D1E-A9C9-974D3BD72D55}">
      <dgm:prSet/>
      <dgm:spPr/>
      <dgm:t>
        <a:bodyPr/>
        <a:lstStyle/>
        <a:p>
          <a:endParaRPr lang="en-GB"/>
        </a:p>
      </dgm:t>
    </dgm:pt>
    <dgm:pt modelId="{5A7A220C-8AF8-4207-916B-AD2C22EF38C6}" type="sibTrans" cxnId="{071074FB-8C8A-4D1E-A9C9-974D3BD72D55}">
      <dgm:prSet/>
      <dgm:spPr/>
      <dgm:t>
        <a:bodyPr/>
        <a:lstStyle/>
        <a:p>
          <a:endParaRPr lang="en-GB"/>
        </a:p>
      </dgm:t>
    </dgm:pt>
    <dgm:pt modelId="{72D984DB-5F67-4726-BAE5-032D8583A43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b="1" dirty="0"/>
            <a:t>At Risk </a:t>
          </a:r>
          <a:r>
            <a:rPr lang="en-IN" sz="1600" b="1" dirty="0">
              <a:sym typeface="Wingdings" panose="05000000000000000000" pitchFamily="2" charset="2"/>
            </a:rPr>
            <a:t> </a:t>
          </a:r>
          <a:r>
            <a:rPr lang="en-IN" sz="1600" b="1" dirty="0"/>
            <a:t>613 customers</a:t>
          </a:r>
        </a:p>
        <a:p>
          <a:r>
            <a:rPr lang="en-IN" sz="1200" dirty="0"/>
            <a:t>( customers who shop relatively often but  have not shopped for a long time ) </a:t>
          </a:r>
          <a:endParaRPr lang="en-GB" sz="1100" dirty="0"/>
        </a:p>
      </dgm:t>
    </dgm:pt>
    <dgm:pt modelId="{8B85A8EF-F829-4A2C-9014-ECE9C861F2D6}" type="parTrans" cxnId="{3140FE56-5092-4EA9-AA51-D50F8CAAFA0A}">
      <dgm:prSet/>
      <dgm:spPr/>
      <dgm:t>
        <a:bodyPr/>
        <a:lstStyle/>
        <a:p>
          <a:endParaRPr lang="en-GB"/>
        </a:p>
      </dgm:t>
    </dgm:pt>
    <dgm:pt modelId="{106E6A5E-BA72-4E93-8F3A-224731D6AA5B}" type="sibTrans" cxnId="{3140FE56-5092-4EA9-AA51-D50F8CAAFA0A}">
      <dgm:prSet/>
      <dgm:spPr/>
      <dgm:t>
        <a:bodyPr/>
        <a:lstStyle/>
        <a:p>
          <a:endParaRPr lang="en-GB"/>
        </a:p>
      </dgm:t>
    </dgm:pt>
    <dgm:pt modelId="{4B90A302-F6E3-4989-B7BC-8DD14E43326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dirty="0"/>
            <a:t>About to Sleep --&gt; 165 customers </a:t>
          </a:r>
          <a:endParaRPr lang="en-GB" sz="1400" b="1" dirty="0"/>
        </a:p>
        <a:p>
          <a:r>
            <a:rPr lang="en-IN" sz="1200" b="0" dirty="0"/>
            <a:t>( customer class who has not shopped frequently and has passed a certain amount of time since their shopping )</a:t>
          </a:r>
          <a:r>
            <a:rPr lang="en-IN" sz="1400" dirty="0"/>
            <a:t> </a:t>
          </a:r>
          <a:endParaRPr lang="en-GB" sz="1400" dirty="0"/>
        </a:p>
      </dgm:t>
    </dgm:pt>
    <dgm:pt modelId="{46FF9CBA-4B90-411B-A2AF-5575EB4EF021}" type="parTrans" cxnId="{5EE0D59C-5C49-43BD-9408-DC680C7DD401}">
      <dgm:prSet/>
      <dgm:spPr/>
      <dgm:t>
        <a:bodyPr/>
        <a:lstStyle/>
        <a:p>
          <a:endParaRPr lang="en-GB"/>
        </a:p>
      </dgm:t>
    </dgm:pt>
    <dgm:pt modelId="{AFE919DD-C427-4654-9B25-F6D2BD927C5C}" type="sibTrans" cxnId="{5EE0D59C-5C49-43BD-9408-DC680C7DD401}">
      <dgm:prSet/>
      <dgm:spPr/>
      <dgm:t>
        <a:bodyPr/>
        <a:lstStyle/>
        <a:p>
          <a:endParaRPr lang="en-GB"/>
        </a:p>
      </dgm:t>
    </dgm:pt>
    <dgm:pt modelId="{A09A82BF-BC23-4A00-ADE1-76ADDA48FADF}" type="pres">
      <dgm:prSet presAssocID="{1B668549-FA50-46ED-9B81-0F5221EAE8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A46515-BF2B-42BC-9FF8-0CF9982135BA}" type="pres">
      <dgm:prSet presAssocID="{E4120D5E-23DC-49B9-B988-DCFAB52A61CC}" presName="vertOne" presStyleCnt="0"/>
      <dgm:spPr/>
    </dgm:pt>
    <dgm:pt modelId="{FDA53F4A-C830-49CA-AAEA-6380BB2677EE}" type="pres">
      <dgm:prSet presAssocID="{E4120D5E-23DC-49B9-B988-DCFAB52A61CC}" presName="txOne" presStyleLbl="node0" presStyleIdx="0" presStyleCnt="2" custScaleX="98943" custScaleY="117037" custLinFactNeighborX="-30165" custLinFactNeighborY="16487">
        <dgm:presLayoutVars>
          <dgm:chPref val="3"/>
        </dgm:presLayoutVars>
      </dgm:prSet>
      <dgm:spPr/>
    </dgm:pt>
    <dgm:pt modelId="{D06B6A4E-9CE0-4BE4-B6BE-D57A39A59075}" type="pres">
      <dgm:prSet presAssocID="{E4120D5E-23DC-49B9-B988-DCFAB52A61CC}" presName="parTransOne" presStyleCnt="0"/>
      <dgm:spPr/>
    </dgm:pt>
    <dgm:pt modelId="{DD6BAEF4-F5EE-4A47-A2AF-C800E2C65ACC}" type="pres">
      <dgm:prSet presAssocID="{E4120D5E-23DC-49B9-B988-DCFAB52A61CC}" presName="horzOne" presStyleCnt="0"/>
      <dgm:spPr/>
    </dgm:pt>
    <dgm:pt modelId="{D2F2055B-7AE6-4553-8005-CB2A3E9257B1}" type="pres">
      <dgm:prSet presAssocID="{95ED7807-E248-4BEC-8159-3A0B72732499}" presName="vertTwo" presStyleCnt="0"/>
      <dgm:spPr/>
    </dgm:pt>
    <dgm:pt modelId="{0425CDB2-53AD-4783-B473-6E543BA6F75F}" type="pres">
      <dgm:prSet presAssocID="{95ED7807-E248-4BEC-8159-3A0B72732499}" presName="txTwo" presStyleLbl="node2" presStyleIdx="0" presStyleCnt="2" custScaleX="97636" custLinFactNeighborX="-8832" custLinFactNeighborY="18962">
        <dgm:presLayoutVars>
          <dgm:chPref val="3"/>
        </dgm:presLayoutVars>
      </dgm:prSet>
      <dgm:spPr/>
    </dgm:pt>
    <dgm:pt modelId="{B061BA19-081A-43B1-80D2-F4913B1DFF7D}" type="pres">
      <dgm:prSet presAssocID="{95ED7807-E248-4BEC-8159-3A0B72732499}" presName="parTransTwo" presStyleCnt="0"/>
      <dgm:spPr/>
    </dgm:pt>
    <dgm:pt modelId="{E8F85F6D-33BA-40C9-9A05-4F09FB052A68}" type="pres">
      <dgm:prSet presAssocID="{95ED7807-E248-4BEC-8159-3A0B72732499}" presName="horzTwo" presStyleCnt="0"/>
      <dgm:spPr/>
    </dgm:pt>
    <dgm:pt modelId="{FA45A75E-49E5-4947-9FCF-15497E919E4B}" type="pres">
      <dgm:prSet presAssocID="{43F0AFCB-D5B2-4093-96B2-9FE3F8B2FD5A}" presName="vertThree" presStyleCnt="0"/>
      <dgm:spPr/>
    </dgm:pt>
    <dgm:pt modelId="{F2173EE4-1304-482D-872F-DD56D0C35E9E}" type="pres">
      <dgm:prSet presAssocID="{43F0AFCB-D5B2-4093-96B2-9FE3F8B2FD5A}" presName="txThree" presStyleLbl="node3" presStyleIdx="0" presStyleCnt="3">
        <dgm:presLayoutVars>
          <dgm:chPref val="3"/>
        </dgm:presLayoutVars>
      </dgm:prSet>
      <dgm:spPr/>
    </dgm:pt>
    <dgm:pt modelId="{151B3D00-4316-46EB-8DB3-3B9208A55533}" type="pres">
      <dgm:prSet presAssocID="{43F0AFCB-D5B2-4093-96B2-9FE3F8B2FD5A}" presName="horzThree" presStyleCnt="0"/>
      <dgm:spPr/>
    </dgm:pt>
    <dgm:pt modelId="{26422191-36F6-44A1-899C-70BFDB4256BB}" type="pres">
      <dgm:prSet presAssocID="{B8ED001F-1FBF-4736-B212-8CC44BB3F109}" presName="sibSpaceThree" presStyleCnt="0"/>
      <dgm:spPr/>
    </dgm:pt>
    <dgm:pt modelId="{E1A7FC9C-D392-49E6-91CB-C254065686BE}" type="pres">
      <dgm:prSet presAssocID="{72D984DB-5F67-4726-BAE5-032D8583A434}" presName="vertThree" presStyleCnt="0"/>
      <dgm:spPr/>
    </dgm:pt>
    <dgm:pt modelId="{8B6E9D5F-D1B3-4F4E-B957-577BA9D9A02A}" type="pres">
      <dgm:prSet presAssocID="{72D984DB-5F67-4726-BAE5-032D8583A434}" presName="txThree" presStyleLbl="node3" presStyleIdx="1" presStyleCnt="3" custScaleX="88917">
        <dgm:presLayoutVars>
          <dgm:chPref val="3"/>
        </dgm:presLayoutVars>
      </dgm:prSet>
      <dgm:spPr/>
    </dgm:pt>
    <dgm:pt modelId="{7470AE4A-3EEF-4ACC-A80B-BC762BA924F4}" type="pres">
      <dgm:prSet presAssocID="{72D984DB-5F67-4726-BAE5-032D8583A434}" presName="horzThree" presStyleCnt="0"/>
      <dgm:spPr/>
    </dgm:pt>
    <dgm:pt modelId="{9D1A2B58-7906-41EB-BE93-BB6846C685FA}" type="pres">
      <dgm:prSet presAssocID="{737DAB5E-9036-4B96-B564-C60B2FD6EBCD}" presName="sibSpaceOne" presStyleCnt="0"/>
      <dgm:spPr/>
    </dgm:pt>
    <dgm:pt modelId="{20EEF6A8-C661-4F30-B82C-44F5656B472D}" type="pres">
      <dgm:prSet presAssocID="{0D66A4B3-36C3-4003-87A3-F2A47B9AFCD3}" presName="vertOne" presStyleCnt="0"/>
      <dgm:spPr/>
    </dgm:pt>
    <dgm:pt modelId="{66560699-1AAC-4DF3-9FEE-A2F4B49C2A40}" type="pres">
      <dgm:prSet presAssocID="{0D66A4B3-36C3-4003-87A3-F2A47B9AFCD3}" presName="txOne" presStyleLbl="node0" presStyleIdx="1" presStyleCnt="2" custScaleX="97529" custScaleY="117884" custLinFactNeighborX="-14214" custLinFactNeighborY="27756">
        <dgm:presLayoutVars>
          <dgm:chPref val="3"/>
        </dgm:presLayoutVars>
      </dgm:prSet>
      <dgm:spPr/>
    </dgm:pt>
    <dgm:pt modelId="{DE766361-A109-46DF-B0FA-E414D968CD84}" type="pres">
      <dgm:prSet presAssocID="{0D66A4B3-36C3-4003-87A3-F2A47B9AFCD3}" presName="parTransOne" presStyleCnt="0"/>
      <dgm:spPr/>
    </dgm:pt>
    <dgm:pt modelId="{0CAAD674-CB54-4D04-85A5-9C9C841CF963}" type="pres">
      <dgm:prSet presAssocID="{0D66A4B3-36C3-4003-87A3-F2A47B9AFCD3}" presName="horzOne" presStyleCnt="0"/>
      <dgm:spPr/>
    </dgm:pt>
    <dgm:pt modelId="{7CE78CC1-49A7-456A-A25D-586DDF5180B7}" type="pres">
      <dgm:prSet presAssocID="{4B90A302-F6E3-4989-B7BC-8DD14E433266}" presName="vertTwo" presStyleCnt="0"/>
      <dgm:spPr/>
    </dgm:pt>
    <dgm:pt modelId="{4C6EAF01-158B-4EF6-AE03-7C12CA07959C}" type="pres">
      <dgm:prSet presAssocID="{4B90A302-F6E3-4989-B7BC-8DD14E433266}" presName="txTwo" presStyleLbl="node2" presStyleIdx="1" presStyleCnt="2" custScaleX="99994" custLinFactNeighborX="-17244" custLinFactNeighborY="9445">
        <dgm:presLayoutVars>
          <dgm:chPref val="3"/>
        </dgm:presLayoutVars>
      </dgm:prSet>
      <dgm:spPr/>
    </dgm:pt>
    <dgm:pt modelId="{C334A260-AD87-4DC1-BF14-46934478046E}" type="pres">
      <dgm:prSet presAssocID="{4B90A302-F6E3-4989-B7BC-8DD14E433266}" presName="parTransTwo" presStyleCnt="0"/>
      <dgm:spPr/>
    </dgm:pt>
    <dgm:pt modelId="{1973DB78-6FD6-4798-83C7-79F4E01FD7E9}" type="pres">
      <dgm:prSet presAssocID="{4B90A302-F6E3-4989-B7BC-8DD14E433266}" presName="horzTwo" presStyleCnt="0"/>
      <dgm:spPr/>
    </dgm:pt>
    <dgm:pt modelId="{834177F0-CAF2-4C81-916F-E1B0BA28C1A1}" type="pres">
      <dgm:prSet presAssocID="{B5309D4A-0664-4543-B6C5-13FF688F2196}" presName="vertThree" presStyleCnt="0"/>
      <dgm:spPr/>
    </dgm:pt>
    <dgm:pt modelId="{3B796D28-240A-4BC4-84AC-13B88A337CDA}" type="pres">
      <dgm:prSet presAssocID="{B5309D4A-0664-4543-B6C5-13FF688F2196}" presName="txThree" presStyleLbl="node3" presStyleIdx="2" presStyleCnt="3" custScaleX="98260" custScaleY="94729" custLinFactNeighborX="-15995" custLinFactNeighborY="458">
        <dgm:presLayoutVars>
          <dgm:chPref val="3"/>
        </dgm:presLayoutVars>
      </dgm:prSet>
      <dgm:spPr/>
    </dgm:pt>
    <dgm:pt modelId="{77D8262F-E84A-4B15-82B2-F548E7EF15E2}" type="pres">
      <dgm:prSet presAssocID="{B5309D4A-0664-4543-B6C5-13FF688F2196}" presName="horzThree" presStyleCnt="0"/>
      <dgm:spPr/>
    </dgm:pt>
  </dgm:ptLst>
  <dgm:cxnLst>
    <dgm:cxn modelId="{9971470E-1549-42F0-BC98-099DC360ACF9}" srcId="{1B668549-FA50-46ED-9B81-0F5221EAE8CD}" destId="{0D66A4B3-36C3-4003-87A3-F2A47B9AFCD3}" srcOrd="1" destOrd="0" parTransId="{51449A4A-4021-4C18-833F-F3F8E307A8CD}" sibTransId="{9EF48834-D719-4DF0-BD32-E3696CF4CE13}"/>
    <dgm:cxn modelId="{ED0EB74F-A751-4F76-9164-0133B617D388}" type="presOf" srcId="{4B90A302-F6E3-4989-B7BC-8DD14E433266}" destId="{4C6EAF01-158B-4EF6-AE03-7C12CA07959C}" srcOrd="0" destOrd="0" presId="urn:microsoft.com/office/officeart/2005/8/layout/hierarchy4"/>
    <dgm:cxn modelId="{508C6954-DE9A-47B1-8317-C4C9F33DD8A4}" type="presOf" srcId="{B5309D4A-0664-4543-B6C5-13FF688F2196}" destId="{3B796D28-240A-4BC4-84AC-13B88A337CDA}" srcOrd="0" destOrd="0" presId="urn:microsoft.com/office/officeart/2005/8/layout/hierarchy4"/>
    <dgm:cxn modelId="{3140FE56-5092-4EA9-AA51-D50F8CAAFA0A}" srcId="{95ED7807-E248-4BEC-8159-3A0B72732499}" destId="{72D984DB-5F67-4726-BAE5-032D8583A434}" srcOrd="1" destOrd="0" parTransId="{8B85A8EF-F829-4A2C-9014-ECE9C861F2D6}" sibTransId="{106E6A5E-BA72-4E93-8F3A-224731D6AA5B}"/>
    <dgm:cxn modelId="{F6DEB07F-F467-471F-A51A-426E2353560B}" srcId="{1B668549-FA50-46ED-9B81-0F5221EAE8CD}" destId="{E4120D5E-23DC-49B9-B988-DCFAB52A61CC}" srcOrd="0" destOrd="0" parTransId="{C817FADA-1748-4248-988B-8CBC98917E1F}" sibTransId="{737DAB5E-9036-4B96-B564-C60B2FD6EBCD}"/>
    <dgm:cxn modelId="{282D7481-791D-4C77-9F4E-B94BA4C2072F}" type="presOf" srcId="{0D66A4B3-36C3-4003-87A3-F2A47B9AFCD3}" destId="{66560699-1AAC-4DF3-9FEE-A2F4B49C2A40}" srcOrd="0" destOrd="0" presId="urn:microsoft.com/office/officeart/2005/8/layout/hierarchy4"/>
    <dgm:cxn modelId="{5EE0D59C-5C49-43BD-9408-DC680C7DD401}" srcId="{0D66A4B3-36C3-4003-87A3-F2A47B9AFCD3}" destId="{4B90A302-F6E3-4989-B7BC-8DD14E433266}" srcOrd="0" destOrd="0" parTransId="{46FF9CBA-4B90-411B-A2AF-5575EB4EF021}" sibTransId="{AFE919DD-C427-4654-9B25-F6D2BD927C5C}"/>
    <dgm:cxn modelId="{055306AC-CA43-4248-96C1-D8F8E084783A}" type="presOf" srcId="{1B668549-FA50-46ED-9B81-0F5221EAE8CD}" destId="{A09A82BF-BC23-4A00-ADE1-76ADDA48FADF}" srcOrd="0" destOrd="0" presId="urn:microsoft.com/office/officeart/2005/8/layout/hierarchy4"/>
    <dgm:cxn modelId="{992975B6-2592-4882-B346-DB07303B6C82}" srcId="{E4120D5E-23DC-49B9-B988-DCFAB52A61CC}" destId="{95ED7807-E248-4BEC-8159-3A0B72732499}" srcOrd="0" destOrd="0" parTransId="{AD068C55-E3A3-41FF-A5B3-127A9F5520C1}" sibTransId="{9A4EC82C-5710-4721-9742-FB23640D0F43}"/>
    <dgm:cxn modelId="{AD89D6C8-94BC-448D-B58F-CA9EC13E7220}" type="presOf" srcId="{43F0AFCB-D5B2-4093-96B2-9FE3F8B2FD5A}" destId="{F2173EE4-1304-482D-872F-DD56D0C35E9E}" srcOrd="0" destOrd="0" presId="urn:microsoft.com/office/officeart/2005/8/layout/hierarchy4"/>
    <dgm:cxn modelId="{057A6DD6-4A26-4E7D-8956-681C4A3020F4}" type="presOf" srcId="{E4120D5E-23DC-49B9-B988-DCFAB52A61CC}" destId="{FDA53F4A-C830-49CA-AAEA-6380BB2677EE}" srcOrd="0" destOrd="0" presId="urn:microsoft.com/office/officeart/2005/8/layout/hierarchy4"/>
    <dgm:cxn modelId="{1C4610D9-032A-4794-B3C7-9444395953F9}" srcId="{95ED7807-E248-4BEC-8159-3A0B72732499}" destId="{43F0AFCB-D5B2-4093-96B2-9FE3F8B2FD5A}" srcOrd="0" destOrd="0" parTransId="{C38F5FDA-A82F-4779-9661-437AE187E52C}" sibTransId="{B8ED001F-1FBF-4736-B212-8CC44BB3F109}"/>
    <dgm:cxn modelId="{4A3049E2-C6AE-4F7A-B8C7-41F9AED40135}" type="presOf" srcId="{95ED7807-E248-4BEC-8159-3A0B72732499}" destId="{0425CDB2-53AD-4783-B473-6E543BA6F75F}" srcOrd="0" destOrd="0" presId="urn:microsoft.com/office/officeart/2005/8/layout/hierarchy4"/>
    <dgm:cxn modelId="{D21D6AE8-E7A8-4660-A824-DB90405E2082}" type="presOf" srcId="{72D984DB-5F67-4726-BAE5-032D8583A434}" destId="{8B6E9D5F-D1B3-4F4E-B957-577BA9D9A02A}" srcOrd="0" destOrd="0" presId="urn:microsoft.com/office/officeart/2005/8/layout/hierarchy4"/>
    <dgm:cxn modelId="{071074FB-8C8A-4D1E-A9C9-974D3BD72D55}" srcId="{4B90A302-F6E3-4989-B7BC-8DD14E433266}" destId="{B5309D4A-0664-4543-B6C5-13FF688F2196}" srcOrd="0" destOrd="0" parTransId="{82CC10A3-6656-4758-8588-4C42C07BA590}" sibTransId="{5A7A220C-8AF8-4207-916B-AD2C22EF38C6}"/>
    <dgm:cxn modelId="{4F0D05BF-2B8F-4839-950E-56890022691D}" type="presParOf" srcId="{A09A82BF-BC23-4A00-ADE1-76ADDA48FADF}" destId="{07A46515-BF2B-42BC-9FF8-0CF9982135BA}" srcOrd="0" destOrd="0" presId="urn:microsoft.com/office/officeart/2005/8/layout/hierarchy4"/>
    <dgm:cxn modelId="{4A8A856E-5609-402F-9E40-04322A2B314B}" type="presParOf" srcId="{07A46515-BF2B-42BC-9FF8-0CF9982135BA}" destId="{FDA53F4A-C830-49CA-AAEA-6380BB2677EE}" srcOrd="0" destOrd="0" presId="urn:microsoft.com/office/officeart/2005/8/layout/hierarchy4"/>
    <dgm:cxn modelId="{4001C456-8123-45C6-B956-C3FE005CCD78}" type="presParOf" srcId="{07A46515-BF2B-42BC-9FF8-0CF9982135BA}" destId="{D06B6A4E-9CE0-4BE4-B6BE-D57A39A59075}" srcOrd="1" destOrd="0" presId="urn:microsoft.com/office/officeart/2005/8/layout/hierarchy4"/>
    <dgm:cxn modelId="{98968B4A-7D6C-4B24-AA8A-0FBCA7AB3F07}" type="presParOf" srcId="{07A46515-BF2B-42BC-9FF8-0CF9982135BA}" destId="{DD6BAEF4-F5EE-4A47-A2AF-C800E2C65ACC}" srcOrd="2" destOrd="0" presId="urn:microsoft.com/office/officeart/2005/8/layout/hierarchy4"/>
    <dgm:cxn modelId="{53AC78C8-91BA-462D-A61F-A12E52167B14}" type="presParOf" srcId="{DD6BAEF4-F5EE-4A47-A2AF-C800E2C65ACC}" destId="{D2F2055B-7AE6-4553-8005-CB2A3E9257B1}" srcOrd="0" destOrd="0" presId="urn:microsoft.com/office/officeart/2005/8/layout/hierarchy4"/>
    <dgm:cxn modelId="{7DD32417-5D75-47D9-AA86-472247C770E9}" type="presParOf" srcId="{D2F2055B-7AE6-4553-8005-CB2A3E9257B1}" destId="{0425CDB2-53AD-4783-B473-6E543BA6F75F}" srcOrd="0" destOrd="0" presId="urn:microsoft.com/office/officeart/2005/8/layout/hierarchy4"/>
    <dgm:cxn modelId="{C307FC6E-3CF3-44A8-815E-5B987EC8624B}" type="presParOf" srcId="{D2F2055B-7AE6-4553-8005-CB2A3E9257B1}" destId="{B061BA19-081A-43B1-80D2-F4913B1DFF7D}" srcOrd="1" destOrd="0" presId="urn:microsoft.com/office/officeart/2005/8/layout/hierarchy4"/>
    <dgm:cxn modelId="{38F29660-0317-4176-A760-9A94A89BB706}" type="presParOf" srcId="{D2F2055B-7AE6-4553-8005-CB2A3E9257B1}" destId="{E8F85F6D-33BA-40C9-9A05-4F09FB052A68}" srcOrd="2" destOrd="0" presId="urn:microsoft.com/office/officeart/2005/8/layout/hierarchy4"/>
    <dgm:cxn modelId="{022274B7-73F6-4AAB-A4BA-FA4DD14AB774}" type="presParOf" srcId="{E8F85F6D-33BA-40C9-9A05-4F09FB052A68}" destId="{FA45A75E-49E5-4947-9FCF-15497E919E4B}" srcOrd="0" destOrd="0" presId="urn:microsoft.com/office/officeart/2005/8/layout/hierarchy4"/>
    <dgm:cxn modelId="{664C5846-BEF0-4A96-8A56-7007DBCB6627}" type="presParOf" srcId="{FA45A75E-49E5-4947-9FCF-15497E919E4B}" destId="{F2173EE4-1304-482D-872F-DD56D0C35E9E}" srcOrd="0" destOrd="0" presId="urn:microsoft.com/office/officeart/2005/8/layout/hierarchy4"/>
    <dgm:cxn modelId="{2D768303-4E34-4844-88BB-29291BEB3684}" type="presParOf" srcId="{FA45A75E-49E5-4947-9FCF-15497E919E4B}" destId="{151B3D00-4316-46EB-8DB3-3B9208A55533}" srcOrd="1" destOrd="0" presId="urn:microsoft.com/office/officeart/2005/8/layout/hierarchy4"/>
    <dgm:cxn modelId="{306C04D7-9A8E-43A2-9ADA-DD40691EF72C}" type="presParOf" srcId="{E8F85F6D-33BA-40C9-9A05-4F09FB052A68}" destId="{26422191-36F6-44A1-899C-70BFDB4256BB}" srcOrd="1" destOrd="0" presId="urn:microsoft.com/office/officeart/2005/8/layout/hierarchy4"/>
    <dgm:cxn modelId="{9BDDCB98-41DF-4EF4-89A0-D0C5C3B4C9C1}" type="presParOf" srcId="{E8F85F6D-33BA-40C9-9A05-4F09FB052A68}" destId="{E1A7FC9C-D392-49E6-91CB-C254065686BE}" srcOrd="2" destOrd="0" presId="urn:microsoft.com/office/officeart/2005/8/layout/hierarchy4"/>
    <dgm:cxn modelId="{589E5D58-BB86-4416-8679-D592F1911425}" type="presParOf" srcId="{E1A7FC9C-D392-49E6-91CB-C254065686BE}" destId="{8B6E9D5F-D1B3-4F4E-B957-577BA9D9A02A}" srcOrd="0" destOrd="0" presId="urn:microsoft.com/office/officeart/2005/8/layout/hierarchy4"/>
    <dgm:cxn modelId="{C1825753-BB3C-425A-9417-D186F5A5198F}" type="presParOf" srcId="{E1A7FC9C-D392-49E6-91CB-C254065686BE}" destId="{7470AE4A-3EEF-4ACC-A80B-BC762BA924F4}" srcOrd="1" destOrd="0" presId="urn:microsoft.com/office/officeart/2005/8/layout/hierarchy4"/>
    <dgm:cxn modelId="{78DC5F64-4D68-4B40-B96A-99AA84FAB560}" type="presParOf" srcId="{A09A82BF-BC23-4A00-ADE1-76ADDA48FADF}" destId="{9D1A2B58-7906-41EB-BE93-BB6846C685FA}" srcOrd="1" destOrd="0" presId="urn:microsoft.com/office/officeart/2005/8/layout/hierarchy4"/>
    <dgm:cxn modelId="{54C6C9D3-30A7-4432-9530-921232B18B99}" type="presParOf" srcId="{A09A82BF-BC23-4A00-ADE1-76ADDA48FADF}" destId="{20EEF6A8-C661-4F30-B82C-44F5656B472D}" srcOrd="2" destOrd="0" presId="urn:microsoft.com/office/officeart/2005/8/layout/hierarchy4"/>
    <dgm:cxn modelId="{FB4A9413-0EF8-42E5-877C-D0207DAC283D}" type="presParOf" srcId="{20EEF6A8-C661-4F30-B82C-44F5656B472D}" destId="{66560699-1AAC-4DF3-9FEE-A2F4B49C2A40}" srcOrd="0" destOrd="0" presId="urn:microsoft.com/office/officeart/2005/8/layout/hierarchy4"/>
    <dgm:cxn modelId="{21DCA77E-F9D6-4111-80A0-E37519E1A975}" type="presParOf" srcId="{20EEF6A8-C661-4F30-B82C-44F5656B472D}" destId="{DE766361-A109-46DF-B0FA-E414D968CD84}" srcOrd="1" destOrd="0" presId="urn:microsoft.com/office/officeart/2005/8/layout/hierarchy4"/>
    <dgm:cxn modelId="{5B8A81B9-1F7F-4614-A43D-9635CE5A94FA}" type="presParOf" srcId="{20EEF6A8-C661-4F30-B82C-44F5656B472D}" destId="{0CAAD674-CB54-4D04-85A5-9C9C841CF963}" srcOrd="2" destOrd="0" presId="urn:microsoft.com/office/officeart/2005/8/layout/hierarchy4"/>
    <dgm:cxn modelId="{647CCCE8-CAB8-42C8-8183-187736391390}" type="presParOf" srcId="{0CAAD674-CB54-4D04-85A5-9C9C841CF963}" destId="{7CE78CC1-49A7-456A-A25D-586DDF5180B7}" srcOrd="0" destOrd="0" presId="urn:microsoft.com/office/officeart/2005/8/layout/hierarchy4"/>
    <dgm:cxn modelId="{BBCE546F-4E6E-44EA-B900-11AB679F9E86}" type="presParOf" srcId="{7CE78CC1-49A7-456A-A25D-586DDF5180B7}" destId="{4C6EAF01-158B-4EF6-AE03-7C12CA07959C}" srcOrd="0" destOrd="0" presId="urn:microsoft.com/office/officeart/2005/8/layout/hierarchy4"/>
    <dgm:cxn modelId="{F664B4D7-6DB6-47D8-B521-D986A4EA0C56}" type="presParOf" srcId="{7CE78CC1-49A7-456A-A25D-586DDF5180B7}" destId="{C334A260-AD87-4DC1-BF14-46934478046E}" srcOrd="1" destOrd="0" presId="urn:microsoft.com/office/officeart/2005/8/layout/hierarchy4"/>
    <dgm:cxn modelId="{4678E93C-83FA-446D-BDE5-228FF104F5F1}" type="presParOf" srcId="{7CE78CC1-49A7-456A-A25D-586DDF5180B7}" destId="{1973DB78-6FD6-4798-83C7-79F4E01FD7E9}" srcOrd="2" destOrd="0" presId="urn:microsoft.com/office/officeart/2005/8/layout/hierarchy4"/>
    <dgm:cxn modelId="{3F47A6A9-269D-4DA5-8456-17BA87C46BC1}" type="presParOf" srcId="{1973DB78-6FD6-4798-83C7-79F4E01FD7E9}" destId="{834177F0-CAF2-4C81-916F-E1B0BA28C1A1}" srcOrd="0" destOrd="0" presId="urn:microsoft.com/office/officeart/2005/8/layout/hierarchy4"/>
    <dgm:cxn modelId="{F35A609D-9BD2-410F-907B-FF42E9C7EAAE}" type="presParOf" srcId="{834177F0-CAF2-4C81-916F-E1B0BA28C1A1}" destId="{3B796D28-240A-4BC4-84AC-13B88A337CDA}" srcOrd="0" destOrd="0" presId="urn:microsoft.com/office/officeart/2005/8/layout/hierarchy4"/>
    <dgm:cxn modelId="{559875A1-0340-479D-BB95-D7930AC40203}" type="presParOf" srcId="{834177F0-CAF2-4C81-916F-E1B0BA28C1A1}" destId="{77D8262F-E84A-4B15-82B2-F548E7EF15E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BDCA1-940D-4BB0-AE88-6366A284332D}">
      <dsp:nvSpPr>
        <dsp:cNvPr id="0" name=""/>
        <dsp:cNvSpPr/>
      </dsp:nvSpPr>
      <dsp:spPr>
        <a:xfrm>
          <a:off x="0" y="392881"/>
          <a:ext cx="10515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Transforming CRM data into actionable insights.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Unveiling customer behavior patterns &amp; buying habits.</a:t>
          </a:r>
          <a:endParaRPr lang="en-US" sz="2300" kern="1200"/>
        </a:p>
      </dsp:txBody>
      <dsp:txXfrm>
        <a:off x="0" y="392881"/>
        <a:ext cx="10515600" cy="1340325"/>
      </dsp:txXfrm>
    </dsp:sp>
    <dsp:sp modelId="{F59A7797-BDC2-4B25-81BC-D6697A285F0D}">
      <dsp:nvSpPr>
        <dsp:cNvPr id="0" name=""/>
        <dsp:cNvSpPr/>
      </dsp:nvSpPr>
      <dsp:spPr>
        <a:xfrm>
          <a:off x="525780" y="53401"/>
          <a:ext cx="7360920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kern="1200"/>
            <a:t>What is CRM Analysis? </a:t>
          </a:r>
          <a:endParaRPr lang="en-US" sz="2300" kern="1200"/>
        </a:p>
      </dsp:txBody>
      <dsp:txXfrm>
        <a:off x="558924" y="86545"/>
        <a:ext cx="7294632" cy="612672"/>
      </dsp:txXfrm>
    </dsp:sp>
    <dsp:sp modelId="{779738FA-1C5E-4AB1-89D2-6DDC75E18D21}">
      <dsp:nvSpPr>
        <dsp:cNvPr id="0" name=""/>
        <dsp:cNvSpPr/>
      </dsp:nvSpPr>
      <dsp:spPr>
        <a:xfrm>
          <a:off x="0" y="2196886"/>
          <a:ext cx="1051560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Uncovers customer behavior for improved customer experiences.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Optimizes marketing campaigns for better targeting and ROI.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Identifies opportunities to grow customer base and retention.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Empowers proactive customer service initiatives.</a:t>
          </a:r>
          <a:endParaRPr lang="en-US" sz="2300" kern="1200"/>
        </a:p>
      </dsp:txBody>
      <dsp:txXfrm>
        <a:off x="0" y="2196886"/>
        <a:ext cx="10515600" cy="2101050"/>
      </dsp:txXfrm>
    </dsp:sp>
    <dsp:sp modelId="{0D7F07FE-6FAC-413A-98C7-5331C2A47570}">
      <dsp:nvSpPr>
        <dsp:cNvPr id="0" name=""/>
        <dsp:cNvSpPr/>
      </dsp:nvSpPr>
      <dsp:spPr>
        <a:xfrm>
          <a:off x="525780" y="1857406"/>
          <a:ext cx="7360920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kern="1200"/>
            <a:t>Why is CRM Analysis Important? </a:t>
          </a:r>
          <a:endParaRPr lang="en-US" sz="2300" kern="1200"/>
        </a:p>
      </dsp:txBody>
      <dsp:txXfrm>
        <a:off x="558924" y="1890550"/>
        <a:ext cx="729463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26E54-95F7-4370-ADDE-958D94EAD54A}">
      <dsp:nvSpPr>
        <dsp:cNvPr id="0" name=""/>
        <dsp:cNvSpPr/>
      </dsp:nvSpPr>
      <dsp:spPr>
        <a:xfrm>
          <a:off x="1543865" y="1697331"/>
          <a:ext cx="1954702" cy="9773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100" b="1" kern="1200" baseline="0"/>
            <a:t>Normal Purchase Transaction </a:t>
          </a:r>
          <a:endParaRPr lang="en-GB" sz="1100" b="1" kern="1200" baseline="0"/>
        </a:p>
      </dsp:txBody>
      <dsp:txXfrm>
        <a:off x="1572491" y="1725957"/>
        <a:ext cx="1897450" cy="920099"/>
      </dsp:txXfrm>
    </dsp:sp>
    <dsp:sp modelId="{67EAB148-01FF-496B-88CF-220FCA5A2D17}">
      <dsp:nvSpPr>
        <dsp:cNvPr id="0" name=""/>
        <dsp:cNvSpPr/>
      </dsp:nvSpPr>
      <dsp:spPr>
        <a:xfrm rot="18274738">
          <a:off x="3200676" y="1598646"/>
          <a:ext cx="13776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77663" y="20214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baseline="0"/>
        </a:p>
      </dsp:txBody>
      <dsp:txXfrm>
        <a:off x="3855066" y="1584419"/>
        <a:ext cx="68883" cy="68883"/>
      </dsp:txXfrm>
    </dsp:sp>
    <dsp:sp modelId="{DE918D57-A6B4-45DD-835A-639651529FB3}">
      <dsp:nvSpPr>
        <dsp:cNvPr id="0" name=""/>
        <dsp:cNvSpPr/>
      </dsp:nvSpPr>
      <dsp:spPr>
        <a:xfrm>
          <a:off x="4280448" y="583715"/>
          <a:ext cx="1954702" cy="935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baseline="0" dirty="0"/>
            <a:t>Overall 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baseline="0" dirty="0"/>
            <a:t>Total Order Count = 19960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baseline="0" dirty="0"/>
            <a:t>Total Unique Products = 4070</a:t>
          </a:r>
          <a:endParaRPr lang="en-GB" sz="1100" kern="1200" baseline="0" dirty="0"/>
        </a:p>
      </dsp:txBody>
      <dsp:txXfrm>
        <a:off x="4307862" y="611129"/>
        <a:ext cx="1899874" cy="881171"/>
      </dsp:txXfrm>
    </dsp:sp>
    <dsp:sp modelId="{40605419-B999-4A9A-A7D1-8DD331CF1AF4}">
      <dsp:nvSpPr>
        <dsp:cNvPr id="0" name=""/>
        <dsp:cNvSpPr/>
      </dsp:nvSpPr>
      <dsp:spPr>
        <a:xfrm rot="19457599">
          <a:off x="6144647" y="750511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baseline="0"/>
        </a:p>
      </dsp:txBody>
      <dsp:txXfrm>
        <a:off x="6602019" y="746654"/>
        <a:ext cx="48144" cy="48144"/>
      </dsp:txXfrm>
    </dsp:sp>
    <dsp:sp modelId="{1990B4DC-2F1B-45AB-B922-25BB22556987}">
      <dsp:nvSpPr>
        <dsp:cNvPr id="0" name=""/>
        <dsp:cNvSpPr/>
      </dsp:nvSpPr>
      <dsp:spPr>
        <a:xfrm>
          <a:off x="7017032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baseline="0" dirty="0"/>
            <a:t>75% of Total Orders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baseline="0" dirty="0"/>
            <a:t>have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baseline="0" dirty="0"/>
            <a:t>Unique Products count  &lt;=29 </a:t>
          </a:r>
          <a:r>
            <a:rPr lang="en-IN" sz="1100" kern="1200" baseline="0" dirty="0"/>
            <a:t> per Order</a:t>
          </a:r>
          <a:endParaRPr lang="en-GB" sz="1100" kern="1200" baseline="0" dirty="0"/>
        </a:p>
      </dsp:txBody>
      <dsp:txXfrm>
        <a:off x="7045658" y="29688"/>
        <a:ext cx="1897450" cy="920099"/>
      </dsp:txXfrm>
    </dsp:sp>
    <dsp:sp modelId="{1D1EECEA-B441-4B26-AB61-D300A0202214}">
      <dsp:nvSpPr>
        <dsp:cNvPr id="0" name=""/>
        <dsp:cNvSpPr/>
      </dsp:nvSpPr>
      <dsp:spPr>
        <a:xfrm rot="2142401">
          <a:off x="6144647" y="1312488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baseline="0"/>
        </a:p>
      </dsp:txBody>
      <dsp:txXfrm>
        <a:off x="6602019" y="1308631"/>
        <a:ext cx="48144" cy="48144"/>
      </dsp:txXfrm>
    </dsp:sp>
    <dsp:sp modelId="{2EA4A403-7F47-4215-BBCB-7194EF5F3430}">
      <dsp:nvSpPr>
        <dsp:cNvPr id="0" name=""/>
        <dsp:cNvSpPr/>
      </dsp:nvSpPr>
      <dsp:spPr>
        <a:xfrm>
          <a:off x="7017032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baseline="0"/>
            <a:t>75% of Total Orders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baseline="0"/>
            <a:t>have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baseline="0"/>
            <a:t>Quantity per Product &lt;=11 </a:t>
          </a:r>
          <a:r>
            <a:rPr lang="en-IN" sz="1100" kern="1200" baseline="0"/>
            <a:t>per Order . </a:t>
          </a:r>
          <a:endParaRPr lang="en-GB" sz="1100" kern="1200" baseline="0"/>
        </a:p>
      </dsp:txBody>
      <dsp:txXfrm>
        <a:off x="7045658" y="1153642"/>
        <a:ext cx="1897450" cy="920099"/>
      </dsp:txXfrm>
    </dsp:sp>
    <dsp:sp modelId="{5713777A-2C3C-4340-9868-5E0B06E2232D}">
      <dsp:nvSpPr>
        <dsp:cNvPr id="0" name=""/>
        <dsp:cNvSpPr/>
      </dsp:nvSpPr>
      <dsp:spPr>
        <a:xfrm rot="3295615">
          <a:off x="3209162" y="2722600"/>
          <a:ext cx="136069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0690" y="20214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baseline="0"/>
        </a:p>
      </dsp:txBody>
      <dsp:txXfrm>
        <a:off x="3855490" y="2708797"/>
        <a:ext cx="68034" cy="68034"/>
      </dsp:txXfrm>
    </dsp:sp>
    <dsp:sp modelId="{999F8643-1A94-4F1B-9DCC-188F27E985AE}">
      <dsp:nvSpPr>
        <dsp:cNvPr id="0" name=""/>
        <dsp:cNvSpPr/>
      </dsp:nvSpPr>
      <dsp:spPr>
        <a:xfrm>
          <a:off x="4280448" y="2810947"/>
          <a:ext cx="1954702" cy="9773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baseline="0" dirty="0"/>
            <a:t>Overall,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baseline="0" dirty="0"/>
            <a:t>Total Revenue  = £  9.7 Million </a:t>
          </a:r>
          <a:endParaRPr lang="en-GB" sz="1100" kern="1200" baseline="0" dirty="0"/>
        </a:p>
      </dsp:txBody>
      <dsp:txXfrm>
        <a:off x="4309074" y="2839573"/>
        <a:ext cx="1897450" cy="920099"/>
      </dsp:txXfrm>
    </dsp:sp>
    <dsp:sp modelId="{9399D8E1-751C-48D9-BD51-D743D8CB1DE3}">
      <dsp:nvSpPr>
        <dsp:cNvPr id="0" name=""/>
        <dsp:cNvSpPr/>
      </dsp:nvSpPr>
      <dsp:spPr>
        <a:xfrm rot="19457599">
          <a:off x="6144647" y="2998419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baseline="0"/>
        </a:p>
      </dsp:txBody>
      <dsp:txXfrm>
        <a:off x="6602019" y="2994562"/>
        <a:ext cx="48144" cy="48144"/>
      </dsp:txXfrm>
    </dsp:sp>
    <dsp:sp modelId="{FB3748D3-9D53-4D60-BDFD-E7D5535A15C9}">
      <dsp:nvSpPr>
        <dsp:cNvPr id="0" name=""/>
        <dsp:cNvSpPr/>
      </dsp:nvSpPr>
      <dsp:spPr>
        <a:xfrm>
          <a:off x="7017032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baseline="0" dirty="0"/>
            <a:t>75% of Total Orders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baseline="0" dirty="0"/>
            <a:t>have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baseline="0" dirty="0"/>
            <a:t>Invoice Amount &lt;=493.46  </a:t>
          </a:r>
          <a:r>
            <a:rPr lang="en-IN" sz="1100" kern="1200" baseline="0" dirty="0"/>
            <a:t>per Order.</a:t>
          </a:r>
          <a:endParaRPr lang="en-GB" sz="1100" kern="1200" baseline="0" dirty="0"/>
        </a:p>
      </dsp:txBody>
      <dsp:txXfrm>
        <a:off x="7045658" y="2277596"/>
        <a:ext cx="1897450" cy="920099"/>
      </dsp:txXfrm>
    </dsp:sp>
    <dsp:sp modelId="{E6464041-BF52-45EA-86E1-2F0F4E4ABED3}">
      <dsp:nvSpPr>
        <dsp:cNvPr id="0" name=""/>
        <dsp:cNvSpPr/>
      </dsp:nvSpPr>
      <dsp:spPr>
        <a:xfrm rot="2142401">
          <a:off x="6144647" y="3560396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baseline="0"/>
        </a:p>
      </dsp:txBody>
      <dsp:txXfrm>
        <a:off x="6602019" y="3556539"/>
        <a:ext cx="48144" cy="48144"/>
      </dsp:txXfrm>
    </dsp:sp>
    <dsp:sp modelId="{CB8C0936-97C2-4C1C-9316-6355D793D5A1}">
      <dsp:nvSpPr>
        <dsp:cNvPr id="0" name=""/>
        <dsp:cNvSpPr/>
      </dsp:nvSpPr>
      <dsp:spPr>
        <a:xfrm>
          <a:off x="7017032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baseline="0" dirty="0"/>
            <a:t>6% Products </a:t>
          </a:r>
          <a:r>
            <a:rPr lang="en-IN" sz="1100" kern="1200" baseline="0" dirty="0"/>
            <a:t>(approx.245 Products only)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baseline="0" dirty="0"/>
            <a:t>are  contributing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baseline="0" dirty="0"/>
            <a:t>52.67%</a:t>
          </a:r>
          <a:r>
            <a:rPr lang="en-IN" sz="1100" kern="1200" baseline="0" dirty="0"/>
            <a:t> of Overall Total Revenue  £  9.7 Million .</a:t>
          </a:r>
          <a:endParaRPr lang="en-GB" sz="1100" kern="1200" baseline="0" dirty="0"/>
        </a:p>
      </dsp:txBody>
      <dsp:txXfrm>
        <a:off x="7045658" y="3401550"/>
        <a:ext cx="1897450" cy="920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53F4A-C830-49CA-AAEA-6380BB2677EE}">
      <dsp:nvSpPr>
        <dsp:cNvPr id="0" name=""/>
        <dsp:cNvSpPr/>
      </dsp:nvSpPr>
      <dsp:spPr>
        <a:xfrm>
          <a:off x="0" y="25903"/>
          <a:ext cx="5569741" cy="151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Loyal Customers </a:t>
          </a:r>
          <a:r>
            <a:rPr lang="en-IN" sz="2000" kern="1200" dirty="0">
              <a:sym typeface="Wingdings" panose="05000000000000000000" pitchFamily="2" charset="2"/>
            </a:rPr>
            <a:t> </a:t>
          </a:r>
          <a:r>
            <a:rPr lang="en-IN" sz="2000" kern="1200" dirty="0"/>
            <a:t>1597 customers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( customers who shop frequently and whose last purchase has been a short while  )</a:t>
          </a:r>
          <a:endParaRPr lang="en-GB" sz="1400" kern="1200" dirty="0"/>
        </a:p>
      </dsp:txBody>
      <dsp:txXfrm>
        <a:off x="44416" y="70319"/>
        <a:ext cx="5480909" cy="1427631"/>
      </dsp:txXfrm>
    </dsp:sp>
    <dsp:sp modelId="{0425CDB2-53AD-4783-B473-6E543BA6F75F}">
      <dsp:nvSpPr>
        <dsp:cNvPr id="0" name=""/>
        <dsp:cNvSpPr/>
      </dsp:nvSpPr>
      <dsp:spPr>
        <a:xfrm>
          <a:off x="0" y="1694712"/>
          <a:ext cx="5485437" cy="1295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Potential Loyalist </a:t>
          </a:r>
          <a:r>
            <a:rPr lang="en-IN" sz="1800" kern="1200" dirty="0">
              <a:sym typeface="Wingdings" panose="05000000000000000000" pitchFamily="2" charset="2"/>
            </a:rPr>
            <a:t> </a:t>
          </a:r>
          <a:r>
            <a:rPr lang="en-IN" sz="1800" kern="1200" dirty="0"/>
            <a:t>1019 customers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( customers who shop at medium frequency and have not spent a long time since their last purchase )</a:t>
          </a:r>
          <a:endParaRPr lang="en-GB" sz="1400" kern="1200" dirty="0"/>
        </a:p>
      </dsp:txBody>
      <dsp:txXfrm>
        <a:off x="37950" y="1732662"/>
        <a:ext cx="5409537" cy="1219812"/>
      </dsp:txXfrm>
    </dsp:sp>
    <dsp:sp modelId="{F2173EE4-1304-482D-872F-DD56D0C35E9E}">
      <dsp:nvSpPr>
        <dsp:cNvPr id="0" name=""/>
        <dsp:cNvSpPr/>
      </dsp:nvSpPr>
      <dsp:spPr>
        <a:xfrm>
          <a:off x="6028" y="3110901"/>
          <a:ext cx="2909248" cy="1295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Customers Needing Attention  --&gt; 250 customers</a:t>
          </a:r>
          <a:endParaRPr lang="en-GB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( the customer class in the middle of the RF graph, and  if it is not emphasized, it moves towards the risky group )</a:t>
          </a:r>
          <a:endParaRPr lang="en-GB" sz="900" kern="1200" dirty="0"/>
        </a:p>
      </dsp:txBody>
      <dsp:txXfrm>
        <a:off x="43978" y="3148851"/>
        <a:ext cx="2833348" cy="1219812"/>
      </dsp:txXfrm>
    </dsp:sp>
    <dsp:sp modelId="{8B6E9D5F-D1B3-4F4E-B957-577BA9D9A02A}">
      <dsp:nvSpPr>
        <dsp:cNvPr id="0" name=""/>
        <dsp:cNvSpPr/>
      </dsp:nvSpPr>
      <dsp:spPr>
        <a:xfrm>
          <a:off x="3037465" y="3110901"/>
          <a:ext cx="2586816" cy="1295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kern="1200" dirty="0"/>
            <a:t>At Risk </a:t>
          </a:r>
          <a:r>
            <a:rPr lang="en-IN" sz="1600" b="1" kern="1200" dirty="0">
              <a:sym typeface="Wingdings" panose="05000000000000000000" pitchFamily="2" charset="2"/>
            </a:rPr>
            <a:t> </a:t>
          </a:r>
          <a:r>
            <a:rPr lang="en-IN" sz="1600" b="1" kern="1200" dirty="0"/>
            <a:t>613 customers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( customers who shop relatively often but  have not shopped for a long time ) </a:t>
          </a:r>
          <a:endParaRPr lang="en-GB" sz="1100" kern="1200" dirty="0"/>
        </a:p>
      </dsp:txBody>
      <dsp:txXfrm>
        <a:off x="3075415" y="3148851"/>
        <a:ext cx="2510916" cy="1219812"/>
      </dsp:txXfrm>
    </dsp:sp>
    <dsp:sp modelId="{66560699-1AAC-4DF3-9FEE-A2F4B49C2A40}">
      <dsp:nvSpPr>
        <dsp:cNvPr id="0" name=""/>
        <dsp:cNvSpPr/>
      </dsp:nvSpPr>
      <dsp:spPr>
        <a:xfrm>
          <a:off x="5733687" y="42656"/>
          <a:ext cx="2842910" cy="1527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Champions </a:t>
          </a:r>
          <a:r>
            <a:rPr lang="en-IN" sz="1600" kern="1200" dirty="0">
              <a:sym typeface="Wingdings" panose="05000000000000000000" pitchFamily="2" charset="2"/>
            </a:rPr>
            <a:t> 466 customers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u="none" strike="noStrike" kern="1200" baseline="0" dirty="0">
              <a:latin typeface="Nunito-Regular"/>
            </a:rPr>
            <a:t>( customers who shop frequently and have made their last purchases in a very short time )</a:t>
          </a:r>
          <a:endParaRPr lang="en-GB" sz="1200" kern="1200" dirty="0"/>
        </a:p>
      </dsp:txBody>
      <dsp:txXfrm>
        <a:off x="5778424" y="87393"/>
        <a:ext cx="2753436" cy="1437964"/>
      </dsp:txXfrm>
    </dsp:sp>
    <dsp:sp modelId="{4C6EAF01-158B-4EF6-AE03-7C12CA07959C}">
      <dsp:nvSpPr>
        <dsp:cNvPr id="0" name=""/>
        <dsp:cNvSpPr/>
      </dsp:nvSpPr>
      <dsp:spPr>
        <a:xfrm>
          <a:off x="5611352" y="1691538"/>
          <a:ext cx="2911917" cy="1295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 dirty="0"/>
            <a:t>About to Sleep --&gt; 165 customers </a:t>
          </a:r>
          <a:endParaRPr lang="en-GB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( customer class who has not shopped frequently and has passed a certain amount of time since their shopping )</a:t>
          </a:r>
          <a:r>
            <a:rPr lang="en-IN" sz="1400" kern="1200" dirty="0"/>
            <a:t> </a:t>
          </a:r>
          <a:endParaRPr lang="en-GB" sz="1400" kern="1200" dirty="0"/>
        </a:p>
      </dsp:txBody>
      <dsp:txXfrm>
        <a:off x="5649302" y="1729488"/>
        <a:ext cx="2836017" cy="1219812"/>
      </dsp:txXfrm>
    </dsp:sp>
    <dsp:sp modelId="{3B796D28-240A-4BC4-84AC-13B88A337CDA}">
      <dsp:nvSpPr>
        <dsp:cNvPr id="0" name=""/>
        <dsp:cNvSpPr/>
      </dsp:nvSpPr>
      <dsp:spPr>
        <a:xfrm>
          <a:off x="5672972" y="3127810"/>
          <a:ext cx="2861421" cy="1227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 dirty="0"/>
            <a:t>Hibernating --&gt; 262 customers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kern="1200" dirty="0"/>
            <a:t>( The class of customers who shop relatively often but have not shopped for a long time )</a:t>
          </a:r>
          <a:endParaRPr lang="en-GB" sz="1000" b="0" kern="1200" dirty="0"/>
        </a:p>
      </dsp:txBody>
      <dsp:txXfrm>
        <a:off x="5708922" y="3163760"/>
        <a:ext cx="2789521" cy="1155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7DEE-B25A-EFE4-E953-22781B2C0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EB0D5-F357-9EC4-EAE2-4A6BC0E2D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63DB8-CD6D-7DF8-9205-CF789F9F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570-008D-42B8-A87E-D5FE16AA814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62B5-8EA8-AB9F-1145-3A1D1E90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5C42F-D65D-348C-E78D-A67DC266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EEA-6C80-40FA-9916-419021F2F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5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7058-ECD9-E79F-1027-52E7089E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449FB-B356-1A49-0385-F12F1C959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A38E-62C9-311E-47BA-FCE67FDD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570-008D-42B8-A87E-D5FE16AA814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1EDC5-F48B-ED07-13BE-164512B7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DCE7-E51B-0AB6-3B1A-86B3177D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EEA-6C80-40FA-9916-419021F2F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2F4BA-270A-9D75-3088-26557D42A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C7FA5-2DAF-37CA-F30D-8EA8C2359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ED31-A5FE-4EBC-D49F-3178A8D2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570-008D-42B8-A87E-D5FE16AA814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5AF7-3FEC-5976-2C18-24347DDF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5D2B-85FF-E0DF-E8E9-BE0887C4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EEA-6C80-40FA-9916-419021F2F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6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59F3-7811-2B75-1F18-01A4388C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5564-546D-D544-2855-109D89C9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5260-E89D-E60D-4A10-4CFD7003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570-008D-42B8-A87E-D5FE16AA814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7504-D66A-519F-D746-DA534182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5314-A7FD-FBD2-C587-B552430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EEA-6C80-40FA-9916-419021F2F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6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035C-C1EB-9FD5-EEB4-85674519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AC280-389F-905D-8F20-DBD41936E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FF97-9C03-5C1E-9F57-7FDEAF95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570-008D-42B8-A87E-D5FE16AA814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9F17-59FB-C9A3-C0E4-27F4765D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2F7A-054D-29A2-C916-BCF387F2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EEA-6C80-40FA-9916-419021F2F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15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CC3D-B432-820B-6A24-A0432133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173B-3883-8F6A-89E1-A47D0210D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2323C-DF0F-BAAF-9BBE-1B1DD610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86A9C-FB98-98F7-AA7F-9C83FBE3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570-008D-42B8-A87E-D5FE16AA814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B8319-DB9D-CEA6-F55B-E6F82ABD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A98C7-8CC6-0CC0-DBF4-DFE1D7DA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EEA-6C80-40FA-9916-419021F2F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0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A660-EF28-26C5-1FF1-14B15B87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169A-7DE1-EDD8-CF7B-6BFE0580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F2B4-7186-6331-E64D-40FCB4EB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562A4-45A2-3F56-599E-408A7B53C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9836D-D346-0DCC-80F6-C881B15AC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1BD36-D72A-C1FC-E200-750D0A44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570-008D-42B8-A87E-D5FE16AA814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47202-173E-EB36-F5A1-FABDEC19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0F17F-F0CC-EE4A-B3C9-830A6109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EEA-6C80-40FA-9916-419021F2F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1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B0F-98CD-D0DA-C34C-D04A724E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9D4DE-E71B-3023-523E-34E25693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570-008D-42B8-A87E-D5FE16AA814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94225-0E73-7374-D825-15D7047A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A439F-A5A3-1C86-512B-0967E273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EEA-6C80-40FA-9916-419021F2F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2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5C2F-9029-0315-D57E-457B03D4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570-008D-42B8-A87E-D5FE16AA814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4A7C3-B794-7B6E-1096-1137C934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FC65F-241E-75C9-4062-8E7CB6CC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EEA-6C80-40FA-9916-419021F2F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1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8413-D93E-7B9D-83EF-0DAC0E0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0E34-4828-6950-E220-2418F8B6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EAD72-D0D8-DD3D-BF5E-8694B3261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6478D-EE7F-BE95-E345-4473DC33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570-008D-42B8-A87E-D5FE16AA814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9F989-31D8-FEB8-EE76-CEDD5117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A2B90-B9F5-E99C-4D4D-4BC7341F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EEA-6C80-40FA-9916-419021F2F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9F04-B147-C6B9-9FA1-EA4A5EF5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48C28-2544-4AF4-93B0-62E28841F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97A3F-FF71-F4E6-5F51-71288326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326C-4A90-0F12-7F6F-5E67E6A9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570-008D-42B8-A87E-D5FE16AA814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D5357-9EC1-876A-7248-56281B58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1DB5-EE19-E988-D6C9-BE3192E0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EEA-6C80-40FA-9916-419021F2F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84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83FB3-BADC-4B20-53DC-5AC27F80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24E54-6316-39A0-D455-666A3E14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2BDC-7239-77C9-CFE6-307401B08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38570-008D-42B8-A87E-D5FE16AA8141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DE2B-EC6F-F21C-EAA8-118C1E2EC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B04B-3370-7D64-4684-9E5ADC195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0BEEA-6C80-40FA-9916-419021F2F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39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kshayngupta.official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C7D52-ABB8-1544-05CB-FA2F8271EC09}"/>
              </a:ext>
            </a:extLst>
          </p:cNvPr>
          <p:cNvSpPr txBox="1"/>
          <p:nvPr/>
        </p:nvSpPr>
        <p:spPr>
          <a:xfrm>
            <a:off x="5162550" y="1562669"/>
            <a:ext cx="5636113" cy="2456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Unveiling Customer Insights through CRM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5F47B-4E74-F11B-3462-0430D6B1BD20}"/>
              </a:ext>
            </a:extLst>
          </p:cNvPr>
          <p:cNvSpPr txBox="1"/>
          <p:nvPr/>
        </p:nvSpPr>
        <p:spPr>
          <a:xfrm>
            <a:off x="5649309" y="4298722"/>
            <a:ext cx="4678086" cy="1148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Understanding Customer Behavior for Enhanced Business Strategies</a:t>
            </a:r>
          </a:p>
        </p:txBody>
      </p:sp>
      <p:pic>
        <p:nvPicPr>
          <p:cNvPr id="13" name="Picture 12" descr="Graph">
            <a:extLst>
              <a:ext uri="{FF2B5EF4-FFF2-40B4-BE49-F238E27FC236}">
                <a16:creationId xmlns:a16="http://schemas.microsoft.com/office/drawing/2014/main" id="{072A7FF9-AE3A-DF9C-2F98-C4F74492A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1" r="39367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E5FA54-4D95-42E2-0605-1254C833122B}"/>
              </a:ext>
            </a:extLst>
          </p:cNvPr>
          <p:cNvCxnSpPr/>
          <p:nvPr/>
        </p:nvCxnSpPr>
        <p:spPr>
          <a:xfrm>
            <a:off x="6414868" y="4178105"/>
            <a:ext cx="31511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DD2747-7EBC-121C-ECA2-BAEA59C92411}"/>
              </a:ext>
            </a:extLst>
          </p:cNvPr>
          <p:cNvSpPr txBox="1"/>
          <p:nvPr/>
        </p:nvSpPr>
        <p:spPr>
          <a:xfrm>
            <a:off x="6435092" y="6035040"/>
            <a:ext cx="34122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2400" dirty="0"/>
              <a:t>- AKSHAY GUPTA</a:t>
            </a:r>
          </a:p>
          <a:p>
            <a:pPr algn="ctr"/>
            <a:r>
              <a:rPr lang="en-IN" sz="1600" dirty="0"/>
              <a:t>( </a:t>
            </a:r>
            <a:r>
              <a:rPr lang="en-IN" sz="1600" dirty="0">
                <a:hlinkClick r:id="rId3"/>
              </a:rPr>
              <a:t>akshayngupta.official@gmail.com</a:t>
            </a:r>
            <a:r>
              <a:rPr lang="en-IN" sz="1600" dirty="0"/>
              <a:t> 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5552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2C25C-E459-4E7F-D869-4B653898B19E}"/>
              </a:ext>
            </a:extLst>
          </p:cNvPr>
          <p:cNvSpPr txBox="1"/>
          <p:nvPr/>
        </p:nvSpPr>
        <p:spPr>
          <a:xfrm>
            <a:off x="1237956" y="1046257"/>
            <a:ext cx="9439422" cy="5847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Metrics: Total Customer Count, AOV, Order 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398E7-17EA-764C-E922-FB028C457DDF}"/>
              </a:ext>
            </a:extLst>
          </p:cNvPr>
          <p:cNvSpPr txBox="1"/>
          <p:nvPr/>
        </p:nvSpPr>
        <p:spPr>
          <a:xfrm>
            <a:off x="1237956" y="2461846"/>
            <a:ext cx="63304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Total Customer Count = </a:t>
            </a:r>
            <a:r>
              <a:rPr lang="en-IN" sz="2400" dirty="0">
                <a:highlight>
                  <a:srgbClr val="008000"/>
                </a:highlight>
              </a:rPr>
              <a:t>4372 Customers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75% of Total Customers’ AOV &lt;= </a:t>
            </a:r>
            <a:r>
              <a:rPr lang="en-IN" sz="2400" dirty="0">
                <a:highlight>
                  <a:srgbClr val="008000"/>
                </a:highlight>
              </a:rPr>
              <a:t>£</a:t>
            </a:r>
            <a:r>
              <a:rPr lang="en-GB" sz="2400" dirty="0">
                <a:highlight>
                  <a:srgbClr val="008000"/>
                </a:highlight>
              </a:rPr>
              <a:t> </a:t>
            </a:r>
            <a:r>
              <a:rPr lang="en-IN" sz="2400" dirty="0">
                <a:highlight>
                  <a:srgbClr val="008000"/>
                </a:highlight>
              </a:rPr>
              <a:t>366.51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75% of Total Customers’ Orders count &lt;= </a:t>
            </a:r>
            <a:r>
              <a:rPr lang="en-IN" sz="2000" dirty="0">
                <a:highlight>
                  <a:srgbClr val="008000"/>
                </a:highlight>
              </a:rPr>
              <a:t>5 orders</a:t>
            </a:r>
            <a:endParaRPr lang="en-GB" sz="2000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645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C2989A-5380-F029-CB66-F2A405A8A9CD}"/>
              </a:ext>
            </a:extLst>
          </p:cNvPr>
          <p:cNvSpPr txBox="1"/>
          <p:nvPr/>
        </p:nvSpPr>
        <p:spPr>
          <a:xfrm>
            <a:off x="1237956" y="1046257"/>
            <a:ext cx="6559062" cy="5847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IN" sz="3200" dirty="0"/>
              <a:t>Country Wise Segmentation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DEC94-5A87-BBAD-8F93-C1D40CBCB31E}"/>
              </a:ext>
            </a:extLst>
          </p:cNvPr>
          <p:cNvSpPr txBox="1"/>
          <p:nvPr/>
        </p:nvSpPr>
        <p:spPr>
          <a:xfrm>
            <a:off x="1237956" y="2433711"/>
            <a:ext cx="9298745" cy="4001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total 38 countries. There are 4372 defined customers.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Only Top6 countries ['United Kingdom', 'Netherlands', 'EIRE', 'Germany', 'France', 'Australia'] are contributing 95% to Total Revenue.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United Kingdom ( Order count = 23494, Customers = 3951, Total Revenue = </a:t>
            </a:r>
            <a:r>
              <a:rPr lang="en-IN" sz="2000" dirty="0"/>
              <a:t> </a:t>
            </a:r>
            <a:r>
              <a:rPr lang="en-IN" dirty="0"/>
              <a:t>£</a:t>
            </a:r>
            <a:r>
              <a:rPr lang="en-GB" dirty="0"/>
              <a:t> </a:t>
            </a:r>
            <a:r>
              <a:rPr lang="en-IN" dirty="0"/>
              <a:t>81.67 Million, Percentage of Total Revenue = 83.97% )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Remaining 5 countries ['Netherlands', 'EIRE', 'Germany', 'France', 'Australia'] are contributing 11% to Total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Rest 32 countries are contributing only 5% to Total Revenue.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43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C2989A-5380-F029-CB66-F2A405A8A9CD}"/>
              </a:ext>
            </a:extLst>
          </p:cNvPr>
          <p:cNvSpPr txBox="1"/>
          <p:nvPr/>
        </p:nvSpPr>
        <p:spPr>
          <a:xfrm>
            <a:off x="1237955" y="1046257"/>
            <a:ext cx="9242476" cy="5847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IN" sz="3200" dirty="0"/>
              <a:t>RFM Segmentation : </a:t>
            </a:r>
            <a:r>
              <a:rPr lang="en-IN" sz="3200" dirty="0">
                <a:highlight>
                  <a:srgbClr val="008000"/>
                </a:highlight>
              </a:rPr>
              <a:t>Total 4372 defined customers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4D9972D-46DA-108A-772F-B56BBD643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240051"/>
              </p:ext>
            </p:extLst>
          </p:nvPr>
        </p:nvGraphicFramePr>
        <p:xfrm>
          <a:off x="1580270" y="2070230"/>
          <a:ext cx="9031460" cy="4408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96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7487C-B2D7-8D4E-75BE-CBE91070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97B83B65-A463-AEC9-A99B-5F9FCA631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04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and green lines&#10;&#10;Description automatically generated">
            <a:extLst>
              <a:ext uri="{FF2B5EF4-FFF2-40B4-BE49-F238E27FC236}">
                <a16:creationId xmlns:a16="http://schemas.microsoft.com/office/drawing/2014/main" id="{611A88C9-9669-1FCD-319F-EF64FAD6F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E8E8E8">
                <a:tint val="45000"/>
                <a:satMod val="400000"/>
              </a:srgbClr>
            </a:duotone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27" b="75843" l="10000" r="9000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996D5-F91E-17D6-F6AD-8CACAC5C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389"/>
          </a:xfrm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Empowering Decisions with CRM Analysis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4E3725EE-07D5-42CD-A076-0CAC961E8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031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635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749D-58D6-B8EA-E339-0A9BF5AD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8592"/>
          </a:xfrm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Order Analysis - Unveiling Customer Behavior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3A47D35-101F-0F21-BA2F-BF81CE0290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769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80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603AF-6781-7DAF-AB70-C26DEDEA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609" y="1553257"/>
            <a:ext cx="4903613" cy="1330620"/>
          </a:xfrm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When Do Customers Buy? - Peak Order Times</a:t>
            </a:r>
          </a:p>
        </p:txBody>
      </p:sp>
      <p:pic>
        <p:nvPicPr>
          <p:cNvPr id="6" name="Graphic 5" descr="Shopping cart">
            <a:extLst>
              <a:ext uri="{FF2B5EF4-FFF2-40B4-BE49-F238E27FC236}">
                <a16:creationId xmlns:a16="http://schemas.microsoft.com/office/drawing/2014/main" id="{86935B08-7FE6-DCC7-221D-DEC7F0978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58881F-81E9-26D4-EDCD-C64EECDC5512}"/>
              </a:ext>
            </a:extLst>
          </p:cNvPr>
          <p:cNvSpPr txBox="1"/>
          <p:nvPr/>
        </p:nvSpPr>
        <p:spPr>
          <a:xfrm flipH="1">
            <a:off x="6601264" y="3165231"/>
            <a:ext cx="3907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Preferred Month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Preferred Weekend or NOT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Preferred Day in Week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Preferred Shopping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84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FE46-EF32-8E76-946C-CF584C2D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44815" cy="1325563"/>
          </a:xfrm>
          <a:ln>
            <a:solidFill>
              <a:schemeClr val="tx1"/>
            </a:solidFill>
            <a:prstDash val="lgDash"/>
          </a:ln>
        </p:spPr>
        <p:txBody>
          <a:bodyPr/>
          <a:lstStyle/>
          <a:p>
            <a:r>
              <a:rPr lang="en-GB" dirty="0"/>
              <a:t>Preferred Month</a:t>
            </a:r>
            <a:br>
              <a:rPr lang="en-GB" dirty="0"/>
            </a:br>
            <a:r>
              <a:rPr lang="en-GB" sz="1600" dirty="0"/>
              <a:t> </a:t>
            </a:r>
            <a:r>
              <a:rPr lang="en-IN" sz="1600" dirty="0"/>
              <a:t>The month when most transactions occur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CAD687-EA25-8778-1B19-F82E36CC54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3456"/>
            <a:ext cx="4999892" cy="38237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2D2A96-2EE2-432E-1D8D-E5646C1E71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3910" y="2253456"/>
            <a:ext cx="4999890" cy="3823787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5B38ED-2042-BFC2-7CB3-905DC668F914}"/>
              </a:ext>
            </a:extLst>
          </p:cNvPr>
          <p:cNvSpPr txBox="1">
            <a:spLocks/>
          </p:cNvSpPr>
          <p:nvPr/>
        </p:nvSpPr>
        <p:spPr>
          <a:xfrm>
            <a:off x="5838092" y="365125"/>
            <a:ext cx="52578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Top3 months :  </a:t>
            </a:r>
            <a:r>
              <a:rPr lang="en-IN" sz="1400" dirty="0"/>
              <a:t>SEP, OCT and NOV months of Year 2011.</a:t>
            </a:r>
          </a:p>
          <a:p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Avg. Monthly Order count  </a:t>
            </a:r>
            <a:r>
              <a:rPr lang="en-IN" sz="1400" dirty="0"/>
              <a:t>= 1992 orders. </a:t>
            </a:r>
          </a:p>
          <a:p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Avg. Monthly Customer count </a:t>
            </a:r>
            <a:r>
              <a:rPr lang="en-IN" sz="1400" dirty="0"/>
              <a:t>= 1053 customers. </a:t>
            </a:r>
          </a:p>
          <a:p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Avg. Monthly Revenue  </a:t>
            </a:r>
            <a:r>
              <a:rPr lang="en-IN" sz="1400" dirty="0"/>
              <a:t>= </a:t>
            </a:r>
            <a:r>
              <a:rPr lang="en-IN" sz="1100" dirty="0"/>
              <a:t>£</a:t>
            </a:r>
            <a:r>
              <a:rPr lang="en-GB" sz="1100" dirty="0"/>
              <a:t> </a:t>
            </a:r>
            <a:r>
              <a:rPr lang="en-IN" sz="1400" dirty="0"/>
              <a:t> 0.75 Million </a:t>
            </a:r>
            <a:endParaRPr lang="en-GB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AECEBD-6821-FFD3-DE82-AC91C3636F59}"/>
              </a:ext>
            </a:extLst>
          </p:cNvPr>
          <p:cNvSpPr/>
          <p:nvPr/>
        </p:nvSpPr>
        <p:spPr>
          <a:xfrm>
            <a:off x="5022165" y="837027"/>
            <a:ext cx="576776" cy="407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40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FE46-EF32-8E76-946C-CF584C2D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44815" cy="1325563"/>
          </a:xfrm>
          <a:ln>
            <a:solidFill>
              <a:schemeClr val="tx1"/>
            </a:solidFill>
            <a:prstDash val="lgDash"/>
          </a:ln>
        </p:spPr>
        <p:txBody>
          <a:bodyPr anchor="b">
            <a:normAutofit fontScale="90000"/>
          </a:bodyPr>
          <a:lstStyle/>
          <a:p>
            <a:br>
              <a:rPr lang="en-IN" sz="4000" dirty="0"/>
            </a:br>
            <a:r>
              <a:rPr lang="en-IN" sz="4000" dirty="0"/>
              <a:t>Preferred Weekend</a:t>
            </a:r>
            <a:br>
              <a:rPr lang="en-IN" dirty="0"/>
            </a:br>
            <a:r>
              <a:rPr lang="en-IN" dirty="0"/>
              <a:t>or NOT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5B38ED-2042-BFC2-7CB3-905DC668F914}"/>
              </a:ext>
            </a:extLst>
          </p:cNvPr>
          <p:cNvSpPr txBox="1">
            <a:spLocks/>
          </p:cNvSpPr>
          <p:nvPr/>
        </p:nvSpPr>
        <p:spPr>
          <a:xfrm>
            <a:off x="5838092" y="365125"/>
            <a:ext cx="52578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91% orders ordered on Weekday and remaining, 9% Orders ordered on Weekend .</a:t>
            </a:r>
          </a:p>
          <a:p>
            <a:endParaRPr lang="en-IN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Since, 92% Revenue is generated on Weekday and only 8% Revenue is generated on Weekend.</a:t>
            </a:r>
            <a:endParaRPr lang="en-GB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AECEBD-6821-FFD3-DE82-AC91C3636F59}"/>
              </a:ext>
            </a:extLst>
          </p:cNvPr>
          <p:cNvSpPr/>
          <p:nvPr/>
        </p:nvSpPr>
        <p:spPr>
          <a:xfrm>
            <a:off x="5022165" y="837027"/>
            <a:ext cx="576776" cy="407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46D1D-2F5B-FFCE-C2CC-88C98AC2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3456"/>
            <a:ext cx="4999892" cy="3823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E139B8-12AE-FA39-5097-D8E2BBDB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10" y="2253456"/>
            <a:ext cx="4999890" cy="38237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6C799-9294-1E70-199B-338597FFF94C}"/>
              </a:ext>
            </a:extLst>
          </p:cNvPr>
          <p:cNvSpPr txBox="1"/>
          <p:nvPr/>
        </p:nvSpPr>
        <p:spPr>
          <a:xfrm>
            <a:off x="7652825" y="6308209"/>
            <a:ext cx="20538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/>
              <a:t>Revenue Chart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0B476-5FFD-AAC8-6650-C744049E6291}"/>
              </a:ext>
            </a:extLst>
          </p:cNvPr>
          <p:cNvSpPr txBox="1"/>
          <p:nvPr/>
        </p:nvSpPr>
        <p:spPr>
          <a:xfrm>
            <a:off x="2107810" y="6318765"/>
            <a:ext cx="20538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/>
              <a:t>Order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21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FE46-EF32-8E76-946C-CF584C2D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44815" cy="1325563"/>
          </a:xfrm>
          <a:ln>
            <a:solidFill>
              <a:schemeClr val="tx1"/>
            </a:solidFill>
            <a:prstDash val="lgDash"/>
          </a:ln>
        </p:spPr>
        <p:txBody>
          <a:bodyPr>
            <a:normAutofit/>
          </a:bodyPr>
          <a:lstStyle/>
          <a:p>
            <a:r>
              <a:rPr lang="en-IN" dirty="0"/>
              <a:t>Preferred Day in Week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5B38ED-2042-BFC2-7CB3-905DC668F914}"/>
              </a:ext>
            </a:extLst>
          </p:cNvPr>
          <p:cNvSpPr txBox="1">
            <a:spLocks/>
          </p:cNvSpPr>
          <p:nvPr/>
        </p:nvSpPr>
        <p:spPr>
          <a:xfrm>
            <a:off x="5838092" y="365125"/>
            <a:ext cx="5515708" cy="157621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3100" dirty="0"/>
              <a:t>Overall, Customers ordered only Six days of week (except Saturday). </a:t>
            </a:r>
          </a:p>
          <a:p>
            <a:endParaRPr lang="en-IN" sz="3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3100" dirty="0"/>
              <a:t>Even Customer ordered almost 50% on Sunday compared to other Weekday's Revenue and order count.</a:t>
            </a:r>
          </a:p>
          <a:p>
            <a:endParaRPr lang="en-IN" sz="3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3100" b="1" dirty="0"/>
              <a:t>Top3  Day :  </a:t>
            </a:r>
            <a:r>
              <a:rPr lang="en-IN" sz="3100" dirty="0"/>
              <a:t>Thursday, Tuesday and Wednesday.</a:t>
            </a:r>
          </a:p>
          <a:p>
            <a:endParaRPr lang="en-IN" sz="3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3100" b="1" dirty="0"/>
              <a:t>Avg. of Total Order count in Day  </a:t>
            </a:r>
            <a:r>
              <a:rPr lang="en-IN" sz="3100" dirty="0"/>
              <a:t>= 4316 orders. </a:t>
            </a:r>
          </a:p>
          <a:p>
            <a:endParaRPr lang="en-IN" sz="3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3100" b="1" dirty="0"/>
              <a:t>Avg. of Total Revenue in Day </a:t>
            </a:r>
            <a:r>
              <a:rPr lang="en-IN" sz="3100" dirty="0"/>
              <a:t>= </a:t>
            </a:r>
            <a:r>
              <a:rPr lang="en-IN" sz="2800" dirty="0"/>
              <a:t>£</a:t>
            </a:r>
            <a:r>
              <a:rPr lang="en-GB" sz="2800" dirty="0"/>
              <a:t> </a:t>
            </a:r>
            <a:r>
              <a:rPr lang="en-IN" sz="3100" dirty="0"/>
              <a:t> 1.62 Million </a:t>
            </a:r>
            <a:endParaRPr lang="en-GB" sz="31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AECEBD-6821-FFD3-DE82-AC91C3636F59}"/>
              </a:ext>
            </a:extLst>
          </p:cNvPr>
          <p:cNvSpPr/>
          <p:nvPr/>
        </p:nvSpPr>
        <p:spPr>
          <a:xfrm>
            <a:off x="5022165" y="837027"/>
            <a:ext cx="576776" cy="407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56210-88B2-80E7-C360-34F785F0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3456"/>
            <a:ext cx="4999892" cy="4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FC29D5-8D02-4086-04B5-B005728F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04" y="2253456"/>
            <a:ext cx="5257799" cy="40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3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FE46-EF32-8E76-946C-CF584C2D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44815" cy="1325563"/>
          </a:xfrm>
          <a:ln>
            <a:solidFill>
              <a:schemeClr val="tx1"/>
            </a:solidFill>
            <a:prstDash val="lgDash"/>
          </a:ln>
        </p:spPr>
        <p:txBody>
          <a:bodyPr>
            <a:normAutofit/>
          </a:bodyPr>
          <a:lstStyle/>
          <a:p>
            <a:r>
              <a:rPr lang="en-IN" dirty="0"/>
              <a:t>Preferred Shopping Hour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5B38ED-2042-BFC2-7CB3-905DC668F914}"/>
              </a:ext>
            </a:extLst>
          </p:cNvPr>
          <p:cNvSpPr txBox="1">
            <a:spLocks/>
          </p:cNvSpPr>
          <p:nvPr/>
        </p:nvSpPr>
        <p:spPr>
          <a:xfrm>
            <a:off x="5838092" y="365125"/>
            <a:ext cx="5515708" cy="157621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3100" dirty="0"/>
              <a:t>Overall, Customers ordered between 6 to 20 Hour in a Day. </a:t>
            </a:r>
          </a:p>
          <a:p>
            <a:endParaRPr lang="en-IN" sz="3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3100" dirty="0"/>
              <a:t>Preferred Shopping hours are between 10 to 15 Hour in Day.</a:t>
            </a:r>
          </a:p>
          <a:p>
            <a:endParaRPr lang="en-IN" sz="3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3100" b="1" dirty="0"/>
              <a:t>Avg. Total Order count in Hour = 1726 orders</a:t>
            </a:r>
            <a:r>
              <a:rPr lang="en-IN" sz="3100" dirty="0"/>
              <a:t>. </a:t>
            </a:r>
          </a:p>
          <a:p>
            <a:endParaRPr lang="en-IN" sz="3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3100" b="1" dirty="0"/>
              <a:t>Avg. Total Revenue in Hour </a:t>
            </a:r>
            <a:r>
              <a:rPr lang="en-IN" sz="3100" dirty="0"/>
              <a:t>= </a:t>
            </a:r>
            <a:r>
              <a:rPr lang="en-IN" sz="2800" dirty="0"/>
              <a:t>£</a:t>
            </a:r>
            <a:r>
              <a:rPr lang="en-GB" sz="2800" dirty="0"/>
              <a:t> </a:t>
            </a:r>
            <a:r>
              <a:rPr lang="en-IN" sz="3100" dirty="0"/>
              <a:t> 0.65 Million </a:t>
            </a:r>
            <a:endParaRPr lang="en-GB" sz="31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AECEBD-6821-FFD3-DE82-AC91C3636F59}"/>
              </a:ext>
            </a:extLst>
          </p:cNvPr>
          <p:cNvSpPr/>
          <p:nvPr/>
        </p:nvSpPr>
        <p:spPr>
          <a:xfrm>
            <a:off x="5022165" y="837027"/>
            <a:ext cx="576776" cy="407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08440-2570-3E65-C1EE-74DB1A35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8877"/>
            <a:ext cx="4999892" cy="3261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43695-082F-0FFE-A9EF-89C81E7D2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03" y="2548877"/>
            <a:ext cx="5515707" cy="32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5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3D206-5532-F147-2E5E-1BAD586F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422" y="689316"/>
            <a:ext cx="4805996" cy="1662757"/>
          </a:xfrm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Customer RFM Segmentation Analysis and Customer Order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F8432-6061-6136-2F73-B78FDBAC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205858"/>
            <a:ext cx="4141760" cy="336068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29F56AF-9C6A-4F07-47F1-2E94B565A02C}"/>
              </a:ext>
            </a:extLst>
          </p:cNvPr>
          <p:cNvSpPr txBox="1"/>
          <p:nvPr/>
        </p:nvSpPr>
        <p:spPr>
          <a:xfrm flipH="1">
            <a:off x="6234422" y="2765848"/>
            <a:ext cx="390730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Metrics: Total Customer Count, AOV, Order Count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Country Wise Segmentation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RFM Segmentation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64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747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Nunito-Regular</vt:lpstr>
      <vt:lpstr>Wingdings</vt:lpstr>
      <vt:lpstr>Office Theme</vt:lpstr>
      <vt:lpstr>PowerPoint Presentation</vt:lpstr>
      <vt:lpstr>Empowering Decisions with CRM Analysis</vt:lpstr>
      <vt:lpstr>Order Analysis - Unveiling Customer Behavior</vt:lpstr>
      <vt:lpstr>When Do Customers Buy? - Peak Order Times</vt:lpstr>
      <vt:lpstr>Preferred Month  The month when most transactions occur</vt:lpstr>
      <vt:lpstr> Preferred Weekend or NOT</vt:lpstr>
      <vt:lpstr>Preferred Day in Week</vt:lpstr>
      <vt:lpstr>Preferred Shopping Hour</vt:lpstr>
      <vt:lpstr>Customer RFM Segmentation Analysis and Customer Order Metrics</vt:lpstr>
      <vt:lpstr>PowerPoint Presentation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GUPTA</dc:creator>
  <cp:lastModifiedBy>AKSHAY GUPTA</cp:lastModifiedBy>
  <cp:revision>56</cp:revision>
  <dcterms:created xsi:type="dcterms:W3CDTF">2024-05-16T16:02:09Z</dcterms:created>
  <dcterms:modified xsi:type="dcterms:W3CDTF">2024-05-18T05:02:14Z</dcterms:modified>
</cp:coreProperties>
</file>