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63880"/>
            <a:ext cx="8825658" cy="3106454"/>
          </a:xfrm>
        </p:spPr>
        <p:txBody>
          <a:bodyPr/>
          <a:lstStyle/>
          <a:p>
            <a:r>
              <a:rPr lang="en-US" dirty="0" smtClean="0"/>
              <a:t>Higher </a:t>
            </a:r>
            <a:r>
              <a:rPr lang="en-US" dirty="0"/>
              <a:t>O</a:t>
            </a:r>
            <a:r>
              <a:rPr lang="en-US" dirty="0" smtClean="0"/>
              <a:t>rder Functions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645074"/>
            <a:ext cx="8825658" cy="224215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Map</a:t>
            </a:r>
          </a:p>
          <a:p>
            <a:r>
              <a:rPr lang="en-US" sz="3600" dirty="0" smtClean="0"/>
              <a:t>Filter</a:t>
            </a:r>
          </a:p>
          <a:p>
            <a:r>
              <a:rPr lang="en-US" sz="3600" dirty="0" smtClean="0"/>
              <a:t>List COMPREHENSION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319365" y="4367118"/>
            <a:ext cx="2417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Akshay R</a:t>
            </a:r>
          </a:p>
          <a:p>
            <a:pPr algn="r"/>
            <a:r>
              <a:rPr lang="en-US" sz="1000" dirty="0" smtClean="0"/>
              <a:t>S2 MCA, CET</a:t>
            </a:r>
          </a:p>
          <a:p>
            <a:pPr algn="r"/>
            <a:r>
              <a:rPr lang="en-US" sz="1000" dirty="0" smtClean="0"/>
              <a:t>TVE23MCA-2009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423788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9592377" cy="8604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-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Map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97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Map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takes a function and a list, and applies that function to every element in the list, producing a new list.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dirty="0" smtClean="0">
                <a:latin typeface="Lucida Sans Typewriter" panose="020B0509030504030204" pitchFamily="49" charset="0"/>
              </a:rPr>
              <a:t>	map </a:t>
            </a:r>
            <a:r>
              <a:rPr lang="en-IN" dirty="0">
                <a:latin typeface="Lucida Sans Typewriter" panose="020B0509030504030204" pitchFamily="49" charset="0"/>
              </a:rPr>
              <a:t>:: (a -&gt; b) -&gt; [a] -&gt; [b]</a:t>
            </a:r>
          </a:p>
          <a:p>
            <a:pPr marL="0" indent="0">
              <a:buNone/>
            </a:pPr>
            <a:r>
              <a:rPr lang="en-IN" dirty="0" smtClean="0">
                <a:latin typeface="Lucida Sans Typewriter" panose="020B0509030504030204" pitchFamily="49" charset="0"/>
              </a:rPr>
              <a:t>	map _ </a:t>
            </a:r>
            <a:r>
              <a:rPr lang="en-IN" dirty="0">
                <a:latin typeface="Lucida Sans Typewriter" panose="020B0509030504030204" pitchFamily="49" charset="0"/>
              </a:rPr>
              <a:t>[] = []</a:t>
            </a:r>
          </a:p>
          <a:p>
            <a:pPr marL="0" indent="0">
              <a:buNone/>
            </a:pPr>
            <a:r>
              <a:rPr lang="en-IN" dirty="0" smtClean="0">
                <a:latin typeface="Lucida Sans Typewriter" panose="020B0509030504030204" pitchFamily="49" charset="0"/>
              </a:rPr>
              <a:t>	map </a:t>
            </a:r>
            <a:r>
              <a:rPr lang="en-IN" dirty="0">
                <a:latin typeface="Lucida Sans Typewriter" panose="020B0509030504030204" pitchFamily="49" charset="0"/>
              </a:rPr>
              <a:t>f (x:xs) = f x : map f xs</a:t>
            </a:r>
            <a:endParaRPr lang="en-IN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084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Map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IN" dirty="0" smtClean="0">
                <a:latin typeface="Lucida Sans Typewriter" panose="020B0509030504030204" pitchFamily="49" charset="0"/>
              </a:rPr>
              <a:t>ghci</a:t>
            </a:r>
            <a:r>
              <a:rPr lang="en-IN" dirty="0">
                <a:latin typeface="Lucida Sans Typewriter" panose="020B0509030504030204" pitchFamily="49" charset="0"/>
              </a:rPr>
              <a:t>&gt; map (+3) [1,5,3,1,6]</a:t>
            </a:r>
          </a:p>
          <a:p>
            <a:pPr marL="400050" lvl="1" indent="0">
              <a:buNone/>
            </a:pPr>
            <a:r>
              <a:rPr lang="en-IN" dirty="0">
                <a:latin typeface="Lucida Sans Typewriter" panose="020B0509030504030204" pitchFamily="49" charset="0"/>
              </a:rPr>
              <a:t>[4,8,6,4,9</a:t>
            </a:r>
            <a:r>
              <a:rPr lang="en-IN" dirty="0" smtClean="0">
                <a:latin typeface="Lucida Sans Typewriter" panose="020B0509030504030204" pitchFamily="49" charset="0"/>
              </a:rPr>
              <a:t>]</a:t>
            </a:r>
          </a:p>
          <a:p>
            <a:pPr marL="400050" lvl="1" indent="0">
              <a:buNone/>
            </a:pPr>
            <a:endParaRPr lang="en-IN" dirty="0">
              <a:latin typeface="Lucida Sans Typewriter" panose="020B0509030504030204" pitchFamily="49" charset="0"/>
            </a:endParaRPr>
          </a:p>
          <a:p>
            <a:pPr marL="400050" lvl="1" indent="0">
              <a:buNone/>
            </a:pPr>
            <a:r>
              <a:rPr lang="en-IN" dirty="0">
                <a:latin typeface="Lucida Sans Typewriter" panose="020B0509030504030204" pitchFamily="49" charset="0"/>
              </a:rPr>
              <a:t>ghci&gt; map (++ "!") ["BIFF", "BANG", "POW</a:t>
            </a:r>
            <a:r>
              <a:rPr lang="en-IN" dirty="0" smtClean="0">
                <a:latin typeface="Lucida Sans Typewriter" panose="020B0509030504030204" pitchFamily="49" charset="0"/>
              </a:rPr>
              <a:t>"]</a:t>
            </a:r>
          </a:p>
          <a:p>
            <a:pPr marL="400050" lvl="1" indent="0">
              <a:buNone/>
            </a:pPr>
            <a:r>
              <a:rPr lang="en-IN" dirty="0" smtClean="0">
                <a:latin typeface="Lucida Sans Typewriter" panose="020B0509030504030204" pitchFamily="49" charset="0"/>
              </a:rPr>
              <a:t>["BIFF!","BANG!","POW!"]</a:t>
            </a:r>
            <a:endParaRPr lang="en-IN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55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9592377" cy="8604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-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Filter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6875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Filter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filter function takes a predicate and a list, and returns the list of elements that satisfy that predicate.</a:t>
            </a:r>
          </a:p>
          <a:p>
            <a:r>
              <a:rPr lang="en-US" dirty="0" smtClean="0"/>
              <a:t>A predicate is a function that returns a Boolean value.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dirty="0">
                <a:latin typeface="Lucida Sans Typewriter" panose="020B0509030504030204" pitchFamily="49" charset="0"/>
              </a:rPr>
              <a:t>filter :: (a -&gt; Bool) -&gt; [a] -&gt; [a</a:t>
            </a:r>
            <a:r>
              <a:rPr lang="en-IN" dirty="0" smtClean="0">
                <a:latin typeface="Lucida Sans Typewriter" panose="020B0509030504030204" pitchFamily="49" charset="0"/>
              </a:rPr>
              <a:t>]</a:t>
            </a:r>
            <a:endParaRPr lang="en-IN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94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Filter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filter function takes a predicate and a list, and returns the list of elements that satisfy that predicate.</a:t>
            </a:r>
          </a:p>
          <a:p>
            <a:r>
              <a:rPr lang="en-US" dirty="0" smtClean="0"/>
              <a:t>A predicate is a function that returns a Boolean value.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dirty="0">
                <a:latin typeface="Lucida Sans Typewriter" panose="020B0509030504030204" pitchFamily="49" charset="0"/>
              </a:rPr>
              <a:t>filter :: (a </a:t>
            </a:r>
            <a:r>
              <a:rPr lang="en-IN" dirty="0" smtClean="0">
                <a:latin typeface="Lucida Sans Typewriter" panose="020B0509030504030204" pitchFamily="49" charset="0"/>
              </a:rPr>
              <a:t>-&gt; </a:t>
            </a:r>
            <a:r>
              <a:rPr lang="en-IN" dirty="0">
                <a:latin typeface="Lucida Sans Typewriter" panose="020B0509030504030204" pitchFamily="49" charset="0"/>
              </a:rPr>
              <a:t>Bool) -&gt; [a] -&gt; [a</a:t>
            </a:r>
            <a:r>
              <a:rPr lang="en-IN" dirty="0" smtClean="0">
                <a:latin typeface="Lucida Sans Typewriter" panose="020B0509030504030204" pitchFamily="49" charset="0"/>
              </a:rPr>
              <a:t>]</a:t>
            </a:r>
          </a:p>
          <a:p>
            <a:pPr marL="0" indent="0">
              <a:buNone/>
            </a:pPr>
            <a:r>
              <a:rPr lang="en-IN" dirty="0">
                <a:latin typeface="Lucida Sans Typewriter" panose="020B0509030504030204" pitchFamily="49" charset="0"/>
              </a:rPr>
              <a:t>filter _ [] = []</a:t>
            </a:r>
          </a:p>
          <a:p>
            <a:pPr marL="0" indent="0">
              <a:buNone/>
            </a:pPr>
            <a:r>
              <a:rPr lang="en-IN" dirty="0">
                <a:latin typeface="Lucida Sans Typewriter" panose="020B0509030504030204" pitchFamily="49" charset="0"/>
              </a:rPr>
              <a:t>filter p (x:xs)</a:t>
            </a:r>
          </a:p>
          <a:p>
            <a:pPr marL="0" indent="0">
              <a:buNone/>
            </a:pPr>
            <a:r>
              <a:rPr lang="en-IN" dirty="0">
                <a:latin typeface="Lucida Sans Typewriter" panose="020B0509030504030204" pitchFamily="49" charset="0"/>
              </a:rPr>
              <a:t>	| p x = x : filter p xs</a:t>
            </a:r>
          </a:p>
          <a:p>
            <a:pPr marL="0" indent="0">
              <a:buNone/>
            </a:pPr>
            <a:r>
              <a:rPr lang="en-IN" dirty="0">
                <a:latin typeface="Lucida Sans Typewriter" panose="020B0509030504030204" pitchFamily="49" charset="0"/>
              </a:rPr>
              <a:t>	| otherwise = filter p xs</a:t>
            </a: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endParaRPr lang="en-IN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532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Filter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Lucida Sans Typewriter" panose="020B0509030504030204" pitchFamily="49" charset="0"/>
              </a:rPr>
              <a:t>filter p (x:xs)</a:t>
            </a:r>
          </a:p>
          <a:p>
            <a:pPr marL="0" indent="0">
              <a:buNone/>
            </a:pPr>
            <a:r>
              <a:rPr lang="en-IN" dirty="0">
                <a:latin typeface="Lucida Sans Typewriter" panose="020B0509030504030204" pitchFamily="49" charset="0"/>
              </a:rPr>
              <a:t>	| p x = x : filter p xs</a:t>
            </a:r>
          </a:p>
          <a:p>
            <a:pPr marL="0" indent="0">
              <a:buNone/>
            </a:pPr>
            <a:r>
              <a:rPr lang="en-IN" dirty="0">
                <a:latin typeface="Lucida Sans Typewriter" panose="020B0509030504030204" pitchFamily="49" charset="0"/>
              </a:rPr>
              <a:t>	| otherwise = filter p </a:t>
            </a:r>
            <a:r>
              <a:rPr lang="en-IN" dirty="0" smtClean="0">
                <a:latin typeface="Lucida Sans Typewriter" panose="020B0509030504030204" pitchFamily="49" charset="0"/>
              </a:rPr>
              <a:t>xs</a:t>
            </a:r>
            <a:endParaRPr lang="en-US" dirty="0" smtClean="0"/>
          </a:p>
          <a:p>
            <a:r>
              <a:rPr lang="en-US" dirty="0" smtClean="0"/>
              <a:t>An element x is included in the list if and only if p x evaluates to True.</a:t>
            </a: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endParaRPr lang="en-IN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97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Filter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Lucida Sans Typewriter" panose="020B0509030504030204" pitchFamily="49" charset="0"/>
              </a:rPr>
              <a:t>filter p (x:xs)</a:t>
            </a:r>
          </a:p>
          <a:p>
            <a:pPr marL="0" indent="0">
              <a:buNone/>
            </a:pPr>
            <a:r>
              <a:rPr lang="en-IN" dirty="0">
                <a:latin typeface="Lucida Sans Typewriter" panose="020B0509030504030204" pitchFamily="49" charset="0"/>
              </a:rPr>
              <a:t>	| p x = x : filter p xs</a:t>
            </a:r>
          </a:p>
          <a:p>
            <a:pPr marL="0" indent="0">
              <a:buNone/>
            </a:pPr>
            <a:r>
              <a:rPr lang="en-IN" dirty="0">
                <a:latin typeface="Lucida Sans Typewriter" panose="020B0509030504030204" pitchFamily="49" charset="0"/>
              </a:rPr>
              <a:t>	| otherwise = filter p </a:t>
            </a:r>
            <a:r>
              <a:rPr lang="en-IN" dirty="0" smtClean="0">
                <a:latin typeface="Lucida Sans Typewriter" panose="020B0509030504030204" pitchFamily="49" charset="0"/>
              </a:rPr>
              <a:t>xs</a:t>
            </a:r>
            <a:endParaRPr lang="en-US" dirty="0" smtClean="0"/>
          </a:p>
          <a:p>
            <a:r>
              <a:rPr lang="en-US" dirty="0" smtClean="0"/>
              <a:t>An element x is included in the list if and only if p x evaluates to True.</a:t>
            </a:r>
            <a:endParaRPr lang="en-US" dirty="0" smtClean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latin typeface="Lucida Sans Typewriter" panose="020B0509030504030204" pitchFamily="49" charset="0"/>
              </a:rPr>
              <a:t>ghci&gt; filter (&gt;3) [1,5,3,2,1,6,4,3,2,1]</a:t>
            </a:r>
          </a:p>
          <a:p>
            <a:pPr marL="0" indent="0">
              <a:buNone/>
            </a:pPr>
            <a:r>
              <a:rPr lang="en-IN" dirty="0" smtClean="0">
                <a:latin typeface="Lucida Sans Typewriter" panose="020B0509030504030204" pitchFamily="49" charset="0"/>
              </a:rPr>
              <a:t>[</a:t>
            </a:r>
            <a:r>
              <a:rPr lang="en-IN" dirty="0">
                <a:latin typeface="Lucida Sans Typewriter" panose="020B0509030504030204" pitchFamily="49" charset="0"/>
              </a:rPr>
              <a:t>5,6,4</a:t>
            </a:r>
            <a:r>
              <a:rPr lang="en-IN" dirty="0" smtClean="0">
                <a:latin typeface="Lucida Sans Typewriter" panose="020B0509030504030204" pitchFamily="49" charset="0"/>
              </a:rPr>
              <a:t>]</a:t>
            </a:r>
          </a:p>
          <a:p>
            <a:pPr marL="0" indent="0">
              <a:buNone/>
            </a:pPr>
            <a:r>
              <a:rPr lang="nl-NL" dirty="0">
                <a:latin typeface="Lucida Sans Typewriter" panose="020B0509030504030204" pitchFamily="49" charset="0"/>
              </a:rPr>
              <a:t>ghci&gt; filter even [1..10]</a:t>
            </a:r>
          </a:p>
          <a:p>
            <a:pPr marL="0" indent="0">
              <a:buNone/>
            </a:pPr>
            <a:r>
              <a:rPr lang="en-IN" dirty="0">
                <a:latin typeface="Lucida Sans Typewriter" panose="020B0509030504030204" pitchFamily="49" charset="0"/>
              </a:rPr>
              <a:t>[2,4,6,8,10]</a:t>
            </a:r>
          </a:p>
        </p:txBody>
      </p:sp>
    </p:spTree>
    <p:extLst>
      <p:ext uri="{BB962C8B-B14F-4D97-AF65-F5344CB8AC3E}">
        <p14:creationId xmlns:p14="http://schemas.microsoft.com/office/powerpoint/2010/main" val="1529816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Largest number under 100,000 that’s divisible by 3289</a:t>
            </a:r>
          </a:p>
          <a:p>
            <a:pPr marL="0" indent="0">
              <a:buNone/>
            </a:pPr>
            <a:endParaRPr lang="en-US" dirty="0" smtClean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Lucida Sans Typewriter" panose="020B0509030504030204" pitchFamily="49" charset="0"/>
              </a:rPr>
              <a:t>largestDivisible :: Integer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largestDivisible = head (filter p [100000,99999..])</a:t>
            </a:r>
          </a:p>
          <a:p>
            <a:pPr marL="0" indent="0">
              <a:buNone/>
            </a:pPr>
            <a:r>
              <a:rPr lang="da-DK" dirty="0" smtClean="0">
                <a:latin typeface="Lucida Sans Typewriter" panose="020B0509030504030204" pitchFamily="49" charset="0"/>
              </a:rPr>
              <a:t>	where </a:t>
            </a:r>
            <a:r>
              <a:rPr lang="da-DK" dirty="0">
                <a:latin typeface="Lucida Sans Typewriter" panose="020B0509030504030204" pitchFamily="49" charset="0"/>
              </a:rPr>
              <a:t>p x = x `mod` 3829 == 0</a:t>
            </a:r>
            <a:endParaRPr lang="en-US" dirty="0" smtClean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874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 Functions with multiple parameters</a:t>
            </a:r>
          </a:p>
          <a:p>
            <a:pPr marL="0" indent="0">
              <a:buNone/>
            </a:pPr>
            <a:endParaRPr lang="en-US" dirty="0" smtClean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0"/>
              </a:rPr>
              <a:t>ghci&gt; let listOfFuns = map (*) [0..]</a:t>
            </a:r>
            <a:endParaRPr lang="en-US" dirty="0" smtClean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40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which takes functions as arguments or returns functions as return values are called higher order functions.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82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 Functions with multiple parameters</a:t>
            </a:r>
          </a:p>
          <a:p>
            <a:pPr marL="0" indent="0">
              <a:buNone/>
            </a:pPr>
            <a:endParaRPr lang="en-US" dirty="0" smtClean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da-DK" dirty="0">
                <a:latin typeface="Lucida Sans Typewriter" panose="020B0509030504030204" pitchFamily="49" charset="0"/>
              </a:rPr>
              <a:t>ghci&gt; let listOfFuns = map (*) [0</a:t>
            </a:r>
            <a:r>
              <a:rPr lang="da-DK" dirty="0" smtClean="0">
                <a:latin typeface="Lucida Sans Typewriter" panose="020B0509030504030204" pitchFamily="49" charset="0"/>
              </a:rPr>
              <a:t>..]</a:t>
            </a:r>
          </a:p>
          <a:p>
            <a:pPr marL="0" indent="0">
              <a:buNone/>
            </a:pPr>
            <a:r>
              <a:rPr lang="en-IN" dirty="0"/>
              <a:t>ghci&gt; (listOfFuns !! 4) 5</a:t>
            </a:r>
          </a:p>
          <a:p>
            <a:pPr marL="0" indent="0">
              <a:buNone/>
            </a:pPr>
            <a:r>
              <a:rPr lang="en-IN" dirty="0"/>
              <a:t>20</a:t>
            </a:r>
            <a:endParaRPr lang="en-US" dirty="0" smtClean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394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9592377" cy="8604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-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566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 are a way to filter, transform and combine lists.</a:t>
            </a:r>
          </a:p>
          <a:p>
            <a:r>
              <a:rPr lang="en-US" dirty="0" smtClean="0"/>
              <a:t>They are very similar to the mathematical concept of Set Comprehensions.</a:t>
            </a:r>
          </a:p>
          <a:p>
            <a:r>
              <a:rPr lang="en-US" dirty="0" smtClean="0"/>
              <a:t>List comprehensions combine map and filter functions.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283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 are a way to filter, transform and combine lists.</a:t>
            </a:r>
          </a:p>
          <a:p>
            <a:r>
              <a:rPr lang="en-US" dirty="0" smtClean="0"/>
              <a:t>They are very similar to the mathematical concept of Set Comprehensions.</a:t>
            </a:r>
          </a:p>
          <a:p>
            <a:r>
              <a:rPr lang="en-US" dirty="0" smtClean="0"/>
              <a:t>List comprehensions combine map and filter functions.</a:t>
            </a:r>
          </a:p>
          <a:p>
            <a:endParaRPr lang="en-US" dirty="0"/>
          </a:p>
          <a:p>
            <a:r>
              <a:rPr lang="en-US" dirty="0" smtClean="0"/>
              <a:t>Syntax:</a:t>
            </a:r>
            <a:endParaRPr lang="en-US" dirty="0"/>
          </a:p>
          <a:p>
            <a:pPr marL="0" indent="0">
              <a:buNone/>
            </a:pPr>
            <a:r>
              <a:rPr lang="en-IN" dirty="0" smtClean="0">
                <a:latin typeface="Lucida Sans Typewriter" panose="020B0509030504030204" pitchFamily="49" charset="0"/>
              </a:rPr>
              <a:t>		[ </a:t>
            </a:r>
            <a:r>
              <a:rPr lang="en-IN" dirty="0">
                <a:latin typeface="Lucida Sans Typewriter" panose="020B0509030504030204" pitchFamily="49" charset="0"/>
              </a:rPr>
              <a:t>expression | pattern &lt;- list, condition ]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346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Lucida Sans Typewriter" panose="020B0509030504030204" pitchFamily="49" charset="0"/>
              </a:rPr>
              <a:t>ghci&gt; [x*2 | x &lt;- [1..10]]</a:t>
            </a:r>
          </a:p>
          <a:p>
            <a:pPr marL="0" indent="0">
              <a:buNone/>
            </a:pPr>
            <a:r>
              <a:rPr lang="en-IN" dirty="0" smtClean="0">
                <a:latin typeface="Lucida Sans Typewriter" panose="020B0509030504030204" pitchFamily="49" charset="0"/>
              </a:rPr>
              <a:t>[2,4,6,8,10,12,14,16,18,20]</a:t>
            </a:r>
            <a:endParaRPr lang="en-IN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65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latin typeface="Lucida Sans Typewriter" panose="020B0509030504030204" pitchFamily="49" charset="0"/>
              </a:rPr>
              <a:t>ghci&gt; [x*2 | x &lt;- [1..10]]</a:t>
            </a:r>
          </a:p>
          <a:p>
            <a:pPr marL="0" indent="0">
              <a:buNone/>
            </a:pPr>
            <a:r>
              <a:rPr lang="en-IN" dirty="0">
                <a:latin typeface="Lucida Sans Typewriter" panose="020B0509030504030204" pitchFamily="49" charset="0"/>
              </a:rPr>
              <a:t>[2,4,6,8,10,12,14,16,18,20]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Draw our elements from [1..10]</a:t>
            </a:r>
          </a:p>
          <a:p>
            <a:r>
              <a:rPr lang="en-US" dirty="0" smtClean="0"/>
              <a:t>Bind each element to x</a:t>
            </a:r>
          </a:p>
          <a:p>
            <a:r>
              <a:rPr lang="en-US" dirty="0" smtClean="0"/>
              <a:t>x*2 is the output</a:t>
            </a:r>
          </a:p>
          <a:p>
            <a:r>
              <a:rPr lang="en-US" dirty="0" smtClean="0"/>
              <a:t>Output specifies how the drawn elements are to be reflected in the resulting list.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~ Map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231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latin typeface="Lucida Sans Typewriter" panose="020B0509030504030204" pitchFamily="49" charset="0"/>
              </a:rPr>
              <a:t>ghci&gt; [x*2 | x &lt;- [1..10], x*2 &gt;= 12]</a:t>
            </a:r>
          </a:p>
          <a:p>
            <a:pPr marL="0" indent="0">
              <a:buNone/>
            </a:pPr>
            <a:r>
              <a:rPr lang="en-IN" dirty="0">
                <a:latin typeface="Lucida Sans Typewriter" panose="020B0509030504030204" pitchFamily="49" charset="0"/>
              </a:rPr>
              <a:t>[12,14,16,18,20]</a:t>
            </a:r>
            <a:endParaRPr lang="en-US" dirty="0" smtClean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Predicates are separated from the rest using a comma.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~ Filtering</a:t>
            </a:r>
          </a:p>
        </p:txBody>
      </p:sp>
    </p:spTree>
    <p:extLst>
      <p:ext uri="{BB962C8B-B14F-4D97-AF65-F5344CB8AC3E}">
        <p14:creationId xmlns:p14="http://schemas.microsoft.com/office/powerpoint/2010/main" val="2767035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Sans Typewriter" panose="020B0509030504030204" pitchFamily="49" charset="0"/>
              </a:rPr>
              <a:t>lessThan10 xs </a:t>
            </a:r>
            <a:r>
              <a:rPr lang="en-US" dirty="0">
                <a:latin typeface="Lucida Sans Typewriter" panose="020B0509030504030204" pitchFamily="49" charset="0"/>
              </a:rPr>
              <a:t>= [ if x &lt; 10 </a:t>
            </a:r>
            <a:r>
              <a:rPr lang="en-US" dirty="0" smtClean="0">
                <a:latin typeface="Lucida Sans Typewriter" panose="020B0509030504030204" pitchFamily="49" charset="0"/>
              </a:rPr>
              <a:t>then True else False </a:t>
            </a:r>
            <a:r>
              <a:rPr lang="en-US" dirty="0">
                <a:latin typeface="Lucida Sans Typewriter" panose="020B0509030504030204" pitchFamily="49" charset="0"/>
              </a:rPr>
              <a:t>| x &lt;- xs, odd x</a:t>
            </a:r>
            <a:r>
              <a:rPr lang="en-US" dirty="0" smtClean="0">
                <a:latin typeface="Lucida Sans Typewriter" panose="020B0509030504030204" pitchFamily="49" charset="0"/>
              </a:rPr>
              <a:t>]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6305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Sans Typewriter" panose="020B0509030504030204" pitchFamily="49" charset="0"/>
              </a:rPr>
              <a:t>lessThan10 xs </a:t>
            </a:r>
            <a:r>
              <a:rPr lang="en-US" dirty="0">
                <a:latin typeface="Lucida Sans Typewriter" panose="020B0509030504030204" pitchFamily="49" charset="0"/>
              </a:rPr>
              <a:t>= [ if x &lt; 10 </a:t>
            </a:r>
            <a:r>
              <a:rPr lang="en-US" dirty="0" smtClean="0">
                <a:latin typeface="Lucida Sans Typewriter" panose="020B0509030504030204" pitchFamily="49" charset="0"/>
              </a:rPr>
              <a:t>then True else False </a:t>
            </a:r>
            <a:r>
              <a:rPr lang="en-US" dirty="0">
                <a:latin typeface="Lucida Sans Typewriter" panose="020B0509030504030204" pitchFamily="49" charset="0"/>
              </a:rPr>
              <a:t>| x &lt;- xs, odd x</a:t>
            </a:r>
            <a:r>
              <a:rPr lang="en-US" dirty="0" smtClean="0">
                <a:latin typeface="Lucida Sans Typewriter" panose="020B0509030504030204" pitchFamily="49" charset="0"/>
              </a:rPr>
              <a:t>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>
                <a:latin typeface="Lucida Sans Typewriter" panose="020B0509030504030204" pitchFamily="49" charset="0"/>
              </a:rPr>
              <a:t>ghci&gt; </a:t>
            </a:r>
            <a:r>
              <a:rPr lang="en-IN" dirty="0" smtClean="0">
                <a:latin typeface="Lucida Sans Typewriter" panose="020B0509030504030204" pitchFamily="49" charset="0"/>
              </a:rPr>
              <a:t>lessThan10 [7</a:t>
            </a:r>
            <a:r>
              <a:rPr lang="en-IN" dirty="0">
                <a:latin typeface="Lucida Sans Typewriter" panose="020B0509030504030204" pitchFamily="49" charset="0"/>
              </a:rPr>
              <a:t>..13]</a:t>
            </a:r>
          </a:p>
          <a:p>
            <a:pPr marL="0" indent="0">
              <a:buNone/>
            </a:pPr>
            <a:r>
              <a:rPr lang="en-IN" dirty="0" smtClean="0">
                <a:latin typeface="Lucida Sans Typewriter" panose="020B0509030504030204" pitchFamily="49" charset="0"/>
              </a:rPr>
              <a:t>[True, True, False, False]</a:t>
            </a:r>
            <a:endParaRPr lang="en-US" dirty="0" smtClean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260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Thank You!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025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which takes functions as arguments or returns functions as return values are called higher order functions.</a:t>
            </a:r>
          </a:p>
          <a:p>
            <a:r>
              <a:rPr lang="en-US" dirty="0" smtClean="0"/>
              <a:t>This concept is central to Functional Programming, and allows for powerful and concise code expressions.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87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marL="400050" lvl="1" indent="0">
              <a:buNone/>
            </a:pPr>
            <a:r>
              <a:rPr lang="en-IN" sz="3200" dirty="0">
                <a:latin typeface="Lucida Sans Typewriter" panose="020B0509030504030204" pitchFamily="49" charset="0"/>
              </a:rPr>
              <a:t>applyTwice :: (a -&gt; a) -&gt; a -&gt; a </a:t>
            </a:r>
          </a:p>
          <a:p>
            <a:pPr marL="400050" lvl="1" indent="0">
              <a:buNone/>
            </a:pPr>
            <a:r>
              <a:rPr lang="en-IN" sz="3200" dirty="0">
                <a:latin typeface="Lucida Sans Typewriter" panose="020B0509030504030204" pitchFamily="49" charset="0"/>
              </a:rPr>
              <a:t>applyTwice f x = f (f x)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19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pPr marL="400050" lvl="1" indent="0">
              <a:buNone/>
            </a:pPr>
            <a:r>
              <a:rPr lang="en-IN" sz="3200" dirty="0" smtClean="0">
                <a:latin typeface="Lucida Sans Typewriter" panose="020B0509030504030204" pitchFamily="49" charset="0"/>
              </a:rPr>
              <a:t>applyTwice </a:t>
            </a:r>
            <a:r>
              <a:rPr lang="en-IN" sz="3200" dirty="0">
                <a:latin typeface="Lucida Sans Typewriter" panose="020B0509030504030204" pitchFamily="49" charset="0"/>
              </a:rPr>
              <a:t>:: (a -&gt; a) -&gt; a -&gt; a </a:t>
            </a:r>
          </a:p>
          <a:p>
            <a:pPr marL="400050" lvl="1" indent="0">
              <a:buNone/>
            </a:pPr>
            <a:r>
              <a:rPr lang="en-IN" sz="3200" dirty="0">
                <a:latin typeface="Lucida Sans Typewriter" panose="020B0509030504030204" pitchFamily="49" charset="0"/>
              </a:rPr>
              <a:t>applyTwice f x = f (f x)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IN" dirty="0"/>
              <a:t>double :: Int -&gt; </a:t>
            </a:r>
            <a:r>
              <a:rPr lang="en-IN" dirty="0" smtClean="0"/>
              <a:t>Int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double </a:t>
            </a:r>
            <a:r>
              <a:rPr lang="en-IN" dirty="0"/>
              <a:t>x = x * </a:t>
            </a:r>
            <a:r>
              <a:rPr lang="en-IN" dirty="0" smtClean="0"/>
              <a:t>2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2204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pPr marL="400050" lvl="1" indent="0">
              <a:buNone/>
            </a:pPr>
            <a:r>
              <a:rPr lang="en-IN" sz="3200" dirty="0" smtClean="0">
                <a:latin typeface="Lucida Sans Typewriter" panose="020B0509030504030204" pitchFamily="49" charset="0"/>
              </a:rPr>
              <a:t>applyTwice </a:t>
            </a:r>
            <a:r>
              <a:rPr lang="en-IN" sz="3200" dirty="0">
                <a:latin typeface="Lucida Sans Typewriter" panose="020B0509030504030204" pitchFamily="49" charset="0"/>
              </a:rPr>
              <a:t>:: (a -&gt; a) -&gt; a -&gt; a </a:t>
            </a:r>
          </a:p>
          <a:p>
            <a:pPr marL="400050" lvl="1" indent="0">
              <a:buNone/>
            </a:pPr>
            <a:r>
              <a:rPr lang="en-IN" sz="3200" dirty="0">
                <a:latin typeface="Lucida Sans Typewriter" panose="020B0509030504030204" pitchFamily="49" charset="0"/>
              </a:rPr>
              <a:t>applyTwice f x = f (f x)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IN" dirty="0"/>
              <a:t>double :: Int -&gt; </a:t>
            </a:r>
            <a:r>
              <a:rPr lang="en-IN" dirty="0" smtClean="0"/>
              <a:t>Int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double </a:t>
            </a:r>
            <a:r>
              <a:rPr lang="en-IN" dirty="0"/>
              <a:t>x = x * </a:t>
            </a:r>
            <a:r>
              <a:rPr lang="en-IN" dirty="0" smtClean="0"/>
              <a:t>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IN" dirty="0"/>
              <a:t>applyTwice double 5</a:t>
            </a:r>
          </a:p>
          <a:p>
            <a:pPr marL="0" indent="0">
              <a:buNone/>
            </a:pPr>
            <a:r>
              <a:rPr lang="en-IN" dirty="0"/>
              <a:t>	20</a:t>
            </a: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47312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zipWith’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zipWith' :: (a -&gt; b -&gt; c) -&gt; [a] -&gt; [b] -&gt; [c]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Takes a function and two lists as parameters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25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zipWith’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zipWith' :: (a -&gt; b -&gt; c) -&gt; [a] -&gt; [b] -&gt; [c]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zipWith' _ [] _ = []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zipWith' _ _ [] = []</a:t>
            </a:r>
          </a:p>
          <a:p>
            <a:pPr marL="0" indent="0">
              <a:buNone/>
            </a:pPr>
            <a:r>
              <a:rPr lang="en-IN" dirty="0">
                <a:latin typeface="Lucida Sans Typewriter" panose="020B0509030504030204" pitchFamily="49" charset="0"/>
              </a:rPr>
              <a:t>zipWith' f (x:xs) (y:ys) = f x y : zipWith' f xs ys</a:t>
            </a:r>
            <a:endParaRPr lang="en-US" dirty="0">
              <a:latin typeface="Lucida Sans Typewriter" panose="020B0509030504030204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Takes a function and two lists as parameters</a:t>
            </a:r>
          </a:p>
          <a:p>
            <a:r>
              <a:rPr lang="en-US" dirty="0" smtClean="0"/>
              <a:t>Joins the lists by applying the function between corresponding elements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475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zipWith’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882014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IN" dirty="0" smtClean="0">
                <a:latin typeface="Lucida Sans Typewriter" panose="020B0509030504030204" pitchFamily="49" charset="0"/>
              </a:rPr>
              <a:t>? zipWith</a:t>
            </a:r>
            <a:r>
              <a:rPr lang="en-IN" dirty="0">
                <a:latin typeface="Lucida Sans Typewriter" panose="020B0509030504030204" pitchFamily="49" charset="0"/>
              </a:rPr>
              <a:t>' (+) [4,2,5,6] [2,6,2,3</a:t>
            </a:r>
            <a:r>
              <a:rPr lang="en-IN" dirty="0" smtClean="0">
                <a:latin typeface="Lucida Sans Typewriter" panose="020B0509030504030204" pitchFamily="49" charset="0"/>
              </a:rPr>
              <a:t>]</a:t>
            </a:r>
          </a:p>
          <a:p>
            <a:pPr marL="0" indent="0">
              <a:buNone/>
            </a:pPr>
            <a:r>
              <a:rPr lang="en-IN" dirty="0" smtClean="0">
                <a:latin typeface="Lucida Sans Typewriter" panose="020B0509030504030204" pitchFamily="49" charset="0"/>
              </a:rPr>
              <a:t>[</a:t>
            </a:r>
            <a:r>
              <a:rPr lang="en-IN" dirty="0">
                <a:latin typeface="Lucida Sans Typewriter" panose="020B0509030504030204" pitchFamily="49" charset="0"/>
              </a:rPr>
              <a:t>6,8,7,9</a:t>
            </a:r>
            <a:r>
              <a:rPr lang="en-IN" dirty="0" smtClean="0">
                <a:latin typeface="Lucida Sans Typewriter" panose="020B0509030504030204" pitchFamily="49" charset="0"/>
              </a:rPr>
              <a:t>]</a:t>
            </a:r>
          </a:p>
          <a:p>
            <a:pPr marL="0" indent="0">
              <a:buNone/>
            </a:pPr>
            <a:endParaRPr lang="en-IN" dirty="0" smtClean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Sans Typewriter" panose="020B0509030504030204" pitchFamily="49" charset="0"/>
              </a:rPr>
              <a:t>? zipWith</a:t>
            </a:r>
            <a:r>
              <a:rPr lang="en-US" dirty="0">
                <a:latin typeface="Lucida Sans Typewriter" panose="020B0509030504030204" pitchFamily="49" charset="0"/>
              </a:rPr>
              <a:t>' max [6,3,2,1] [7,3,1,5</a:t>
            </a:r>
            <a:r>
              <a:rPr lang="en-US" dirty="0" smtClean="0">
                <a:latin typeface="Lucida Sans Typewriter" panose="020B05090305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Lucida Sans Typewriter" panose="020B0509030504030204" pitchFamily="49" charset="0"/>
              </a:rPr>
              <a:t>[7,3,2,5]</a:t>
            </a:r>
          </a:p>
          <a:p>
            <a:pPr marL="0" indent="0">
              <a:buNone/>
            </a:pPr>
            <a:endParaRPr lang="en-US" dirty="0" smtClean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Sans Typewriter" panose="020B0509030504030204" pitchFamily="49" charset="0"/>
              </a:rPr>
              <a:t>? zipWith</a:t>
            </a:r>
            <a:r>
              <a:rPr lang="en-US" dirty="0">
                <a:latin typeface="Lucida Sans Typewriter" panose="020B0509030504030204" pitchFamily="49" charset="0"/>
              </a:rPr>
              <a:t>' (++) ["foo ", "bar "] ["fighters", "hoppers"] </a:t>
            </a:r>
            <a:endParaRPr lang="en-US" dirty="0" smtClean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Sans Typewriter" panose="020B0509030504030204" pitchFamily="49" charset="0"/>
              </a:rPr>
              <a:t>["foo fighters</a:t>
            </a:r>
            <a:r>
              <a:rPr lang="en-US" dirty="0">
                <a:latin typeface="Lucida Sans Typewriter" panose="020B0509030504030204" pitchFamily="49" charset="0"/>
              </a:rPr>
              <a:t>","bar hoppers"]</a:t>
            </a:r>
            <a:endParaRPr lang="en-IN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275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</TotalTime>
  <Words>810</Words>
  <Application>Microsoft Office PowerPoint</Application>
  <PresentationFormat>Widescreen</PresentationFormat>
  <Paragraphs>160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Century Gothic</vt:lpstr>
      <vt:lpstr>Lucida Sans Typewriter</vt:lpstr>
      <vt:lpstr>Wingdings 3</vt:lpstr>
      <vt:lpstr>Ion</vt:lpstr>
      <vt:lpstr>Higher Order Functions</vt:lpstr>
      <vt:lpstr>Higher Order Functions</vt:lpstr>
      <vt:lpstr>Higher Order Functions</vt:lpstr>
      <vt:lpstr>Higher Order Functions</vt:lpstr>
      <vt:lpstr>Higher Order Functions</vt:lpstr>
      <vt:lpstr>Higher Order Functions</vt:lpstr>
      <vt:lpstr>zipWith’</vt:lpstr>
      <vt:lpstr>zipWith’</vt:lpstr>
      <vt:lpstr>zipWith’</vt:lpstr>
      <vt:lpstr>The Map Function</vt:lpstr>
      <vt:lpstr>The Map Function</vt:lpstr>
      <vt:lpstr>The Map Function</vt:lpstr>
      <vt:lpstr>The Filter Function</vt:lpstr>
      <vt:lpstr>The Filter Function</vt:lpstr>
      <vt:lpstr>The Filter Function</vt:lpstr>
      <vt:lpstr>The Filter Function</vt:lpstr>
      <vt:lpstr>The Filter Function</vt:lpstr>
      <vt:lpstr>Examples</vt:lpstr>
      <vt:lpstr>Examples</vt:lpstr>
      <vt:lpstr>Examples</vt:lpstr>
      <vt:lpstr>List Comprehensions</vt:lpstr>
      <vt:lpstr>List Comprehensions</vt:lpstr>
      <vt:lpstr>List Comprehensions</vt:lpstr>
      <vt:lpstr>List Comprehensions</vt:lpstr>
      <vt:lpstr>List Comprehensions</vt:lpstr>
      <vt:lpstr>List Comprehensions</vt:lpstr>
      <vt:lpstr>List Comprehensions</vt:lpstr>
      <vt:lpstr>List Comprehensions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 Order Functions</dc:title>
  <dc:creator>Microsoft account</dc:creator>
  <cp:lastModifiedBy>Microsoft account</cp:lastModifiedBy>
  <cp:revision>15</cp:revision>
  <dcterms:created xsi:type="dcterms:W3CDTF">2024-04-08T17:01:43Z</dcterms:created>
  <dcterms:modified xsi:type="dcterms:W3CDTF">2024-04-09T01:44:39Z</dcterms:modified>
</cp:coreProperties>
</file>