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SourceSansPro-regular.fntdata"/><Relationship Id="rId21" Type="http://schemas.openxmlformats.org/officeDocument/2006/relationships/font" Target="fonts/Raleway-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9dc10673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9dc10673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9dc10673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9dc10673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9dc10673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9dc10673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9dc1067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9dc1067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9dc10673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9dc10673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9dc10673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9dc1067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dc10673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dc10673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9dc10673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9dc10673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9dc1067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9dc1067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9dc10673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9dc10673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9dc10673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9dc10673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jennings.biz"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Instagram User Analytics</a:t>
            </a:r>
            <a:endParaRPr/>
          </a:p>
        </p:txBody>
      </p:sp>
      <p:sp>
        <p:nvSpPr>
          <p:cNvPr id="59" name="Google Shape;59;p13"/>
          <p:cNvSpPr txBox="1"/>
          <p:nvPr>
            <p:ph idx="1" type="subTitle"/>
          </p:nvPr>
        </p:nvSpPr>
        <p:spPr>
          <a:xfrm>
            <a:off x="485875" y="2014600"/>
            <a:ext cx="8183700" cy="861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2000"/>
              <a:t>-Akshay Kumar Goud Sowdari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34850"/>
            <a:ext cx="8520600" cy="1395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77952"/>
              <a:buFont typeface="Arial"/>
              <a:buNone/>
            </a:pPr>
            <a:r>
              <a:rPr lang="en-GB" sz="1411">
                <a:solidFill>
                  <a:srgbClr val="000000"/>
                </a:solidFill>
                <a:highlight>
                  <a:srgbClr val="FFFFFF"/>
                </a:highlight>
                <a:latin typeface="Arial"/>
                <a:ea typeface="Arial"/>
                <a:cs typeface="Arial"/>
                <a:sym typeface="Arial"/>
              </a:rPr>
              <a:t>B) Investor Metrics: </a:t>
            </a:r>
            <a:r>
              <a:rPr b="0" lang="en-GB" sz="1411">
                <a:solidFill>
                  <a:srgbClr val="000000"/>
                </a:solidFill>
                <a:highlight>
                  <a:srgbClr val="FFFFFF"/>
                </a:highlight>
                <a:latin typeface="Arial"/>
                <a:ea typeface="Arial"/>
                <a:cs typeface="Arial"/>
                <a:sym typeface="Arial"/>
              </a:rPr>
              <a:t>Investors want to know if Instagram is performing well and is not becoming redundant like Facebook, they want to assess the app on the following grounds -</a:t>
            </a:r>
            <a:endParaRPr b="0" sz="1411">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1411">
                <a:solidFill>
                  <a:srgbClr val="000000"/>
                </a:solidFill>
                <a:highlight>
                  <a:srgbClr val="FFFFFF"/>
                </a:highlight>
                <a:latin typeface="Arial"/>
                <a:ea typeface="Arial"/>
                <a:cs typeface="Arial"/>
                <a:sym typeface="Arial"/>
              </a:rPr>
              <a:t>User Engagement:</a:t>
            </a:r>
            <a:r>
              <a:rPr b="0" lang="en-GB" sz="1411">
                <a:solidFill>
                  <a:srgbClr val="000000"/>
                </a:solidFill>
                <a:highlight>
                  <a:srgbClr val="FFFFFF"/>
                </a:highlight>
                <a:latin typeface="Arial"/>
                <a:ea typeface="Arial"/>
                <a:cs typeface="Arial"/>
                <a:sym typeface="Arial"/>
              </a:rPr>
              <a:t> Are users still as active and post on Instagram or they are making fewer posts</a:t>
            </a:r>
            <a:br>
              <a:rPr b="0" lang="en-GB" sz="1411">
                <a:solidFill>
                  <a:srgbClr val="000000"/>
                </a:solidFill>
                <a:highlight>
                  <a:srgbClr val="FFFFFF"/>
                </a:highlight>
                <a:latin typeface="Arial"/>
                <a:ea typeface="Arial"/>
                <a:cs typeface="Arial"/>
                <a:sym typeface="Arial"/>
              </a:rPr>
            </a:br>
            <a:r>
              <a:rPr b="0" lang="en-GB" sz="1411">
                <a:solidFill>
                  <a:srgbClr val="000000"/>
                </a:solidFill>
                <a:highlight>
                  <a:srgbClr val="FFFFFF"/>
                </a:highlight>
                <a:latin typeface="Arial"/>
                <a:ea typeface="Arial"/>
                <a:cs typeface="Arial"/>
                <a:sym typeface="Arial"/>
              </a:rPr>
              <a:t>To assess the user engagement we’re tasked to provide how many times does average user posts on Instagram. Also, provide the total number of photos on Instagram/total number of users</a:t>
            </a:r>
            <a:endParaRPr b="0" sz="1411">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20" name="Google Shape;120;p22"/>
          <p:cNvSpPr txBox="1"/>
          <p:nvPr>
            <p:ph idx="1" type="body"/>
          </p:nvPr>
        </p:nvSpPr>
        <p:spPr>
          <a:xfrm>
            <a:off x="311700" y="1630450"/>
            <a:ext cx="4889400" cy="113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300">
                <a:solidFill>
                  <a:srgbClr val="000000"/>
                </a:solidFill>
                <a:highlight>
                  <a:srgbClr val="FFFFFF"/>
                </a:highlight>
                <a:latin typeface="Arial"/>
                <a:ea typeface="Arial"/>
                <a:cs typeface="Arial"/>
                <a:sym typeface="Arial"/>
              </a:rPr>
              <a:t>No.of </a:t>
            </a:r>
            <a:r>
              <a:rPr lang="en-GB" sz="1300">
                <a:solidFill>
                  <a:srgbClr val="000000"/>
                </a:solidFill>
                <a:highlight>
                  <a:srgbClr val="FFFFFF"/>
                </a:highlight>
                <a:latin typeface="Arial"/>
                <a:ea typeface="Arial"/>
                <a:cs typeface="Arial"/>
                <a:sym typeface="Arial"/>
              </a:rPr>
              <a:t>times an average user posts on Instagram - 10</a:t>
            </a:r>
            <a:endParaRPr sz="130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GB" sz="1300">
                <a:solidFill>
                  <a:schemeClr val="dk2"/>
                </a:solidFill>
                <a:highlight>
                  <a:srgbClr val="FFFFFF"/>
                </a:highlight>
                <a:latin typeface="Arial"/>
                <a:ea typeface="Arial"/>
                <a:cs typeface="Arial"/>
                <a:sym typeface="Arial"/>
              </a:rPr>
              <a:t>total number of photos on Instagram - 771</a:t>
            </a:r>
            <a:endParaRPr sz="1300">
              <a:solidFill>
                <a:schemeClr val="dk2"/>
              </a:solidFill>
              <a:highlight>
                <a:srgbClr val="FFFFFF"/>
              </a:highlight>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GB" sz="1300">
                <a:solidFill>
                  <a:schemeClr val="dk2"/>
                </a:solidFill>
                <a:highlight>
                  <a:srgbClr val="FFFFFF"/>
                </a:highlight>
                <a:latin typeface="Arial"/>
                <a:ea typeface="Arial"/>
                <a:cs typeface="Arial"/>
                <a:sym typeface="Arial"/>
              </a:rPr>
              <a:t>total number of users - 100</a:t>
            </a:r>
            <a:endParaRPr sz="1300">
              <a:solidFill>
                <a:schemeClr val="dk2"/>
              </a:solidFill>
              <a:highlight>
                <a:srgbClr val="FFFFFF"/>
              </a:highlight>
              <a:latin typeface="Arial"/>
              <a:ea typeface="Arial"/>
              <a:cs typeface="Arial"/>
              <a:sym typeface="Arial"/>
            </a:endParaRPr>
          </a:p>
        </p:txBody>
      </p:sp>
      <p:pic>
        <p:nvPicPr>
          <p:cNvPr id="121" name="Google Shape;121;p22"/>
          <p:cNvPicPr preferRelativeResize="0"/>
          <p:nvPr/>
        </p:nvPicPr>
        <p:blipFill>
          <a:blip r:embed="rId3">
            <a:alphaModFix/>
          </a:blip>
          <a:stretch>
            <a:fillRect/>
          </a:stretch>
        </p:blipFill>
        <p:spPr>
          <a:xfrm>
            <a:off x="6827025" y="2714313"/>
            <a:ext cx="2256500" cy="17767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468275" y="2703400"/>
            <a:ext cx="2256500" cy="1798600"/>
          </a:xfrm>
          <a:prstGeom prst="rect">
            <a:avLst/>
          </a:prstGeom>
          <a:noFill/>
          <a:ln>
            <a:noFill/>
          </a:ln>
        </p:spPr>
      </p:pic>
      <p:pic>
        <p:nvPicPr>
          <p:cNvPr id="123" name="Google Shape;123;p22"/>
          <p:cNvPicPr preferRelativeResize="0"/>
          <p:nvPr/>
        </p:nvPicPr>
        <p:blipFill>
          <a:blip r:embed="rId5">
            <a:alphaModFix/>
          </a:blip>
          <a:stretch>
            <a:fillRect/>
          </a:stretch>
        </p:blipFill>
        <p:spPr>
          <a:xfrm>
            <a:off x="111300" y="2703400"/>
            <a:ext cx="4254725" cy="210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56525"/>
            <a:ext cx="85206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highlight>
                  <a:srgbClr val="FFFFFF"/>
                </a:highlight>
                <a:latin typeface="Arial"/>
                <a:ea typeface="Arial"/>
                <a:cs typeface="Arial"/>
                <a:sym typeface="Arial"/>
              </a:rPr>
              <a:t>Bots &amp; Fake Accounts: </a:t>
            </a:r>
            <a:r>
              <a:rPr b="0" lang="en-GB" sz="1400">
                <a:solidFill>
                  <a:srgbClr val="000000"/>
                </a:solidFill>
                <a:highlight>
                  <a:srgbClr val="FFFFFF"/>
                </a:highlight>
                <a:latin typeface="Arial"/>
                <a:ea typeface="Arial"/>
                <a:cs typeface="Arial"/>
                <a:sym typeface="Arial"/>
              </a:rPr>
              <a:t>The investors want to know if the platform is crowded with fake and dummy accounts</a:t>
            </a:r>
            <a:br>
              <a:rPr b="0" lang="en-GB" sz="1400">
                <a:solidFill>
                  <a:srgbClr val="000000"/>
                </a:solidFill>
                <a:highlight>
                  <a:srgbClr val="FFFFFF"/>
                </a:highlight>
                <a:latin typeface="Arial"/>
                <a:ea typeface="Arial"/>
                <a:cs typeface="Arial"/>
                <a:sym typeface="Arial"/>
              </a:rPr>
            </a:br>
            <a:r>
              <a:rPr b="0" lang="en-GB" sz="1400">
                <a:solidFill>
                  <a:srgbClr val="000000"/>
                </a:solidFill>
                <a:highlight>
                  <a:srgbClr val="FFFFFF"/>
                </a:highlight>
                <a:latin typeface="Arial"/>
                <a:ea typeface="Arial"/>
                <a:cs typeface="Arial"/>
                <a:sym typeface="Arial"/>
              </a:rPr>
              <a:t>We’re tasked to provide data on users (bots) who have liked every single photo on the site (since any normal user would not be able to do this).</a:t>
            </a:r>
            <a:endParaRPr b="0"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p:txBody>
      </p:sp>
      <p:sp>
        <p:nvSpPr>
          <p:cNvPr id="129" name="Google Shape;129;p23"/>
          <p:cNvSpPr txBox="1"/>
          <p:nvPr>
            <p:ph idx="1" type="body"/>
          </p:nvPr>
        </p:nvSpPr>
        <p:spPr>
          <a:xfrm>
            <a:off x="311700" y="1893325"/>
            <a:ext cx="3999900" cy="10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Arial"/>
                <a:ea typeface="Arial"/>
                <a:cs typeface="Arial"/>
                <a:sym typeface="Arial"/>
              </a:rPr>
              <a:t>After Analysis, it is found that there are No bots &amp; Fake Accounts on Instagram</a:t>
            </a:r>
            <a:endParaRPr>
              <a:solidFill>
                <a:srgbClr val="000000"/>
              </a:solidFill>
              <a:latin typeface="Arial"/>
              <a:ea typeface="Arial"/>
              <a:cs typeface="Arial"/>
              <a:sym typeface="Arial"/>
            </a:endParaRPr>
          </a:p>
        </p:txBody>
      </p:sp>
      <p:pic>
        <p:nvPicPr>
          <p:cNvPr id="130" name="Google Shape;130;p23"/>
          <p:cNvPicPr preferRelativeResize="0"/>
          <p:nvPr/>
        </p:nvPicPr>
        <p:blipFill>
          <a:blip r:embed="rId3">
            <a:alphaModFix/>
          </a:blip>
          <a:stretch>
            <a:fillRect/>
          </a:stretch>
        </p:blipFill>
        <p:spPr>
          <a:xfrm>
            <a:off x="4475075" y="1893325"/>
            <a:ext cx="4527600" cy="2279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526350"/>
            <a:ext cx="5604000" cy="70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4220"/>
              <a:t>Results</a:t>
            </a:r>
            <a:endParaRPr sz="4220"/>
          </a:p>
        </p:txBody>
      </p:sp>
      <p:sp>
        <p:nvSpPr>
          <p:cNvPr id="136" name="Google Shape;136;p24"/>
          <p:cNvSpPr txBox="1"/>
          <p:nvPr/>
        </p:nvSpPr>
        <p:spPr>
          <a:xfrm>
            <a:off x="490250" y="1347025"/>
            <a:ext cx="7614900" cy="215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600">
                <a:solidFill>
                  <a:schemeClr val="lt1"/>
                </a:solidFill>
                <a:highlight>
                  <a:schemeClr val="accent2"/>
                </a:highlight>
              </a:rPr>
              <a:t>During the process of creating this project, I have gained valuable insights into the handling of real-life data and the effective ways in which social media applications interact with their audience. This project has enhanced my understanding of the significance of data and its impact on diverse teams within an organization, including the marketing team. Additionally, I have learned about the types of information that are of interest to investors. This project has expanded my knowledge on creating database schemas, refining data for analysis, and utilizing SQL queries to extract valuable insights from data.</a:t>
            </a:r>
            <a:endParaRPr sz="1900">
              <a:solidFill>
                <a:schemeClr val="lt1"/>
              </a:solidFill>
              <a:highlight>
                <a:schemeClr val="accen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65050" y="568575"/>
            <a:ext cx="4045200" cy="64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Project Description</a:t>
            </a:r>
            <a:endParaRPr sz="3100"/>
          </a:p>
        </p:txBody>
      </p:sp>
      <p:sp>
        <p:nvSpPr>
          <p:cNvPr id="65" name="Google Shape;65;p14"/>
          <p:cNvSpPr txBox="1"/>
          <p:nvPr>
            <p:ph idx="2" type="body"/>
          </p:nvPr>
        </p:nvSpPr>
        <p:spPr>
          <a:xfrm>
            <a:off x="4839975" y="1057500"/>
            <a:ext cx="4045200" cy="3439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35"/>
              <a:buNone/>
            </a:pPr>
            <a:r>
              <a:rPr lang="en-GB" sz="1430">
                <a:latin typeface="Arial"/>
                <a:ea typeface="Arial"/>
                <a:cs typeface="Arial"/>
                <a:sym typeface="Arial"/>
              </a:rPr>
              <a:t>Our end goal is to discover</a:t>
            </a:r>
            <a:r>
              <a:rPr lang="en-GB" sz="1430">
                <a:latin typeface="Arial"/>
                <a:ea typeface="Arial"/>
                <a:cs typeface="Arial"/>
                <a:sym typeface="Arial"/>
              </a:rPr>
              <a:t> valuable insights and behavioral patterns from data, to meet this requirements we’re  going utilize MySQL. By doing so, we aim to provide helpful insights that benefit different teams within the organization.</a:t>
            </a:r>
            <a:endParaRPr sz="1430">
              <a:latin typeface="Arial"/>
              <a:ea typeface="Arial"/>
              <a:cs typeface="Arial"/>
              <a:sym typeface="Arial"/>
            </a:endParaRPr>
          </a:p>
          <a:p>
            <a:pPr indent="0" lvl="0" marL="0" rtl="0" algn="just">
              <a:spcBef>
                <a:spcPts val="2000"/>
              </a:spcBef>
              <a:spcAft>
                <a:spcPts val="1200"/>
              </a:spcAft>
              <a:buSzPts val="935"/>
              <a:buNone/>
            </a:pPr>
            <a:r>
              <a:rPr lang="en-GB" sz="1430">
                <a:latin typeface="Arial"/>
                <a:ea typeface="Arial"/>
                <a:cs typeface="Arial"/>
                <a:sym typeface="Arial"/>
              </a:rPr>
              <a:t>Throughout the project, we’re going to find insights on users such as most loyal users, </a:t>
            </a:r>
            <a:r>
              <a:rPr lang="en-GB" sz="1430">
                <a:latin typeface="Arial"/>
                <a:ea typeface="Arial"/>
                <a:cs typeface="Arial"/>
                <a:sym typeface="Arial"/>
              </a:rPr>
              <a:t>inactive</a:t>
            </a:r>
            <a:r>
              <a:rPr lang="en-GB" sz="1430">
                <a:latin typeface="Arial"/>
                <a:ea typeface="Arial"/>
                <a:cs typeface="Arial"/>
                <a:sym typeface="Arial"/>
              </a:rPr>
              <a:t> users, bots and fake accounts. Also we’re </a:t>
            </a:r>
            <a:r>
              <a:rPr lang="en-GB" sz="1430">
                <a:latin typeface="Arial"/>
                <a:ea typeface="Arial"/>
                <a:cs typeface="Arial"/>
                <a:sym typeface="Arial"/>
              </a:rPr>
              <a:t>gonna</a:t>
            </a:r>
            <a:r>
              <a:rPr lang="en-GB" sz="1430">
                <a:latin typeface="Arial"/>
                <a:ea typeface="Arial"/>
                <a:cs typeface="Arial"/>
                <a:sym typeface="Arial"/>
              </a:rPr>
              <a:t> find most used </a:t>
            </a:r>
            <a:r>
              <a:rPr lang="en-GB" sz="1430">
                <a:latin typeface="Arial"/>
                <a:ea typeface="Arial"/>
                <a:cs typeface="Arial"/>
                <a:sym typeface="Arial"/>
              </a:rPr>
              <a:t>hashtags</a:t>
            </a:r>
            <a:r>
              <a:rPr lang="en-GB" sz="1430">
                <a:latin typeface="Arial"/>
                <a:ea typeface="Arial"/>
                <a:cs typeface="Arial"/>
                <a:sym typeface="Arial"/>
              </a:rPr>
              <a:t>, most liked photos etc.,</a:t>
            </a:r>
            <a:endParaRPr sz="1430">
              <a:latin typeface="Arial"/>
              <a:ea typeface="Arial"/>
              <a:cs typeface="Arial"/>
              <a:sym typeface="Arial"/>
            </a:endParaRPr>
          </a:p>
        </p:txBody>
      </p:sp>
      <p:sp>
        <p:nvSpPr>
          <p:cNvPr id="66" name="Google Shape;66;p14"/>
          <p:cNvSpPr txBox="1"/>
          <p:nvPr/>
        </p:nvSpPr>
        <p:spPr>
          <a:xfrm>
            <a:off x="365050" y="1371600"/>
            <a:ext cx="3951000" cy="281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highlight>
                  <a:schemeClr val="lt1"/>
                </a:highlight>
              </a:rPr>
              <a:t>User analytics typically refers to the analysis of user behavior and data to gain insights into user preferences, habits, and patterns.</a:t>
            </a:r>
            <a:endParaRPr>
              <a:highlight>
                <a:schemeClr val="lt1"/>
              </a:highlight>
            </a:endParaRPr>
          </a:p>
          <a:p>
            <a:pPr indent="0" lvl="0" marL="0" rtl="0" algn="just">
              <a:spcBef>
                <a:spcPts val="2000"/>
              </a:spcBef>
              <a:spcAft>
                <a:spcPts val="0"/>
              </a:spcAft>
              <a:buNone/>
            </a:pPr>
            <a:r>
              <a:rPr lang="en-GB">
                <a:highlight>
                  <a:schemeClr val="lt1"/>
                </a:highlight>
              </a:rPr>
              <a:t>Teams across the organization such as marketing, product &amp; development, leverage these insights to accomplish several tasks such as launching a new marketing campaign, deciding on the features to build for an app, measuring user engagement to track the app's success, and enhancing the user experience, which contributes to the growth of the business.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Approach</a:t>
            </a:r>
            <a:endParaRPr/>
          </a:p>
        </p:txBody>
      </p:sp>
      <p:sp>
        <p:nvSpPr>
          <p:cNvPr id="72" name="Google Shape;72;p15"/>
          <p:cNvSpPr txBox="1"/>
          <p:nvPr>
            <p:ph type="title"/>
          </p:nvPr>
        </p:nvSpPr>
        <p:spPr>
          <a:xfrm>
            <a:off x="402725" y="2692325"/>
            <a:ext cx="8183700" cy="1205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0" lang="en-GB" sz="1400">
                <a:solidFill>
                  <a:schemeClr val="lt1"/>
                </a:solidFill>
                <a:highlight>
                  <a:schemeClr val="accent2"/>
                </a:highlight>
                <a:latin typeface="Arial"/>
                <a:ea typeface="Arial"/>
                <a:cs typeface="Arial"/>
                <a:sym typeface="Arial"/>
              </a:rPr>
              <a:t>MySQL schema has been designed with appropriate primary-foreign key relationships, and all necessary tables have been created and populated with data. The data has undergone cleaning procedures to ensure it is prepared for analysis. To obtain useful insights from the data, a series of SQL queries have been executed.</a:t>
            </a:r>
            <a:endParaRPr sz="3800">
              <a:solidFill>
                <a:schemeClr val="lt1"/>
              </a:solidFill>
              <a:highlight>
                <a:schemeClr val="accent2"/>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 - Stack Used</a:t>
            </a:r>
            <a:endParaRPr/>
          </a:p>
        </p:txBody>
      </p:sp>
      <p:sp>
        <p:nvSpPr>
          <p:cNvPr id="78" name="Google Shape;78;p16"/>
          <p:cNvSpPr txBox="1"/>
          <p:nvPr/>
        </p:nvSpPr>
        <p:spPr>
          <a:xfrm>
            <a:off x="485875" y="2729325"/>
            <a:ext cx="7989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highlight>
                  <a:schemeClr val="accent2"/>
                </a:highlight>
              </a:rPr>
              <a:t>MySQL 8.0.32</a:t>
            </a:r>
            <a:endParaRPr b="1" sz="1800">
              <a:solidFill>
                <a:schemeClr val="lt1"/>
              </a:solidFill>
              <a:highlight>
                <a:schemeClr val="accent2"/>
              </a:highlight>
            </a:endParaRPr>
          </a:p>
          <a:p>
            <a:pPr indent="0" lvl="0" marL="457200" rtl="0" algn="l">
              <a:spcBef>
                <a:spcPts val="0"/>
              </a:spcBef>
              <a:spcAft>
                <a:spcPts val="0"/>
              </a:spcAft>
              <a:buNone/>
            </a:pPr>
            <a:r>
              <a:t/>
            </a:r>
            <a:endParaRPr sz="1000">
              <a:solidFill>
                <a:schemeClr val="lt1"/>
              </a:solidFill>
              <a:highlight>
                <a:schemeClr val="accent2"/>
              </a:highlight>
            </a:endParaRPr>
          </a:p>
          <a:p>
            <a:pPr indent="0" lvl="0" marL="0" rtl="0" algn="just">
              <a:spcBef>
                <a:spcPts val="0"/>
              </a:spcBef>
              <a:spcAft>
                <a:spcPts val="0"/>
              </a:spcAft>
              <a:buNone/>
            </a:pPr>
            <a:r>
              <a:rPr lang="en-GB" sz="1300">
                <a:solidFill>
                  <a:schemeClr val="lt1"/>
                </a:solidFill>
                <a:highlight>
                  <a:schemeClr val="accent2"/>
                </a:highlight>
              </a:rPr>
              <a:t>MySQL is a powerful and widely-used open-source Relational Database Management System (RDBMS). I’ve specifically chose MySQL to build database because of its affordability, scalability, reliability, performance, security, flexibility, and compatibility with other technologies, which made it the best-suited option for my project.</a:t>
            </a:r>
            <a:endParaRPr sz="1300">
              <a:solidFill>
                <a:schemeClr val="lt1"/>
              </a:solidFill>
              <a:highlight>
                <a:schemeClr val="accent2"/>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0175"/>
            <a:ext cx="8520600" cy="103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66"/>
              <a:t>Insights</a:t>
            </a:r>
            <a:endParaRPr sz="2666"/>
          </a:p>
          <a:p>
            <a:pPr indent="0" lvl="0" marL="0" rtl="0" algn="l">
              <a:lnSpc>
                <a:spcPct val="115000"/>
              </a:lnSpc>
              <a:spcBef>
                <a:spcPts val="1500"/>
              </a:spcBef>
              <a:spcAft>
                <a:spcPts val="1200"/>
              </a:spcAft>
              <a:buNone/>
            </a:pPr>
            <a:r>
              <a:rPr lang="en-GB" sz="1438">
                <a:highlight>
                  <a:srgbClr val="FFFFFF"/>
                </a:highlight>
                <a:latin typeface="Arial"/>
                <a:ea typeface="Arial"/>
                <a:cs typeface="Arial"/>
                <a:sym typeface="Arial"/>
              </a:rPr>
              <a:t>A) Marketing: </a:t>
            </a:r>
            <a:r>
              <a:rPr b="0" lang="en-GB" sz="1438">
                <a:highlight>
                  <a:srgbClr val="FFFFFF"/>
                </a:highlight>
                <a:latin typeface="Arial"/>
                <a:ea typeface="Arial"/>
                <a:cs typeface="Arial"/>
                <a:sym typeface="Arial"/>
              </a:rPr>
              <a:t>The marketing team wants to launch some campaigns, as part of this process and they requested us to provide insights.</a:t>
            </a:r>
            <a:endParaRPr sz="1438"/>
          </a:p>
        </p:txBody>
      </p:sp>
      <p:sp>
        <p:nvSpPr>
          <p:cNvPr id="84" name="Google Shape;84;p17"/>
          <p:cNvSpPr txBox="1"/>
          <p:nvPr>
            <p:ph idx="1" type="body"/>
          </p:nvPr>
        </p:nvSpPr>
        <p:spPr>
          <a:xfrm>
            <a:off x="422325" y="1506475"/>
            <a:ext cx="3672600" cy="30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00000"/>
                </a:solidFill>
                <a:highlight>
                  <a:srgbClr val="FFFFFF"/>
                </a:highlight>
                <a:latin typeface="Arial"/>
                <a:ea typeface="Arial"/>
                <a:cs typeface="Arial"/>
                <a:sym typeface="Arial"/>
              </a:rPr>
              <a:t>Rewarding Most Loyal Users - </a:t>
            </a:r>
            <a:r>
              <a:rPr lang="en-GB" sz="1200">
                <a:solidFill>
                  <a:srgbClr val="000000"/>
                </a:solidFill>
                <a:highlight>
                  <a:srgbClr val="FFFFFF"/>
                </a:highlight>
                <a:latin typeface="Arial"/>
                <a:ea typeface="Arial"/>
                <a:cs typeface="Arial"/>
                <a:sym typeface="Arial"/>
              </a:rPr>
              <a:t>Marketing team wants to reward most loyal users, hence they asked us to find 5 oldest users. Five most loyal users are- </a:t>
            </a:r>
            <a:endParaRPr sz="1200">
              <a:solidFill>
                <a:srgbClr val="000000"/>
              </a:solidFill>
              <a:highlight>
                <a:srgbClr val="FFFFFF"/>
              </a:highlight>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lang="en-GB" sz="1200">
                <a:solidFill>
                  <a:srgbClr val="000000"/>
                </a:solidFill>
                <a:highlight>
                  <a:srgbClr val="FFFFFF"/>
                </a:highlight>
                <a:latin typeface="Arial"/>
                <a:ea typeface="Arial"/>
                <a:cs typeface="Arial"/>
                <a:sym typeface="Arial"/>
              </a:rPr>
              <a:t>Darby_Harzog</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GB" sz="1200">
                <a:solidFill>
                  <a:srgbClr val="000000"/>
                </a:solidFill>
                <a:highlight>
                  <a:srgbClr val="FFFFFF"/>
                </a:highlight>
                <a:latin typeface="Arial"/>
                <a:ea typeface="Arial"/>
                <a:cs typeface="Arial"/>
                <a:sym typeface="Arial"/>
              </a:rPr>
              <a:t>Emilio_Bernier52</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GB" sz="1200">
                <a:solidFill>
                  <a:srgbClr val="000000"/>
                </a:solidFill>
                <a:highlight>
                  <a:srgbClr val="FFFFFF"/>
                </a:highlight>
                <a:latin typeface="Arial"/>
                <a:ea typeface="Arial"/>
                <a:cs typeface="Arial"/>
                <a:sym typeface="Arial"/>
              </a:rPr>
              <a:t>Elenor88</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GB" sz="1200">
                <a:solidFill>
                  <a:srgbClr val="000000"/>
                </a:solidFill>
                <a:highlight>
                  <a:srgbClr val="FFFFFF"/>
                </a:highlight>
                <a:latin typeface="Arial"/>
                <a:ea typeface="Arial"/>
                <a:cs typeface="Arial"/>
                <a:sym typeface="Arial"/>
              </a:rPr>
              <a:t>Nicole71</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GB" sz="1200">
                <a:solidFill>
                  <a:srgbClr val="000000"/>
                </a:solidFill>
                <a:highlight>
                  <a:srgbClr val="FFFFFF"/>
                </a:highlight>
                <a:latin typeface="Arial"/>
                <a:ea typeface="Arial"/>
                <a:cs typeface="Arial"/>
                <a:sym typeface="Arial"/>
              </a:rPr>
              <a:t>Jordyn.Jacobson2</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rotWithShape="1">
          <a:blip r:embed="rId3">
            <a:alphaModFix/>
          </a:blip>
          <a:srcRect b="16184" l="0" r="0" t="0"/>
          <a:stretch/>
        </p:blipFill>
        <p:spPr>
          <a:xfrm>
            <a:off x="3932150" y="1623725"/>
            <a:ext cx="4985450" cy="2945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5697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r>
              <a:rPr lang="en-GB" sz="1300">
                <a:solidFill>
                  <a:srgbClr val="000000"/>
                </a:solidFill>
                <a:highlight>
                  <a:srgbClr val="FFFFFF"/>
                </a:highlight>
                <a:latin typeface="Arial"/>
                <a:ea typeface="Arial"/>
                <a:cs typeface="Arial"/>
                <a:sym typeface="Arial"/>
              </a:rPr>
              <a:t>Remind Inactive Users to Start Posting:</a:t>
            </a:r>
            <a:r>
              <a:rPr b="0" lang="en-GB" sz="1300">
                <a:solidFill>
                  <a:srgbClr val="000000"/>
                </a:solidFill>
                <a:highlight>
                  <a:srgbClr val="FFFFFF"/>
                </a:highlight>
                <a:latin typeface="Arial"/>
                <a:ea typeface="Arial"/>
                <a:cs typeface="Arial"/>
                <a:sym typeface="Arial"/>
              </a:rPr>
              <a:t> Marketing teams wants send promotional emails to post their first photo to inactive users.</a:t>
            </a:r>
            <a:br>
              <a:rPr b="0" lang="en-GB" sz="1300">
                <a:solidFill>
                  <a:srgbClr val="000000"/>
                </a:solidFill>
                <a:highlight>
                  <a:srgbClr val="FFFFFF"/>
                </a:highlight>
                <a:latin typeface="Arial"/>
                <a:ea typeface="Arial"/>
                <a:cs typeface="Arial"/>
                <a:sym typeface="Arial"/>
              </a:rPr>
            </a:br>
            <a:r>
              <a:rPr b="0" lang="en-GB" sz="1300">
                <a:solidFill>
                  <a:srgbClr val="000000"/>
                </a:solidFill>
                <a:highlight>
                  <a:srgbClr val="FFFFFF"/>
                </a:highlight>
                <a:latin typeface="Arial"/>
                <a:ea typeface="Arial"/>
                <a:cs typeface="Arial"/>
                <a:sym typeface="Arial"/>
              </a:rPr>
              <a:t>Here’s the list of users who have never posted a single photo on Instagram </a:t>
            </a:r>
            <a:endParaRPr sz="1300">
              <a:solidFill>
                <a:srgbClr val="000000"/>
              </a:solidFill>
            </a:endParaRPr>
          </a:p>
        </p:txBody>
      </p:sp>
      <p:sp>
        <p:nvSpPr>
          <p:cNvPr id="91" name="Google Shape;91;p18"/>
          <p:cNvSpPr txBox="1"/>
          <p:nvPr>
            <p:ph idx="1" type="body"/>
          </p:nvPr>
        </p:nvSpPr>
        <p:spPr>
          <a:xfrm>
            <a:off x="411275" y="1123750"/>
            <a:ext cx="3999900" cy="38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Font typeface="Arial"/>
              <a:buNone/>
            </a:pPr>
            <a:r>
              <a:rPr b="1" lang="en-GB" sz="1100">
                <a:solidFill>
                  <a:srgbClr val="374151"/>
                </a:solidFill>
                <a:highlight>
                  <a:srgbClr val="FFFFFF"/>
                </a:highlight>
                <a:latin typeface="Arial"/>
                <a:ea typeface="Arial"/>
                <a:cs typeface="Arial"/>
                <a:sym typeface="Arial"/>
              </a:rPr>
              <a:t>ID	Username</a:t>
            </a:r>
            <a:endParaRPr b="1" sz="1100">
              <a:solidFill>
                <a:srgbClr val="374151"/>
              </a:solidFill>
              <a:highlight>
                <a:srgbClr val="FFFFFF"/>
              </a:highlight>
              <a:latin typeface="Arial"/>
              <a:ea typeface="Arial"/>
              <a:cs typeface="Arial"/>
              <a:sym typeface="Arial"/>
            </a:endParaRPr>
          </a:p>
          <a:p>
            <a:pPr indent="0" lvl="0" marL="0" rtl="0" algn="l">
              <a:spcBef>
                <a:spcPts val="50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5	Aniya_Hackett</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7	Kasandra_Homenick</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14	Jaclyn81</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21	Rocio33</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24	Maxwell.Halvorson</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25	Tierra.Trantow</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34	Pearl7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36	Ollie_Ledner37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rPr lang="en-GB" sz="1100">
                <a:solidFill>
                  <a:srgbClr val="374151"/>
                </a:solidFill>
                <a:highlight>
                  <a:srgbClr val="FFFFFF"/>
                </a:highlight>
                <a:latin typeface="Arial"/>
                <a:ea typeface="Arial"/>
                <a:cs typeface="Arial"/>
                <a:sym typeface="Arial"/>
              </a:rPr>
              <a:t>41	Mckenna17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374151"/>
                </a:solidFill>
                <a:highlight>
                  <a:srgbClr val="FFFFFF"/>
                </a:highlight>
                <a:latin typeface="Arial"/>
                <a:ea typeface="Arial"/>
                <a:cs typeface="Arial"/>
                <a:sym typeface="Arial"/>
              </a:rPr>
              <a:t>45	David.Osinski47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374151"/>
                </a:solidFill>
                <a:highlight>
                  <a:srgbClr val="FFFFFF"/>
                </a:highlight>
                <a:latin typeface="Arial"/>
                <a:ea typeface="Arial"/>
                <a:cs typeface="Arial"/>
                <a:sym typeface="Arial"/>
              </a:rPr>
              <a:t>49	Morgan.Kassulke</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374151"/>
                </a:solidFill>
                <a:highlight>
                  <a:srgbClr val="FFFFFF"/>
                </a:highlight>
                <a:latin typeface="Arial"/>
                <a:ea typeface="Arial"/>
                <a:cs typeface="Arial"/>
                <a:sym typeface="Arial"/>
              </a:rPr>
              <a:t>53	Linnea59</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374151"/>
                </a:solidFill>
                <a:highlight>
                  <a:srgbClr val="FFFFFF"/>
                </a:highlight>
                <a:latin typeface="Arial"/>
                <a:ea typeface="Arial"/>
                <a:cs typeface="Arial"/>
                <a:sym typeface="Arial"/>
              </a:rPr>
              <a:t>54	Duane60</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374151"/>
                </a:solidFill>
                <a:highlight>
                  <a:srgbClr val="FFFFFF"/>
                </a:highlight>
                <a:latin typeface="Arial"/>
                <a:ea typeface="Arial"/>
                <a:cs typeface="Arial"/>
                <a:sym typeface="Arial"/>
              </a:rPr>
              <a:t>57	Julien_Schmidt</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Font typeface="Arial"/>
              <a:buNone/>
            </a:pPr>
            <a:r>
              <a:t/>
            </a:r>
            <a:endParaRPr/>
          </a:p>
        </p:txBody>
      </p:sp>
      <p:sp>
        <p:nvSpPr>
          <p:cNvPr id="92" name="Google Shape;92;p18"/>
          <p:cNvSpPr txBox="1"/>
          <p:nvPr>
            <p:ph idx="2" type="body"/>
          </p:nvPr>
        </p:nvSpPr>
        <p:spPr>
          <a:xfrm>
            <a:off x="2395075" y="1317100"/>
            <a:ext cx="20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66	Mike.Auer39</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68	Franco_Keebler64</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71	Nia_Haag</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74	Hulda.Macejkovic</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75	Leslie67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76	Janelle.Nikolaus81</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80	Darby_Herzog</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81	Esther.Zulauf61</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83	Bartholome.Bernhard</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89	Jessyca_West</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90	Esmeralda.Mraz57</a:t>
            </a:r>
            <a:endParaRPr sz="1100">
              <a:solidFill>
                <a:srgbClr val="37415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GB" sz="1100">
                <a:solidFill>
                  <a:srgbClr val="374151"/>
                </a:solidFill>
                <a:highlight>
                  <a:srgbClr val="FFFFFF"/>
                </a:highlight>
                <a:latin typeface="Arial"/>
                <a:ea typeface="Arial"/>
                <a:cs typeface="Arial"/>
                <a:sym typeface="Arial"/>
              </a:rPr>
              <a:t>91	Bethany20</a:t>
            </a:r>
            <a:endParaRPr sz="1300"/>
          </a:p>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5068275" y="1123750"/>
            <a:ext cx="3702276" cy="388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494">
                <a:solidFill>
                  <a:srgbClr val="000000"/>
                </a:solidFill>
                <a:highlight>
                  <a:srgbClr val="FFFFFF"/>
                </a:highlight>
                <a:latin typeface="Arial"/>
                <a:ea typeface="Arial"/>
                <a:cs typeface="Arial"/>
                <a:sym typeface="Arial"/>
              </a:rPr>
              <a:t>Declaring Contest Winner:</a:t>
            </a:r>
            <a:r>
              <a:rPr b="0" lang="en-GB" sz="1494">
                <a:solidFill>
                  <a:srgbClr val="000000"/>
                </a:solidFill>
                <a:highlight>
                  <a:srgbClr val="FFFFFF"/>
                </a:highlight>
                <a:latin typeface="Arial"/>
                <a:ea typeface="Arial"/>
                <a:cs typeface="Arial"/>
                <a:sym typeface="Arial"/>
              </a:rPr>
              <a:t> The team started a contest and the user who gets the most likes on a single photo will win the contest now they wish to declare the winner. And the username of the winner is -</a:t>
            </a:r>
            <a:endParaRPr b="0" sz="3444">
              <a:solidFill>
                <a:srgbClr val="000000"/>
              </a:solidFill>
            </a:endParaRPr>
          </a:p>
        </p:txBody>
      </p:sp>
      <p:sp>
        <p:nvSpPr>
          <p:cNvPr id="99" name="Google Shape;99;p19"/>
          <p:cNvSpPr txBox="1"/>
          <p:nvPr>
            <p:ph idx="1" type="body"/>
          </p:nvPr>
        </p:nvSpPr>
        <p:spPr>
          <a:xfrm>
            <a:off x="359100" y="1068425"/>
            <a:ext cx="3116400" cy="2745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solidFill>
                  <a:schemeClr val="dk2"/>
                </a:solidFill>
                <a:highlight>
                  <a:srgbClr val="FFFFFF"/>
                </a:highlight>
                <a:latin typeface="Arial"/>
                <a:ea typeface="Arial"/>
                <a:cs typeface="Arial"/>
                <a:sym typeface="Arial"/>
              </a:rPr>
              <a:t>And the username of the winner is -</a:t>
            </a:r>
            <a:endParaRPr>
              <a:solidFill>
                <a:srgbClr val="000000"/>
              </a:solidFill>
            </a:endParaRPr>
          </a:p>
          <a:p>
            <a:pPr indent="0" lvl="0" marL="0" rtl="0" algn="l">
              <a:lnSpc>
                <a:spcPct val="150000"/>
              </a:lnSpc>
              <a:spcBef>
                <a:spcPts val="0"/>
              </a:spcBef>
              <a:spcAft>
                <a:spcPts val="0"/>
              </a:spcAft>
              <a:buNone/>
            </a:pPr>
            <a:r>
              <a:rPr lang="en-GB">
                <a:solidFill>
                  <a:srgbClr val="000000"/>
                </a:solidFill>
              </a:rPr>
              <a:t>Kenton_Kirlin</a:t>
            </a:r>
            <a:endParaRPr>
              <a:solidFill>
                <a:srgbClr val="000000"/>
              </a:solidFill>
            </a:endParaRPr>
          </a:p>
          <a:p>
            <a:pPr indent="0" lvl="0" marL="0" rtl="0" algn="l">
              <a:lnSpc>
                <a:spcPct val="150000"/>
              </a:lnSpc>
              <a:spcBef>
                <a:spcPts val="0"/>
              </a:spcBef>
              <a:spcAft>
                <a:spcPts val="0"/>
              </a:spcAft>
              <a:buNone/>
            </a:pPr>
            <a:r>
              <a:rPr lang="en-GB">
                <a:solidFill>
                  <a:srgbClr val="000000"/>
                </a:solidFill>
              </a:rPr>
              <a:t>ID of Image : </a:t>
            </a:r>
            <a:r>
              <a:rPr lang="en-GB">
                <a:solidFill>
                  <a:srgbClr val="000000"/>
                </a:solidFill>
              </a:rPr>
              <a:t>5</a:t>
            </a:r>
            <a:endParaRPr>
              <a:solidFill>
                <a:srgbClr val="000000"/>
              </a:solidFill>
            </a:endParaRPr>
          </a:p>
          <a:p>
            <a:pPr indent="0" lvl="0" marL="0" rtl="0" algn="l">
              <a:lnSpc>
                <a:spcPct val="150000"/>
              </a:lnSpc>
              <a:spcBef>
                <a:spcPts val="0"/>
              </a:spcBef>
              <a:spcAft>
                <a:spcPts val="0"/>
              </a:spcAft>
              <a:buNone/>
            </a:pPr>
            <a:r>
              <a:rPr lang="en-GB">
                <a:solidFill>
                  <a:srgbClr val="000000"/>
                </a:solidFill>
              </a:rPr>
              <a:t>Image URL :  </a:t>
            </a:r>
            <a:r>
              <a:rPr lang="en-GB" u="sng">
                <a:solidFill>
                  <a:srgbClr val="000000"/>
                </a:solidFill>
                <a:hlinkClick r:id="rId3">
                  <a:extLst>
                    <a:ext uri="{A12FA001-AC4F-418D-AE19-62706E023703}">
                      <ahyp:hlinkClr val="tx"/>
                    </a:ext>
                  </a:extLst>
                </a:hlinkClick>
              </a:rPr>
              <a:t>https://jennings.biz</a:t>
            </a:r>
            <a:endParaRPr>
              <a:solidFill>
                <a:srgbClr val="000000"/>
              </a:solidFill>
            </a:endParaRPr>
          </a:p>
          <a:p>
            <a:pPr indent="0" lvl="0" marL="0" rtl="0" algn="l">
              <a:lnSpc>
                <a:spcPct val="150000"/>
              </a:lnSpc>
              <a:spcBef>
                <a:spcPts val="0"/>
              </a:spcBef>
              <a:spcAft>
                <a:spcPts val="0"/>
              </a:spcAft>
              <a:buNone/>
            </a:pPr>
            <a:r>
              <a:rPr lang="en-GB">
                <a:solidFill>
                  <a:srgbClr val="000000"/>
                </a:solidFill>
              </a:rPr>
              <a:t>Total No.of Likes :  257</a:t>
            </a:r>
            <a:endParaRPr/>
          </a:p>
        </p:txBody>
      </p:sp>
      <p:pic>
        <p:nvPicPr>
          <p:cNvPr id="100" name="Google Shape;100;p19"/>
          <p:cNvPicPr preferRelativeResize="0"/>
          <p:nvPr/>
        </p:nvPicPr>
        <p:blipFill>
          <a:blip r:embed="rId4">
            <a:alphaModFix/>
          </a:blip>
          <a:stretch>
            <a:fillRect/>
          </a:stretch>
        </p:blipFill>
        <p:spPr>
          <a:xfrm>
            <a:off x="3718800" y="1229875"/>
            <a:ext cx="5290250" cy="334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2275"/>
            <a:ext cx="8520600" cy="10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rgbClr val="000000"/>
                </a:solidFill>
                <a:highlight>
                  <a:srgbClr val="FFFFFF"/>
                </a:highlight>
                <a:latin typeface="Arial"/>
                <a:ea typeface="Arial"/>
                <a:cs typeface="Arial"/>
                <a:sym typeface="Arial"/>
              </a:rPr>
              <a:t>Hashtag Researching:</a:t>
            </a:r>
            <a:r>
              <a:rPr b="0" lang="en-GB" sz="1400">
                <a:solidFill>
                  <a:srgbClr val="000000"/>
                </a:solidFill>
                <a:highlight>
                  <a:srgbClr val="FFFFFF"/>
                </a:highlight>
                <a:latin typeface="Arial"/>
                <a:ea typeface="Arial"/>
                <a:cs typeface="Arial"/>
                <a:sym typeface="Arial"/>
              </a:rPr>
              <a:t> A partner brand wants to know, which hashtags to use in the post to reach the most people on the platform.</a:t>
            </a:r>
            <a:endParaRPr b="0" sz="14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rPr b="0" lang="en-GB" sz="1400">
                <a:solidFill>
                  <a:srgbClr val="000000"/>
                </a:solidFill>
                <a:highlight>
                  <a:srgbClr val="FFFFFF"/>
                </a:highlight>
                <a:latin typeface="Arial"/>
                <a:ea typeface="Arial"/>
                <a:cs typeface="Arial"/>
                <a:sym typeface="Arial"/>
              </a:rPr>
              <a:t>Here’s the list of top 5 most commonly used hashtags </a:t>
            </a:r>
            <a:endParaRPr sz="1400">
              <a:solidFill>
                <a:srgbClr val="000000"/>
              </a:solidFill>
            </a:endParaRPr>
          </a:p>
        </p:txBody>
      </p:sp>
      <p:sp>
        <p:nvSpPr>
          <p:cNvPr id="106" name="Google Shape;106;p20"/>
          <p:cNvSpPr txBox="1"/>
          <p:nvPr>
            <p:ph idx="1" type="body"/>
          </p:nvPr>
        </p:nvSpPr>
        <p:spPr>
          <a:xfrm>
            <a:off x="311700" y="1397975"/>
            <a:ext cx="3999900" cy="2949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AutoNum type="arabicPeriod"/>
            </a:pPr>
            <a:r>
              <a:rPr lang="en-GB" sz="1300">
                <a:solidFill>
                  <a:srgbClr val="000000"/>
                </a:solidFill>
                <a:latin typeface="Arial"/>
                <a:ea typeface="Arial"/>
                <a:cs typeface="Arial"/>
                <a:sym typeface="Arial"/>
              </a:rPr>
              <a:t>smile ( tag ID-21) : </a:t>
            </a:r>
            <a:r>
              <a:rPr lang="en-GB" sz="1300">
                <a:solidFill>
                  <a:srgbClr val="000000"/>
                </a:solidFill>
                <a:latin typeface="Arial"/>
                <a:ea typeface="Arial"/>
                <a:cs typeface="Arial"/>
                <a:sym typeface="Arial"/>
              </a:rPr>
              <a:t>59 photos used this tag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GB" sz="1300">
                <a:solidFill>
                  <a:srgbClr val="000000"/>
                </a:solidFill>
                <a:latin typeface="Arial"/>
                <a:ea typeface="Arial"/>
                <a:cs typeface="Arial"/>
                <a:sym typeface="Arial"/>
              </a:rPr>
              <a:t>beach ( tag ID-20) : 42 photos used this tag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GB" sz="1300">
                <a:solidFill>
                  <a:srgbClr val="000000"/>
                </a:solidFill>
                <a:latin typeface="Arial"/>
                <a:ea typeface="Arial"/>
                <a:cs typeface="Arial"/>
                <a:sym typeface="Arial"/>
              </a:rPr>
              <a:t>party ( tag ID-17) : 39 photos used this tag</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GB" sz="1300">
                <a:solidFill>
                  <a:srgbClr val="000000"/>
                </a:solidFill>
                <a:latin typeface="Arial"/>
                <a:ea typeface="Arial"/>
                <a:cs typeface="Arial"/>
                <a:sym typeface="Arial"/>
              </a:rPr>
              <a:t>fun ( tag ID-13) : 38 photos used this tag </a:t>
            </a:r>
            <a:endParaRPr sz="13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AutoNum type="arabicPeriod"/>
            </a:pPr>
            <a:r>
              <a:rPr lang="en-GB" sz="1300">
                <a:solidFill>
                  <a:srgbClr val="000000"/>
                </a:solidFill>
                <a:latin typeface="Arial"/>
                <a:ea typeface="Arial"/>
                <a:cs typeface="Arial"/>
                <a:sym typeface="Arial"/>
              </a:rPr>
              <a:t>concert ( tag ID-18)  : 24 photos used this tag</a:t>
            </a: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pic>
        <p:nvPicPr>
          <p:cNvPr id="107" name="Google Shape;107;p20"/>
          <p:cNvPicPr preferRelativeResize="0"/>
          <p:nvPr/>
        </p:nvPicPr>
        <p:blipFill>
          <a:blip r:embed="rId3">
            <a:alphaModFix/>
          </a:blip>
          <a:stretch>
            <a:fillRect/>
          </a:stretch>
        </p:blipFill>
        <p:spPr>
          <a:xfrm>
            <a:off x="4464000" y="1550375"/>
            <a:ext cx="4527601" cy="288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1400">
                <a:solidFill>
                  <a:srgbClr val="000000"/>
                </a:solidFill>
                <a:highlight>
                  <a:srgbClr val="FFFFFF"/>
                </a:highlight>
                <a:latin typeface="Arial"/>
                <a:ea typeface="Arial"/>
                <a:cs typeface="Arial"/>
                <a:sym typeface="Arial"/>
              </a:rPr>
              <a:t>Launch AD Campaign :</a:t>
            </a:r>
            <a:r>
              <a:rPr b="0" lang="en-GB" sz="1400">
                <a:solidFill>
                  <a:srgbClr val="000000"/>
                </a:solidFill>
                <a:highlight>
                  <a:srgbClr val="FFFFFF"/>
                </a:highlight>
                <a:latin typeface="Arial"/>
                <a:ea typeface="Arial"/>
                <a:cs typeface="Arial"/>
                <a:sym typeface="Arial"/>
              </a:rPr>
              <a:t> The team wants to know, which day would be the best day to launch ADs.</a:t>
            </a:r>
            <a:br>
              <a:rPr b="0" lang="en-GB" sz="1400">
                <a:solidFill>
                  <a:srgbClr val="000000"/>
                </a:solidFill>
                <a:highlight>
                  <a:srgbClr val="FFFFFF"/>
                </a:highlight>
                <a:latin typeface="Arial"/>
                <a:ea typeface="Arial"/>
                <a:cs typeface="Arial"/>
                <a:sym typeface="Arial"/>
              </a:rPr>
            </a:br>
            <a:endParaRPr b="0"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SzPts val="990"/>
              <a:buNone/>
            </a:pPr>
            <a:r>
              <a:t/>
            </a:r>
            <a:endParaRPr b="0" sz="1400">
              <a:solidFill>
                <a:srgbClr val="000000"/>
              </a:solidFill>
              <a:latin typeface="Arial"/>
              <a:ea typeface="Arial"/>
              <a:cs typeface="Arial"/>
              <a:sym typeface="Arial"/>
            </a:endParaRPr>
          </a:p>
        </p:txBody>
      </p:sp>
      <p:sp>
        <p:nvSpPr>
          <p:cNvPr id="113" name="Google Shape;113;p21"/>
          <p:cNvSpPr txBox="1"/>
          <p:nvPr>
            <p:ph idx="1" type="body"/>
          </p:nvPr>
        </p:nvSpPr>
        <p:spPr>
          <a:xfrm>
            <a:off x="311700" y="1152475"/>
            <a:ext cx="386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Arial"/>
                <a:ea typeface="Arial"/>
                <a:cs typeface="Arial"/>
                <a:sym typeface="Arial"/>
              </a:rPr>
              <a:t>Both Thursday and Sunday are suitable for ad campaigns as most users registered on both of these days.</a:t>
            </a:r>
            <a:endParaRPr>
              <a:solidFill>
                <a:srgbClr val="000000"/>
              </a:solidFill>
              <a:latin typeface="Arial"/>
              <a:ea typeface="Arial"/>
              <a:cs typeface="Arial"/>
              <a:sym typeface="Arial"/>
            </a:endParaRPr>
          </a:p>
        </p:txBody>
      </p:sp>
      <p:pic>
        <p:nvPicPr>
          <p:cNvPr id="114" name="Google Shape;114;p21"/>
          <p:cNvPicPr preferRelativeResize="0"/>
          <p:nvPr/>
        </p:nvPicPr>
        <p:blipFill>
          <a:blip r:embed="rId3">
            <a:alphaModFix/>
          </a:blip>
          <a:stretch>
            <a:fillRect/>
          </a:stretch>
        </p:blipFill>
        <p:spPr>
          <a:xfrm>
            <a:off x="4324800" y="1220825"/>
            <a:ext cx="4665501" cy="3770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