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93B8BC-F4CC-4D4E-AF77-A6D8B9379D71}">
          <p14:sldIdLst>
            <p14:sldId id="256"/>
            <p14:sldId id="257"/>
            <p14:sldId id="258"/>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12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120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951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3740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2823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9470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10/13/2023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6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3299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4253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0911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10/13/2023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2170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10/13/2023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80864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 name="Straight Connector 4">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B24A98D-E479-A7D7-B2E8-2665E6B5F43E}"/>
              </a:ext>
            </a:extLst>
          </p:cNvPr>
          <p:cNvSpPr>
            <a:spLocks noGrp="1"/>
          </p:cNvSpPr>
          <p:nvPr>
            <p:ph type="ctrTitle"/>
          </p:nvPr>
        </p:nvSpPr>
        <p:spPr>
          <a:xfrm>
            <a:off x="684224" y="3545791"/>
            <a:ext cx="10809844" cy="1608021"/>
          </a:xfrm>
        </p:spPr>
        <p:txBody>
          <a:bodyPr anchor="t">
            <a:normAutofit/>
          </a:bodyPr>
          <a:lstStyle/>
          <a:p>
            <a:pPr algn="l"/>
            <a:r>
              <a:rPr lang="en-US" sz="4400" b="1" i="0" dirty="0">
                <a:solidFill>
                  <a:srgbClr val="000000"/>
                </a:solidFill>
                <a:effectLst/>
                <a:latin typeface="Raleway" panose="020F0502020204030204" pitchFamily="2" charset="0"/>
              </a:rPr>
              <a:t>SQL Case Study - Marketing Analysis</a:t>
            </a:r>
          </a:p>
        </p:txBody>
      </p:sp>
      <p:sp>
        <p:nvSpPr>
          <p:cNvPr id="3" name="Subtitle 2">
            <a:extLst>
              <a:ext uri="{FF2B5EF4-FFF2-40B4-BE49-F238E27FC236}">
                <a16:creationId xmlns:a16="http://schemas.microsoft.com/office/drawing/2014/main" id="{152F1E72-AB6E-CB8F-D6EC-DAE6914F852E}"/>
              </a:ext>
            </a:extLst>
          </p:cNvPr>
          <p:cNvSpPr>
            <a:spLocks noGrp="1"/>
          </p:cNvSpPr>
          <p:nvPr>
            <p:ph type="subTitle" idx="1"/>
          </p:nvPr>
        </p:nvSpPr>
        <p:spPr>
          <a:xfrm>
            <a:off x="7086744" y="5067957"/>
            <a:ext cx="4414178" cy="1075444"/>
          </a:xfrm>
        </p:spPr>
        <p:txBody>
          <a:bodyPr anchor="b">
            <a:normAutofit/>
          </a:bodyPr>
          <a:lstStyle/>
          <a:p>
            <a:pPr algn="r"/>
            <a:r>
              <a:rPr lang="en-US" sz="3400" dirty="0"/>
              <a:t>- Akshay Sowdari</a:t>
            </a:r>
          </a:p>
        </p:txBody>
      </p:sp>
      <p:pic>
        <p:nvPicPr>
          <p:cNvPr id="4" name="Picture 3" descr="Wavy paint art pattern">
            <a:extLst>
              <a:ext uri="{FF2B5EF4-FFF2-40B4-BE49-F238E27FC236}">
                <a16:creationId xmlns:a16="http://schemas.microsoft.com/office/drawing/2014/main" id="{9AC2AEDB-2B28-64BD-B97E-3547F4C2CFE9}"/>
              </a:ext>
            </a:extLst>
          </p:cNvPr>
          <p:cNvPicPr>
            <a:picLocks noChangeAspect="1"/>
          </p:cNvPicPr>
          <p:nvPr/>
        </p:nvPicPr>
        <p:blipFill rotWithShape="1">
          <a:blip r:embed="rId2"/>
          <a:srcRect t="24728" b="37057"/>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943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4FCAA-FAFC-B0C3-CFFC-AA97656765A7}"/>
              </a:ext>
            </a:extLst>
          </p:cNvPr>
          <p:cNvSpPr txBox="1"/>
          <p:nvPr/>
        </p:nvSpPr>
        <p:spPr>
          <a:xfrm>
            <a:off x="632146" y="468474"/>
            <a:ext cx="4023828" cy="400110"/>
          </a:xfrm>
          <a:prstGeom prst="rect">
            <a:avLst/>
          </a:prstGeom>
          <a:noFill/>
        </p:spPr>
        <p:txBody>
          <a:bodyPr wrap="square">
            <a:spAutoFit/>
          </a:bodyPr>
          <a:lstStyle/>
          <a:p>
            <a:pPr marL="0" indent="0">
              <a:buNone/>
            </a:pPr>
            <a:r>
              <a:rPr lang="en-US" sz="2000" dirty="0">
                <a:solidFill>
                  <a:srgbClr val="374151"/>
                </a:solidFill>
                <a:latin typeface="Söhne"/>
              </a:rPr>
              <a:t>Method 2 – Using Cross Join</a:t>
            </a:r>
            <a:endParaRPr lang="en-US" sz="2000" dirty="0"/>
          </a:p>
        </p:txBody>
      </p:sp>
      <p:pic>
        <p:nvPicPr>
          <p:cNvPr id="6" name="Picture 5" descr="A screenshot of a computer program&#10;&#10;Description automatically generated">
            <a:extLst>
              <a:ext uri="{FF2B5EF4-FFF2-40B4-BE49-F238E27FC236}">
                <a16:creationId xmlns:a16="http://schemas.microsoft.com/office/drawing/2014/main" id="{06B1A13F-3DBE-5941-883A-1E6524A37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46" y="1050721"/>
            <a:ext cx="6482177" cy="5544078"/>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FBAF6E19-E3AD-6438-2EDA-7DD0FBFE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323" y="1050721"/>
            <a:ext cx="4915279" cy="5228781"/>
          </a:xfrm>
          <a:prstGeom prst="rect">
            <a:avLst/>
          </a:prstGeom>
        </p:spPr>
      </p:pic>
    </p:spTree>
    <p:extLst>
      <p:ext uri="{BB962C8B-B14F-4D97-AF65-F5344CB8AC3E}">
        <p14:creationId xmlns:p14="http://schemas.microsoft.com/office/powerpoint/2010/main" val="216674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635192" y="647028"/>
            <a:ext cx="10325000" cy="836702"/>
          </a:xfrm>
        </p:spPr>
        <p:txBody>
          <a:bodyPr/>
          <a:lstStyle/>
          <a:p>
            <a:pPr marL="0" indent="0">
              <a:buNone/>
            </a:pPr>
            <a:r>
              <a:rPr lang="en-US" b="0" i="1" dirty="0">
                <a:solidFill>
                  <a:srgbClr val="374151"/>
                </a:solidFill>
                <a:effectLst/>
                <a:latin typeface="Söhne"/>
              </a:rPr>
              <a:t>8. Comparison Challenge:</a:t>
            </a:r>
            <a:r>
              <a:rPr lang="en-US" b="0" i="0" dirty="0">
                <a:solidFill>
                  <a:srgbClr val="374151"/>
                </a:solidFill>
                <a:effectLst/>
                <a:latin typeface="Söhne"/>
              </a:rPr>
              <a:t> A comparison of the average quantity sold during campaigns versus non-campaign periods will show us if marketing initiatives make a difference.</a:t>
            </a:r>
            <a:endParaRPr lang="en-US" dirty="0"/>
          </a:p>
        </p:txBody>
      </p:sp>
      <p:pic>
        <p:nvPicPr>
          <p:cNvPr id="4" name="Picture 3" descr="A screenshot of a computer&#10;&#10;Description automatically generated">
            <a:extLst>
              <a:ext uri="{FF2B5EF4-FFF2-40B4-BE49-F238E27FC236}">
                <a16:creationId xmlns:a16="http://schemas.microsoft.com/office/drawing/2014/main" id="{C6AE1AEF-D583-DF51-DD7E-F803681415F5}"/>
              </a:ext>
            </a:extLst>
          </p:cNvPr>
          <p:cNvPicPr>
            <a:picLocks noChangeAspect="1"/>
          </p:cNvPicPr>
          <p:nvPr/>
        </p:nvPicPr>
        <p:blipFill rotWithShape="1">
          <a:blip r:embed="rId2">
            <a:extLst>
              <a:ext uri="{28A0092B-C50C-407E-A947-70E740481C1C}">
                <a14:useLocalDpi xmlns:a14="http://schemas.microsoft.com/office/drawing/2010/main" val="0"/>
              </a:ext>
            </a:extLst>
          </a:blip>
          <a:srcRect b="20693"/>
          <a:stretch/>
        </p:blipFill>
        <p:spPr>
          <a:xfrm>
            <a:off x="6096000" y="4741243"/>
            <a:ext cx="3511710" cy="1051377"/>
          </a:xfrm>
          <a:prstGeom prst="rect">
            <a:avLst/>
          </a:prstGeom>
        </p:spPr>
      </p:pic>
      <p:pic>
        <p:nvPicPr>
          <p:cNvPr id="6" name="Picture 5" descr="A white box with black text&#10;&#10;Description automatically generated">
            <a:extLst>
              <a:ext uri="{FF2B5EF4-FFF2-40B4-BE49-F238E27FC236}">
                <a16:creationId xmlns:a16="http://schemas.microsoft.com/office/drawing/2014/main" id="{879EB6A6-3AD2-EB20-6796-EAFAAD36B584}"/>
              </a:ext>
            </a:extLst>
          </p:cNvPr>
          <p:cNvPicPr>
            <a:picLocks noChangeAspect="1"/>
          </p:cNvPicPr>
          <p:nvPr/>
        </p:nvPicPr>
        <p:blipFill rotWithShape="1">
          <a:blip r:embed="rId3">
            <a:extLst>
              <a:ext uri="{28A0092B-C50C-407E-A947-70E740481C1C}">
                <a14:useLocalDpi xmlns:a14="http://schemas.microsoft.com/office/drawing/2010/main" val="0"/>
              </a:ext>
            </a:extLst>
          </a:blip>
          <a:srcRect b="12734"/>
          <a:stretch/>
        </p:blipFill>
        <p:spPr>
          <a:xfrm>
            <a:off x="635192" y="4741244"/>
            <a:ext cx="3526262" cy="1051377"/>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5928A6C1-051D-9EB0-2ACF-4F2B6821E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903" y="1789134"/>
            <a:ext cx="5519748" cy="2563479"/>
          </a:xfrm>
          <a:prstGeom prst="rect">
            <a:avLst/>
          </a:prstGeom>
        </p:spPr>
      </p:pic>
      <p:pic>
        <p:nvPicPr>
          <p:cNvPr id="10" name="Picture 9" descr="A computer screen shot of text&#10;&#10;Description automatically generated">
            <a:extLst>
              <a:ext uri="{FF2B5EF4-FFF2-40B4-BE49-F238E27FC236}">
                <a16:creationId xmlns:a16="http://schemas.microsoft.com/office/drawing/2014/main" id="{862C5972-F06C-142A-4A07-362BC33C4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789134"/>
            <a:ext cx="5989512" cy="2293188"/>
          </a:xfrm>
          <a:prstGeom prst="rect">
            <a:avLst/>
          </a:prstGeom>
        </p:spPr>
      </p:pic>
    </p:spTree>
    <p:extLst>
      <p:ext uri="{BB962C8B-B14F-4D97-AF65-F5344CB8AC3E}">
        <p14:creationId xmlns:p14="http://schemas.microsoft.com/office/powerpoint/2010/main" val="206058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756428"/>
            <a:ext cx="10325000" cy="836702"/>
          </a:xfrm>
        </p:spPr>
        <p:txBody>
          <a:bodyPr/>
          <a:lstStyle/>
          <a:p>
            <a:pPr marL="0" indent="0">
              <a:buNone/>
            </a:pPr>
            <a:r>
              <a:rPr lang="en-US" b="0" i="1" dirty="0">
                <a:solidFill>
                  <a:srgbClr val="374151"/>
                </a:solidFill>
                <a:effectLst/>
                <a:latin typeface="Söhne"/>
              </a:rPr>
              <a:t>9. Campaign vs. Non-Campaign:</a:t>
            </a:r>
            <a:r>
              <a:rPr lang="en-US" b="0" i="0" dirty="0">
                <a:solidFill>
                  <a:srgbClr val="374151"/>
                </a:solidFill>
                <a:effectLst/>
                <a:latin typeface="Söhne"/>
              </a:rPr>
              <a:t> Understanding how products perform within and outside campaigns helps tailor marketing strategies.</a:t>
            </a:r>
            <a:endParaRPr lang="en-US" dirty="0"/>
          </a:p>
        </p:txBody>
      </p:sp>
      <p:pic>
        <p:nvPicPr>
          <p:cNvPr id="4" name="Picture 3" descr="A close up of a computer screen&#10;&#10;Description automatically generated">
            <a:extLst>
              <a:ext uri="{FF2B5EF4-FFF2-40B4-BE49-F238E27FC236}">
                <a16:creationId xmlns:a16="http://schemas.microsoft.com/office/drawing/2014/main" id="{A9229B9D-11CD-5AE3-3474-23B48C573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147705"/>
            <a:ext cx="3943739" cy="772201"/>
          </a:xfrm>
          <a:prstGeom prst="rect">
            <a:avLst/>
          </a:prstGeom>
        </p:spPr>
      </p:pic>
      <p:pic>
        <p:nvPicPr>
          <p:cNvPr id="6" name="Picture 5" descr="A close up of a number&#10;&#10;Description automatically generated">
            <a:extLst>
              <a:ext uri="{FF2B5EF4-FFF2-40B4-BE49-F238E27FC236}">
                <a16:creationId xmlns:a16="http://schemas.microsoft.com/office/drawing/2014/main" id="{08CD97B1-1CF9-9CDA-0DC1-969DD421C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06" y="4920803"/>
            <a:ext cx="2845127" cy="918739"/>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66325711-EA89-DD9E-823B-AFAE5BC26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35780"/>
            <a:ext cx="5824912" cy="2928957"/>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CD0DAA83-F264-C847-C509-F6E0549E4D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38" y="1835780"/>
            <a:ext cx="5319424" cy="2842373"/>
          </a:xfrm>
          <a:prstGeom prst="rect">
            <a:avLst/>
          </a:prstGeom>
        </p:spPr>
      </p:pic>
    </p:spTree>
    <p:extLst>
      <p:ext uri="{BB962C8B-B14F-4D97-AF65-F5344CB8AC3E}">
        <p14:creationId xmlns:p14="http://schemas.microsoft.com/office/powerpoint/2010/main" val="316928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A9836-A067-8D01-C838-B1FC6EF94DB7}"/>
              </a:ext>
            </a:extLst>
          </p:cNvPr>
          <p:cNvSpPr>
            <a:spLocks noGrp="1"/>
          </p:cNvSpPr>
          <p:nvPr>
            <p:ph idx="1"/>
          </p:nvPr>
        </p:nvSpPr>
        <p:spPr>
          <a:xfrm>
            <a:off x="681748" y="529992"/>
            <a:ext cx="10325000" cy="897591"/>
          </a:xfrm>
        </p:spPr>
        <p:txBody>
          <a:bodyPr/>
          <a:lstStyle/>
          <a:p>
            <a:pPr marL="0" indent="0">
              <a:buNone/>
            </a:pPr>
            <a:r>
              <a:rPr lang="en-US" b="0" i="1" dirty="0">
                <a:solidFill>
                  <a:srgbClr val="374151"/>
                </a:solidFill>
                <a:effectLst/>
                <a:latin typeface="Söhne"/>
              </a:rPr>
              <a:t>10. Top Product Rankings:</a:t>
            </a:r>
            <a:r>
              <a:rPr lang="en-US" b="0" i="0" dirty="0">
                <a:solidFill>
                  <a:srgbClr val="374151"/>
                </a:solidFill>
                <a:effectLst/>
                <a:latin typeface="Söhne"/>
              </a:rPr>
              <a:t> Products ranked by their average daily quantity sold offer insights into customer preferences and the effectiveness of marketing efforts.</a:t>
            </a:r>
            <a:endParaRPr lang="en-US" dirty="0"/>
          </a:p>
        </p:txBody>
      </p:sp>
      <p:pic>
        <p:nvPicPr>
          <p:cNvPr id="5" name="Picture 4" descr="A screenshot of a computer screen&#10;&#10;Description automatically generated">
            <a:extLst>
              <a:ext uri="{FF2B5EF4-FFF2-40B4-BE49-F238E27FC236}">
                <a16:creationId xmlns:a16="http://schemas.microsoft.com/office/drawing/2014/main" id="{7E58748A-7CB2-E784-6499-FEC3E3425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41" y="1609298"/>
            <a:ext cx="3876075" cy="4758846"/>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A825E397-4730-0F3E-6B45-5FAF2AFA4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48" y="1609298"/>
            <a:ext cx="6605460" cy="4173008"/>
          </a:xfrm>
          <a:prstGeom prst="rect">
            <a:avLst/>
          </a:prstGeom>
        </p:spPr>
      </p:pic>
    </p:spTree>
    <p:extLst>
      <p:ext uri="{BB962C8B-B14F-4D97-AF65-F5344CB8AC3E}">
        <p14:creationId xmlns:p14="http://schemas.microsoft.com/office/powerpoint/2010/main" val="9552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342B-C342-B327-3751-FA8B831F3B92}"/>
              </a:ext>
            </a:extLst>
          </p:cNvPr>
          <p:cNvSpPr>
            <a:spLocks noGrp="1"/>
          </p:cNvSpPr>
          <p:nvPr>
            <p:ph type="title"/>
          </p:nvPr>
        </p:nvSpPr>
        <p:spPr>
          <a:xfrm>
            <a:off x="691078" y="419878"/>
            <a:ext cx="10325000" cy="738955"/>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828DB4DC-0D4A-9E94-AB51-A0C17EF5C696}"/>
              </a:ext>
            </a:extLst>
          </p:cNvPr>
          <p:cNvSpPr>
            <a:spLocks noGrp="1"/>
          </p:cNvSpPr>
          <p:nvPr>
            <p:ph idx="1"/>
          </p:nvPr>
        </p:nvSpPr>
        <p:spPr>
          <a:xfrm>
            <a:off x="679886" y="1425731"/>
            <a:ext cx="10832227" cy="4900424"/>
          </a:xfrm>
        </p:spPr>
        <p:txBody>
          <a:bodyPr>
            <a:normAutofit fontScale="92500" lnSpcReduction="20000"/>
          </a:bodyPr>
          <a:lstStyle/>
          <a:p>
            <a:pPr algn="just"/>
            <a:r>
              <a:rPr lang="en-US" b="0" i="0" dirty="0">
                <a:solidFill>
                  <a:srgbClr val="374151"/>
                </a:solidFill>
                <a:effectLst/>
                <a:latin typeface="Söhne"/>
              </a:rPr>
              <a:t>In the course of this project, I assumed the role of a data analyst, tasked with the responsibility of delving into marketing data using SQL to assist 'Sustainable Clothing Co.' – a company with a resolute commitment to harmonizing sustainability and style. Our primary goal was to conduct a comprehensive evaluation of the effectiveness of their marketing campaigns.</a:t>
            </a:r>
          </a:p>
          <a:p>
            <a:pPr algn="just"/>
            <a:r>
              <a:rPr lang="en-US" b="0" i="0" dirty="0">
                <a:solidFill>
                  <a:srgbClr val="374151"/>
                </a:solidFill>
                <a:effectLst/>
                <a:latin typeface="Söhne"/>
              </a:rPr>
              <a:t>Throughout this project, we meticulously pored over the data, drawing out invaluable insights that not only addressed essential questions but also provided a benchmark for measuring the accomplishments of their marketing endeavors.</a:t>
            </a:r>
          </a:p>
          <a:p>
            <a:pPr algn="just"/>
            <a:r>
              <a:rPr lang="en-US" b="0" i="0" dirty="0">
                <a:solidFill>
                  <a:srgbClr val="374151"/>
                </a:solidFill>
                <a:effectLst/>
                <a:latin typeface="Söhne"/>
              </a:rPr>
              <a:t>This journey of data exploration and analysis has served as a crucial platform for expanding my proficiency in advanced SQL concepts. I delved into the intricacies of subqueries, harnessed the power of the HAVING clause, and navigated the nuances of using operators like NOT IN. Various join methods became second nature, and the Rank() function was harnessed to gauge performance. The project also allowed me to exercise my problem-solving skills by evaluating diverse approaches to data analysis and strategy assessment.</a:t>
            </a:r>
          </a:p>
          <a:p>
            <a:pPr algn="just"/>
            <a:r>
              <a:rPr lang="en-US" b="0" i="0" dirty="0">
                <a:solidFill>
                  <a:srgbClr val="374151"/>
                </a:solidFill>
                <a:effectLst/>
                <a:latin typeface="Söhne"/>
              </a:rPr>
              <a:t>In summary, this experience has not only enriched my SQL skill set but has also deepened my appreciation for the pivotal role of data analysis in steering the success of businesses, especially those with a sustainability-centric vision.</a:t>
            </a:r>
          </a:p>
          <a:p>
            <a:pPr algn="just"/>
            <a:endParaRPr lang="en-US" dirty="0"/>
          </a:p>
        </p:txBody>
      </p:sp>
    </p:spTree>
    <p:extLst>
      <p:ext uri="{BB962C8B-B14F-4D97-AF65-F5344CB8AC3E}">
        <p14:creationId xmlns:p14="http://schemas.microsoft.com/office/powerpoint/2010/main" val="363775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99ED-EC0B-4727-C128-2C9ABDDB8A8D}"/>
              </a:ext>
            </a:extLst>
          </p:cNvPr>
          <p:cNvSpPr>
            <a:spLocks noGrp="1"/>
          </p:cNvSpPr>
          <p:nvPr>
            <p:ph type="title"/>
          </p:nvPr>
        </p:nvSpPr>
        <p:spPr>
          <a:xfrm>
            <a:off x="691079" y="559691"/>
            <a:ext cx="10325000" cy="787483"/>
          </a:xfrm>
        </p:spPr>
        <p:txBody>
          <a:bodyPr>
            <a:normAutofit/>
          </a:bodyPr>
          <a:lstStyle/>
          <a:p>
            <a:r>
              <a:rPr lang="en-US" b="1" dirty="0"/>
              <a:t>Overview </a:t>
            </a:r>
          </a:p>
        </p:txBody>
      </p:sp>
      <p:sp>
        <p:nvSpPr>
          <p:cNvPr id="3" name="Content Placeholder 2">
            <a:extLst>
              <a:ext uri="{FF2B5EF4-FFF2-40B4-BE49-F238E27FC236}">
                <a16:creationId xmlns:a16="http://schemas.microsoft.com/office/drawing/2014/main" id="{7EBFF345-91E9-7FE1-6E9B-737A5DFDAF73}"/>
              </a:ext>
            </a:extLst>
          </p:cNvPr>
          <p:cNvSpPr>
            <a:spLocks noGrp="1"/>
          </p:cNvSpPr>
          <p:nvPr>
            <p:ph idx="1"/>
          </p:nvPr>
        </p:nvSpPr>
        <p:spPr>
          <a:xfrm>
            <a:off x="691079" y="1547030"/>
            <a:ext cx="10785574" cy="3564436"/>
          </a:xfrm>
        </p:spPr>
        <p:txBody>
          <a:bodyPr/>
          <a:lstStyle/>
          <a:p>
            <a:pPr marL="0" indent="0" algn="just">
              <a:buNone/>
            </a:pPr>
            <a:r>
              <a:rPr lang="en-US" sz="2600" b="1" i="0" dirty="0">
                <a:effectLst/>
                <a:latin typeface="Söhne"/>
              </a:rPr>
              <a:t>Assessing the Success of Sustainable Clothing Co.'s Marketing Campaigns</a:t>
            </a:r>
            <a:endParaRPr lang="en-US" sz="2600" b="0" i="0" dirty="0">
              <a:solidFill>
                <a:srgbClr val="374151"/>
              </a:solidFill>
              <a:effectLst/>
              <a:latin typeface="Söhne"/>
            </a:endParaRPr>
          </a:p>
          <a:p>
            <a:pPr marL="0" indent="0" algn="just">
              <a:buNone/>
            </a:pPr>
            <a:r>
              <a:rPr lang="en-US" b="0" i="0" dirty="0">
                <a:solidFill>
                  <a:srgbClr val="374151"/>
                </a:solidFill>
                <a:effectLst/>
                <a:latin typeface="Söhne"/>
              </a:rPr>
              <a:t>Sustainable Clothing Co." is a company with a profound commitment to combining environmental sustainability and fashion. They've entrusted us with the task of assessing the impact of their marketing campaigns. Our primary aim is to dig deep into the data and extract valuable insights. These insights will not only provide a clear understanding of the effectiveness of their marketing initiatives but also help us address crucial questions that are instrumental in measuring the success of their efforts. In essence, our mission is to evaluate and interpret the data to ensure that Sustainable Clothing Co.'s marketing endeavors are making a significant and positive impact, aligning perfectly with their sustainability-focused vision and the world of fashion.</a:t>
            </a:r>
            <a:endParaRPr lang="en-US" dirty="0"/>
          </a:p>
        </p:txBody>
      </p:sp>
    </p:spTree>
    <p:extLst>
      <p:ext uri="{BB962C8B-B14F-4D97-AF65-F5344CB8AC3E}">
        <p14:creationId xmlns:p14="http://schemas.microsoft.com/office/powerpoint/2010/main" val="21275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FD87-F45F-2F27-A13A-6D5C241BDF62}"/>
              </a:ext>
            </a:extLst>
          </p:cNvPr>
          <p:cNvSpPr>
            <a:spLocks noGrp="1"/>
          </p:cNvSpPr>
          <p:nvPr>
            <p:ph type="title"/>
          </p:nvPr>
        </p:nvSpPr>
        <p:spPr>
          <a:xfrm>
            <a:off x="625765" y="554729"/>
            <a:ext cx="10325000" cy="721231"/>
          </a:xfrm>
        </p:spPr>
        <p:txBody>
          <a:bodyPr>
            <a:normAutofit/>
          </a:bodyPr>
          <a:lstStyle/>
          <a:p>
            <a:r>
              <a:rPr lang="en-US" sz="3600" b="1" dirty="0"/>
              <a:t>Insights</a:t>
            </a:r>
            <a:r>
              <a:rPr lang="en-US" sz="3600" dirty="0"/>
              <a:t> </a:t>
            </a:r>
          </a:p>
        </p:txBody>
      </p:sp>
      <p:sp>
        <p:nvSpPr>
          <p:cNvPr id="3" name="Content Placeholder 2">
            <a:extLst>
              <a:ext uri="{FF2B5EF4-FFF2-40B4-BE49-F238E27FC236}">
                <a16:creationId xmlns:a16="http://schemas.microsoft.com/office/drawing/2014/main" id="{BDC405A6-70AC-CA2F-DECE-FC36DF013209}"/>
              </a:ext>
            </a:extLst>
          </p:cNvPr>
          <p:cNvSpPr>
            <a:spLocks noGrp="1"/>
          </p:cNvSpPr>
          <p:nvPr>
            <p:ph idx="1"/>
          </p:nvPr>
        </p:nvSpPr>
        <p:spPr>
          <a:xfrm>
            <a:off x="625765" y="1386965"/>
            <a:ext cx="10906872" cy="721231"/>
          </a:xfrm>
        </p:spPr>
        <p:txBody>
          <a:bodyPr>
            <a:noAutofit/>
          </a:bodyPr>
          <a:lstStyle/>
          <a:p>
            <a:pPr marL="0" indent="0" algn="just">
              <a:buNone/>
            </a:pPr>
            <a:r>
              <a:rPr lang="en-US" b="0" i="1" dirty="0">
                <a:solidFill>
                  <a:srgbClr val="374151"/>
                </a:solidFill>
                <a:effectLst/>
                <a:latin typeface="Söhne"/>
              </a:rPr>
              <a:t>1. Transaction Insights:</a:t>
            </a:r>
            <a:r>
              <a:rPr lang="en-US" b="0" i="0" dirty="0">
                <a:solidFill>
                  <a:srgbClr val="374151"/>
                </a:solidFill>
                <a:effectLst/>
                <a:latin typeface="Söhne"/>
              </a:rPr>
              <a:t> We're delving into the number of transactions completed during each marketing campaign. Understanding the transaction count provides a critical measure of campaign performance.</a:t>
            </a:r>
          </a:p>
          <a:p>
            <a:pPr marL="0" indent="0" algn="just">
              <a:buNone/>
            </a:pPr>
            <a:endParaRPr lang="en-US" dirty="0"/>
          </a:p>
        </p:txBody>
      </p:sp>
      <p:pic>
        <p:nvPicPr>
          <p:cNvPr id="9" name="Picture 8" descr="A screen shot of a computer code&#10;&#10;Description automatically generated">
            <a:extLst>
              <a:ext uri="{FF2B5EF4-FFF2-40B4-BE49-F238E27FC236}">
                <a16:creationId xmlns:a16="http://schemas.microsoft.com/office/drawing/2014/main" id="{C4D19920-3A82-D126-EB0B-7EB4B3A91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326" y="2454871"/>
            <a:ext cx="7151348" cy="259272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7385885-8E20-589A-36AB-403C52C45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326" y="5252864"/>
            <a:ext cx="4442558" cy="1182293"/>
          </a:xfrm>
          <a:prstGeom prst="rect">
            <a:avLst/>
          </a:prstGeom>
        </p:spPr>
      </p:pic>
    </p:spTree>
    <p:extLst>
      <p:ext uri="{BB962C8B-B14F-4D97-AF65-F5344CB8AC3E}">
        <p14:creationId xmlns:p14="http://schemas.microsoft.com/office/powerpoint/2010/main" val="213434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756428"/>
            <a:ext cx="10325000" cy="836702"/>
          </a:xfrm>
        </p:spPr>
        <p:txBody>
          <a:bodyPr/>
          <a:lstStyle/>
          <a:p>
            <a:pPr marL="0" indent="0">
              <a:buNone/>
            </a:pPr>
            <a:r>
              <a:rPr lang="en-US" b="0" i="1" dirty="0">
                <a:solidFill>
                  <a:srgbClr val="374151"/>
                </a:solidFill>
                <a:effectLst/>
                <a:latin typeface="Söhne"/>
              </a:rPr>
              <a:t>2. Product Insights:</a:t>
            </a:r>
            <a:r>
              <a:rPr lang="en-US" b="0" i="0" dirty="0">
                <a:solidFill>
                  <a:srgbClr val="374151"/>
                </a:solidFill>
                <a:effectLst/>
                <a:latin typeface="Söhne"/>
              </a:rPr>
              <a:t> Identifying the product with the highest sales quantity is crucial to pinpointing trends and best-sellers.</a:t>
            </a:r>
            <a:endParaRPr lang="en-US" dirty="0"/>
          </a:p>
        </p:txBody>
      </p:sp>
      <p:pic>
        <p:nvPicPr>
          <p:cNvPr id="4" name="Picture 3" descr="A screen shot of a computer code&#10;&#10;Description automatically generated">
            <a:extLst>
              <a:ext uri="{FF2B5EF4-FFF2-40B4-BE49-F238E27FC236}">
                <a16:creationId xmlns:a16="http://schemas.microsoft.com/office/drawing/2014/main" id="{54CF37A4-E522-93D1-DD77-EBC54A84E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38" y="1769436"/>
            <a:ext cx="6785935" cy="35330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207BDDB-9C2F-79CD-B178-810E0C5D3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038" y="5478832"/>
            <a:ext cx="5123190" cy="836702"/>
          </a:xfrm>
          <a:prstGeom prst="rect">
            <a:avLst/>
          </a:prstGeom>
        </p:spPr>
      </p:pic>
    </p:spTree>
    <p:extLst>
      <p:ext uri="{BB962C8B-B14F-4D97-AF65-F5344CB8AC3E}">
        <p14:creationId xmlns:p14="http://schemas.microsoft.com/office/powerpoint/2010/main" val="169614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756428"/>
            <a:ext cx="10325000" cy="836702"/>
          </a:xfrm>
        </p:spPr>
        <p:txBody>
          <a:bodyPr/>
          <a:lstStyle/>
          <a:p>
            <a:pPr marL="0" indent="0">
              <a:buNone/>
            </a:pPr>
            <a:r>
              <a:rPr lang="en-US" b="0" i="1" dirty="0">
                <a:solidFill>
                  <a:srgbClr val="374151"/>
                </a:solidFill>
                <a:effectLst/>
                <a:latin typeface="Söhne"/>
              </a:rPr>
              <a:t>3. Campaign Revenue:</a:t>
            </a:r>
            <a:r>
              <a:rPr lang="en-US" b="0" i="0" dirty="0">
                <a:solidFill>
                  <a:srgbClr val="374151"/>
                </a:solidFill>
                <a:effectLst/>
                <a:latin typeface="Söhne"/>
              </a:rPr>
              <a:t> We're meticulously crunching numbers to reveal the total revenue generated from each marketing campaign, helping us understand their financial impact.</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52FC82E5-85E9-782E-35E3-DF9DCDE33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06" y="1737898"/>
            <a:ext cx="6432817" cy="375580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8F80087-07EB-6B90-C8BF-94CCFC0E6FDC}"/>
              </a:ext>
            </a:extLst>
          </p:cNvPr>
          <p:cNvPicPr>
            <a:picLocks noChangeAspect="1"/>
          </p:cNvPicPr>
          <p:nvPr/>
        </p:nvPicPr>
        <p:blipFill rotWithShape="1">
          <a:blip r:embed="rId3">
            <a:extLst>
              <a:ext uri="{28A0092B-C50C-407E-A947-70E740481C1C}">
                <a14:useLocalDpi xmlns:a14="http://schemas.microsoft.com/office/drawing/2010/main" val="0"/>
              </a:ext>
            </a:extLst>
          </a:blip>
          <a:srcRect b="14578"/>
          <a:stretch/>
        </p:blipFill>
        <p:spPr>
          <a:xfrm>
            <a:off x="7367512" y="1737898"/>
            <a:ext cx="3916466" cy="1243841"/>
          </a:xfrm>
          <a:prstGeom prst="rect">
            <a:avLst/>
          </a:prstGeom>
        </p:spPr>
      </p:pic>
    </p:spTree>
    <p:extLst>
      <p:ext uri="{BB962C8B-B14F-4D97-AF65-F5344CB8AC3E}">
        <p14:creationId xmlns:p14="http://schemas.microsoft.com/office/powerpoint/2010/main" val="246623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756428"/>
            <a:ext cx="10325000" cy="836702"/>
          </a:xfrm>
        </p:spPr>
        <p:txBody>
          <a:bodyPr/>
          <a:lstStyle/>
          <a:p>
            <a:pPr marL="0" indent="0">
              <a:buNone/>
            </a:pPr>
            <a:r>
              <a:rPr lang="en-US" b="0" i="1" dirty="0">
                <a:solidFill>
                  <a:srgbClr val="374151"/>
                </a:solidFill>
                <a:effectLst/>
                <a:latin typeface="Söhne"/>
              </a:rPr>
              <a:t>4. Category Leadership:</a:t>
            </a:r>
            <a:r>
              <a:rPr lang="en-US" b="0" i="0" dirty="0">
                <a:solidFill>
                  <a:srgbClr val="374151"/>
                </a:solidFill>
                <a:effectLst/>
                <a:latin typeface="Söhne"/>
              </a:rPr>
              <a:t> The top-selling product category, determined by the total revenue generated, is a powerful indicator of market demand.</a:t>
            </a:r>
            <a:endParaRPr lang="en-US" dirty="0"/>
          </a:p>
        </p:txBody>
      </p:sp>
      <p:pic>
        <p:nvPicPr>
          <p:cNvPr id="4" name="Picture 3" descr="A screen shot of a computer code&#10;&#10;Description automatically generated">
            <a:extLst>
              <a:ext uri="{FF2B5EF4-FFF2-40B4-BE49-F238E27FC236}">
                <a16:creationId xmlns:a16="http://schemas.microsoft.com/office/drawing/2014/main" id="{917745DB-4EF8-0FEA-C0E3-3107595B7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06" y="1896076"/>
            <a:ext cx="6143591" cy="39969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CB80DC2-6EA0-21E9-FC06-7C05EDEAF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654" y="1896076"/>
            <a:ext cx="3751181" cy="887684"/>
          </a:xfrm>
          <a:prstGeom prst="rect">
            <a:avLst/>
          </a:prstGeom>
        </p:spPr>
      </p:pic>
    </p:spTree>
    <p:extLst>
      <p:ext uri="{BB962C8B-B14F-4D97-AF65-F5344CB8AC3E}">
        <p14:creationId xmlns:p14="http://schemas.microsoft.com/office/powerpoint/2010/main" val="25283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653372" y="709294"/>
            <a:ext cx="10325000" cy="836702"/>
          </a:xfrm>
        </p:spPr>
        <p:txBody>
          <a:bodyPr/>
          <a:lstStyle/>
          <a:p>
            <a:pPr marL="0" indent="0">
              <a:buNone/>
            </a:pPr>
            <a:r>
              <a:rPr lang="en-US" b="0" i="1" dirty="0">
                <a:solidFill>
                  <a:srgbClr val="374151"/>
                </a:solidFill>
                <a:effectLst/>
                <a:latin typeface="Söhne"/>
              </a:rPr>
              <a:t>5. Standout Performers:</a:t>
            </a:r>
            <a:r>
              <a:rPr lang="en-US" b="0" i="0" dirty="0">
                <a:solidFill>
                  <a:srgbClr val="374151"/>
                </a:solidFill>
                <a:effectLst/>
                <a:latin typeface="Söhne"/>
              </a:rPr>
              <a:t> Products that surpass the average quantity sold reveal exceptional market resonance. We're shining a spotlight on these stars.</a:t>
            </a:r>
            <a:endParaRPr lang="en-US" dirty="0"/>
          </a:p>
        </p:txBody>
      </p:sp>
      <p:pic>
        <p:nvPicPr>
          <p:cNvPr id="4" name="Picture 3" descr="A screen shot of a computer code&#10;&#10;Description automatically generated">
            <a:extLst>
              <a:ext uri="{FF2B5EF4-FFF2-40B4-BE49-F238E27FC236}">
                <a16:creationId xmlns:a16="http://schemas.microsoft.com/office/drawing/2014/main" id="{4077C5D1-B002-1051-7928-E767C0F36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72" y="1545996"/>
            <a:ext cx="6899724" cy="352985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4B124F5-64B2-3A53-5809-DF426FAE7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344" y="1545996"/>
            <a:ext cx="4149961" cy="4904500"/>
          </a:xfrm>
          <a:prstGeom prst="rect">
            <a:avLst/>
          </a:prstGeom>
        </p:spPr>
      </p:pic>
    </p:spTree>
    <p:extLst>
      <p:ext uri="{BB962C8B-B14F-4D97-AF65-F5344CB8AC3E}">
        <p14:creationId xmlns:p14="http://schemas.microsoft.com/office/powerpoint/2010/main" val="349107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756428"/>
            <a:ext cx="10325000" cy="836702"/>
          </a:xfrm>
        </p:spPr>
        <p:txBody>
          <a:bodyPr/>
          <a:lstStyle/>
          <a:p>
            <a:pPr marL="0" indent="0">
              <a:buNone/>
            </a:pPr>
            <a:r>
              <a:rPr lang="en-US" b="0" i="1" dirty="0">
                <a:solidFill>
                  <a:srgbClr val="374151"/>
                </a:solidFill>
                <a:effectLst/>
                <a:latin typeface="Söhne"/>
              </a:rPr>
              <a:t>6. Daily Revenue Snapshot:</a:t>
            </a:r>
            <a:r>
              <a:rPr lang="en-US" b="0" i="0" dirty="0">
                <a:solidFill>
                  <a:srgbClr val="374151"/>
                </a:solidFill>
                <a:effectLst/>
                <a:latin typeface="Söhne"/>
              </a:rPr>
              <a:t> To understand the daily impact of the campaigns, we're calculating the average revenue generated per day.</a:t>
            </a:r>
            <a:endParaRPr lang="en-US" dirty="0"/>
          </a:p>
        </p:txBody>
      </p:sp>
      <p:pic>
        <p:nvPicPr>
          <p:cNvPr id="4" name="Picture 3" descr="A screenshot of a sales report&#10;&#10;Description automatically generated">
            <a:extLst>
              <a:ext uri="{FF2B5EF4-FFF2-40B4-BE49-F238E27FC236}">
                <a16:creationId xmlns:a16="http://schemas.microsoft.com/office/drawing/2014/main" id="{353F7712-F240-F76C-7492-C3C514326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40" y="1848559"/>
            <a:ext cx="4882837" cy="4079882"/>
          </a:xfrm>
          <a:prstGeom prst="rect">
            <a:avLst/>
          </a:prstGeom>
        </p:spPr>
      </p:pic>
      <p:pic>
        <p:nvPicPr>
          <p:cNvPr id="6" name="Picture 5">
            <a:extLst>
              <a:ext uri="{FF2B5EF4-FFF2-40B4-BE49-F238E27FC236}">
                <a16:creationId xmlns:a16="http://schemas.microsoft.com/office/drawing/2014/main" id="{B6BD18B4-29F7-5FCA-8C26-8CA973F30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073" y="1848559"/>
            <a:ext cx="6198967" cy="4253013"/>
          </a:xfrm>
          <a:prstGeom prst="rect">
            <a:avLst/>
          </a:prstGeom>
        </p:spPr>
      </p:pic>
    </p:spTree>
    <p:extLst>
      <p:ext uri="{BB962C8B-B14F-4D97-AF65-F5344CB8AC3E}">
        <p14:creationId xmlns:p14="http://schemas.microsoft.com/office/powerpoint/2010/main" val="72587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D7C7C-45F7-722B-9687-A50576F6EB3F}"/>
              </a:ext>
            </a:extLst>
          </p:cNvPr>
          <p:cNvSpPr>
            <a:spLocks noGrp="1"/>
          </p:cNvSpPr>
          <p:nvPr>
            <p:ph idx="1"/>
          </p:nvPr>
        </p:nvSpPr>
        <p:spPr>
          <a:xfrm>
            <a:off x="700506" y="330559"/>
            <a:ext cx="10325000" cy="836702"/>
          </a:xfrm>
        </p:spPr>
        <p:txBody>
          <a:bodyPr>
            <a:normAutofit/>
          </a:bodyPr>
          <a:lstStyle/>
          <a:p>
            <a:pPr marL="0" indent="0" algn="just">
              <a:buNone/>
            </a:pPr>
            <a:r>
              <a:rPr lang="en-US" b="0" i="1" dirty="0">
                <a:solidFill>
                  <a:srgbClr val="374151"/>
                </a:solidFill>
                <a:effectLst/>
                <a:latin typeface="Söhne"/>
              </a:rPr>
              <a:t>7. Contribution Analysis:</a:t>
            </a:r>
            <a:r>
              <a:rPr lang="en-US" b="0" i="0" dirty="0">
                <a:solidFill>
                  <a:srgbClr val="374151"/>
                </a:solidFill>
                <a:effectLst/>
                <a:latin typeface="Söhne"/>
              </a:rPr>
              <a:t> Each product's percentage contribution to the total revenue unveils its individual impact on the brand's success.</a:t>
            </a:r>
          </a:p>
        </p:txBody>
      </p:sp>
      <p:sp>
        <p:nvSpPr>
          <p:cNvPr id="4" name="TextBox 3">
            <a:extLst>
              <a:ext uri="{FF2B5EF4-FFF2-40B4-BE49-F238E27FC236}">
                <a16:creationId xmlns:a16="http://schemas.microsoft.com/office/drawing/2014/main" id="{97FBF8E1-FE5D-FD8F-F52E-01760511DA92}"/>
              </a:ext>
            </a:extLst>
          </p:cNvPr>
          <p:cNvSpPr txBox="1"/>
          <p:nvPr/>
        </p:nvSpPr>
        <p:spPr>
          <a:xfrm>
            <a:off x="700506" y="1167261"/>
            <a:ext cx="6116216" cy="338554"/>
          </a:xfrm>
          <a:prstGeom prst="rect">
            <a:avLst/>
          </a:prstGeom>
          <a:noFill/>
        </p:spPr>
        <p:txBody>
          <a:bodyPr wrap="square">
            <a:spAutoFit/>
          </a:bodyPr>
          <a:lstStyle/>
          <a:p>
            <a:pPr marL="0" indent="0">
              <a:buNone/>
            </a:pPr>
            <a:r>
              <a:rPr lang="en-US" sz="1600" dirty="0">
                <a:solidFill>
                  <a:srgbClr val="374151"/>
                </a:solidFill>
                <a:latin typeface="Söhne"/>
              </a:rPr>
              <a:t>Method 1 – Creating New Column ‘</a:t>
            </a:r>
            <a:r>
              <a:rPr lang="en-US" sz="1600" dirty="0" err="1">
                <a:solidFill>
                  <a:srgbClr val="374151"/>
                </a:solidFill>
                <a:latin typeface="Söhne"/>
              </a:rPr>
              <a:t>total_sum</a:t>
            </a:r>
            <a:r>
              <a:rPr lang="en-US" sz="1600" dirty="0">
                <a:solidFill>
                  <a:srgbClr val="374151"/>
                </a:solidFill>
                <a:latin typeface="Söhne"/>
              </a:rPr>
              <a:t>’</a:t>
            </a:r>
            <a:endParaRPr lang="en-US" sz="1600" dirty="0"/>
          </a:p>
        </p:txBody>
      </p:sp>
      <p:pic>
        <p:nvPicPr>
          <p:cNvPr id="6" name="Picture 5" descr="A screenshot of a computer program&#10;&#10;Description automatically generated">
            <a:extLst>
              <a:ext uri="{FF2B5EF4-FFF2-40B4-BE49-F238E27FC236}">
                <a16:creationId xmlns:a16="http://schemas.microsoft.com/office/drawing/2014/main" id="{E07A1DAF-F7D7-6113-A6CE-A2690234C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06" y="1589789"/>
            <a:ext cx="5395494" cy="502469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63758D0E-D811-1631-F915-4A6BF98F3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77" y="1589789"/>
            <a:ext cx="4723429" cy="5024695"/>
          </a:xfrm>
          <a:prstGeom prst="rect">
            <a:avLst/>
          </a:prstGeom>
        </p:spPr>
      </p:pic>
    </p:spTree>
    <p:extLst>
      <p:ext uri="{BB962C8B-B14F-4D97-AF65-F5344CB8AC3E}">
        <p14:creationId xmlns:p14="http://schemas.microsoft.com/office/powerpoint/2010/main" val="3842603785"/>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98</TotalTime>
  <Words>637</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Grandview</vt:lpstr>
      <vt:lpstr>Raleway</vt:lpstr>
      <vt:lpstr>Söhne</vt:lpstr>
      <vt:lpstr>Wingdings</vt:lpstr>
      <vt:lpstr>CosineVTI</vt:lpstr>
      <vt:lpstr>SQL Case Study - Marketing Analysis</vt:lpstr>
      <vt:lpstr>Overview </vt:lpstr>
      <vt:lpstr>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Case Study - Marketing Analysis</dc:title>
  <dc:creator>Akshay Sowdari</dc:creator>
  <cp:lastModifiedBy>Akshay Sowdari</cp:lastModifiedBy>
  <cp:revision>1</cp:revision>
  <dcterms:created xsi:type="dcterms:W3CDTF">2023-10-13T11:23:31Z</dcterms:created>
  <dcterms:modified xsi:type="dcterms:W3CDTF">2023-10-13T13:02:26Z</dcterms:modified>
</cp:coreProperties>
</file>