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ab70d6a9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ab70d6a9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ab70d6a9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ab70d6a9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ab70d6a9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ab70d6a9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ab70d6a9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ab70d6a9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ab70d6a9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ab70d6a9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ab70d6a9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ab70d6a9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ab70d6a9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ab70d6a9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ab70d6a9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ab70d6a9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ab70d6a9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ab70d6a9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ab70d6a9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ab70d6a9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ab70d6a9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ab70d6a9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ab70d6a9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ab70d6a9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ab70d6a9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ab70d6a9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200"/>
              <a:t>SQL Case Study - </a:t>
            </a:r>
            <a:endParaRPr sz="4200"/>
          </a:p>
          <a:p>
            <a:pPr indent="0" lvl="0" marL="0" rtl="0" algn="ctr">
              <a:spcBef>
                <a:spcPts val="0"/>
              </a:spcBef>
              <a:spcAft>
                <a:spcPts val="0"/>
              </a:spcAft>
              <a:buNone/>
            </a:pPr>
            <a:r>
              <a:rPr lang="en-GB" sz="4200"/>
              <a:t>Steve’s Car Showroom</a:t>
            </a:r>
            <a:endParaRPr sz="42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-Akshay Sowdari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982750" y="276475"/>
            <a:ext cx="5495700" cy="57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solidFill>
                  <a:srgbClr val="000000"/>
                </a:solidFill>
                <a:highlight>
                  <a:schemeClr val="lt1"/>
                </a:highlight>
                <a:latin typeface="Arial"/>
                <a:ea typeface="Arial"/>
                <a:cs typeface="Arial"/>
                <a:sym typeface="Arial"/>
              </a:rPr>
              <a:t>7. </a:t>
            </a:r>
            <a:r>
              <a:rPr b="1" lang="en-GB" sz="1400">
                <a:solidFill>
                  <a:srgbClr val="000000"/>
                </a:solidFill>
                <a:highlight>
                  <a:schemeClr val="lt1"/>
                </a:highlight>
                <a:latin typeface="Arial"/>
                <a:ea typeface="Arial"/>
                <a:cs typeface="Arial"/>
                <a:sym typeface="Arial"/>
              </a:rPr>
              <a:t>Total revenue generated by the sales of hatchback cars.</a:t>
            </a:r>
            <a:endParaRPr b="1" sz="1400">
              <a:solidFill>
                <a:srgbClr val="000000"/>
              </a:solidFill>
              <a:latin typeface="Arial"/>
              <a:ea typeface="Arial"/>
              <a:cs typeface="Arial"/>
              <a:sym typeface="Arial"/>
            </a:endParaRPr>
          </a:p>
        </p:txBody>
      </p:sp>
      <p:pic>
        <p:nvPicPr>
          <p:cNvPr id="123" name="Google Shape;123;p22"/>
          <p:cNvPicPr preferRelativeResize="0"/>
          <p:nvPr/>
        </p:nvPicPr>
        <p:blipFill>
          <a:blip r:embed="rId3">
            <a:alphaModFix/>
          </a:blip>
          <a:stretch>
            <a:fillRect/>
          </a:stretch>
        </p:blipFill>
        <p:spPr>
          <a:xfrm>
            <a:off x="982750" y="952025"/>
            <a:ext cx="5768249" cy="361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810700" y="209300"/>
            <a:ext cx="6723300" cy="54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400">
                <a:solidFill>
                  <a:srgbClr val="000000"/>
                </a:solidFill>
                <a:latin typeface="Arial"/>
                <a:ea typeface="Arial"/>
                <a:cs typeface="Arial"/>
                <a:sym typeface="Arial"/>
              </a:rPr>
              <a:t>8.</a:t>
            </a:r>
            <a:r>
              <a:rPr b="1" lang="en-GB" sz="1400">
                <a:solidFill>
                  <a:srgbClr val="000000"/>
                </a:solidFill>
                <a:highlight>
                  <a:schemeClr val="lt1"/>
                </a:highlight>
                <a:latin typeface="Arial"/>
                <a:ea typeface="Arial"/>
                <a:cs typeface="Arial"/>
                <a:sym typeface="Arial"/>
              </a:rPr>
              <a:t>Total revenue generated by the sales of SUV cars in the year 2022.</a:t>
            </a:r>
            <a:endParaRPr b="1" sz="1400">
              <a:solidFill>
                <a:srgbClr val="000000"/>
              </a:solidFill>
              <a:latin typeface="Arial"/>
              <a:ea typeface="Arial"/>
              <a:cs typeface="Arial"/>
              <a:sym typeface="Arial"/>
            </a:endParaRPr>
          </a:p>
        </p:txBody>
      </p:sp>
      <p:pic>
        <p:nvPicPr>
          <p:cNvPr id="129" name="Google Shape;129;p23"/>
          <p:cNvPicPr preferRelativeResize="0"/>
          <p:nvPr/>
        </p:nvPicPr>
        <p:blipFill>
          <a:blip r:embed="rId3">
            <a:alphaModFix/>
          </a:blip>
          <a:stretch>
            <a:fillRect/>
          </a:stretch>
        </p:blipFill>
        <p:spPr>
          <a:xfrm>
            <a:off x="849100" y="808075"/>
            <a:ext cx="5719500" cy="38632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748325" y="238075"/>
            <a:ext cx="6828900" cy="91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400">
                <a:solidFill>
                  <a:srgbClr val="000000"/>
                </a:solidFill>
                <a:latin typeface="Arial"/>
                <a:ea typeface="Arial"/>
                <a:cs typeface="Arial"/>
                <a:sym typeface="Arial"/>
              </a:rPr>
              <a:t>9. </a:t>
            </a:r>
            <a:r>
              <a:rPr b="1" lang="en-GB" sz="1400">
                <a:solidFill>
                  <a:srgbClr val="000000"/>
                </a:solidFill>
                <a:highlight>
                  <a:schemeClr val="lt1"/>
                </a:highlight>
                <a:latin typeface="Arial"/>
                <a:ea typeface="Arial"/>
                <a:cs typeface="Arial"/>
                <a:sym typeface="Arial"/>
              </a:rPr>
              <a:t>Name and city of the salesperson who sold the most number of cars in the year 2023.</a:t>
            </a:r>
            <a:r>
              <a:rPr b="1" lang="en-GB" sz="1400">
                <a:solidFill>
                  <a:srgbClr val="000000"/>
                </a:solidFill>
                <a:latin typeface="Arial"/>
                <a:ea typeface="Arial"/>
                <a:cs typeface="Arial"/>
                <a:sym typeface="Arial"/>
              </a:rPr>
              <a:t> </a:t>
            </a:r>
            <a:endParaRPr b="1" sz="1400">
              <a:solidFill>
                <a:srgbClr val="000000"/>
              </a:solidFill>
              <a:latin typeface="Arial"/>
              <a:ea typeface="Arial"/>
              <a:cs typeface="Arial"/>
              <a:sym typeface="Arial"/>
            </a:endParaRPr>
          </a:p>
        </p:txBody>
      </p:sp>
      <p:pic>
        <p:nvPicPr>
          <p:cNvPr id="135" name="Google Shape;135;p24"/>
          <p:cNvPicPr preferRelativeResize="0"/>
          <p:nvPr/>
        </p:nvPicPr>
        <p:blipFill>
          <a:blip r:embed="rId3">
            <a:alphaModFix/>
          </a:blip>
          <a:stretch>
            <a:fillRect/>
          </a:stretch>
        </p:blipFill>
        <p:spPr>
          <a:xfrm>
            <a:off x="892250" y="1016050"/>
            <a:ext cx="5941201" cy="398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796275" y="209275"/>
            <a:ext cx="6848100" cy="637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400">
                <a:solidFill>
                  <a:srgbClr val="000000"/>
                </a:solidFill>
                <a:latin typeface="Arial"/>
                <a:ea typeface="Arial"/>
                <a:cs typeface="Arial"/>
                <a:sym typeface="Arial"/>
              </a:rPr>
              <a:t>10. </a:t>
            </a:r>
            <a:r>
              <a:rPr b="1" lang="en-GB" sz="1400">
                <a:solidFill>
                  <a:srgbClr val="000000"/>
                </a:solidFill>
                <a:highlight>
                  <a:schemeClr val="lt1"/>
                </a:highlight>
                <a:latin typeface="Arial"/>
                <a:ea typeface="Arial"/>
                <a:cs typeface="Arial"/>
                <a:sym typeface="Arial"/>
              </a:rPr>
              <a:t>Name and age of the salesperson who generated the highest revenue in the year 2022.</a:t>
            </a:r>
            <a:endParaRPr b="1" sz="1400">
              <a:solidFill>
                <a:srgbClr val="000000"/>
              </a:solidFill>
              <a:latin typeface="Arial"/>
              <a:ea typeface="Arial"/>
              <a:cs typeface="Arial"/>
              <a:sym typeface="Arial"/>
            </a:endParaRPr>
          </a:p>
        </p:txBody>
      </p:sp>
      <p:pic>
        <p:nvPicPr>
          <p:cNvPr id="141" name="Google Shape;141;p25"/>
          <p:cNvPicPr preferRelativeResize="0"/>
          <p:nvPr/>
        </p:nvPicPr>
        <p:blipFill>
          <a:blip r:embed="rId3">
            <a:alphaModFix/>
          </a:blip>
          <a:stretch>
            <a:fillRect/>
          </a:stretch>
        </p:blipFill>
        <p:spPr>
          <a:xfrm>
            <a:off x="796275" y="1006450"/>
            <a:ext cx="5922050" cy="373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rgbClr val="000000"/>
                </a:solidFill>
                <a:highlight>
                  <a:schemeClr val="lt1"/>
                </a:highlight>
                <a:latin typeface="Times New Roman"/>
                <a:ea typeface="Times New Roman"/>
                <a:cs typeface="Times New Roman"/>
                <a:sym typeface="Times New Roman"/>
              </a:rPr>
              <a:t>In conclusion, this case study has provided me with valuable hands-on experience in SQL coding and expanded my knowledge of utilizing SQL for data analysis. Through this case study, I gained proficiency in data modeling and manipulation techniques. Moreover, it allowed me to explore advanced SQL concepts, including subqueries, joins, aggregate functions, and date-time functions.</a:t>
            </a:r>
            <a:endParaRPr sz="1400">
              <a:solidFill>
                <a:srgbClr val="000000"/>
              </a:solidFill>
              <a:highlight>
                <a:schemeClr val="lt1"/>
              </a:highlight>
              <a:latin typeface="Times New Roman"/>
              <a:ea typeface="Times New Roman"/>
              <a:cs typeface="Times New Roman"/>
              <a:sym typeface="Times New Roman"/>
            </a:endParaRPr>
          </a:p>
          <a:p>
            <a:pPr indent="0" lvl="0" marL="0" rtl="0" algn="just">
              <a:spcBef>
                <a:spcPts val="1500"/>
              </a:spcBef>
              <a:spcAft>
                <a:spcPts val="0"/>
              </a:spcAft>
              <a:buNone/>
            </a:pPr>
            <a:r>
              <a:rPr lang="en-GB" sz="1400">
                <a:solidFill>
                  <a:srgbClr val="000000"/>
                </a:solidFill>
                <a:highlight>
                  <a:schemeClr val="lt1"/>
                </a:highlight>
                <a:latin typeface="Times New Roman"/>
                <a:ea typeface="Times New Roman"/>
                <a:cs typeface="Times New Roman"/>
                <a:sym typeface="Times New Roman"/>
              </a:rPr>
              <a:t>By analyzing the provided data using SQL queries, we’ve addressed Steve's questions and provided required insights. The analysis included information about cars purchased, salesperson performance, revenue generated, car details, car type revenue, specific salesperson details, and more. The results will assist Steve in making informed decisions and understanding the dynamics of his car showroom business.</a:t>
            </a:r>
            <a:endParaRPr sz="1400">
              <a:solidFill>
                <a:srgbClr val="000000"/>
              </a:solidFill>
              <a:highlight>
                <a:schemeClr val="lt1"/>
              </a:highlight>
              <a:latin typeface="Times New Roman"/>
              <a:ea typeface="Times New Roman"/>
              <a:cs typeface="Times New Roman"/>
              <a:sym typeface="Times New Roman"/>
            </a:endParaRPr>
          </a:p>
          <a:p>
            <a:pPr indent="0" lvl="0" marL="0" rtl="0" algn="just">
              <a:spcBef>
                <a:spcPts val="1500"/>
              </a:spcBef>
              <a:spcAft>
                <a:spcPts val="1500"/>
              </a:spcAft>
              <a:buNone/>
            </a:pPr>
            <a:r>
              <a:rPr lang="en-GB" sz="1400">
                <a:solidFill>
                  <a:srgbClr val="000000"/>
                </a:solidFill>
                <a:highlight>
                  <a:schemeClr val="lt1"/>
                </a:highlight>
                <a:latin typeface="Times New Roman"/>
                <a:ea typeface="Times New Roman"/>
                <a:cs typeface="Times New Roman"/>
                <a:sym typeface="Times New Roman"/>
              </a:rPr>
              <a:t>Overall, this case study has been instrumental in strengthening my SQL skills, equipping me with the necessary tools to effectively analyze data and derive valuable insights. The hands-on nature of the case study has not only broadened my knowledge but also enhanced my confidence in utilizing SQL as a powerful tool for data analysis.</a:t>
            </a:r>
            <a:endParaRPr sz="14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59675" y="1187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040"/>
              <a:t>Overview</a:t>
            </a:r>
            <a:endParaRPr sz="3040"/>
          </a:p>
        </p:txBody>
      </p:sp>
      <p:sp>
        <p:nvSpPr>
          <p:cNvPr id="73" name="Google Shape;73;p14"/>
          <p:cNvSpPr txBox="1"/>
          <p:nvPr>
            <p:ph idx="1" type="body"/>
          </p:nvPr>
        </p:nvSpPr>
        <p:spPr>
          <a:xfrm>
            <a:off x="311700" y="749375"/>
            <a:ext cx="8520600" cy="3801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rgbClr val="000000"/>
                </a:solidFill>
                <a:highlight>
                  <a:schemeClr val="lt1"/>
                </a:highlight>
                <a:latin typeface="Arial"/>
                <a:ea typeface="Arial"/>
                <a:cs typeface="Arial"/>
                <a:sym typeface="Arial"/>
              </a:rPr>
              <a:t>In this case study, we will analyze the provided data using SQL queries to answer Steve's questions and provide him with the required information.</a:t>
            </a:r>
            <a:endParaRPr sz="1200">
              <a:solidFill>
                <a:srgbClr val="000000"/>
              </a:solidFill>
              <a:highlight>
                <a:schemeClr val="lt1"/>
              </a:highlight>
              <a:latin typeface="Arial"/>
              <a:ea typeface="Arial"/>
              <a:cs typeface="Arial"/>
              <a:sym typeface="Arial"/>
            </a:endParaRPr>
          </a:p>
          <a:p>
            <a:pPr indent="0" lvl="0" marL="0" rtl="0" algn="just">
              <a:lnSpc>
                <a:spcPct val="115000"/>
              </a:lnSpc>
              <a:spcBef>
                <a:spcPts val="1000"/>
              </a:spcBef>
              <a:spcAft>
                <a:spcPts val="0"/>
              </a:spcAft>
              <a:buNone/>
            </a:pPr>
            <a:r>
              <a:rPr lang="en-GB" sz="1200">
                <a:solidFill>
                  <a:srgbClr val="000000"/>
                </a:solidFill>
                <a:highlight>
                  <a:schemeClr val="lt1"/>
                </a:highlight>
                <a:latin typeface="Arial"/>
                <a:ea typeface="Arial"/>
                <a:cs typeface="Arial"/>
                <a:sym typeface="Arial"/>
              </a:rPr>
              <a:t>The data is structured across three tables: salespersons, sales, and cars. The salespersons table contains information about the salesman ID, name, ages, and city. The sales table provides details about each sale, such as the sales ID, car ID, </a:t>
            </a:r>
            <a:r>
              <a:rPr lang="en-GB" sz="1200">
                <a:solidFill>
                  <a:srgbClr val="000000"/>
                </a:solidFill>
                <a:highlight>
                  <a:schemeClr val="lt1"/>
                </a:highlight>
                <a:latin typeface="Arial"/>
                <a:ea typeface="Arial"/>
                <a:cs typeface="Arial"/>
                <a:sym typeface="Arial"/>
              </a:rPr>
              <a:t>salesman ID and </a:t>
            </a:r>
            <a:r>
              <a:rPr lang="en-GB" sz="1200">
                <a:solidFill>
                  <a:srgbClr val="000000"/>
                </a:solidFill>
                <a:highlight>
                  <a:schemeClr val="lt1"/>
                </a:highlight>
                <a:latin typeface="Arial"/>
                <a:ea typeface="Arial"/>
                <a:cs typeface="Arial"/>
                <a:sym typeface="Arial"/>
              </a:rPr>
              <a:t> purchase date. The cars table contains information about the cars available, including car ID, car type, and other relevant details.</a:t>
            </a:r>
            <a:endParaRPr sz="1200">
              <a:solidFill>
                <a:srgbClr val="000000"/>
              </a:solidFill>
              <a:highlight>
                <a:schemeClr val="lt1"/>
              </a:highlight>
              <a:latin typeface="Arial"/>
              <a:ea typeface="Arial"/>
              <a:cs typeface="Arial"/>
              <a:sym typeface="Arial"/>
            </a:endParaRPr>
          </a:p>
          <a:p>
            <a:pPr indent="0" lvl="0" marL="0" rtl="0" algn="just">
              <a:lnSpc>
                <a:spcPct val="115000"/>
              </a:lnSpc>
              <a:spcBef>
                <a:spcPts val="1000"/>
              </a:spcBef>
              <a:spcAft>
                <a:spcPts val="0"/>
              </a:spcAft>
              <a:buNone/>
            </a:pPr>
            <a:r>
              <a:rPr lang="en-GB" sz="1200">
                <a:solidFill>
                  <a:srgbClr val="000000"/>
                </a:solidFill>
                <a:highlight>
                  <a:schemeClr val="lt1"/>
                </a:highlight>
                <a:latin typeface="Arial"/>
                <a:ea typeface="Arial"/>
                <a:cs typeface="Arial"/>
                <a:sym typeface="Arial"/>
              </a:rPr>
              <a:t>We’re tasked to find following insights -</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100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Details of all cars purchased in the year 2022.</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Total number of cars sold by each salesperson.</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Total revenue generated by each salesperson.</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Details of the cars sold by each salesperson.</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Total revenue generated by each car type.</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The details of the cars sold in the year 2021 by salesperson 'Emily Wong'.</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Total revenue generated by the sales of hatchback cars.</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Total revenue generated by the sales of SUV cars in the year 2022.</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Name and city of the salesperson who sold the most number of cars in the year 2023.</a:t>
            </a:r>
            <a:endParaRPr sz="1200">
              <a:solidFill>
                <a:srgbClr val="000000"/>
              </a:solidFill>
              <a:highlight>
                <a:schemeClr val="lt1"/>
              </a:highlight>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AutoNum type="arabicPeriod"/>
            </a:pPr>
            <a:r>
              <a:rPr lang="en-GB" sz="1200">
                <a:solidFill>
                  <a:srgbClr val="000000"/>
                </a:solidFill>
                <a:highlight>
                  <a:schemeClr val="lt1"/>
                </a:highlight>
                <a:latin typeface="Arial"/>
                <a:ea typeface="Arial"/>
                <a:cs typeface="Arial"/>
                <a:sym typeface="Arial"/>
              </a:rPr>
              <a:t>Name and age of the salesperson who generated the highest revenue in the year 2022.</a:t>
            </a:r>
            <a:endParaRPr sz="1200">
              <a:solidFill>
                <a:srgbClr val="000000"/>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68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Schema</a:t>
            </a:r>
            <a:endParaRPr/>
          </a:p>
        </p:txBody>
      </p:sp>
      <p:pic>
        <p:nvPicPr>
          <p:cNvPr id="79" name="Google Shape;79;p15"/>
          <p:cNvPicPr preferRelativeResize="0"/>
          <p:nvPr/>
        </p:nvPicPr>
        <p:blipFill>
          <a:blip r:embed="rId3">
            <a:alphaModFix/>
          </a:blip>
          <a:stretch>
            <a:fillRect/>
          </a:stretch>
        </p:blipFill>
        <p:spPr>
          <a:xfrm>
            <a:off x="564538" y="1228075"/>
            <a:ext cx="8014925" cy="303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22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a:t>
            </a:r>
            <a:endParaRPr/>
          </a:p>
        </p:txBody>
      </p:sp>
      <p:sp>
        <p:nvSpPr>
          <p:cNvPr id="85" name="Google Shape;85;p16"/>
          <p:cNvSpPr txBox="1"/>
          <p:nvPr>
            <p:ph idx="1" type="body"/>
          </p:nvPr>
        </p:nvSpPr>
        <p:spPr>
          <a:xfrm>
            <a:off x="311700" y="1053150"/>
            <a:ext cx="3393600" cy="183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400">
                <a:solidFill>
                  <a:srgbClr val="000000"/>
                </a:solidFill>
                <a:highlight>
                  <a:schemeClr val="lt1"/>
                </a:highlight>
                <a:latin typeface="Arial"/>
                <a:ea typeface="Arial"/>
                <a:cs typeface="Arial"/>
                <a:sym typeface="Arial"/>
              </a:rPr>
              <a:t>1. Details of all cars purchased in the year 2022.</a:t>
            </a:r>
            <a:endParaRPr b="1" sz="1400">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t/>
            </a:r>
            <a:endParaRPr sz="1200">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rPr lang="en-GB" sz="1200">
                <a:solidFill>
                  <a:srgbClr val="000000"/>
                </a:solidFill>
                <a:highlight>
                  <a:schemeClr val="lt1"/>
                </a:highlight>
                <a:latin typeface="Arial"/>
                <a:ea typeface="Arial"/>
                <a:cs typeface="Arial"/>
                <a:sym typeface="Arial"/>
              </a:rPr>
              <a:t>It is found that 2 units Honda Civic and BMW X5 are sold in the year 2022 while only 1 unit of other cars has been sold.</a:t>
            </a:r>
            <a:endParaRPr sz="1200">
              <a:solidFill>
                <a:srgbClr val="000000"/>
              </a:solidFill>
              <a:highlight>
                <a:schemeClr val="lt1"/>
              </a:highlight>
              <a:latin typeface="Arial"/>
              <a:ea typeface="Arial"/>
              <a:cs typeface="Arial"/>
              <a:sym typeface="Arial"/>
            </a:endParaRPr>
          </a:p>
        </p:txBody>
      </p:sp>
      <p:pic>
        <p:nvPicPr>
          <p:cNvPr id="86" name="Google Shape;86;p16"/>
          <p:cNvPicPr preferRelativeResize="0"/>
          <p:nvPr/>
        </p:nvPicPr>
        <p:blipFill>
          <a:blip r:embed="rId3">
            <a:alphaModFix/>
          </a:blip>
          <a:stretch>
            <a:fillRect/>
          </a:stretch>
        </p:blipFill>
        <p:spPr>
          <a:xfrm>
            <a:off x="3887475" y="805225"/>
            <a:ext cx="5002401" cy="4081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21300" y="680800"/>
            <a:ext cx="3163200" cy="1941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a:solidFill>
                  <a:srgbClr val="000000"/>
                </a:solidFill>
                <a:highlight>
                  <a:schemeClr val="lt1"/>
                </a:highlight>
                <a:latin typeface="Arial"/>
                <a:ea typeface="Arial"/>
                <a:cs typeface="Arial"/>
                <a:sym typeface="Arial"/>
              </a:rPr>
              <a:t>2. </a:t>
            </a:r>
            <a:r>
              <a:rPr b="1" lang="en-GB">
                <a:solidFill>
                  <a:srgbClr val="000000"/>
                </a:solidFill>
                <a:highlight>
                  <a:schemeClr val="lt1"/>
                </a:highlight>
                <a:latin typeface="Arial"/>
                <a:ea typeface="Arial"/>
                <a:cs typeface="Arial"/>
                <a:sym typeface="Arial"/>
              </a:rPr>
              <a:t>Total number of cars sold by each salesperson.</a:t>
            </a:r>
            <a:endParaRPr b="1">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t/>
            </a:r>
            <a:endParaRPr sz="1200">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rPr lang="en-GB" sz="1200">
                <a:solidFill>
                  <a:srgbClr val="000000"/>
                </a:solidFill>
                <a:highlight>
                  <a:schemeClr val="lt1"/>
                </a:highlight>
                <a:latin typeface="Arial"/>
                <a:ea typeface="Arial"/>
                <a:cs typeface="Arial"/>
                <a:sym typeface="Arial"/>
              </a:rPr>
              <a:t>Tom Lee has sold the highest number of cars, while John Smith and Emily Wong have both sold an equal number of cars. On the other hand, Lucy Chen has sold the fewest number of cars.</a:t>
            </a:r>
            <a:endParaRPr sz="1200">
              <a:solidFill>
                <a:srgbClr val="000000"/>
              </a:solidFill>
              <a:highlight>
                <a:schemeClr val="lt1"/>
              </a:highlight>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3944925" y="680800"/>
            <a:ext cx="5065900" cy="390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263700" y="565675"/>
            <a:ext cx="3326400" cy="2142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a:solidFill>
                  <a:srgbClr val="000000"/>
                </a:solidFill>
                <a:highlight>
                  <a:schemeClr val="lt1"/>
                </a:highlight>
                <a:latin typeface="Arial"/>
                <a:ea typeface="Arial"/>
                <a:cs typeface="Arial"/>
                <a:sym typeface="Arial"/>
              </a:rPr>
              <a:t>3. </a:t>
            </a:r>
            <a:r>
              <a:rPr b="1" lang="en-GB">
                <a:solidFill>
                  <a:srgbClr val="000000"/>
                </a:solidFill>
                <a:highlight>
                  <a:schemeClr val="lt1"/>
                </a:highlight>
                <a:latin typeface="Arial"/>
                <a:ea typeface="Arial"/>
                <a:cs typeface="Arial"/>
                <a:sym typeface="Arial"/>
              </a:rPr>
              <a:t>Total revenue generated by each salesperson.</a:t>
            </a:r>
            <a:endParaRPr b="1">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t/>
            </a:r>
            <a:endParaRPr b="1" sz="1200">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rPr lang="en-GB" sz="1200">
                <a:solidFill>
                  <a:srgbClr val="000000"/>
                </a:solidFill>
                <a:highlight>
                  <a:schemeClr val="lt1"/>
                </a:highlight>
                <a:latin typeface="Arial"/>
                <a:ea typeface="Arial"/>
                <a:cs typeface="Arial"/>
                <a:sym typeface="Arial"/>
              </a:rPr>
              <a:t>The salesperson with ID 3 has generated the highest revenue of 253,000 USD, whereas the salesperson with ID 4 has generated the lowest revenue of 171,000 USD.</a:t>
            </a:r>
            <a:endParaRPr b="1" sz="1200">
              <a:solidFill>
                <a:srgbClr val="000000"/>
              </a:solidFill>
              <a:highlight>
                <a:schemeClr val="lt1"/>
              </a:highlight>
              <a:latin typeface="Arial"/>
              <a:ea typeface="Arial"/>
              <a:cs typeface="Arial"/>
              <a:sym typeface="Arial"/>
            </a:endParaRPr>
          </a:p>
        </p:txBody>
      </p:sp>
      <p:pic>
        <p:nvPicPr>
          <p:cNvPr id="98" name="Google Shape;98;p18"/>
          <p:cNvPicPr preferRelativeResize="0"/>
          <p:nvPr/>
        </p:nvPicPr>
        <p:blipFill>
          <a:blip r:embed="rId3">
            <a:alphaModFix/>
          </a:blip>
          <a:stretch>
            <a:fillRect/>
          </a:stretch>
        </p:blipFill>
        <p:spPr>
          <a:xfrm>
            <a:off x="3964300" y="670575"/>
            <a:ext cx="5113651" cy="334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548050" y="344325"/>
            <a:ext cx="4884300" cy="45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solidFill>
                  <a:srgbClr val="000000"/>
                </a:solidFill>
                <a:highlight>
                  <a:schemeClr val="lt1"/>
                </a:highlight>
                <a:latin typeface="Arial"/>
                <a:ea typeface="Arial"/>
                <a:cs typeface="Arial"/>
                <a:sym typeface="Arial"/>
              </a:rPr>
              <a:t>4. </a:t>
            </a:r>
            <a:r>
              <a:rPr b="1" lang="en-GB" sz="1400">
                <a:solidFill>
                  <a:srgbClr val="000000"/>
                </a:solidFill>
                <a:highlight>
                  <a:schemeClr val="lt1"/>
                </a:highlight>
                <a:latin typeface="Arial"/>
                <a:ea typeface="Arial"/>
                <a:cs typeface="Arial"/>
                <a:sym typeface="Arial"/>
              </a:rPr>
              <a:t>Details of the cars sold by each salesperson</a:t>
            </a:r>
            <a:endParaRPr b="1" sz="1400"/>
          </a:p>
        </p:txBody>
      </p:sp>
      <p:pic>
        <p:nvPicPr>
          <p:cNvPr id="104" name="Google Shape;104;p19"/>
          <p:cNvPicPr preferRelativeResize="0"/>
          <p:nvPr/>
        </p:nvPicPr>
        <p:blipFill>
          <a:blip r:embed="rId3">
            <a:alphaModFix/>
          </a:blip>
          <a:stretch>
            <a:fillRect/>
          </a:stretch>
        </p:blipFill>
        <p:spPr>
          <a:xfrm>
            <a:off x="4482450" y="970150"/>
            <a:ext cx="4520050" cy="3976600"/>
          </a:xfrm>
          <a:prstGeom prst="rect">
            <a:avLst/>
          </a:prstGeom>
          <a:noFill/>
          <a:ln>
            <a:noFill/>
          </a:ln>
        </p:spPr>
      </p:pic>
      <p:pic>
        <p:nvPicPr>
          <p:cNvPr id="105" name="Google Shape;105;p19"/>
          <p:cNvPicPr preferRelativeResize="0"/>
          <p:nvPr/>
        </p:nvPicPr>
        <p:blipFill rotWithShape="1">
          <a:blip r:embed="rId4">
            <a:alphaModFix/>
          </a:blip>
          <a:srcRect b="0" l="3353" r="0" t="0"/>
          <a:stretch/>
        </p:blipFill>
        <p:spPr>
          <a:xfrm>
            <a:off x="548050" y="1124775"/>
            <a:ext cx="2855175" cy="261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30875" y="305225"/>
            <a:ext cx="3729300" cy="2796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400">
                <a:solidFill>
                  <a:srgbClr val="000000"/>
                </a:solidFill>
                <a:highlight>
                  <a:schemeClr val="lt1"/>
                </a:highlight>
                <a:latin typeface="Arial"/>
                <a:ea typeface="Arial"/>
                <a:cs typeface="Arial"/>
                <a:sym typeface="Arial"/>
              </a:rPr>
              <a:t>5. </a:t>
            </a:r>
            <a:r>
              <a:rPr b="1" lang="en-GB" sz="1400">
                <a:solidFill>
                  <a:srgbClr val="000000"/>
                </a:solidFill>
                <a:highlight>
                  <a:schemeClr val="lt1"/>
                </a:highlight>
                <a:latin typeface="Arial"/>
                <a:ea typeface="Arial"/>
                <a:cs typeface="Arial"/>
                <a:sym typeface="Arial"/>
              </a:rPr>
              <a:t>Total revenue generated by each car type.</a:t>
            </a:r>
            <a:endParaRPr b="1" sz="1400">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t/>
            </a:r>
            <a:endParaRPr>
              <a:solidFill>
                <a:srgbClr val="000000"/>
              </a:solidFill>
              <a:highlight>
                <a:schemeClr val="lt1"/>
              </a:highlight>
              <a:latin typeface="Arial"/>
              <a:ea typeface="Arial"/>
              <a:cs typeface="Arial"/>
              <a:sym typeface="Arial"/>
            </a:endParaRPr>
          </a:p>
          <a:p>
            <a:pPr indent="0" lvl="0" marL="0" rtl="0" algn="just">
              <a:spcBef>
                <a:spcPts val="0"/>
              </a:spcBef>
              <a:spcAft>
                <a:spcPts val="0"/>
              </a:spcAft>
              <a:buNone/>
            </a:pPr>
            <a:r>
              <a:rPr lang="en-GB">
                <a:solidFill>
                  <a:srgbClr val="374151"/>
                </a:solidFill>
                <a:highlight>
                  <a:schemeClr val="lt1"/>
                </a:highlight>
                <a:latin typeface="Roboto"/>
                <a:ea typeface="Roboto"/>
                <a:cs typeface="Roboto"/>
                <a:sym typeface="Roboto"/>
              </a:rPr>
              <a:t>The X5 car type has generated the highest revenue of 220,000 USD, followed by the C-Class and Corolla. On the other hand, the A4 has generated the least revenue.</a:t>
            </a:r>
            <a:endParaRPr>
              <a:solidFill>
                <a:srgbClr val="000000"/>
              </a:solidFill>
              <a:highlight>
                <a:schemeClr val="lt1"/>
              </a:highlight>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4185825" y="247850"/>
            <a:ext cx="4722974" cy="4647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969025" y="268850"/>
            <a:ext cx="68049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1018"/>
              <a:buNone/>
            </a:pPr>
            <a:r>
              <a:rPr b="1" lang="en-GB" sz="1402">
                <a:solidFill>
                  <a:srgbClr val="000000"/>
                </a:solidFill>
                <a:highlight>
                  <a:schemeClr val="lt1"/>
                </a:highlight>
                <a:latin typeface="Arial"/>
                <a:ea typeface="Arial"/>
                <a:cs typeface="Arial"/>
                <a:sym typeface="Arial"/>
              </a:rPr>
              <a:t>6. </a:t>
            </a:r>
            <a:r>
              <a:rPr b="1" lang="en-GB" sz="1402">
                <a:solidFill>
                  <a:srgbClr val="000000"/>
                </a:solidFill>
                <a:highlight>
                  <a:schemeClr val="lt1"/>
                </a:highlight>
                <a:latin typeface="Arial"/>
                <a:ea typeface="Arial"/>
                <a:cs typeface="Arial"/>
                <a:sym typeface="Arial"/>
              </a:rPr>
              <a:t>The details of the cars sold in the year 2021 by salesperson 'Emily Wong'.</a:t>
            </a:r>
            <a:endParaRPr b="1" sz="1402">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969025" y="915750"/>
            <a:ext cx="6518750" cy="4047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