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9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2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7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4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5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FF12-FA8B-406A-8A24-B39011F58BD8}" type="datetimeFigureOut">
              <a:rPr lang="en-IN" smtClean="0"/>
              <a:t>25-05-2016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443C-5942-4C70-A96A-B5F3D0CF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Learning Database Connectivity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ADO.NET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9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Before you can retrieve or update data, you need to make a connection to the data source</a:t>
            </a:r>
            <a:r>
              <a:rPr lang="en-IN" dirty="0" smtClean="0"/>
              <a:t>.</a:t>
            </a:r>
          </a:p>
          <a:p>
            <a:r>
              <a:rPr lang="en-IN" dirty="0"/>
              <a:t>When creating a Connection object, you need to specify a value for its </a:t>
            </a:r>
            <a:r>
              <a:rPr lang="en-IN" dirty="0" err="1"/>
              <a:t>ConnectionString</a:t>
            </a:r>
            <a:r>
              <a:rPr lang="en-IN" dirty="0"/>
              <a:t> property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r>
              <a:rPr lang="en-IN" dirty="0" err="1"/>
              <a:t>SqlConnection</a:t>
            </a:r>
            <a:r>
              <a:rPr lang="en-IN" dirty="0"/>
              <a:t> </a:t>
            </a:r>
            <a:r>
              <a:rPr lang="en-IN" dirty="0" err="1"/>
              <a:t>myConnection</a:t>
            </a:r>
            <a:r>
              <a:rPr lang="en-IN" dirty="0"/>
              <a:t> = new </a:t>
            </a:r>
            <a:r>
              <a:rPr lang="en-IN" dirty="0" err="1"/>
              <a:t>SqlConnection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r>
              <a:rPr lang="en-IN" dirty="0" err="1"/>
              <a:t>myConnection.ConnectionString</a:t>
            </a:r>
            <a:r>
              <a:rPr lang="en-IN" dirty="0"/>
              <a:t> = "Data Source=</a:t>
            </a:r>
            <a:r>
              <a:rPr lang="en-IN" dirty="0" err="1"/>
              <a:t>localhost</a:t>
            </a:r>
            <a:r>
              <a:rPr lang="en-IN" dirty="0"/>
              <a:t>;" +</a:t>
            </a:r>
          </a:p>
          <a:p>
            <a:pPr marL="457200" lvl="1" indent="0">
              <a:buNone/>
            </a:pPr>
            <a:r>
              <a:rPr lang="en-IN" dirty="0"/>
              <a:t>"Initial </a:t>
            </a:r>
            <a:r>
              <a:rPr lang="en-IN" dirty="0" err="1"/>
              <a:t>Catalog</a:t>
            </a:r>
            <a:r>
              <a:rPr lang="en-IN" dirty="0"/>
              <a:t>=</a:t>
            </a:r>
            <a:r>
              <a:rPr lang="en-IN" dirty="0" err="1"/>
              <a:t>Pubs;Integrated</a:t>
            </a:r>
            <a:r>
              <a:rPr lang="en-IN" dirty="0"/>
              <a:t> Security=SSPI";</a:t>
            </a:r>
          </a:p>
        </p:txBody>
      </p:sp>
    </p:spTree>
    <p:extLst>
      <p:ext uri="{BB962C8B-B14F-4D97-AF65-F5344CB8AC3E}">
        <p14:creationId xmlns:p14="http://schemas.microsoft.com/office/powerpoint/2010/main" val="109889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You can also pass the connection string to the constructor of the </a:t>
            </a:r>
            <a:r>
              <a:rPr lang="en-IN" dirty="0" err="1" smtClean="0"/>
              <a:t>ConectionString</a:t>
            </a:r>
            <a:r>
              <a:rPr lang="en-IN" dirty="0" smtClean="0"/>
              <a:t> class:</a:t>
            </a:r>
          </a:p>
          <a:p>
            <a:pPr lvl="1"/>
            <a:r>
              <a:rPr lang="en-IN" dirty="0" err="1"/>
              <a:t>SqlConnection</a:t>
            </a:r>
            <a:r>
              <a:rPr lang="en-IN" dirty="0"/>
              <a:t> </a:t>
            </a:r>
            <a:r>
              <a:rPr lang="en-IN" dirty="0" err="1"/>
              <a:t>myConnection</a:t>
            </a:r>
            <a:r>
              <a:rPr lang="en-IN" dirty="0"/>
              <a:t> = new </a:t>
            </a:r>
            <a:r>
              <a:rPr lang="en-IN" dirty="0" err="1"/>
              <a:t>SqlConnection</a:t>
            </a:r>
            <a:r>
              <a:rPr lang="en-IN" dirty="0"/>
              <a:t>(</a:t>
            </a:r>
            <a:r>
              <a:rPr lang="en-IN" dirty="0" err="1"/>
              <a:t>connectionString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049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Storing the Connection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Typically, all the database code in your application will use the same connection string. </a:t>
            </a:r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/>
              <a:t>, it </a:t>
            </a:r>
            <a:r>
              <a:rPr lang="en-IN" dirty="0" smtClean="0"/>
              <a:t>usually makes sense </a:t>
            </a:r>
            <a:r>
              <a:rPr lang="en-IN" dirty="0"/>
              <a:t>to store a connection string in a class member variable or, even better, a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9880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dirty="0"/>
              <a:t>The &lt;</a:t>
            </a:r>
            <a:r>
              <a:rPr lang="en-IN" dirty="0" err="1"/>
              <a:t>connectionStrings</a:t>
            </a:r>
            <a:r>
              <a:rPr lang="en-IN" dirty="0"/>
              <a:t>&gt; section of the </a:t>
            </a:r>
            <a:r>
              <a:rPr lang="en-IN" dirty="0" err="1"/>
              <a:t>web.config</a:t>
            </a:r>
            <a:r>
              <a:rPr lang="en-IN" dirty="0"/>
              <a:t> file is </a:t>
            </a:r>
            <a:r>
              <a:rPr lang="en-IN" dirty="0" smtClean="0"/>
              <a:t>a handy </a:t>
            </a:r>
            <a:r>
              <a:rPr lang="en-IN" dirty="0"/>
              <a:t>place to store your connection strings</a:t>
            </a:r>
            <a:r>
              <a:rPr lang="en-IN" dirty="0" smtClean="0"/>
              <a:t>.</a:t>
            </a:r>
          </a:p>
          <a:p>
            <a:pPr marL="400050" lvl="1" indent="0">
              <a:buNone/>
            </a:pPr>
            <a:r>
              <a:rPr lang="en-IN" dirty="0"/>
              <a:t>&lt;configuration&gt;</a:t>
            </a:r>
          </a:p>
          <a:p>
            <a:pPr marL="400050" lvl="1" indent="0">
              <a:buNone/>
            </a:pPr>
            <a:r>
              <a:rPr lang="en-IN" dirty="0"/>
              <a:t>&lt;</a:t>
            </a:r>
            <a:r>
              <a:rPr lang="en-IN" dirty="0" err="1"/>
              <a:t>connectionStrings</a:t>
            </a:r>
            <a:r>
              <a:rPr lang="en-IN" dirty="0"/>
              <a:t>&gt;</a:t>
            </a:r>
          </a:p>
          <a:p>
            <a:pPr marL="400050" lvl="1" indent="0">
              <a:buNone/>
            </a:pPr>
            <a:r>
              <a:rPr lang="en-IN" dirty="0"/>
              <a:t>&lt;add name="Pubs" </a:t>
            </a:r>
            <a:r>
              <a:rPr lang="en-IN" dirty="0" err="1"/>
              <a:t>connectionString</a:t>
            </a:r>
            <a:r>
              <a:rPr lang="en-IN" dirty="0"/>
              <a:t>=</a:t>
            </a:r>
          </a:p>
          <a:p>
            <a:pPr marL="400050" lvl="1" indent="0">
              <a:buNone/>
            </a:pPr>
            <a:r>
              <a:rPr lang="en-IN" dirty="0"/>
              <a:t>"Data Source=</a:t>
            </a:r>
            <a:r>
              <a:rPr lang="en-IN" dirty="0" err="1"/>
              <a:t>localhost;Initial</a:t>
            </a:r>
            <a:r>
              <a:rPr lang="en-IN" dirty="0"/>
              <a:t> </a:t>
            </a:r>
            <a:r>
              <a:rPr lang="en-IN" dirty="0" err="1"/>
              <a:t>Catalog</a:t>
            </a:r>
            <a:r>
              <a:rPr lang="en-IN" dirty="0"/>
              <a:t>=</a:t>
            </a:r>
            <a:r>
              <a:rPr lang="en-IN" dirty="0" err="1"/>
              <a:t>Pubs;Integrated</a:t>
            </a:r>
            <a:r>
              <a:rPr lang="en-IN" dirty="0"/>
              <a:t> Security=SSPI"/&gt;</a:t>
            </a:r>
          </a:p>
          <a:p>
            <a:pPr marL="400050" lvl="1" indent="0">
              <a:buNone/>
            </a:pPr>
            <a:r>
              <a:rPr lang="en-IN" dirty="0"/>
              <a:t>&lt;/</a:t>
            </a:r>
            <a:r>
              <a:rPr lang="en-IN" dirty="0" err="1"/>
              <a:t>connectionStrings</a:t>
            </a:r>
            <a:r>
              <a:rPr lang="en-IN" dirty="0"/>
              <a:t>&gt;</a:t>
            </a:r>
          </a:p>
          <a:p>
            <a:pPr marL="400050" lvl="1" indent="0">
              <a:buNone/>
            </a:pPr>
            <a:r>
              <a:rPr lang="en-IN" dirty="0"/>
              <a:t>. . .</a:t>
            </a:r>
          </a:p>
          <a:p>
            <a:pPr marL="400050" lvl="1" indent="0">
              <a:buNone/>
            </a:pPr>
            <a:r>
              <a:rPr lang="en-IN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53358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/>
              <a:t>You can then retrieve your connection string by name. </a:t>
            </a:r>
            <a:endParaRPr lang="en-IN" dirty="0" smtClean="0"/>
          </a:p>
          <a:p>
            <a:r>
              <a:rPr lang="en-IN" dirty="0" smtClean="0"/>
              <a:t>First </a:t>
            </a:r>
            <a:r>
              <a:rPr lang="en-IN" dirty="0"/>
              <a:t>import the </a:t>
            </a:r>
            <a:r>
              <a:rPr lang="en-IN" dirty="0" err="1" smtClean="0"/>
              <a:t>System.Web.Configuration</a:t>
            </a:r>
            <a:r>
              <a:rPr lang="en-IN" dirty="0" smtClean="0"/>
              <a:t> namespace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Then </a:t>
            </a:r>
            <a:r>
              <a:rPr lang="en-IN" dirty="0"/>
              <a:t>you can use </a:t>
            </a:r>
            <a:r>
              <a:rPr lang="en-IN" dirty="0" smtClean="0"/>
              <a:t>the following code: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string </a:t>
            </a:r>
            <a:r>
              <a:rPr lang="en-IN" dirty="0" err="1"/>
              <a:t>connectionString</a:t>
            </a:r>
            <a:r>
              <a:rPr lang="en-IN" dirty="0"/>
              <a:t> =</a:t>
            </a:r>
          </a:p>
          <a:p>
            <a:pPr marL="0" indent="0">
              <a:buNone/>
            </a:pPr>
            <a:r>
              <a:rPr lang="en-IN" dirty="0" err="1"/>
              <a:t>WebConfigurationManager.ConnectionStrings</a:t>
            </a:r>
            <a:r>
              <a:rPr lang="en-IN" dirty="0"/>
              <a:t>["Pubs"].</a:t>
            </a:r>
            <a:r>
              <a:rPr lang="en-IN" dirty="0" err="1"/>
              <a:t>ConnectionString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254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IN" dirty="0"/>
              <a:t>This approach helps ensure that all your web pages are using the same connection string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also makes </a:t>
            </a:r>
            <a:r>
              <a:rPr lang="en-IN" dirty="0" smtClean="0"/>
              <a:t>it easy </a:t>
            </a:r>
            <a:r>
              <a:rPr lang="en-IN" dirty="0"/>
              <a:t>for you to change the connection string for an application, without needing to edit the code in </a:t>
            </a:r>
            <a:r>
              <a:rPr lang="en-IN" dirty="0" smtClean="0"/>
              <a:t>multiple pages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328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Making the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Before you can perform any database operations, you need to explicitly open your connection:</a:t>
            </a:r>
          </a:p>
          <a:p>
            <a:pPr lvl="1"/>
            <a:r>
              <a:rPr lang="en-IN" dirty="0" err="1"/>
              <a:t>myConnection.Open</a:t>
            </a:r>
            <a:r>
              <a:rPr lang="en-IN" dirty="0" smtClean="0"/>
              <a:t>();</a:t>
            </a:r>
          </a:p>
          <a:p>
            <a:r>
              <a:rPr lang="en-IN" dirty="0"/>
              <a:t>After you use the Open() method, you have a live connection to your database.</a:t>
            </a:r>
            <a:endParaRPr lang="en-IN" dirty="0" smtClean="0"/>
          </a:p>
          <a:p>
            <a:r>
              <a:rPr lang="en-IN" dirty="0"/>
              <a:t>You need to </a:t>
            </a:r>
            <a:r>
              <a:rPr lang="en-IN" dirty="0" smtClean="0"/>
              <a:t>get into the database, </a:t>
            </a:r>
            <a:r>
              <a:rPr lang="en-IN" dirty="0"/>
              <a:t>retrieve your data, and </a:t>
            </a:r>
            <a:r>
              <a:rPr lang="en-IN" dirty="0" smtClean="0"/>
              <a:t>release the connection as soon as possible.</a:t>
            </a:r>
            <a:endParaRPr lang="en-IN" dirty="0"/>
          </a:p>
          <a:p>
            <a:r>
              <a:rPr lang="en-IN" dirty="0"/>
              <a:t>Closing a connection is </a:t>
            </a:r>
            <a:r>
              <a:rPr lang="en-IN" dirty="0" smtClean="0"/>
              <a:t>done as:</a:t>
            </a:r>
            <a:endParaRPr lang="en-IN" dirty="0"/>
          </a:p>
          <a:p>
            <a:pPr lvl="1"/>
            <a:r>
              <a:rPr lang="en-IN" dirty="0" err="1"/>
              <a:t>myConnection.Close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9407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using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using statement declares that you are using </a:t>
            </a:r>
            <a:r>
              <a:rPr lang="en-IN" dirty="0" smtClean="0"/>
              <a:t>a disposable </a:t>
            </a:r>
            <a:r>
              <a:rPr lang="en-IN" dirty="0"/>
              <a:t>object for a short period of time. As soon as you finish using that object and the using block ends, </a:t>
            </a:r>
            <a:r>
              <a:rPr lang="en-IN" dirty="0" smtClean="0"/>
              <a:t>the common </a:t>
            </a:r>
            <a:r>
              <a:rPr lang="en-IN" dirty="0"/>
              <a:t>language runtime will release it immediately by calling the Dispose() method. </a:t>
            </a:r>
            <a:endParaRPr lang="en-IN" dirty="0" smtClean="0"/>
          </a:p>
          <a:p>
            <a:pPr marL="400050" lvl="1" indent="0">
              <a:buNone/>
            </a:pPr>
            <a:r>
              <a:rPr lang="en-IN" dirty="0" smtClean="0"/>
              <a:t>using (connection object</a:t>
            </a:r>
            <a:r>
              <a:rPr lang="en-IN" dirty="0"/>
              <a:t>)</a:t>
            </a:r>
          </a:p>
          <a:p>
            <a:pPr marL="400050" lvl="1" indent="0">
              <a:buNone/>
            </a:pPr>
            <a:r>
              <a:rPr lang="en-IN" dirty="0"/>
              <a:t>{</a:t>
            </a:r>
          </a:p>
          <a:p>
            <a:pPr marL="400050" lvl="1" indent="0">
              <a:buNone/>
            </a:pPr>
            <a:r>
              <a:rPr lang="en-IN" dirty="0"/>
              <a:t>. . .</a:t>
            </a:r>
          </a:p>
          <a:p>
            <a:pPr marL="400050" lvl="1" indent="0">
              <a:buNone/>
            </a:pPr>
            <a:r>
              <a:rPr lang="en-IN" dirty="0"/>
              <a:t>}</a:t>
            </a:r>
          </a:p>
          <a:p>
            <a:r>
              <a:rPr lang="en-IN" dirty="0" smtClean="0"/>
              <a:t>Calling </a:t>
            </a:r>
            <a:r>
              <a:rPr lang="en-IN" dirty="0"/>
              <a:t>the Dispose() method of a connection object is equivalent to calling Close</a:t>
            </a:r>
            <a:r>
              <a:rPr lang="en-IN" dirty="0" smtClean="0"/>
              <a:t>() and </a:t>
            </a:r>
            <a:r>
              <a:rPr lang="en-IN" dirty="0"/>
              <a:t>then discarding the connection object from memory.</a:t>
            </a:r>
          </a:p>
        </p:txBody>
      </p:sp>
    </p:spTree>
    <p:extLst>
      <p:ext uri="{BB962C8B-B14F-4D97-AF65-F5344CB8AC3E}">
        <p14:creationId xmlns:p14="http://schemas.microsoft.com/office/powerpoint/2010/main" val="381714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the Select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After the Connection object is created, to retrieve </a:t>
            </a:r>
            <a:r>
              <a:rPr lang="en-IN" dirty="0"/>
              <a:t>data, you </a:t>
            </a:r>
            <a:r>
              <a:rPr lang="en-IN" dirty="0" smtClean="0"/>
              <a:t>need to perform few more steps:</a:t>
            </a:r>
          </a:p>
          <a:p>
            <a:pPr lvl="1"/>
            <a:r>
              <a:rPr lang="en-IN" dirty="0" smtClean="0"/>
              <a:t>An </a:t>
            </a:r>
            <a:r>
              <a:rPr lang="en-IN" dirty="0"/>
              <a:t>SQL statement that selects the information you want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Command object that executes the SQL statement</a:t>
            </a:r>
          </a:p>
          <a:p>
            <a:pPr lvl="1"/>
            <a:r>
              <a:rPr lang="en-IN" dirty="0" smtClean="0"/>
              <a:t>A </a:t>
            </a:r>
            <a:r>
              <a:rPr lang="en-IN" dirty="0" err="1"/>
              <a:t>DataReader</a:t>
            </a:r>
            <a:r>
              <a:rPr lang="en-IN" dirty="0"/>
              <a:t> or </a:t>
            </a:r>
            <a:r>
              <a:rPr lang="en-IN" dirty="0" err="1"/>
              <a:t>DataSet</a:t>
            </a:r>
            <a:r>
              <a:rPr lang="en-IN" dirty="0"/>
              <a:t> object to access the retrieved records</a:t>
            </a:r>
          </a:p>
        </p:txBody>
      </p:sp>
    </p:spTree>
    <p:extLst>
      <p:ext uri="{BB962C8B-B14F-4D97-AF65-F5344CB8AC3E}">
        <p14:creationId xmlns:p14="http://schemas.microsoft.com/office/powerpoint/2010/main" val="82095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SqlCommand</a:t>
            </a:r>
            <a:r>
              <a:rPr lang="en-IN" dirty="0"/>
              <a:t> </a:t>
            </a:r>
            <a:r>
              <a:rPr lang="en-IN" dirty="0" err="1"/>
              <a:t>myCommand</a:t>
            </a:r>
            <a:r>
              <a:rPr lang="en-IN" dirty="0"/>
              <a:t> = new </a:t>
            </a:r>
            <a:r>
              <a:rPr lang="en-IN" dirty="0" err="1"/>
              <a:t>SqlCommand</a:t>
            </a:r>
            <a:r>
              <a:rPr lang="en-IN" dirty="0"/>
              <a:t>();</a:t>
            </a:r>
          </a:p>
          <a:p>
            <a:r>
              <a:rPr lang="en-IN" dirty="0" err="1"/>
              <a:t>myCommand.Connection</a:t>
            </a:r>
            <a:r>
              <a:rPr lang="en-IN" dirty="0"/>
              <a:t> = </a:t>
            </a:r>
            <a:r>
              <a:rPr lang="en-IN" dirty="0" err="1"/>
              <a:t>myConnection</a:t>
            </a:r>
            <a:r>
              <a:rPr lang="en-IN" dirty="0"/>
              <a:t>;</a:t>
            </a:r>
          </a:p>
          <a:p>
            <a:r>
              <a:rPr lang="en-IN" dirty="0" err="1"/>
              <a:t>myCommand.CommandText</a:t>
            </a:r>
            <a:r>
              <a:rPr lang="en-IN" dirty="0"/>
              <a:t> = "SELECT * FROM Authors ORDER BY </a:t>
            </a:r>
            <a:r>
              <a:rPr lang="en-IN" dirty="0" err="1"/>
              <a:t>au_lname</a:t>
            </a:r>
            <a:r>
              <a:rPr lang="en-IN" dirty="0"/>
              <a:t> ";</a:t>
            </a:r>
          </a:p>
        </p:txBody>
      </p:sp>
    </p:spTree>
    <p:extLst>
      <p:ext uri="{BB962C8B-B14F-4D97-AF65-F5344CB8AC3E}">
        <p14:creationId xmlns:p14="http://schemas.microsoft.com/office/powerpoint/2010/main" val="164623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ADO.NET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ADO.NET is the technology that .NET applications use to interact with a database</a:t>
            </a:r>
            <a:r>
              <a:rPr lang="en-IN" dirty="0" smtClean="0"/>
              <a:t>.</a:t>
            </a:r>
          </a:p>
          <a:p>
            <a:r>
              <a:rPr lang="en-IN" dirty="0"/>
              <a:t>ADO.NET is a technology designed to let an </a:t>
            </a:r>
            <a:r>
              <a:rPr lang="en-IN" dirty="0" smtClean="0"/>
              <a:t>ASP.NET program </a:t>
            </a:r>
            <a:r>
              <a:rPr lang="en-IN" dirty="0"/>
              <a:t>(or any other .NET program, for that matter) access data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81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 use the Constructor..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SqlCommand</a:t>
            </a:r>
            <a:r>
              <a:rPr lang="en-IN" dirty="0"/>
              <a:t> </a:t>
            </a:r>
            <a:r>
              <a:rPr lang="en-IN" dirty="0" err="1"/>
              <a:t>myCommand</a:t>
            </a:r>
            <a:r>
              <a:rPr lang="en-IN" dirty="0"/>
              <a:t> = new </a:t>
            </a:r>
            <a:r>
              <a:rPr lang="en-IN" dirty="0" err="1"/>
              <a:t>SqlCommand</a:t>
            </a:r>
            <a:r>
              <a:rPr lang="en-IN" dirty="0" smtClean="0"/>
              <a:t>("</a:t>
            </a:r>
            <a:r>
              <a:rPr lang="en-IN" dirty="0"/>
              <a:t>SELECT * FROM Authors ORDER BY </a:t>
            </a:r>
            <a:r>
              <a:rPr lang="en-IN" dirty="0" err="1"/>
              <a:t>au_lname</a:t>
            </a:r>
            <a:r>
              <a:rPr lang="en-IN" dirty="0"/>
              <a:t> ", </a:t>
            </a:r>
            <a:r>
              <a:rPr lang="en-IN" dirty="0" err="1"/>
              <a:t>myConnection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480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the </a:t>
            </a:r>
            <a:r>
              <a:rPr lang="en-IN" dirty="0" err="1" smtClean="0"/>
              <a:t>DataReader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DataReader</a:t>
            </a:r>
            <a:r>
              <a:rPr lang="en-IN" dirty="0"/>
              <a:t> uses a live connection </a:t>
            </a:r>
            <a:r>
              <a:rPr lang="en-IN" dirty="0" smtClean="0"/>
              <a:t>and should </a:t>
            </a:r>
            <a:r>
              <a:rPr lang="en-IN" dirty="0"/>
              <a:t>be used quickly and then closed</a:t>
            </a:r>
            <a:r>
              <a:rPr lang="en-IN" dirty="0" smtClean="0"/>
              <a:t>.</a:t>
            </a:r>
          </a:p>
          <a:p>
            <a:r>
              <a:rPr lang="en-IN" dirty="0"/>
              <a:t>It supports </a:t>
            </a:r>
            <a:r>
              <a:rPr lang="en-IN" dirty="0" smtClean="0"/>
              <a:t>fast-forward-only read-only </a:t>
            </a:r>
            <a:r>
              <a:rPr lang="en-IN" dirty="0"/>
              <a:t>access to your </a:t>
            </a:r>
            <a:r>
              <a:rPr lang="en-IN" dirty="0" smtClean="0"/>
              <a:t>results.</a:t>
            </a:r>
          </a:p>
          <a:p>
            <a:r>
              <a:rPr lang="en-IN" dirty="0"/>
              <a:t>To create a </a:t>
            </a:r>
            <a:r>
              <a:rPr lang="en-IN" dirty="0" err="1"/>
              <a:t>DataReader</a:t>
            </a:r>
            <a:r>
              <a:rPr lang="en-IN" dirty="0"/>
              <a:t>, you use the </a:t>
            </a:r>
            <a:r>
              <a:rPr lang="en-IN" dirty="0" err="1"/>
              <a:t>ExecuteReader</a:t>
            </a:r>
            <a:r>
              <a:rPr lang="en-IN" dirty="0"/>
              <a:t>() method of the command </a:t>
            </a:r>
            <a:r>
              <a:rPr lang="en-IN" dirty="0" smtClean="0"/>
              <a:t>object:</a:t>
            </a:r>
          </a:p>
          <a:p>
            <a:pPr lvl="1"/>
            <a:r>
              <a:rPr lang="en-IN" dirty="0" err="1"/>
              <a:t>SqlDataReader</a:t>
            </a:r>
            <a:r>
              <a:rPr lang="en-IN" dirty="0"/>
              <a:t> </a:t>
            </a:r>
            <a:r>
              <a:rPr lang="en-IN" dirty="0" err="1"/>
              <a:t>myReader</a:t>
            </a:r>
            <a:r>
              <a:rPr lang="en-IN" dirty="0"/>
              <a:t>;</a:t>
            </a:r>
          </a:p>
          <a:p>
            <a:pPr lvl="1"/>
            <a:r>
              <a:rPr lang="en-IN" dirty="0" err="1"/>
              <a:t>myReader</a:t>
            </a:r>
            <a:r>
              <a:rPr lang="en-IN" dirty="0"/>
              <a:t> = </a:t>
            </a:r>
            <a:r>
              <a:rPr lang="en-IN" dirty="0" err="1"/>
              <a:t>myCommand.ExecuteReader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0034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dirty="0"/>
              <a:t>After you have the reader, you retrieve a single row at a time by using the Read() method:</a:t>
            </a:r>
          </a:p>
          <a:p>
            <a:pPr lvl="1"/>
            <a:r>
              <a:rPr lang="en-IN" dirty="0" err="1"/>
              <a:t>myReader.Read</a:t>
            </a:r>
            <a:r>
              <a:rPr lang="en-IN" dirty="0" smtClean="0"/>
              <a:t>();</a:t>
            </a:r>
          </a:p>
          <a:p>
            <a:r>
              <a:rPr lang="en-IN" dirty="0"/>
              <a:t>You can then access the values in the current row by using the corresponding field </a:t>
            </a:r>
            <a:r>
              <a:rPr lang="en-IN" dirty="0" smtClean="0"/>
              <a:t>names:</a:t>
            </a:r>
          </a:p>
          <a:p>
            <a:pPr lvl="1"/>
            <a:r>
              <a:rPr lang="en-IN" dirty="0" err="1"/>
              <a:t>lstNames.Items.Add</a:t>
            </a:r>
            <a:r>
              <a:rPr lang="en-IN" dirty="0"/>
              <a:t>(</a:t>
            </a:r>
            <a:r>
              <a:rPr lang="en-IN" dirty="0" err="1"/>
              <a:t>myReader</a:t>
            </a:r>
            <a:r>
              <a:rPr lang="en-IN" dirty="0"/>
              <a:t>["</a:t>
            </a:r>
            <a:r>
              <a:rPr lang="en-IN" dirty="0" err="1"/>
              <a:t>au_lname</a:t>
            </a:r>
            <a:r>
              <a:rPr lang="en-IN" dirty="0"/>
              <a:t>"] + ", " + </a:t>
            </a:r>
            <a:r>
              <a:rPr lang="en-IN" dirty="0" err="1"/>
              <a:t>myReader</a:t>
            </a:r>
            <a:r>
              <a:rPr lang="en-IN" dirty="0"/>
              <a:t>["</a:t>
            </a:r>
            <a:r>
              <a:rPr lang="en-IN" dirty="0" err="1"/>
              <a:t>au_fname</a:t>
            </a:r>
            <a:r>
              <a:rPr lang="en-IN" dirty="0"/>
              <a:t>"]);</a:t>
            </a:r>
          </a:p>
        </p:txBody>
      </p:sp>
    </p:spTree>
    <p:extLst>
      <p:ext uri="{BB962C8B-B14F-4D97-AF65-F5344CB8AC3E}">
        <p14:creationId xmlns:p14="http://schemas.microsoft.com/office/powerpoint/2010/main" val="233161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Close Everything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soon as you’ve finished reading all the results you need, close the </a:t>
            </a:r>
            <a:r>
              <a:rPr lang="en-IN" dirty="0" err="1"/>
              <a:t>DataReader</a:t>
            </a:r>
            <a:r>
              <a:rPr lang="en-IN" dirty="0"/>
              <a:t> and Connection:</a:t>
            </a:r>
          </a:p>
          <a:p>
            <a:pPr lvl="1"/>
            <a:r>
              <a:rPr lang="en-IN" dirty="0" err="1"/>
              <a:t>myReader.Close</a:t>
            </a:r>
            <a:r>
              <a:rPr lang="en-IN" dirty="0"/>
              <a:t>();</a:t>
            </a:r>
          </a:p>
          <a:p>
            <a:pPr lvl="1"/>
            <a:r>
              <a:rPr lang="en-IN" dirty="0" err="1"/>
              <a:t>myConnection.Close</a:t>
            </a:r>
            <a:r>
              <a:rPr lang="en-IN" dirty="0" smtClean="0"/>
              <a:t>();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[Example:Data_Connect1]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698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To </a:t>
            </a:r>
            <a:r>
              <a:rPr lang="en-IN" dirty="0"/>
              <a:t>perform simple insert, </a:t>
            </a:r>
            <a:r>
              <a:rPr lang="en-IN" dirty="0" smtClean="0"/>
              <a:t>update, and </a:t>
            </a:r>
            <a:r>
              <a:rPr lang="en-IN" dirty="0"/>
              <a:t>delete </a:t>
            </a:r>
            <a:r>
              <a:rPr lang="en-IN" dirty="0" smtClean="0"/>
              <a:t>operations also </a:t>
            </a:r>
            <a:r>
              <a:rPr lang="en-IN" dirty="0"/>
              <a:t>you </a:t>
            </a:r>
            <a:r>
              <a:rPr lang="en-IN" dirty="0" smtClean="0"/>
              <a:t>can use </a:t>
            </a:r>
            <a:r>
              <a:rPr lang="en-IN" dirty="0"/>
              <a:t>the Command </a:t>
            </a:r>
            <a:r>
              <a:rPr lang="en-IN" dirty="0" smtClean="0"/>
              <a:t>object.</a:t>
            </a:r>
          </a:p>
          <a:p>
            <a:r>
              <a:rPr lang="en-IN" dirty="0" smtClean="0"/>
              <a:t>You do not need a </a:t>
            </a:r>
            <a:r>
              <a:rPr lang="en-IN" dirty="0" err="1" smtClean="0"/>
              <a:t>DataReader</a:t>
            </a:r>
            <a:r>
              <a:rPr lang="en-IN" dirty="0" smtClean="0"/>
              <a:t> anymore.</a:t>
            </a:r>
          </a:p>
          <a:p>
            <a:r>
              <a:rPr lang="en-IN" dirty="0" smtClean="0"/>
              <a:t>To </a:t>
            </a:r>
            <a:r>
              <a:rPr lang="en-IN" dirty="0"/>
              <a:t>execute an Update, Insert, or Delete statement, you need to create a Command object.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</a:t>
            </a:r>
            <a:r>
              <a:rPr lang="en-IN" dirty="0" smtClean="0"/>
              <a:t>then execute </a:t>
            </a:r>
            <a:r>
              <a:rPr lang="en-IN" dirty="0"/>
              <a:t>the command with the </a:t>
            </a:r>
            <a:r>
              <a:rPr lang="en-IN" dirty="0" err="1"/>
              <a:t>ExecuteNonQuery</a:t>
            </a:r>
            <a:r>
              <a:rPr lang="en-IN" dirty="0"/>
              <a:t>() method.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method returns the number of rows </a:t>
            </a:r>
            <a:r>
              <a:rPr lang="en-IN" dirty="0" smtClean="0"/>
              <a:t>that were affected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[Example: </a:t>
            </a:r>
            <a:r>
              <a:rPr lang="en-IN" dirty="0" err="1" smtClean="0"/>
              <a:t>Data_Update</a:t>
            </a:r>
            <a:r>
              <a:rPr lang="en-IN" dirty="0" smtClean="0"/>
              <a:t>]</a:t>
            </a:r>
          </a:p>
          <a:p>
            <a:r>
              <a:rPr lang="en-IN" dirty="0" smtClean="0"/>
              <a:t>[</a:t>
            </a:r>
            <a:r>
              <a:rPr lang="en-IN" dirty="0" err="1" smtClean="0"/>
              <a:t>Example:Use_Proc_Insert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8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Disconnected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you use </a:t>
            </a:r>
            <a:r>
              <a:rPr lang="en-IN" i="1" dirty="0"/>
              <a:t>disconnected data access</a:t>
            </a:r>
            <a:r>
              <a:rPr lang="en-IN" dirty="0"/>
              <a:t>, you use the </a:t>
            </a:r>
            <a:r>
              <a:rPr lang="en-IN" dirty="0" err="1"/>
              <a:t>DataSet</a:t>
            </a:r>
            <a:r>
              <a:rPr lang="en-IN" dirty="0"/>
              <a:t> to keep a copy of your data in memory. </a:t>
            </a:r>
            <a:endParaRPr lang="en-IN" dirty="0" smtClean="0"/>
          </a:p>
          <a:p>
            <a:r>
              <a:rPr lang="en-IN" dirty="0" smtClean="0"/>
              <a:t>You connect to </a:t>
            </a:r>
            <a:r>
              <a:rPr lang="en-IN" dirty="0"/>
              <a:t>the database just long enough to fetch your data and dump it into the </a:t>
            </a:r>
            <a:r>
              <a:rPr lang="en-IN" dirty="0" err="1"/>
              <a:t>DataSet</a:t>
            </a:r>
            <a:r>
              <a:rPr lang="en-IN" dirty="0"/>
              <a:t>, and then you </a:t>
            </a:r>
            <a:r>
              <a:rPr lang="en-IN" dirty="0" smtClean="0"/>
              <a:t>disconnect immediately</a:t>
            </a:r>
            <a:r>
              <a:rPr lang="en-IN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964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Useful in case of time consuming data operations.</a:t>
            </a:r>
          </a:p>
          <a:p>
            <a:r>
              <a:rPr lang="en-IN" dirty="0" smtClean="0"/>
              <a:t>Better approach when we need to work with data controls.</a:t>
            </a:r>
          </a:p>
          <a:p>
            <a:r>
              <a:rPr lang="en-IN" dirty="0" smtClean="0"/>
              <a:t>Allows backward and forward navigation.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34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Updating Disconnected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DataSet</a:t>
            </a:r>
            <a:r>
              <a:rPr lang="en-IN" dirty="0"/>
              <a:t> tracks the changes you make to the records inside.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allows you to use the </a:t>
            </a:r>
            <a:r>
              <a:rPr lang="en-IN" dirty="0" err="1"/>
              <a:t>DataSet</a:t>
            </a:r>
            <a:r>
              <a:rPr lang="en-IN" dirty="0"/>
              <a:t> to </a:t>
            </a:r>
            <a:r>
              <a:rPr lang="en-IN" dirty="0" smtClean="0"/>
              <a:t>update records</a:t>
            </a:r>
            <a:r>
              <a:rPr lang="en-IN" dirty="0"/>
              <a:t>. </a:t>
            </a:r>
            <a:r>
              <a:rPr lang="en-IN" dirty="0" smtClean="0"/>
              <a:t>You </a:t>
            </a:r>
            <a:r>
              <a:rPr lang="en-IN" dirty="0"/>
              <a:t>fill a </a:t>
            </a:r>
            <a:r>
              <a:rPr lang="en-IN" dirty="0" err="1"/>
              <a:t>DataSet</a:t>
            </a:r>
            <a:r>
              <a:rPr lang="en-IN" dirty="0"/>
              <a:t> in the normal way, modify one or more records, </a:t>
            </a:r>
            <a:r>
              <a:rPr lang="en-IN" dirty="0" smtClean="0"/>
              <a:t>and then </a:t>
            </a:r>
            <a:r>
              <a:rPr lang="en-IN" dirty="0"/>
              <a:t>apply your update by using a </a:t>
            </a:r>
            <a:r>
              <a:rPr lang="en-IN" dirty="0" err="1"/>
              <a:t>DataAdapter</a:t>
            </a:r>
            <a:r>
              <a:rPr lang="en-IN" dirty="0" smtClean="0"/>
              <a:t>.</a:t>
            </a:r>
          </a:p>
          <a:p>
            <a:r>
              <a:rPr lang="en-IN" dirty="0"/>
              <a:t>However, ADO.NET’s disconnected update feature makes far more sense in a desktop application than in </a:t>
            </a:r>
            <a:r>
              <a:rPr lang="en-IN" dirty="0" smtClean="0"/>
              <a:t>a web </a:t>
            </a:r>
            <a:r>
              <a:rPr lang="en-IN" dirty="0"/>
              <a:t>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88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Desktop applications run for a long </a:t>
            </a:r>
            <a:r>
              <a:rPr lang="en-IN" dirty="0" smtClean="0"/>
              <a:t>time</a:t>
            </a:r>
            <a:r>
              <a:rPr lang="en-IN" dirty="0"/>
              <a:t>, so they can efficiently store a batch of </a:t>
            </a:r>
            <a:r>
              <a:rPr lang="en-IN" dirty="0" smtClean="0"/>
              <a:t>changes and </a:t>
            </a:r>
            <a:r>
              <a:rPr lang="en-IN" dirty="0"/>
              <a:t>perform them all at once.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in a web application, you need to commit your changes the moment </a:t>
            </a:r>
            <a:r>
              <a:rPr lang="en-IN" dirty="0" smtClean="0"/>
              <a:t>they happen.</a:t>
            </a:r>
          </a:p>
          <a:p>
            <a:r>
              <a:rPr lang="en-IN" dirty="0" smtClean="0"/>
              <a:t>Furthermore</a:t>
            </a:r>
            <a:r>
              <a:rPr lang="en-IN" dirty="0"/>
              <a:t>, the point at which you retrieve the data (when a page is first requested) and the </a:t>
            </a:r>
            <a:r>
              <a:rPr lang="en-IN" dirty="0" smtClean="0"/>
              <a:t>point at </a:t>
            </a:r>
            <a:r>
              <a:rPr lang="en-IN" dirty="0"/>
              <a:t>which it’s changed (during a </a:t>
            </a:r>
            <a:r>
              <a:rPr lang="en-IN" dirty="0" err="1"/>
              <a:t>postback</a:t>
            </a:r>
            <a:r>
              <a:rPr lang="en-IN" dirty="0"/>
              <a:t>) are different, which makes it very difficult to use the same </a:t>
            </a:r>
            <a:r>
              <a:rPr lang="en-IN" dirty="0" err="1" smtClean="0"/>
              <a:t>DataSet</a:t>
            </a:r>
            <a:r>
              <a:rPr lang="en-IN" dirty="0" smtClean="0"/>
              <a:t> object.</a:t>
            </a:r>
          </a:p>
          <a:p>
            <a:r>
              <a:rPr lang="en-IN" dirty="0"/>
              <a:t>For these reasons, ASP.NET web applications often use the </a:t>
            </a:r>
            <a:r>
              <a:rPr lang="en-IN" dirty="0" err="1"/>
              <a:t>DataSet</a:t>
            </a:r>
            <a:r>
              <a:rPr lang="en-IN" dirty="0"/>
              <a:t> to store data but rarely use it </a:t>
            </a:r>
            <a:r>
              <a:rPr lang="en-IN" dirty="0" smtClean="0"/>
              <a:t>to make </a:t>
            </a:r>
            <a:r>
              <a:rPr lang="en-IN" dirty="0"/>
              <a:t>updates. </a:t>
            </a:r>
            <a:endParaRPr lang="en-IN" dirty="0" smtClean="0"/>
          </a:p>
          <a:p>
            <a:r>
              <a:rPr lang="en-IN" dirty="0" smtClean="0"/>
              <a:t>Instead</a:t>
            </a:r>
            <a:r>
              <a:rPr lang="en-IN" dirty="0"/>
              <a:t>, they use direct commands to commit changes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20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fill the </a:t>
            </a:r>
            <a:r>
              <a:rPr lang="en-IN" dirty="0" err="1"/>
              <a:t>DataSet</a:t>
            </a:r>
            <a:r>
              <a:rPr lang="en-IN" dirty="0"/>
              <a:t> in much the same way that you connect a </a:t>
            </a:r>
            <a:r>
              <a:rPr lang="en-IN" dirty="0" err="1"/>
              <a:t>DataReader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</a:t>
            </a:r>
            <a:r>
              <a:rPr lang="en-IN" dirty="0" smtClean="0"/>
              <a:t>the </a:t>
            </a:r>
            <a:r>
              <a:rPr lang="en-IN" dirty="0" err="1" smtClean="0"/>
              <a:t>DataReader</a:t>
            </a:r>
            <a:r>
              <a:rPr lang="en-IN" dirty="0" smtClean="0"/>
              <a:t> </a:t>
            </a:r>
            <a:r>
              <a:rPr lang="en-IN" dirty="0"/>
              <a:t>holds a live connection, information in the </a:t>
            </a:r>
            <a:r>
              <a:rPr lang="en-IN" dirty="0" err="1"/>
              <a:t>DataSet</a:t>
            </a:r>
            <a:r>
              <a:rPr lang="en-IN" dirty="0"/>
              <a:t> is always disconnected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[</a:t>
            </a:r>
            <a:r>
              <a:rPr lang="en-IN" dirty="0" err="1" smtClean="0"/>
              <a:t>Example:Use_DataSet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2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Provider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ADO.NET relies on the functionality in a small set of core classes.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can divide these classes into two groups:</a:t>
            </a:r>
          </a:p>
          <a:p>
            <a:pPr lvl="1"/>
            <a:r>
              <a:rPr lang="en-IN" dirty="0" smtClean="0"/>
              <a:t>Those </a:t>
            </a:r>
            <a:r>
              <a:rPr lang="en-IN" dirty="0"/>
              <a:t>that are used to contain and manage data (such as </a:t>
            </a:r>
            <a:r>
              <a:rPr lang="en-IN" dirty="0" err="1"/>
              <a:t>DataSet</a:t>
            </a:r>
            <a:r>
              <a:rPr lang="en-IN" dirty="0"/>
              <a:t>, </a:t>
            </a:r>
            <a:r>
              <a:rPr lang="en-IN" dirty="0" err="1"/>
              <a:t>DataTable</a:t>
            </a:r>
            <a:r>
              <a:rPr lang="en-IN" dirty="0"/>
              <a:t>, </a:t>
            </a:r>
            <a:r>
              <a:rPr lang="en-IN" dirty="0" err="1"/>
              <a:t>DataRow</a:t>
            </a:r>
            <a:r>
              <a:rPr lang="en-IN" dirty="0"/>
              <a:t>, and </a:t>
            </a:r>
            <a:r>
              <a:rPr lang="en-IN" dirty="0" err="1"/>
              <a:t>DataRelation</a:t>
            </a:r>
            <a:r>
              <a:rPr lang="en-IN" dirty="0"/>
              <a:t>) and</a:t>
            </a:r>
          </a:p>
          <a:p>
            <a:pPr lvl="1"/>
            <a:r>
              <a:rPr lang="en-IN" dirty="0" smtClean="0"/>
              <a:t>Those </a:t>
            </a:r>
            <a:r>
              <a:rPr lang="en-IN" dirty="0"/>
              <a:t>that are used to connect to a specific data source (such as Connection, Command, and </a:t>
            </a:r>
            <a:r>
              <a:rPr lang="en-IN" dirty="0" err="1"/>
              <a:t>DataReader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8809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IN" dirty="0" smtClean="0"/>
              <a:t>Dataset is a generic data container class. </a:t>
            </a:r>
          </a:p>
          <a:p>
            <a:r>
              <a:rPr lang="en-IN" dirty="0"/>
              <a:t>No matter what data source you use, after you extract </a:t>
            </a:r>
            <a:r>
              <a:rPr lang="en-IN" dirty="0" smtClean="0"/>
              <a:t>the data</a:t>
            </a:r>
            <a:r>
              <a:rPr lang="en-IN" dirty="0"/>
              <a:t>, it’s stored using the same data container: the </a:t>
            </a:r>
            <a:r>
              <a:rPr lang="en-IN" dirty="0" err="1" smtClean="0"/>
              <a:t>DataSet</a:t>
            </a:r>
            <a:r>
              <a:rPr lang="en-IN" dirty="0" smtClean="0"/>
              <a:t> </a:t>
            </a:r>
            <a:r>
              <a:rPr lang="en-IN" dirty="0"/>
              <a:t>class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customized to hold relational data.</a:t>
            </a:r>
          </a:p>
          <a:p>
            <a:r>
              <a:rPr lang="en-IN" dirty="0" smtClean="0"/>
              <a:t>The Connection, Command, and </a:t>
            </a:r>
            <a:r>
              <a:rPr lang="en-IN" dirty="0" err="1" smtClean="0"/>
              <a:t>DataReader</a:t>
            </a:r>
            <a:r>
              <a:rPr lang="en-IN" dirty="0" smtClean="0"/>
              <a:t> taken together work as data provider.</a:t>
            </a:r>
          </a:p>
          <a:p>
            <a:r>
              <a:rPr lang="en-IN" dirty="0" smtClean="0"/>
              <a:t>These classes exist in several </a:t>
            </a:r>
            <a:r>
              <a:rPr lang="en-IN" dirty="0" err="1" smtClean="0"/>
              <a:t>flavors</a:t>
            </a:r>
            <a:r>
              <a:rPr lang="en-IN" dirty="0" smtClean="0"/>
              <a:t>, each having the responsibility to interact with its data 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42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IN" dirty="0"/>
              <a:t>For example, the SQL Server data provider is designed to work with SQL Server</a:t>
            </a:r>
            <a:r>
              <a:rPr lang="en-IN" dirty="0" smtClean="0"/>
              <a:t>.</a:t>
            </a:r>
          </a:p>
          <a:p>
            <a:r>
              <a:rPr lang="en-IN" dirty="0"/>
              <a:t>If you’re using Oracle, you can use an Oracle data </a:t>
            </a:r>
            <a:r>
              <a:rPr lang="en-IN" dirty="0" smtClean="0"/>
              <a:t>provider.</a:t>
            </a:r>
          </a:p>
          <a:p>
            <a:r>
              <a:rPr lang="en-IN" dirty="0"/>
              <a:t>Each provider designates its own prefix for naming classes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Thus, the SQL Server provider </a:t>
            </a:r>
            <a:r>
              <a:rPr lang="en-IN" dirty="0" smtClean="0"/>
              <a:t>includes </a:t>
            </a:r>
            <a:r>
              <a:rPr lang="en-IN" dirty="0" err="1" smtClean="0"/>
              <a:t>SqlConnection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/>
              <a:t>SqlCommand</a:t>
            </a:r>
            <a:r>
              <a:rPr lang="en-IN" dirty="0"/>
              <a:t> classes, and the Oracle provider includes </a:t>
            </a:r>
            <a:r>
              <a:rPr lang="en-IN" dirty="0" err="1"/>
              <a:t>OracleConnection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OracleCommand</a:t>
            </a:r>
            <a:r>
              <a:rPr lang="en-IN" dirty="0" smtClean="0"/>
              <a:t> </a:t>
            </a:r>
            <a:r>
              <a:rPr lang="en-IN" dirty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340011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IN" dirty="0"/>
              <a:t>Internally, these classes work quite differently, because they need to connect </a:t>
            </a:r>
            <a:r>
              <a:rPr lang="en-IN" dirty="0" smtClean="0"/>
              <a:t>to different </a:t>
            </a:r>
            <a:r>
              <a:rPr lang="en-IN" dirty="0"/>
              <a:t>databases by using different low-level protocols</a:t>
            </a:r>
            <a:r>
              <a:rPr lang="en-IN" dirty="0" smtClean="0"/>
              <a:t>.</a:t>
            </a:r>
          </a:p>
          <a:p>
            <a:r>
              <a:rPr lang="en-IN" dirty="0"/>
              <a:t>Externally, however, these classes look quite </a:t>
            </a:r>
            <a:r>
              <a:rPr lang="en-IN" dirty="0" smtClean="0"/>
              <a:t>similar and </a:t>
            </a:r>
            <a:r>
              <a:rPr lang="en-IN" dirty="0"/>
              <a:t>provide an identical set of basic methods because they implement the same common interfaces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98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to access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</a:t>
            </a:r>
            <a:r>
              <a:rPr lang="en-IN" dirty="0"/>
              <a:t>Connection, Command, and </a:t>
            </a:r>
            <a:r>
              <a:rPr lang="en-IN" dirty="0" err="1"/>
              <a:t>DataReader</a:t>
            </a:r>
            <a:r>
              <a:rPr lang="en-IN" dirty="0"/>
              <a:t>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Use </a:t>
            </a:r>
            <a:r>
              <a:rPr lang="en-IN" dirty="0"/>
              <a:t>the </a:t>
            </a:r>
            <a:r>
              <a:rPr lang="en-IN" dirty="0" err="1"/>
              <a:t>DataReader</a:t>
            </a:r>
            <a:r>
              <a:rPr lang="en-IN" dirty="0"/>
              <a:t> to retrieve information from the database, and display it in </a:t>
            </a:r>
            <a:r>
              <a:rPr lang="en-IN" dirty="0" smtClean="0"/>
              <a:t>a control </a:t>
            </a:r>
            <a:r>
              <a:rPr lang="en-IN" dirty="0"/>
              <a:t>on a web form.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Close </a:t>
            </a:r>
            <a:r>
              <a:rPr lang="en-IN" dirty="0"/>
              <a:t>your connection.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Send </a:t>
            </a:r>
            <a:r>
              <a:rPr lang="en-IN" dirty="0"/>
              <a:t>the page to the user. At this point, the information your user sees and </a:t>
            </a:r>
            <a:r>
              <a:rPr lang="en-IN" dirty="0" smtClean="0"/>
              <a:t>the information </a:t>
            </a:r>
            <a:r>
              <a:rPr lang="en-IN" dirty="0"/>
              <a:t>in the database no longer have any connection, and all the </a:t>
            </a:r>
            <a:r>
              <a:rPr lang="en-IN" dirty="0" smtClean="0"/>
              <a:t>ADO.NET objects </a:t>
            </a:r>
            <a:r>
              <a:rPr lang="en-IN" dirty="0"/>
              <a:t>have been destroyed.</a:t>
            </a:r>
          </a:p>
        </p:txBody>
      </p:sp>
    </p:spTree>
    <p:extLst>
      <p:ext uri="{BB962C8B-B14F-4D97-AF65-F5344CB8AC3E}">
        <p14:creationId xmlns:p14="http://schemas.microsoft.com/office/powerpoint/2010/main" val="339587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or Updating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</a:t>
            </a:r>
            <a:r>
              <a:rPr lang="en-IN" dirty="0"/>
              <a:t>new Connection and Command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Execute </a:t>
            </a:r>
            <a:r>
              <a:rPr lang="en-IN" dirty="0"/>
              <a:t>the Command (with the appropriate SQL statement).</a:t>
            </a:r>
          </a:p>
        </p:txBody>
      </p:sp>
    </p:spTree>
    <p:extLst>
      <p:ext uri="{BB962C8B-B14F-4D97-AF65-F5344CB8AC3E}">
        <p14:creationId xmlns:p14="http://schemas.microsoft.com/office/powerpoint/2010/main" val="21601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namespaces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using an SQL provider, you need to import the following namespaces:</a:t>
            </a:r>
          </a:p>
          <a:p>
            <a:pPr lvl="1"/>
            <a:r>
              <a:rPr lang="en-IN" dirty="0"/>
              <a:t>using </a:t>
            </a:r>
            <a:r>
              <a:rPr lang="en-IN" dirty="0" err="1"/>
              <a:t>System.Data</a:t>
            </a:r>
            <a:r>
              <a:rPr lang="en-IN" dirty="0"/>
              <a:t>;</a:t>
            </a:r>
          </a:p>
          <a:p>
            <a:pPr lvl="1"/>
            <a:r>
              <a:rPr lang="en-IN" dirty="0"/>
              <a:t>using </a:t>
            </a:r>
            <a:r>
              <a:rPr lang="en-IN" dirty="0" err="1"/>
              <a:t>System.Data.SqlClient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509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1412</Words>
  <Application>Microsoft Office PowerPoint</Application>
  <PresentationFormat>On-screen Show (4:3)</PresentationFormat>
  <Paragraphs>129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Learning Database Connectivity</vt:lpstr>
      <vt:lpstr>ADO.NET</vt:lpstr>
      <vt:lpstr>Data Provider</vt:lpstr>
      <vt:lpstr>PowerPoint Presentation</vt:lpstr>
      <vt:lpstr>PowerPoint Presentation</vt:lpstr>
      <vt:lpstr>PowerPoint Presentation</vt:lpstr>
      <vt:lpstr>Steps to access data</vt:lpstr>
      <vt:lpstr>Adding or Updating Information</vt:lpstr>
      <vt:lpstr>The namespaces</vt:lpstr>
      <vt:lpstr>Creating a Connection</vt:lpstr>
      <vt:lpstr>PowerPoint Presentation</vt:lpstr>
      <vt:lpstr>Storing the Connection String</vt:lpstr>
      <vt:lpstr>PowerPoint Presentation</vt:lpstr>
      <vt:lpstr>PowerPoint Presentation</vt:lpstr>
      <vt:lpstr>PowerPoint Presentation</vt:lpstr>
      <vt:lpstr>Making the Connection</vt:lpstr>
      <vt:lpstr>The using block</vt:lpstr>
      <vt:lpstr>Using the Select command</vt:lpstr>
      <vt:lpstr>Example</vt:lpstr>
      <vt:lpstr>Or use the Constructor..</vt:lpstr>
      <vt:lpstr>Using the DataReader</vt:lpstr>
      <vt:lpstr>PowerPoint Presentation</vt:lpstr>
      <vt:lpstr>Close Everything</vt:lpstr>
      <vt:lpstr>Updating data</vt:lpstr>
      <vt:lpstr>The Disconnected Architecture</vt:lpstr>
      <vt:lpstr>Advantages</vt:lpstr>
      <vt:lpstr>Updating Disconnected Data</vt:lpstr>
      <vt:lpstr>PowerPoint Presentation</vt:lpstr>
      <vt:lpstr>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Database Connectivity</dc:title>
  <dc:creator>Lenovo</dc:creator>
  <cp:lastModifiedBy>Lenovo</cp:lastModifiedBy>
  <cp:revision>26</cp:revision>
  <dcterms:created xsi:type="dcterms:W3CDTF">2016-05-24T12:45:02Z</dcterms:created>
  <dcterms:modified xsi:type="dcterms:W3CDTF">2016-05-25T02:23:45Z</dcterms:modified>
</cp:coreProperties>
</file>