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30" r:id="rId52"/>
    <p:sldId id="311" r:id="rId53"/>
    <p:sldId id="312" r:id="rId54"/>
    <p:sldId id="313" r:id="rId55"/>
    <p:sldId id="314" r:id="rId56"/>
    <p:sldId id="301" r:id="rId57"/>
    <p:sldId id="307" r:id="rId58"/>
    <p:sldId id="308" r:id="rId59"/>
    <p:sldId id="309" r:id="rId60"/>
    <p:sldId id="310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ing C# and .NET Framework" id="{DED686B9-032A-4AEE-90A0-2743C764C33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271"/>
            <p14:sldId id="272"/>
          </p14:sldIdLst>
        </p14:section>
        <p14:section name="Object Oriented Programming" id="{2DE37BBE-A765-4EBA-9553-40267C1AC812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Building C# Applications" id="{BD122DFE-E099-4EAB-A581-B7E1DCD7588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2"/>
            <p14:sldId id="303"/>
            <p14:sldId id="304"/>
            <p14:sldId id="305"/>
            <p14:sldId id="306"/>
            <p14:sldId id="330"/>
          </p14:sldIdLst>
        </p14:section>
        <p14:section name="DataTypes" id="{1B934FF2-E039-43BC-9A3C-03792390B7C7}">
          <p14:sldIdLst>
            <p14:sldId id="311"/>
            <p14:sldId id="312"/>
            <p14:sldId id="313"/>
            <p14:sldId id="314"/>
            <p14:sldId id="301"/>
            <p14:sldId id="307"/>
            <p14:sldId id="308"/>
            <p14:sldId id="309"/>
            <p14:sldId id="310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42C02E9-23D1-4226-9834-A2F72A88DC30}" type="datetimeFigureOut">
              <a:rPr lang="en-IN" smtClean="0"/>
              <a:t>20-05-2016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E0B304-EE14-4042-B412-969A72C428B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Introducing C# and .NET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9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is </a:t>
            </a:r>
            <a:r>
              <a:rPr lang="en-IN" dirty="0" smtClean="0"/>
              <a:t>desirable for programming </a:t>
            </a:r>
            <a:r>
              <a:rPr lang="en-IN" dirty="0"/>
              <a:t>software components because the most valuable component is one that </a:t>
            </a:r>
            <a:r>
              <a:rPr lang="en-IN" dirty="0" smtClean="0"/>
              <a:t>can be </a:t>
            </a:r>
            <a:r>
              <a:rPr lang="en-IN" dirty="0"/>
              <a:t>used by the widest variety of computer languages, in the greatest number of </a:t>
            </a:r>
            <a:r>
              <a:rPr lang="en-IN" dirty="0" smtClean="0"/>
              <a:t>operating environments.</a:t>
            </a:r>
          </a:p>
          <a:p>
            <a:r>
              <a:rPr lang="en-IN" dirty="0"/>
              <a:t>Another feature lacking in Java is full integration with the Windows platform</a:t>
            </a:r>
            <a:r>
              <a:rPr lang="en-IN" dirty="0" smtClean="0"/>
              <a:t>. </a:t>
            </a:r>
          </a:p>
          <a:p>
            <a:r>
              <a:rPr lang="en-IN" dirty="0"/>
              <a:t>Since Windows </a:t>
            </a:r>
            <a:r>
              <a:rPr lang="en-IN" dirty="0" smtClean="0"/>
              <a:t>is the </a:t>
            </a:r>
            <a:r>
              <a:rPr lang="en-IN" dirty="0"/>
              <a:t>most widely used operating system in the world, lack of direct support for Windows is </a:t>
            </a:r>
            <a:r>
              <a:rPr lang="en-IN" dirty="0" smtClean="0"/>
              <a:t>a drawback </a:t>
            </a:r>
            <a:r>
              <a:rPr lang="en-IN" dirty="0"/>
              <a:t>to Java</a:t>
            </a:r>
            <a:r>
              <a:rPr lang="en-IN" dirty="0" smtClean="0"/>
              <a:t>.</a:t>
            </a:r>
          </a:p>
          <a:p>
            <a:r>
              <a:rPr lang="en-IN" dirty="0"/>
              <a:t>To answer these </a:t>
            </a:r>
            <a:r>
              <a:rPr lang="en-IN" dirty="0" smtClean="0"/>
              <a:t>needs</a:t>
            </a:r>
            <a:r>
              <a:rPr lang="en-IN" dirty="0"/>
              <a:t>, Microsoft developed C#.</a:t>
            </a:r>
          </a:p>
        </p:txBody>
      </p:sp>
    </p:spTree>
    <p:extLst>
      <p:ext uri="{BB962C8B-B14F-4D97-AF65-F5344CB8AC3E}">
        <p14:creationId xmlns:p14="http://schemas.microsoft.com/office/powerpoint/2010/main" val="16560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C# Family Tree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633223"/>
            <a:ext cx="5328591" cy="4137673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34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C# and .NET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runtime environment of C# is called .NET framework.</a:t>
            </a:r>
          </a:p>
          <a:p>
            <a:r>
              <a:rPr lang="en-IN" dirty="0" smtClean="0"/>
              <a:t>Both are tightly coupled because:</a:t>
            </a:r>
          </a:p>
          <a:p>
            <a:pPr lvl="1"/>
            <a:r>
              <a:rPr lang="en-IN" dirty="0"/>
              <a:t>C# was initially designed by Microsoft to create code for the .</a:t>
            </a:r>
            <a:r>
              <a:rPr lang="en-IN" dirty="0" smtClean="0"/>
              <a:t>NET </a:t>
            </a:r>
            <a:r>
              <a:rPr lang="en-IN" dirty="0"/>
              <a:t>Framework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libraries used by C# are the ones defined by the .NET Framework.</a:t>
            </a:r>
          </a:p>
        </p:txBody>
      </p:sp>
    </p:spTree>
    <p:extLst>
      <p:ext uri="{BB962C8B-B14F-4D97-AF65-F5344CB8AC3E}">
        <p14:creationId xmlns:p14="http://schemas.microsoft.com/office/powerpoint/2010/main" val="17882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Introducing .NET Framework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.NET Framework defines an environment that supports the development and </a:t>
            </a:r>
            <a:r>
              <a:rPr lang="en-IN" dirty="0" smtClean="0"/>
              <a:t>execution of applications.</a:t>
            </a:r>
          </a:p>
          <a:p>
            <a:r>
              <a:rPr lang="en-IN" dirty="0" smtClean="0"/>
              <a:t>It defines </a:t>
            </a:r>
            <a:r>
              <a:rPr lang="en-IN" dirty="0"/>
              <a:t>two </a:t>
            </a:r>
            <a:r>
              <a:rPr lang="en-IN" dirty="0" smtClean="0"/>
              <a:t>very important </a:t>
            </a:r>
            <a:r>
              <a:rPr lang="en-IN" dirty="0"/>
              <a:t>entities</a:t>
            </a:r>
            <a:r>
              <a:rPr lang="en-IN" dirty="0" smtClean="0"/>
              <a:t>.</a:t>
            </a:r>
          </a:p>
          <a:p>
            <a:pPr lvl="1"/>
            <a:r>
              <a:rPr lang="en-IN" i="1" dirty="0"/>
              <a:t>Common Language Runtime </a:t>
            </a:r>
            <a:r>
              <a:rPr lang="en-IN" dirty="0"/>
              <a:t>(CLR</a:t>
            </a:r>
            <a:r>
              <a:rPr lang="en-IN" dirty="0" smtClean="0"/>
              <a:t>): </a:t>
            </a:r>
            <a:r>
              <a:rPr lang="en-IN" dirty="0"/>
              <a:t>manages the execution of your </a:t>
            </a:r>
            <a:r>
              <a:rPr lang="en-IN" dirty="0" smtClean="0"/>
              <a:t>program</a:t>
            </a:r>
          </a:p>
          <a:p>
            <a:pPr lvl="1"/>
            <a:r>
              <a:rPr lang="en-IN" i="1" dirty="0" smtClean="0"/>
              <a:t>Class library (I/O, File I/O, Database Access, Web APIs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9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the CLR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The Common Language Runtime manages the execution of .NET code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When you compile a C# program, the output of the compiler is not executable code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Instead, it is a file that contains a special type of </a:t>
            </a:r>
            <a:r>
              <a:rPr lang="en-IN" dirty="0" err="1"/>
              <a:t>pseudocode</a:t>
            </a:r>
            <a:r>
              <a:rPr lang="en-IN" dirty="0"/>
              <a:t> called </a:t>
            </a:r>
            <a:r>
              <a:rPr lang="en-IN" i="1" dirty="0"/>
              <a:t>Microsoft </a:t>
            </a:r>
            <a:r>
              <a:rPr lang="en-IN" i="1" dirty="0" smtClean="0"/>
              <a:t>Intermediate Language </a:t>
            </a:r>
            <a:r>
              <a:rPr lang="en-IN" dirty="0"/>
              <a:t>(MSIL</a:t>
            </a:r>
            <a:r>
              <a:rPr lang="en-IN" dirty="0" smtClean="0"/>
              <a:t>).</a:t>
            </a:r>
          </a:p>
          <a:p>
            <a:pPr lvl="1"/>
            <a:r>
              <a:rPr lang="en-IN" dirty="0" smtClean="0"/>
              <a:t>MSIL is also known as IL or the </a:t>
            </a:r>
            <a:r>
              <a:rPr lang="en-IN" dirty="0"/>
              <a:t>Common Intermediate Language (CIL).</a:t>
            </a:r>
            <a:endParaRPr lang="en-IN" dirty="0" smtClean="0"/>
          </a:p>
          <a:p>
            <a:pPr lvl="1"/>
            <a:r>
              <a:rPr lang="en-IN" dirty="0"/>
              <a:t>MSIL defines a set of portable instructions that are independent of </a:t>
            </a:r>
            <a:r>
              <a:rPr lang="en-IN" dirty="0" smtClean="0"/>
              <a:t>any specific </a:t>
            </a:r>
            <a:r>
              <a:rPr lang="en-IN" dirty="0"/>
              <a:t>CPU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It is the job of the CLR to translate the intermediate code into executable code when </a:t>
            </a:r>
            <a:r>
              <a:rPr lang="en-IN" dirty="0" smtClean="0"/>
              <a:t>a	program </a:t>
            </a:r>
            <a:r>
              <a:rPr lang="en-IN" dirty="0"/>
              <a:t>is run.</a:t>
            </a:r>
          </a:p>
        </p:txBody>
      </p:sp>
    </p:spTree>
    <p:extLst>
      <p:ext uri="{BB962C8B-B14F-4D97-AF65-F5344CB8AC3E}">
        <p14:creationId xmlns:p14="http://schemas.microsoft.com/office/powerpoint/2010/main" val="202149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Microsoft Intermediate Language is turned into executable code using a </a:t>
            </a:r>
            <a:r>
              <a:rPr lang="en-IN" i="1" dirty="0"/>
              <a:t>JIT compiler</a:t>
            </a:r>
            <a:r>
              <a:rPr lang="en-IN" dirty="0"/>
              <a:t>.</a:t>
            </a:r>
          </a:p>
          <a:p>
            <a:r>
              <a:rPr lang="en-IN" dirty="0"/>
              <a:t>“JIT” stands for “Just-In-Time.” </a:t>
            </a:r>
          </a:p>
          <a:p>
            <a:r>
              <a:rPr lang="en-IN" dirty="0"/>
              <a:t>When a .NET program </a:t>
            </a:r>
            <a:r>
              <a:rPr lang="en-IN" dirty="0" smtClean="0"/>
              <a:t>is executed</a:t>
            </a:r>
            <a:r>
              <a:rPr lang="en-IN" dirty="0"/>
              <a:t>, the CLR activates the JIT compiler. The JIT compiler converts MSIL into </a:t>
            </a:r>
            <a:r>
              <a:rPr lang="en-IN" dirty="0" smtClean="0"/>
              <a:t>native code </a:t>
            </a:r>
            <a:r>
              <a:rPr lang="en-IN" dirty="0"/>
              <a:t>on demand as each part of your program is needed</a:t>
            </a:r>
            <a:r>
              <a:rPr lang="en-IN" dirty="0" smtClean="0"/>
              <a:t>.</a:t>
            </a:r>
          </a:p>
          <a:p>
            <a:r>
              <a:rPr lang="en-IN" dirty="0"/>
              <a:t>In addition to </a:t>
            </a:r>
            <a:r>
              <a:rPr lang="en-IN" dirty="0" smtClean="0"/>
              <a:t>MSIL, you get metadata on the compilation of C# program.</a:t>
            </a:r>
          </a:p>
          <a:p>
            <a:r>
              <a:rPr lang="en-IN" dirty="0"/>
              <a:t>Metadata describes the data used by your program and enables your code </a:t>
            </a:r>
            <a:r>
              <a:rPr lang="en-IN" dirty="0" smtClean="0"/>
              <a:t>to interact </a:t>
            </a:r>
            <a:r>
              <a:rPr lang="en-IN" dirty="0"/>
              <a:t>easily with other code</a:t>
            </a:r>
            <a:r>
              <a:rPr lang="en-IN" dirty="0" smtClean="0"/>
              <a:t>.</a:t>
            </a:r>
          </a:p>
          <a:p>
            <a:r>
              <a:rPr lang="en-IN" dirty="0"/>
              <a:t>The metadata is contained in the same file as the MSIL.</a:t>
            </a:r>
          </a:p>
        </p:txBody>
      </p:sp>
    </p:spTree>
    <p:extLst>
      <p:ext uri="{BB962C8B-B14F-4D97-AF65-F5344CB8AC3E}">
        <p14:creationId xmlns:p14="http://schemas.microsoft.com/office/powerpoint/2010/main" val="29382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Assemblies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.NET binaries </a:t>
            </a:r>
            <a:r>
              <a:rPr lang="en-IN" dirty="0" smtClean="0"/>
              <a:t>obtained after compilation of the .CS source code, take </a:t>
            </a:r>
            <a:r>
              <a:rPr lang="en-IN" dirty="0"/>
              <a:t>the </a:t>
            </a:r>
            <a:r>
              <a:rPr lang="en-IN" dirty="0" smtClean="0"/>
              <a:t>file extension .exe or .</a:t>
            </a:r>
            <a:r>
              <a:rPr lang="en-IN" dirty="0" err="1" smtClean="0"/>
              <a:t>dll</a:t>
            </a:r>
            <a:r>
              <a:rPr lang="en-IN" dirty="0" smtClean="0"/>
              <a:t>.</a:t>
            </a:r>
          </a:p>
          <a:p>
            <a:r>
              <a:rPr lang="en-IN" dirty="0"/>
              <a:t>Specifically, .NET binaries do not contain </a:t>
            </a:r>
            <a:r>
              <a:rPr lang="en-IN" dirty="0" smtClean="0"/>
              <a:t>platform-specific instructions</a:t>
            </a:r>
            <a:r>
              <a:rPr lang="en-IN" dirty="0"/>
              <a:t>, but rather platform-agnostic </a:t>
            </a:r>
            <a:r>
              <a:rPr lang="en-IN" i="1" dirty="0"/>
              <a:t>Intermediate Language </a:t>
            </a:r>
            <a:r>
              <a:rPr lang="en-IN" dirty="0"/>
              <a:t>(</a:t>
            </a:r>
            <a:r>
              <a:rPr lang="en-IN" i="1" dirty="0"/>
              <a:t>IL</a:t>
            </a:r>
            <a:r>
              <a:rPr lang="en-IN" dirty="0"/>
              <a:t>) and type metadata</a:t>
            </a:r>
            <a:r>
              <a:rPr lang="en-IN" dirty="0" smtClean="0"/>
              <a:t>.</a:t>
            </a:r>
          </a:p>
          <a:p>
            <a:r>
              <a:rPr lang="en-IN" dirty="0"/>
              <a:t>When a *.</a:t>
            </a:r>
            <a:r>
              <a:rPr lang="en-IN" dirty="0" err="1"/>
              <a:t>dll</a:t>
            </a:r>
            <a:r>
              <a:rPr lang="en-IN" dirty="0"/>
              <a:t> or *.exe has been created using a .NET-aware compiler, </a:t>
            </a:r>
            <a:r>
              <a:rPr lang="en-IN" dirty="0" smtClean="0"/>
              <a:t>it </a:t>
            </a:r>
            <a:r>
              <a:rPr lang="en-IN" dirty="0"/>
              <a:t>is termed </a:t>
            </a:r>
            <a:r>
              <a:rPr lang="en-IN" dirty="0" smtClean="0"/>
              <a:t>an </a:t>
            </a:r>
            <a:r>
              <a:rPr lang="en-IN" i="1" dirty="0" smtClean="0"/>
              <a:t>assembly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Assembly contains the CIL and metadata.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Managed </a:t>
            </a:r>
            <a:r>
              <a:rPr lang="en-IN" dirty="0" err="1" smtClean="0"/>
              <a:t>Vs</a:t>
            </a:r>
            <a:r>
              <a:rPr lang="en-IN" dirty="0" smtClean="0"/>
              <a:t> Unmanaged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Managed code is executed under the control of the Common Language </a:t>
            </a:r>
            <a:r>
              <a:rPr lang="en-IN" dirty="0" smtClean="0"/>
              <a:t>Runtime.</a:t>
            </a:r>
          </a:p>
          <a:p>
            <a:r>
              <a:rPr lang="en-IN" dirty="0" smtClean="0"/>
              <a:t>For this, </a:t>
            </a:r>
            <a:r>
              <a:rPr lang="en-IN" dirty="0"/>
              <a:t>the compiler must produce an MSIL file targeted for the CLR (which C# does) and </a:t>
            </a:r>
            <a:r>
              <a:rPr lang="en-IN" dirty="0" smtClean="0"/>
              <a:t>use the </a:t>
            </a:r>
            <a:r>
              <a:rPr lang="en-IN" dirty="0"/>
              <a:t>.NET class library (which C# does).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benefits of managed code are many, </a:t>
            </a:r>
            <a:r>
              <a:rPr lang="en-IN" dirty="0" smtClean="0"/>
              <a:t>including modern </a:t>
            </a:r>
            <a:r>
              <a:rPr lang="en-IN" dirty="0"/>
              <a:t>memory </a:t>
            </a:r>
            <a:r>
              <a:rPr lang="en-IN" dirty="0" smtClean="0"/>
              <a:t>management, </a:t>
            </a:r>
            <a:r>
              <a:rPr lang="en-IN" dirty="0"/>
              <a:t>the ability to mix </a:t>
            </a:r>
            <a:r>
              <a:rPr lang="en-IN" dirty="0" smtClean="0"/>
              <a:t>languages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0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Common Language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If </a:t>
            </a:r>
            <a:r>
              <a:rPr lang="en-IN" dirty="0"/>
              <a:t>your code will </a:t>
            </a:r>
            <a:r>
              <a:rPr lang="en-IN" dirty="0" smtClean="0"/>
              <a:t>be used </a:t>
            </a:r>
            <a:r>
              <a:rPr lang="en-IN" dirty="0"/>
              <a:t>by other programs written in different languages, then for maximum usability, it </a:t>
            </a:r>
            <a:r>
              <a:rPr lang="en-IN" dirty="0" smtClean="0"/>
              <a:t>should adhere </a:t>
            </a:r>
            <a:r>
              <a:rPr lang="en-IN" dirty="0"/>
              <a:t>to the Common Language Specification (CLS</a:t>
            </a:r>
            <a:r>
              <a:rPr lang="en-IN" dirty="0" smtClean="0"/>
              <a:t>).</a:t>
            </a:r>
          </a:p>
          <a:p>
            <a:r>
              <a:rPr lang="en-IN" dirty="0"/>
              <a:t>The CLS describes a set of </a:t>
            </a:r>
            <a:r>
              <a:rPr lang="en-IN" dirty="0" smtClean="0"/>
              <a:t>features that </a:t>
            </a:r>
            <a:r>
              <a:rPr lang="en-IN" dirty="0"/>
              <a:t>different .NET-compatible languages have in common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CLS </a:t>
            </a:r>
            <a:r>
              <a:rPr lang="en-IN" dirty="0"/>
              <a:t>includes a subset of the </a:t>
            </a:r>
            <a:r>
              <a:rPr lang="en-IN" i="1" dirty="0"/>
              <a:t>Common Type System </a:t>
            </a:r>
            <a:r>
              <a:rPr lang="en-IN" dirty="0"/>
              <a:t>(CTS). The CTS defines the </a:t>
            </a:r>
            <a:r>
              <a:rPr lang="en-IN" dirty="0" smtClean="0"/>
              <a:t>rules concerning </a:t>
            </a:r>
            <a:r>
              <a:rPr lang="en-IN" dirty="0"/>
              <a:t>data types.</a:t>
            </a:r>
          </a:p>
        </p:txBody>
      </p:sp>
    </p:spTree>
    <p:extLst>
      <p:ext uri="{BB962C8B-B14F-4D97-AF65-F5344CB8AC3E}">
        <p14:creationId xmlns:p14="http://schemas.microsoft.com/office/powerpoint/2010/main" val="307920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Object Oriented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OOPs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5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Introducing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C# is </a:t>
            </a:r>
            <a:r>
              <a:rPr lang="en-IN" dirty="0"/>
              <a:t>Microsoft’s premier language for .NET development</a:t>
            </a:r>
            <a:r>
              <a:rPr lang="en-IN" dirty="0" smtClean="0"/>
              <a:t>.</a:t>
            </a:r>
          </a:p>
          <a:p>
            <a:r>
              <a:rPr lang="en-IN" dirty="0"/>
              <a:t>C# inherits a rich programming legacy. It is directly descended from two of the </a:t>
            </a:r>
            <a:r>
              <a:rPr lang="en-IN" dirty="0" smtClean="0"/>
              <a:t>world’s most </a:t>
            </a:r>
            <a:r>
              <a:rPr lang="en-IN" dirty="0"/>
              <a:t>successful computer languages: C and C</a:t>
            </a:r>
            <a:r>
              <a:rPr lang="en-IN" dirty="0" smtClean="0"/>
              <a:t>++.</a:t>
            </a:r>
          </a:p>
          <a:p>
            <a:r>
              <a:rPr lang="en-IN" dirty="0"/>
              <a:t>It is closely related to another: Java.</a:t>
            </a:r>
          </a:p>
        </p:txBody>
      </p:sp>
    </p:spTree>
    <p:extLst>
      <p:ext uri="{BB962C8B-B14F-4D97-AF65-F5344CB8AC3E}">
        <p14:creationId xmlns:p14="http://schemas.microsoft.com/office/powerpoint/2010/main" val="30370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Introducing 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At the </a:t>
            </a:r>
            <a:r>
              <a:rPr lang="en-IN" dirty="0" err="1"/>
              <a:t>center</a:t>
            </a:r>
            <a:r>
              <a:rPr lang="en-IN" dirty="0"/>
              <a:t> of C# is </a:t>
            </a:r>
            <a:r>
              <a:rPr lang="en-IN" i="1" dirty="0"/>
              <a:t>object-oriented programming </a:t>
            </a:r>
            <a:r>
              <a:rPr lang="en-IN" dirty="0"/>
              <a:t>(OOP</a:t>
            </a:r>
            <a:r>
              <a:rPr lang="en-IN" dirty="0" smtClean="0"/>
              <a:t>).</a:t>
            </a:r>
          </a:p>
          <a:p>
            <a:r>
              <a:rPr lang="en-IN" dirty="0"/>
              <a:t>In the most general sense, a program can be organized in one of </a:t>
            </a:r>
            <a:r>
              <a:rPr lang="en-IN" dirty="0" smtClean="0"/>
              <a:t>two ways</a:t>
            </a:r>
            <a:r>
              <a:rPr lang="en-IN" dirty="0"/>
              <a:t>: around its code (what is happening) or around its data (what is being affected</a:t>
            </a:r>
            <a:r>
              <a:rPr lang="en-IN" dirty="0" smtClean="0"/>
              <a:t>).</a:t>
            </a:r>
          </a:p>
          <a:p>
            <a:r>
              <a:rPr lang="en-IN" dirty="0"/>
              <a:t>In an object-oriented language</a:t>
            </a:r>
            <a:r>
              <a:rPr lang="en-IN" dirty="0" smtClean="0"/>
              <a:t>, you </a:t>
            </a:r>
            <a:r>
              <a:rPr lang="en-IN" dirty="0"/>
              <a:t>define the data and the code that is permitted to act on that data. Thus, a data </a:t>
            </a:r>
            <a:r>
              <a:rPr lang="en-IN" dirty="0" smtClean="0"/>
              <a:t>type defines </a:t>
            </a:r>
            <a:r>
              <a:rPr lang="en-IN" dirty="0"/>
              <a:t>precisely the operations that can be applied to that data.</a:t>
            </a:r>
          </a:p>
        </p:txBody>
      </p:sp>
    </p:spTree>
    <p:extLst>
      <p:ext uri="{BB962C8B-B14F-4D97-AF65-F5344CB8AC3E}">
        <p14:creationId xmlns:p14="http://schemas.microsoft.com/office/powerpoint/2010/main" val="69887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Pillars of 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Encapsulation</a:t>
            </a:r>
          </a:p>
          <a:p>
            <a:r>
              <a:rPr lang="en-IN" dirty="0" smtClean="0"/>
              <a:t>Inheritance</a:t>
            </a:r>
          </a:p>
          <a:p>
            <a:r>
              <a:rPr lang="en-IN" dirty="0" smtClean="0"/>
              <a:t>Polymorphism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2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i="1" dirty="0"/>
              <a:t>Encapsulation </a:t>
            </a:r>
            <a:r>
              <a:rPr lang="en-IN" dirty="0"/>
              <a:t>is a programming mechanism that binds together code and the data </a:t>
            </a:r>
            <a:r>
              <a:rPr lang="en-IN" dirty="0" smtClean="0"/>
              <a:t>it manipulates</a:t>
            </a:r>
            <a:r>
              <a:rPr lang="en-IN" dirty="0"/>
              <a:t>, and that keeps both safe from outside interference and misuse</a:t>
            </a:r>
            <a:r>
              <a:rPr lang="en-IN" dirty="0" smtClean="0"/>
              <a:t>.</a:t>
            </a:r>
          </a:p>
          <a:p>
            <a:r>
              <a:rPr lang="en-IN" dirty="0"/>
              <a:t>When code and data </a:t>
            </a:r>
            <a:r>
              <a:rPr lang="en-IN" dirty="0" smtClean="0"/>
              <a:t>are linked </a:t>
            </a:r>
            <a:r>
              <a:rPr lang="en-IN" dirty="0"/>
              <a:t>together in this fashion, an </a:t>
            </a:r>
            <a:r>
              <a:rPr lang="en-IN" i="1" dirty="0"/>
              <a:t>object </a:t>
            </a:r>
            <a:r>
              <a:rPr lang="en-IN" dirty="0"/>
              <a:t>is created</a:t>
            </a:r>
            <a:r>
              <a:rPr lang="en-IN" dirty="0" smtClean="0"/>
              <a:t>.</a:t>
            </a:r>
          </a:p>
          <a:p>
            <a:r>
              <a:rPr lang="en-IN" dirty="0"/>
              <a:t>C#’s basic unit of encapsulation is the </a:t>
            </a:r>
            <a:r>
              <a:rPr lang="en-IN" i="1" dirty="0"/>
              <a:t>class</a:t>
            </a:r>
            <a:r>
              <a:rPr lang="en-IN" i="1" dirty="0" smtClean="0"/>
              <a:t>.</a:t>
            </a:r>
          </a:p>
          <a:p>
            <a:r>
              <a:rPr lang="en-IN" dirty="0"/>
              <a:t>A class defines the form of an </a:t>
            </a:r>
            <a:r>
              <a:rPr lang="en-IN" dirty="0" smtClean="0"/>
              <a:t>object.</a:t>
            </a:r>
          </a:p>
          <a:p>
            <a:r>
              <a:rPr lang="en-IN" dirty="0"/>
              <a:t>C# uses a class specification </a:t>
            </a:r>
            <a:r>
              <a:rPr lang="en-IN" dirty="0" smtClean="0"/>
              <a:t>to construct </a:t>
            </a:r>
            <a:r>
              <a:rPr lang="en-IN" i="1" dirty="0"/>
              <a:t>objects. </a:t>
            </a:r>
            <a:r>
              <a:rPr lang="en-IN" dirty="0"/>
              <a:t>Objects are instances of a class. Thus, a class is essentially a set of </a:t>
            </a:r>
            <a:r>
              <a:rPr lang="en-IN" dirty="0" smtClean="0"/>
              <a:t>plans that </a:t>
            </a:r>
            <a:r>
              <a:rPr lang="en-IN" dirty="0"/>
              <a:t>specify how to build an object.</a:t>
            </a:r>
          </a:p>
        </p:txBody>
      </p:sp>
    </p:spTree>
    <p:extLst>
      <p:ext uri="{BB962C8B-B14F-4D97-AF65-F5344CB8AC3E}">
        <p14:creationId xmlns:p14="http://schemas.microsoft.com/office/powerpoint/2010/main" val="6504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has the following things associated with it:</a:t>
            </a:r>
          </a:p>
          <a:p>
            <a:pPr lvl="1"/>
            <a:r>
              <a:rPr lang="en-IN" dirty="0" smtClean="0"/>
              <a:t>Name</a:t>
            </a:r>
          </a:p>
          <a:p>
            <a:pPr lvl="1"/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Functions</a:t>
            </a:r>
          </a:p>
          <a:p>
            <a:pPr lvl="1"/>
            <a:r>
              <a:rPr lang="en-IN" dirty="0" smtClean="0"/>
              <a:t>Access </a:t>
            </a:r>
            <a:r>
              <a:rPr lang="en-IN" dirty="0" err="1" smtClean="0"/>
              <a:t>Specifiers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4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Allows </a:t>
            </a:r>
            <a:r>
              <a:rPr lang="en-IN" dirty="0"/>
              <a:t>one </a:t>
            </a:r>
            <a:r>
              <a:rPr lang="en-IN" dirty="0" smtClean="0"/>
              <a:t>interface to </a:t>
            </a:r>
            <a:r>
              <a:rPr lang="en-IN" dirty="0"/>
              <a:t>access a general class of actions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Real-world example:</a:t>
            </a:r>
          </a:p>
          <a:p>
            <a:pPr lvl="1"/>
            <a:r>
              <a:rPr lang="en-IN" dirty="0"/>
              <a:t>steering wheel of an automobile. The steering wheel (the interface) is the same no </a:t>
            </a:r>
            <a:r>
              <a:rPr lang="en-IN" dirty="0" smtClean="0"/>
              <a:t>matter what </a:t>
            </a:r>
            <a:r>
              <a:rPr lang="en-IN" dirty="0"/>
              <a:t>type of actual steering mechanism </a:t>
            </a:r>
            <a:r>
              <a:rPr lang="en-IN" dirty="0" smtClean="0"/>
              <a:t>like </a:t>
            </a:r>
            <a:r>
              <a:rPr lang="en-IN" dirty="0"/>
              <a:t>manual </a:t>
            </a:r>
            <a:r>
              <a:rPr lang="en-IN" dirty="0" smtClean="0"/>
              <a:t>steering or power steering is used.</a:t>
            </a:r>
          </a:p>
          <a:p>
            <a:r>
              <a:rPr lang="en-IN" dirty="0"/>
              <a:t>Polymorphism helps reduce complexity by allowing the </a:t>
            </a:r>
            <a:r>
              <a:rPr lang="en-IN" dirty="0" smtClean="0"/>
              <a:t>same interface </a:t>
            </a:r>
            <a:r>
              <a:rPr lang="en-IN" dirty="0"/>
              <a:t>to be used to specify a </a:t>
            </a:r>
            <a:r>
              <a:rPr lang="en-IN" i="1" dirty="0"/>
              <a:t>general class of action. </a:t>
            </a:r>
            <a:endParaRPr lang="en-IN" i="1" dirty="0" smtClean="0"/>
          </a:p>
          <a:p>
            <a:r>
              <a:rPr lang="en-IN" dirty="0" smtClean="0"/>
              <a:t>It </a:t>
            </a:r>
            <a:r>
              <a:rPr lang="en-IN" dirty="0"/>
              <a:t>is the compiler’s job to select </a:t>
            </a:r>
            <a:r>
              <a:rPr lang="en-IN" dirty="0" smtClean="0"/>
              <a:t>the </a:t>
            </a:r>
            <a:r>
              <a:rPr lang="en-IN" i="1" dirty="0" smtClean="0"/>
              <a:t>specific </a:t>
            </a:r>
            <a:r>
              <a:rPr lang="en-IN" i="1" dirty="0"/>
              <a:t>action </a:t>
            </a:r>
            <a:r>
              <a:rPr lang="en-IN" dirty="0"/>
              <a:t>(that is, method) as it applies to each situation.</a:t>
            </a:r>
          </a:p>
        </p:txBody>
      </p:sp>
    </p:spTree>
    <p:extLst>
      <p:ext uri="{BB962C8B-B14F-4D97-AF65-F5344CB8AC3E}">
        <p14:creationId xmlns:p14="http://schemas.microsoft.com/office/powerpoint/2010/main" val="11952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Inheritance </a:t>
            </a:r>
            <a:r>
              <a:rPr lang="en-IN" dirty="0"/>
              <a:t>is the process by which one object can acquire the properties of another object</a:t>
            </a:r>
            <a:r>
              <a:rPr lang="en-IN" dirty="0" smtClean="0"/>
              <a:t>.</a:t>
            </a:r>
          </a:p>
          <a:p>
            <a:r>
              <a:rPr lang="en-IN" dirty="0"/>
              <a:t>Without the use of hierarchies, each object would have to explicitly define all of </a:t>
            </a:r>
            <a:r>
              <a:rPr lang="en-IN" dirty="0" smtClean="0"/>
              <a:t>its characteristics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2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Tools to build .NET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a C# programmer, you may choose among numerous tools to build .NET </a:t>
            </a:r>
            <a:r>
              <a:rPr lang="en-IN" dirty="0" smtClean="0"/>
              <a:t>applications:</a:t>
            </a:r>
          </a:p>
          <a:p>
            <a:pPr lvl="1"/>
            <a:r>
              <a:rPr lang="en-IN" dirty="0" smtClean="0"/>
              <a:t>Notepad</a:t>
            </a:r>
          </a:p>
          <a:p>
            <a:pPr lvl="1"/>
            <a:r>
              <a:rPr lang="en-IN" dirty="0" smtClean="0"/>
              <a:t>Notepad++</a:t>
            </a:r>
          </a:p>
          <a:p>
            <a:pPr lvl="1"/>
            <a:r>
              <a:rPr lang="en-IN" dirty="0" err="1" smtClean="0"/>
              <a:t>SharpDevelop</a:t>
            </a:r>
            <a:endParaRPr lang="en-IN" dirty="0" smtClean="0"/>
          </a:p>
          <a:p>
            <a:pPr lvl="1"/>
            <a:r>
              <a:rPr lang="en-IN" dirty="0"/>
              <a:t>Visual C# </a:t>
            </a:r>
            <a:r>
              <a:rPr lang="en-IN" dirty="0" smtClean="0"/>
              <a:t>Express</a:t>
            </a:r>
          </a:p>
          <a:p>
            <a:pPr lvl="1"/>
            <a:r>
              <a:rPr lang="en-IN" dirty="0" smtClean="0"/>
              <a:t>Visual Studio</a:t>
            </a:r>
          </a:p>
          <a:p>
            <a:pPr lvl="1"/>
            <a:r>
              <a:rPr lang="en-IN" dirty="0" smtClean="0"/>
              <a:t>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7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the .NET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You </a:t>
            </a:r>
            <a:r>
              <a:rPr lang="en-IN" dirty="0"/>
              <a:t>are able to build any sort of .NET program using the freely downloadable .NET </a:t>
            </a:r>
            <a:r>
              <a:rPr lang="en-IN" dirty="0" smtClean="0"/>
              <a:t>Framework Software </a:t>
            </a:r>
            <a:r>
              <a:rPr lang="en-IN" dirty="0"/>
              <a:t>Development Kit (SDK</a:t>
            </a:r>
            <a:r>
              <a:rPr lang="en-IN" dirty="0" smtClean="0"/>
              <a:t>).</a:t>
            </a:r>
          </a:p>
          <a:p>
            <a:r>
              <a:rPr lang="en-IN" dirty="0"/>
              <a:t>This SDK provides you with numerous managed compilers, command-line utilities, sample code</a:t>
            </a:r>
            <a:r>
              <a:rPr lang="en-IN" dirty="0" smtClean="0"/>
              <a:t>, and the </a:t>
            </a:r>
            <a:r>
              <a:rPr lang="en-IN" dirty="0"/>
              <a:t>.NET class </a:t>
            </a:r>
            <a:r>
              <a:rPr lang="en-IN" dirty="0" smtClean="0"/>
              <a:t>libraries.</a:t>
            </a:r>
          </a:p>
          <a:p>
            <a:r>
              <a:rPr lang="en-IN" dirty="0" smtClean="0"/>
              <a:t>If </a:t>
            </a:r>
            <a:r>
              <a:rPr lang="en-IN" dirty="0"/>
              <a:t>you are going </a:t>
            </a:r>
            <a:r>
              <a:rPr lang="en-IN" dirty="0" smtClean="0"/>
              <a:t>to be </a:t>
            </a:r>
            <a:r>
              <a:rPr lang="en-IN" dirty="0"/>
              <a:t>using Visual Studio </a:t>
            </a:r>
            <a:r>
              <a:rPr lang="en-IN" dirty="0" smtClean="0"/>
              <a:t>or </a:t>
            </a:r>
            <a:r>
              <a:rPr lang="en-IN" dirty="0"/>
              <a:t>Visual C# Express, you have no need to manually download or </a:t>
            </a:r>
            <a:r>
              <a:rPr lang="en-IN" dirty="0" smtClean="0"/>
              <a:t>install the </a:t>
            </a:r>
            <a:r>
              <a:rPr lang="en-IN" dirty="0"/>
              <a:t>.NET </a:t>
            </a:r>
            <a:r>
              <a:rPr lang="en-IN" dirty="0" smtClean="0"/>
              <a:t>Framework. </a:t>
            </a:r>
          </a:p>
          <a:p>
            <a:r>
              <a:rPr lang="en-IN" dirty="0"/>
              <a:t>However, if you are </a:t>
            </a:r>
            <a:r>
              <a:rPr lang="en-IN" i="1" dirty="0"/>
              <a:t>not </a:t>
            </a:r>
            <a:r>
              <a:rPr lang="en-IN" dirty="0"/>
              <a:t>going to </a:t>
            </a:r>
            <a:r>
              <a:rPr lang="en-IN" dirty="0" smtClean="0"/>
              <a:t>be using </a:t>
            </a:r>
            <a:r>
              <a:rPr lang="en-IN" dirty="0"/>
              <a:t>a Microsoft </a:t>
            </a:r>
            <a:r>
              <a:rPr lang="en-IN" dirty="0" smtClean="0"/>
              <a:t>IDE, </a:t>
            </a:r>
            <a:r>
              <a:rPr lang="en-IN" dirty="0"/>
              <a:t>be sure to install the SDK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19342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Developer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Accessible from the </a:t>
            </a:r>
            <a:r>
              <a:rPr lang="en-IN" dirty="0"/>
              <a:t>Start </a:t>
            </a:r>
            <a:r>
              <a:rPr lang="en-IN" dirty="0" smtClean="0"/>
              <a:t>-&gt; </a:t>
            </a:r>
            <a:r>
              <a:rPr lang="en-IN" dirty="0"/>
              <a:t>All Programs </a:t>
            </a:r>
            <a:r>
              <a:rPr lang="en-IN" dirty="0" smtClean="0"/>
              <a:t>-&gt; </a:t>
            </a:r>
            <a:r>
              <a:rPr lang="en-IN" dirty="0"/>
              <a:t>Microsoft Visual Studio </a:t>
            </a:r>
            <a:r>
              <a:rPr lang="en-IN" dirty="0" smtClean="0"/>
              <a:t>-&gt; </a:t>
            </a:r>
            <a:r>
              <a:rPr lang="en-IN" dirty="0"/>
              <a:t>Visual Studio Tools </a:t>
            </a:r>
            <a:r>
              <a:rPr lang="en-IN" dirty="0" smtClean="0"/>
              <a:t>folder</a:t>
            </a:r>
          </a:p>
          <a:p>
            <a:r>
              <a:rPr lang="en-IN" dirty="0" smtClean="0"/>
              <a:t>It </a:t>
            </a:r>
            <a:r>
              <a:rPr lang="en-IN" dirty="0"/>
              <a:t>has been preconfigured to </a:t>
            </a:r>
            <a:r>
              <a:rPr lang="en-IN" dirty="0" smtClean="0"/>
              <a:t>provide access </a:t>
            </a:r>
            <a:r>
              <a:rPr lang="en-IN" dirty="0"/>
              <a:t>to each of the .NET development tools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Type </a:t>
            </a:r>
            <a:r>
              <a:rPr lang="en-IN" dirty="0"/>
              <a:t>the following command and press the Enter </a:t>
            </a:r>
            <a:r>
              <a:rPr lang="en-IN" dirty="0" smtClean="0"/>
              <a:t>key to </a:t>
            </a:r>
            <a:r>
              <a:rPr lang="en-IN" dirty="0"/>
              <a:t>see a list of command-line arguments of the C# command-line </a:t>
            </a:r>
            <a:r>
              <a:rPr lang="en-IN" dirty="0" smtClean="0"/>
              <a:t>compiler:</a:t>
            </a:r>
          </a:p>
          <a:p>
            <a:pPr lvl="1"/>
            <a:r>
              <a:rPr lang="en-IN" dirty="0" err="1"/>
              <a:t>csc</a:t>
            </a:r>
            <a:r>
              <a:rPr lang="en-IN" dirty="0"/>
              <a:t> </a:t>
            </a:r>
            <a:r>
              <a:rPr lang="en-IN" dirty="0" smtClean="0"/>
              <a:t>-?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C# Applications Using csc.exe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Write a small program using an editor like Notepad or Notepad++.</a:t>
            </a:r>
          </a:p>
          <a:p>
            <a:r>
              <a:rPr lang="en-IN" dirty="0" smtClean="0"/>
              <a:t>Save the file with the extension .cs.</a:t>
            </a:r>
          </a:p>
          <a:p>
            <a:r>
              <a:rPr lang="en-IN" dirty="0" smtClean="0"/>
              <a:t>Compile by using the command line compiler, csc.exe.</a:t>
            </a:r>
          </a:p>
          <a:p>
            <a:pPr lvl="1"/>
            <a:r>
              <a:rPr lang="en-IN" dirty="0" err="1"/>
              <a:t>c</a:t>
            </a:r>
            <a:r>
              <a:rPr lang="en-IN" dirty="0" err="1" smtClean="0"/>
              <a:t>sc</a:t>
            </a:r>
            <a:r>
              <a:rPr lang="en-IN" dirty="0" smtClean="0"/>
              <a:t> </a:t>
            </a:r>
            <a:r>
              <a:rPr lang="en-IN" dirty="0" err="1" smtClean="0"/>
              <a:t>filename.cs</a:t>
            </a:r>
            <a:endParaRPr lang="en-IN" dirty="0" smtClean="0"/>
          </a:p>
          <a:p>
            <a:r>
              <a:rPr lang="en-IN" dirty="0" smtClean="0"/>
              <a:t>Execute the application as </a:t>
            </a:r>
          </a:p>
          <a:p>
            <a:pPr lvl="1"/>
            <a:r>
              <a:rPr lang="en-IN" dirty="0" smtClean="0"/>
              <a:t>Filename followed by 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 as a Programming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 was </a:t>
            </a:r>
            <a:r>
              <a:rPr lang="en-IN" dirty="0" smtClean="0"/>
              <a:t>invented by </a:t>
            </a:r>
            <a:r>
              <a:rPr lang="en-IN" dirty="0"/>
              <a:t>Dennis Ritchie in the 1970s</a:t>
            </a:r>
            <a:endParaRPr lang="en-IN" dirty="0" smtClean="0"/>
          </a:p>
          <a:p>
            <a:r>
              <a:rPr lang="en-IN" dirty="0" smtClean="0"/>
              <a:t>C </a:t>
            </a:r>
            <a:r>
              <a:rPr lang="en-IN" dirty="0"/>
              <a:t>grew out of the </a:t>
            </a:r>
            <a:r>
              <a:rPr lang="en-IN" i="1" dirty="0"/>
              <a:t>structured programming </a:t>
            </a:r>
            <a:r>
              <a:rPr lang="en-IN" dirty="0"/>
              <a:t>revolution of the 1960s</a:t>
            </a:r>
            <a:r>
              <a:rPr lang="en-IN" dirty="0" smtClean="0"/>
              <a:t>.</a:t>
            </a:r>
          </a:p>
          <a:p>
            <a:r>
              <a:rPr lang="en-IN" dirty="0"/>
              <a:t>Prior to </a:t>
            </a:r>
            <a:r>
              <a:rPr lang="en-IN" dirty="0" smtClean="0"/>
              <a:t>structured programming</a:t>
            </a:r>
            <a:r>
              <a:rPr lang="en-IN" dirty="0"/>
              <a:t>, large programs were difficult to write because the program logic tended </a:t>
            </a:r>
            <a:r>
              <a:rPr lang="en-IN" dirty="0" smtClean="0"/>
              <a:t>to degenerate </a:t>
            </a:r>
            <a:r>
              <a:rPr lang="en-IN" dirty="0"/>
              <a:t>into what is known as “spaghetti code,” a tangled mass of jumps, calls, </a:t>
            </a:r>
            <a:r>
              <a:rPr lang="en-IN" dirty="0" smtClean="0"/>
              <a:t>and returns </a:t>
            </a:r>
            <a:r>
              <a:rPr lang="en-IN" dirty="0"/>
              <a:t>that is difficult to follow. </a:t>
            </a:r>
            <a:endParaRPr lang="en-IN" dirty="0" smtClean="0"/>
          </a:p>
          <a:p>
            <a:r>
              <a:rPr lang="en-IN" dirty="0" smtClean="0"/>
              <a:t>Structured </a:t>
            </a:r>
            <a:r>
              <a:rPr lang="en-IN" dirty="0"/>
              <a:t>languages addressed this problem by </a:t>
            </a:r>
            <a:r>
              <a:rPr lang="en-IN" dirty="0" smtClean="0"/>
              <a:t>adding well-defined </a:t>
            </a:r>
            <a:r>
              <a:rPr lang="en-IN" dirty="0"/>
              <a:t>control statements, subroutines with local variables, and other improvements.</a:t>
            </a:r>
          </a:p>
          <a:p>
            <a:r>
              <a:rPr lang="en-IN" dirty="0"/>
              <a:t>Through the use of structured techniques programs became better organized, more </a:t>
            </a:r>
            <a:r>
              <a:rPr lang="en-IN" dirty="0" smtClean="0"/>
              <a:t>reliable, and </a:t>
            </a:r>
            <a:r>
              <a:rPr lang="en-IN" dirty="0"/>
              <a:t>easier to manage.</a:t>
            </a:r>
          </a:p>
        </p:txBody>
      </p:sp>
    </p:spTree>
    <p:extLst>
      <p:ext uri="{BB962C8B-B14F-4D97-AF65-F5344CB8AC3E}">
        <p14:creationId xmlns:p14="http://schemas.microsoft.com/office/powerpoint/2010/main" val="13199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Some options used with CSC.exe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8624576" cy="2808312"/>
          </a:xfrm>
        </p:spPr>
      </p:pic>
    </p:spTree>
    <p:extLst>
      <p:ext uri="{BB962C8B-B14F-4D97-AF65-F5344CB8AC3E}">
        <p14:creationId xmlns:p14="http://schemas.microsoft.com/office/powerpoint/2010/main" val="40943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compile </a:t>
            </a:r>
            <a:r>
              <a:rPr lang="en-IN" dirty="0" err="1"/>
              <a:t>TestApp.cs</a:t>
            </a:r>
            <a:r>
              <a:rPr lang="en-IN" dirty="0"/>
              <a:t> into a console application named </a:t>
            </a:r>
            <a:r>
              <a:rPr lang="en-IN" dirty="0" smtClean="0"/>
              <a:t>TestApp.exe using any of the following commands:</a:t>
            </a:r>
          </a:p>
          <a:p>
            <a:pPr lvl="1"/>
            <a:r>
              <a:rPr lang="en-IN" dirty="0" err="1" smtClean="0"/>
              <a:t>csc</a:t>
            </a:r>
            <a:r>
              <a:rPr lang="en-IN" dirty="0" smtClean="0"/>
              <a:t> </a:t>
            </a:r>
            <a:r>
              <a:rPr lang="en-IN" dirty="0"/>
              <a:t>/</a:t>
            </a:r>
            <a:r>
              <a:rPr lang="en-IN" dirty="0" err="1"/>
              <a:t>target:exe</a:t>
            </a:r>
            <a:r>
              <a:rPr lang="en-IN" dirty="0"/>
              <a:t> </a:t>
            </a:r>
            <a:r>
              <a:rPr lang="en-IN" dirty="0" err="1" smtClean="0"/>
              <a:t>TestApp.cs</a:t>
            </a:r>
            <a:endParaRPr lang="en-IN" dirty="0" smtClean="0"/>
          </a:p>
          <a:p>
            <a:pPr lvl="1"/>
            <a:r>
              <a:rPr lang="en-IN" dirty="0" err="1"/>
              <a:t>csc</a:t>
            </a:r>
            <a:r>
              <a:rPr lang="en-IN" dirty="0"/>
              <a:t> /</a:t>
            </a:r>
            <a:r>
              <a:rPr lang="en-IN" dirty="0" err="1"/>
              <a:t>t:exe</a:t>
            </a:r>
            <a:r>
              <a:rPr lang="en-IN" dirty="0"/>
              <a:t> </a:t>
            </a:r>
            <a:r>
              <a:rPr lang="en-IN" dirty="0" err="1" smtClean="0"/>
              <a:t>TestApp.cs</a:t>
            </a:r>
            <a:endParaRPr lang="en-IN" dirty="0" smtClean="0"/>
          </a:p>
          <a:p>
            <a:pPr lvl="1"/>
            <a:r>
              <a:rPr lang="en-IN" dirty="0" err="1"/>
              <a:t>csc</a:t>
            </a:r>
            <a:r>
              <a:rPr lang="en-IN" dirty="0"/>
              <a:t> </a:t>
            </a:r>
            <a:r>
              <a:rPr lang="en-IN" dirty="0" err="1" smtClean="0"/>
              <a:t>TestApp.cs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9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Referencing External Assemblies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C# compiler </a:t>
            </a:r>
            <a:r>
              <a:rPr lang="en-IN" dirty="0" smtClean="0"/>
              <a:t>understands </a:t>
            </a:r>
            <a:r>
              <a:rPr lang="en-IN" dirty="0"/>
              <a:t>your reference to </a:t>
            </a:r>
            <a:r>
              <a:rPr lang="en-IN" dirty="0" smtClean="0"/>
              <a:t>the </a:t>
            </a:r>
            <a:r>
              <a:rPr lang="en-IN" dirty="0" err="1" smtClean="0"/>
              <a:t>System.Console</a:t>
            </a:r>
            <a:r>
              <a:rPr lang="en-IN" dirty="0" smtClean="0"/>
              <a:t> type because its corresponding assembly, </a:t>
            </a:r>
            <a:r>
              <a:rPr lang="en-IN" dirty="0"/>
              <a:t>mscorlib.dll is </a:t>
            </a:r>
            <a:r>
              <a:rPr lang="en-IN" i="1" dirty="0"/>
              <a:t>automatically referenced </a:t>
            </a:r>
            <a:r>
              <a:rPr lang="en-IN" dirty="0"/>
              <a:t>during </a:t>
            </a:r>
            <a:r>
              <a:rPr lang="en-IN" dirty="0" smtClean="0"/>
              <a:t>the compilation process.</a:t>
            </a:r>
          </a:p>
          <a:p>
            <a:r>
              <a:rPr lang="en-IN" dirty="0" smtClean="0"/>
              <a:t>However, at times you may have to </a:t>
            </a:r>
            <a:r>
              <a:rPr lang="en-IN" dirty="0"/>
              <a:t>inform csc.exe which assembly contains the </a:t>
            </a:r>
            <a:r>
              <a:rPr lang="en-IN" dirty="0" smtClean="0"/>
              <a:t>namespaces </a:t>
            </a:r>
            <a:r>
              <a:rPr lang="en-IN" dirty="0"/>
              <a:t>you </a:t>
            </a:r>
            <a:r>
              <a:rPr lang="en-IN" dirty="0" smtClean="0"/>
              <a:t>are using.</a:t>
            </a:r>
          </a:p>
          <a:p>
            <a:r>
              <a:rPr lang="en-IN" dirty="0" smtClean="0"/>
              <a:t>This is done by using the /reference or /r flag.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4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Referencing Multiple External Assemblies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Simply </a:t>
            </a:r>
            <a:r>
              <a:rPr lang="en-IN" dirty="0" smtClean="0"/>
              <a:t>list each </a:t>
            </a:r>
            <a:r>
              <a:rPr lang="en-IN" dirty="0"/>
              <a:t>assembly using a semicolon-delimited list</a:t>
            </a:r>
            <a:r>
              <a:rPr lang="en-IN" dirty="0" smtClean="0"/>
              <a:t>.</a:t>
            </a:r>
          </a:p>
          <a:p>
            <a:r>
              <a:rPr lang="en-IN" dirty="0" err="1"/>
              <a:t>csc</a:t>
            </a:r>
            <a:r>
              <a:rPr lang="en-IN" dirty="0"/>
              <a:t> </a:t>
            </a:r>
            <a:r>
              <a:rPr lang="en-IN" dirty="0" smtClean="0"/>
              <a:t>/</a:t>
            </a:r>
            <a:r>
              <a:rPr lang="en-IN" dirty="0" err="1" smtClean="0"/>
              <a:t>r:System.Windows.Forms.dll;System.Drawing.dll</a:t>
            </a:r>
            <a:r>
              <a:rPr lang="en-IN" dirty="0" smtClean="0"/>
              <a:t> </a:t>
            </a:r>
            <a:r>
              <a:rPr lang="en-IN" dirty="0"/>
              <a:t>*.</a:t>
            </a:r>
            <a:r>
              <a:rPr lang="en-IN" dirty="0" err="1"/>
              <a:t>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4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Compiling Multiple 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it is perfectly permissible to have all of your .NET types defined in a single *.</a:t>
            </a:r>
            <a:r>
              <a:rPr lang="en-IN" dirty="0" err="1"/>
              <a:t>cs</a:t>
            </a:r>
            <a:r>
              <a:rPr lang="en-IN" dirty="0"/>
              <a:t> file, most </a:t>
            </a:r>
            <a:r>
              <a:rPr lang="en-IN" dirty="0" smtClean="0"/>
              <a:t>projects are </a:t>
            </a:r>
            <a:r>
              <a:rPr lang="en-IN" dirty="0"/>
              <a:t>composed of multiple *.</a:t>
            </a:r>
            <a:r>
              <a:rPr lang="en-IN" dirty="0" err="1"/>
              <a:t>cs</a:t>
            </a:r>
            <a:r>
              <a:rPr lang="en-IN" dirty="0"/>
              <a:t> files to keep your code base a bit more flexible</a:t>
            </a:r>
            <a:r>
              <a:rPr lang="en-IN" dirty="0" smtClean="0"/>
              <a:t>.</a:t>
            </a:r>
          </a:p>
          <a:p>
            <a:r>
              <a:rPr lang="en-IN" dirty="0"/>
              <a:t>You can compile your C# files by listing each input file </a:t>
            </a:r>
            <a:r>
              <a:rPr lang="en-IN" dirty="0" smtClean="0"/>
              <a:t>explicitly in the </a:t>
            </a:r>
            <a:r>
              <a:rPr lang="en-IN" dirty="0" err="1" smtClean="0"/>
              <a:t>csc</a:t>
            </a:r>
            <a:r>
              <a:rPr lang="en-IN" dirty="0" smtClean="0"/>
              <a:t> command.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4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Working with C# Response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If you were to build a complex C# application at the command prompt, you </a:t>
            </a:r>
            <a:r>
              <a:rPr lang="en-IN" dirty="0" smtClean="0"/>
              <a:t>would have </a:t>
            </a:r>
            <a:r>
              <a:rPr lang="en-IN" dirty="0"/>
              <a:t>to specify a tedious number of input options to inform the compiler how to process your </a:t>
            </a:r>
            <a:r>
              <a:rPr lang="en-IN" dirty="0" smtClean="0"/>
              <a:t>source code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To help lessen your typing burden, the C# compiler </a:t>
            </a:r>
            <a:r>
              <a:rPr lang="en-IN" dirty="0" err="1"/>
              <a:t>honors</a:t>
            </a:r>
            <a:r>
              <a:rPr lang="en-IN" dirty="0"/>
              <a:t> the use of </a:t>
            </a:r>
            <a:r>
              <a:rPr lang="en-IN" i="1" dirty="0"/>
              <a:t>response files</a:t>
            </a:r>
            <a:r>
              <a:rPr lang="en-IN" dirty="0" smtClean="0"/>
              <a:t>.</a:t>
            </a:r>
          </a:p>
          <a:p>
            <a:r>
              <a:rPr lang="en-IN" dirty="0"/>
              <a:t>C# response files contain all the instructions to be used during the compilation of your </a:t>
            </a:r>
            <a:r>
              <a:rPr lang="en-IN" dirty="0" smtClean="0"/>
              <a:t>current build</a:t>
            </a:r>
            <a:r>
              <a:rPr lang="en-IN" dirty="0"/>
              <a:t>. By convention, these files end in a *.</a:t>
            </a:r>
            <a:r>
              <a:rPr lang="en-IN" dirty="0" err="1"/>
              <a:t>rsp</a:t>
            </a:r>
            <a:r>
              <a:rPr lang="en-IN" dirty="0"/>
              <a:t> (response) extension.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Now, build </a:t>
            </a:r>
            <a:r>
              <a:rPr lang="en-IN" dirty="0"/>
              <a:t>your entire application as follows (note the use of the @ symbol):</a:t>
            </a:r>
          </a:p>
          <a:p>
            <a:pPr lvl="1"/>
            <a:r>
              <a:rPr lang="en-IN" dirty="0" err="1"/>
              <a:t>csc</a:t>
            </a:r>
            <a:r>
              <a:rPr lang="en-IN" dirty="0"/>
              <a:t> @</a:t>
            </a:r>
            <a:r>
              <a:rPr lang="en-IN" dirty="0" err="1" smtClean="0"/>
              <a:t>TestApp.rsp</a:t>
            </a:r>
            <a:endParaRPr lang="en-IN" dirty="0" smtClean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9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the Visual Studio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Visual Studio is Microsoft’s integrated programming environment.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lets you edit, </a:t>
            </a:r>
            <a:r>
              <a:rPr lang="en-IN" dirty="0" err="1" smtClean="0"/>
              <a:t>compile,run</a:t>
            </a:r>
            <a:r>
              <a:rPr lang="en-IN" dirty="0"/>
              <a:t>, and debug a C# program, all without leaving its </a:t>
            </a:r>
            <a:r>
              <a:rPr lang="en-IN" dirty="0" smtClean="0"/>
              <a:t>environment.</a:t>
            </a:r>
          </a:p>
          <a:p>
            <a:r>
              <a:rPr lang="en-IN" dirty="0" smtClean="0"/>
              <a:t>That is why, you call it an Integrated Development Environment (IDE).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47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Anatomy of a C#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C# programs use the </a:t>
            </a:r>
            <a:r>
              <a:rPr lang="en-IN" b="1" dirty="0"/>
              <a:t>.</a:t>
            </a:r>
            <a:r>
              <a:rPr lang="en-IN" b="1" dirty="0" err="1"/>
              <a:t>cs</a:t>
            </a:r>
            <a:r>
              <a:rPr lang="en-IN" b="1" dirty="0"/>
              <a:t> </a:t>
            </a:r>
            <a:r>
              <a:rPr lang="en-IN" dirty="0"/>
              <a:t>file extension, and this is a convention that </a:t>
            </a:r>
            <a:r>
              <a:rPr lang="en-IN" dirty="0" smtClean="0"/>
              <a:t>you should </a:t>
            </a:r>
            <a:r>
              <a:rPr lang="en-IN" dirty="0"/>
              <a:t>follow</a:t>
            </a:r>
            <a:r>
              <a:rPr lang="en-IN" dirty="0" smtClean="0"/>
              <a:t>.</a:t>
            </a:r>
          </a:p>
          <a:p>
            <a:r>
              <a:rPr lang="en-IN" dirty="0" smtClean="0"/>
              <a:t>In </a:t>
            </a:r>
            <a:r>
              <a:rPr lang="en-IN" dirty="0"/>
              <a:t>C# it is not possible to create global functions or global points of data.</a:t>
            </a:r>
          </a:p>
          <a:p>
            <a:r>
              <a:rPr lang="en-IN" dirty="0"/>
              <a:t>Rather, all data members and all methods must be contained within a </a:t>
            </a:r>
            <a:r>
              <a:rPr lang="en-IN" dirty="0" smtClean="0"/>
              <a:t>class definition.</a:t>
            </a:r>
          </a:p>
          <a:p>
            <a:r>
              <a:rPr lang="en-IN" dirty="0"/>
              <a:t>C# is a case-sensitive programming language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84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The keyword, class is used to define a new class.</a:t>
            </a:r>
          </a:p>
          <a:p>
            <a:r>
              <a:rPr lang="en-IN" dirty="0"/>
              <a:t>The </a:t>
            </a:r>
            <a:r>
              <a:rPr lang="en-IN" dirty="0" smtClean="0"/>
              <a:t>class definition </a:t>
            </a:r>
            <a:r>
              <a:rPr lang="en-IN" dirty="0"/>
              <a:t>begins with the opening curly brace (</a:t>
            </a:r>
            <a:r>
              <a:rPr lang="en-IN" b="1" dirty="0"/>
              <a:t>{</a:t>
            </a:r>
            <a:r>
              <a:rPr lang="en-IN" dirty="0"/>
              <a:t>) and ends with the closing curly brace </a:t>
            </a:r>
            <a:r>
              <a:rPr lang="en-IN" dirty="0" smtClean="0"/>
              <a:t>(</a:t>
            </a:r>
            <a:r>
              <a:rPr lang="en-IN" b="1" dirty="0" smtClean="0"/>
              <a:t>}</a:t>
            </a:r>
            <a:r>
              <a:rPr lang="en-IN" dirty="0" smtClean="0"/>
              <a:t>).</a:t>
            </a:r>
          </a:p>
          <a:p>
            <a:r>
              <a:rPr lang="en-IN" dirty="0"/>
              <a:t>The elements between the two braces are members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8454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However, </a:t>
            </a:r>
            <a:r>
              <a:rPr lang="en-IN" dirty="0" smtClean="0"/>
              <a:t>C </a:t>
            </a:r>
            <a:r>
              <a:rPr lang="en-IN" dirty="0"/>
              <a:t>language had its limits. </a:t>
            </a:r>
            <a:endParaRPr lang="en-IN" dirty="0" smtClean="0"/>
          </a:p>
          <a:p>
            <a:r>
              <a:rPr lang="en-IN" dirty="0" smtClean="0"/>
              <a:t>Like its </a:t>
            </a:r>
            <a:r>
              <a:rPr lang="en-IN" dirty="0"/>
              <a:t>inability to handle large programs.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 language hits a barrier once a </a:t>
            </a:r>
            <a:r>
              <a:rPr lang="en-IN" dirty="0" smtClean="0"/>
              <a:t>project reaches </a:t>
            </a:r>
            <a:r>
              <a:rPr lang="en-IN" dirty="0"/>
              <a:t>a certain size, and </a:t>
            </a:r>
            <a:r>
              <a:rPr lang="en-IN" dirty="0" smtClean="0"/>
              <a:t>becomes difficult </a:t>
            </a:r>
            <a:r>
              <a:rPr lang="en-IN" dirty="0"/>
              <a:t>to understand </a:t>
            </a:r>
            <a:r>
              <a:rPr lang="en-IN" dirty="0" smtClean="0"/>
              <a:t>and maintain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Precisely </a:t>
            </a:r>
            <a:r>
              <a:rPr lang="en-IN" dirty="0"/>
              <a:t>where this limit is reached depends upon the program, the programmer</a:t>
            </a:r>
            <a:r>
              <a:rPr lang="en-IN" dirty="0" smtClean="0"/>
              <a:t>, and </a:t>
            </a:r>
            <a:r>
              <a:rPr lang="en-IN" dirty="0"/>
              <a:t>the tools at </a:t>
            </a:r>
            <a:r>
              <a:rPr lang="en-IN" dirty="0" smtClean="0"/>
              <a:t>hand.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1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Main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Every executable C# application (console program, Windows desktop program, or Windows service) must contain a class defining a Main() method, which is used to signify the entry point of the application.</a:t>
            </a:r>
          </a:p>
          <a:p>
            <a:r>
              <a:rPr lang="en-IN" dirty="0" smtClean="0"/>
              <a:t>The </a:t>
            </a:r>
            <a:r>
              <a:rPr lang="en-IN" dirty="0"/>
              <a:t>class that defines the Main() method is termed the </a:t>
            </a:r>
            <a:r>
              <a:rPr lang="en-IN" i="1" dirty="0"/>
              <a:t>application object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static </a:t>
            </a:r>
            <a:r>
              <a:rPr lang="en-IN" dirty="0"/>
              <a:t>void Main() </a:t>
            </a:r>
            <a:r>
              <a:rPr lang="en-IN" dirty="0" smtClean="0"/>
              <a:t>{</a:t>
            </a:r>
          </a:p>
          <a:p>
            <a:pPr lvl="1"/>
            <a:r>
              <a:rPr lang="en-IN" dirty="0"/>
              <a:t>This line begins the </a:t>
            </a:r>
            <a:r>
              <a:rPr lang="en-IN" b="1" dirty="0"/>
              <a:t>Main( ) </a:t>
            </a:r>
            <a:r>
              <a:rPr lang="en-IN" dirty="0"/>
              <a:t>method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A </a:t>
            </a:r>
            <a:r>
              <a:rPr lang="en-IN" dirty="0"/>
              <a:t>method that is modified by </a:t>
            </a:r>
            <a:r>
              <a:rPr lang="en-IN" b="1" dirty="0"/>
              <a:t>static </a:t>
            </a:r>
            <a:r>
              <a:rPr lang="en-IN" dirty="0"/>
              <a:t>can </a:t>
            </a:r>
            <a:r>
              <a:rPr lang="en-IN" dirty="0" smtClean="0"/>
              <a:t>be called </a:t>
            </a:r>
            <a:r>
              <a:rPr lang="en-IN" dirty="0"/>
              <a:t>before an object of its class has been created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The keyword </a:t>
            </a:r>
            <a:r>
              <a:rPr lang="en-IN" b="1" dirty="0"/>
              <a:t>void </a:t>
            </a:r>
            <a:r>
              <a:rPr lang="en-IN" dirty="0"/>
              <a:t>indicates that </a:t>
            </a:r>
            <a:r>
              <a:rPr lang="en-IN" b="1" dirty="0"/>
              <a:t>Main( ) </a:t>
            </a:r>
            <a:r>
              <a:rPr lang="en-IN" dirty="0"/>
              <a:t>does not return a value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Main() method has a single parameter, which happens to </a:t>
            </a:r>
            <a:r>
              <a:rPr lang="en-IN" dirty="0" smtClean="0"/>
              <a:t>be an </a:t>
            </a:r>
            <a:r>
              <a:rPr lang="en-IN" dirty="0"/>
              <a:t>array of strings (string[] </a:t>
            </a:r>
            <a:r>
              <a:rPr lang="en-IN" dirty="0" err="1"/>
              <a:t>args</a:t>
            </a:r>
            <a:r>
              <a:rPr lang="en-IN" dirty="0"/>
              <a:t>).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5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the System namespace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Console </a:t>
            </a:r>
            <a:r>
              <a:rPr lang="en-IN" dirty="0" smtClean="0"/>
              <a:t>class is defined within </a:t>
            </a:r>
            <a:r>
              <a:rPr lang="en-IN" dirty="0"/>
              <a:t>the System namespace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Its static </a:t>
            </a:r>
            <a:r>
              <a:rPr lang="en-IN" dirty="0" err="1" smtClean="0"/>
              <a:t>ReadLine</a:t>
            </a:r>
            <a:r>
              <a:rPr lang="en-IN" dirty="0" smtClean="0"/>
              <a:t>() and </a:t>
            </a:r>
            <a:r>
              <a:rPr lang="en-IN" dirty="0" err="1" smtClean="0"/>
              <a:t>WriteLine</a:t>
            </a:r>
            <a:r>
              <a:rPr lang="en-IN" dirty="0" smtClean="0"/>
              <a:t>() methods are used to accept input and write output to the console.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Variations of the Main()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int</a:t>
            </a:r>
            <a:r>
              <a:rPr lang="en-IN" dirty="0"/>
              <a:t> return type, array of strings as the parameter.</a:t>
            </a:r>
          </a:p>
          <a:p>
            <a:pPr marL="0" indent="0">
              <a:buNone/>
            </a:pPr>
            <a:r>
              <a:rPr lang="en-IN" dirty="0"/>
              <a:t>static </a:t>
            </a:r>
            <a:r>
              <a:rPr lang="en-IN" dirty="0" err="1"/>
              <a:t>int</a:t>
            </a:r>
            <a:r>
              <a:rPr lang="en-IN" dirty="0"/>
              <a:t>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// Must return a value before exiting!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 No return type, no parameters.</a:t>
            </a:r>
          </a:p>
          <a:p>
            <a:pPr marL="0" indent="0">
              <a:buNone/>
            </a:pPr>
            <a:r>
              <a:rPr lang="en-IN" dirty="0"/>
              <a:t>static 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// </a:t>
            </a:r>
            <a:r>
              <a:rPr lang="en-IN" dirty="0" err="1"/>
              <a:t>int</a:t>
            </a:r>
            <a:r>
              <a:rPr lang="en-IN" dirty="0"/>
              <a:t> return type, no parameters.</a:t>
            </a:r>
          </a:p>
          <a:p>
            <a:pPr marL="0" indent="0">
              <a:buNone/>
            </a:pPr>
            <a:r>
              <a:rPr lang="en-IN" dirty="0"/>
              <a:t>static </a:t>
            </a: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// Must return a value before exiting!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59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Command-line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You can specify from the command prompt at the time of execution.</a:t>
            </a:r>
          </a:p>
          <a:p>
            <a:r>
              <a:rPr lang="en-IN" dirty="0" smtClean="0"/>
              <a:t>From the visual studio, </a:t>
            </a:r>
            <a:r>
              <a:rPr lang="en-IN" dirty="0"/>
              <a:t>double-click the Properties icon from </a:t>
            </a:r>
            <a:r>
              <a:rPr lang="en-IN" dirty="0" smtClean="0"/>
              <a:t>Solution Explorer </a:t>
            </a:r>
            <a:r>
              <a:rPr lang="en-IN" dirty="0"/>
              <a:t>and select the Debug tab on the left </a:t>
            </a:r>
            <a:r>
              <a:rPr lang="en-IN" dirty="0" smtClean="0"/>
              <a:t>side (separated by space).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30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Value from Main()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convention, returning the value 0 indicates the program has terminated successfully, while another value (such as -1) represents an error condition </a:t>
            </a:r>
            <a:r>
              <a:rPr lang="en-IN" dirty="0" smtClean="0"/>
              <a:t>.</a:t>
            </a:r>
          </a:p>
          <a:p>
            <a:r>
              <a:rPr lang="en-IN" dirty="0"/>
              <a:t>On the Windows operating system, an application’s return value is stored within a </a:t>
            </a:r>
            <a:r>
              <a:rPr lang="en-IN" dirty="0" smtClean="0"/>
              <a:t>system environment </a:t>
            </a:r>
            <a:r>
              <a:rPr lang="en-IN" dirty="0"/>
              <a:t>variable named %ERRORLEVEL%.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34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Exploring the C#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ReadLine</a:t>
            </a:r>
            <a:r>
              <a:rPr lang="en-IN" dirty="0" smtClean="0"/>
              <a:t>()</a:t>
            </a:r>
          </a:p>
          <a:p>
            <a:r>
              <a:rPr lang="en-IN" dirty="0" err="1" smtClean="0"/>
              <a:t>WriteLine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Write()</a:t>
            </a:r>
          </a:p>
          <a:p>
            <a:r>
              <a:rPr lang="en-IN" dirty="0" smtClean="0"/>
              <a:t>Beep()</a:t>
            </a:r>
          </a:p>
          <a:p>
            <a:r>
              <a:rPr lang="en-IN" dirty="0" err="1" smtClean="0"/>
              <a:t>BackgroundColor</a:t>
            </a:r>
            <a:endParaRPr lang="en-IN" dirty="0" smtClean="0"/>
          </a:p>
          <a:p>
            <a:r>
              <a:rPr lang="en-IN" dirty="0" err="1" smtClean="0"/>
              <a:t>ForegroundColor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8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C# Keywords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C# defines two general types of keywords: </a:t>
            </a:r>
            <a:r>
              <a:rPr lang="en-IN" i="1" dirty="0"/>
              <a:t>reserved </a:t>
            </a:r>
            <a:r>
              <a:rPr lang="en-IN" dirty="0" smtClean="0"/>
              <a:t>and </a:t>
            </a:r>
            <a:r>
              <a:rPr lang="en-IN" i="1" dirty="0" smtClean="0"/>
              <a:t>contextual</a:t>
            </a:r>
            <a:r>
              <a:rPr lang="en-IN" i="1" dirty="0"/>
              <a:t>. </a:t>
            </a:r>
            <a:endParaRPr lang="en-IN" i="1" dirty="0" smtClean="0"/>
          </a:p>
          <a:p>
            <a:r>
              <a:rPr lang="en-IN" dirty="0" smtClean="0"/>
              <a:t>The </a:t>
            </a:r>
            <a:r>
              <a:rPr lang="en-IN" dirty="0"/>
              <a:t>reserved keywords cannot be used as names for variables, classes, or methods.</a:t>
            </a:r>
          </a:p>
          <a:p>
            <a:r>
              <a:rPr lang="en-IN" dirty="0"/>
              <a:t>They can be used only as keywords. This is why they are called </a:t>
            </a:r>
            <a:r>
              <a:rPr lang="en-IN" i="1" dirty="0"/>
              <a:t>reserved. </a:t>
            </a:r>
            <a:r>
              <a:rPr lang="en-IN" dirty="0"/>
              <a:t>The terms </a:t>
            </a:r>
            <a:r>
              <a:rPr lang="en-IN" i="1" dirty="0" smtClean="0"/>
              <a:t>reserved words </a:t>
            </a:r>
            <a:r>
              <a:rPr lang="en-IN" dirty="0"/>
              <a:t>or </a:t>
            </a:r>
            <a:r>
              <a:rPr lang="en-IN" i="1" dirty="0"/>
              <a:t>reserved identifiers </a:t>
            </a:r>
            <a:r>
              <a:rPr lang="en-IN" dirty="0"/>
              <a:t>are also sometimes used.</a:t>
            </a:r>
          </a:p>
        </p:txBody>
      </p:sp>
    </p:spTree>
    <p:extLst>
      <p:ext uri="{BB962C8B-B14F-4D97-AF65-F5344CB8AC3E}">
        <p14:creationId xmlns:p14="http://schemas.microsoft.com/office/powerpoint/2010/main" val="20198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/>
              <a:t>C# </a:t>
            </a:r>
            <a:r>
              <a:rPr lang="en-IN" dirty="0" smtClean="0"/>
              <a:t>defines certain </a:t>
            </a:r>
            <a:r>
              <a:rPr lang="en-IN" dirty="0"/>
              <a:t>contextual keywords that have a special meaning in certain contexts.</a:t>
            </a:r>
          </a:p>
          <a:p>
            <a:r>
              <a:rPr lang="en-IN" dirty="0"/>
              <a:t>In those contexts, they act as keywords. Outside those contexts, they can be used as </a:t>
            </a:r>
            <a:r>
              <a:rPr lang="en-IN" dirty="0" smtClean="0"/>
              <a:t>names for </a:t>
            </a:r>
            <a:r>
              <a:rPr lang="en-IN" dirty="0"/>
              <a:t>other program elements, such as variable names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22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Words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857899" cy="4972680"/>
          </a:xfrm>
        </p:spPr>
      </p:pic>
    </p:spTree>
    <p:extLst>
      <p:ext uri="{BB962C8B-B14F-4D97-AF65-F5344CB8AC3E}">
        <p14:creationId xmlns:p14="http://schemas.microsoft.com/office/powerpoint/2010/main" val="30077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Contextual Words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2" y="2708920"/>
            <a:ext cx="9030618" cy="1111695"/>
          </a:xfrm>
        </p:spPr>
      </p:pic>
    </p:spTree>
    <p:extLst>
      <p:ext uri="{BB962C8B-B14F-4D97-AF65-F5344CB8AC3E}">
        <p14:creationId xmlns:p14="http://schemas.microsoft.com/office/powerpoint/2010/main" val="7253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solve </a:t>
            </a:r>
            <a:r>
              <a:rPr lang="en-IN" dirty="0" smtClean="0"/>
              <a:t>the problems in C programming, a new </a:t>
            </a:r>
            <a:r>
              <a:rPr lang="en-IN" dirty="0"/>
              <a:t>way to program began to emerge</a:t>
            </a:r>
            <a:r>
              <a:rPr lang="en-IN" dirty="0" smtClean="0"/>
              <a:t>.</a:t>
            </a:r>
          </a:p>
          <a:p>
            <a:r>
              <a:rPr lang="en-IN" dirty="0"/>
              <a:t>This method is called </a:t>
            </a:r>
            <a:r>
              <a:rPr lang="en-IN" i="1" dirty="0"/>
              <a:t>object-oriented </a:t>
            </a:r>
            <a:r>
              <a:rPr lang="en-IN" i="1" dirty="0" smtClean="0"/>
              <a:t>programming </a:t>
            </a:r>
            <a:r>
              <a:rPr lang="en-IN" dirty="0" smtClean="0"/>
              <a:t>(</a:t>
            </a:r>
            <a:r>
              <a:rPr lang="en-IN" dirty="0"/>
              <a:t>OOP). Using OOP, a programmer could handle much larger programs</a:t>
            </a:r>
            <a:r>
              <a:rPr lang="en-IN" dirty="0" smtClean="0"/>
              <a:t>.</a:t>
            </a:r>
          </a:p>
          <a:p>
            <a:r>
              <a:rPr lang="en-IN" dirty="0"/>
              <a:t>C++ was invented by </a:t>
            </a:r>
            <a:r>
              <a:rPr lang="en-IN" dirty="0" err="1"/>
              <a:t>Bjarne</a:t>
            </a:r>
            <a:r>
              <a:rPr lang="en-IN" dirty="0"/>
              <a:t> </a:t>
            </a:r>
            <a:r>
              <a:rPr lang="en-IN" dirty="0" err="1"/>
              <a:t>Stroustrup</a:t>
            </a:r>
            <a:r>
              <a:rPr lang="en-IN" dirty="0"/>
              <a:t> beginning in </a:t>
            </a:r>
            <a:r>
              <a:rPr lang="en-IN" dirty="0" smtClean="0"/>
              <a:t>1979 .</a:t>
            </a:r>
          </a:p>
          <a:p>
            <a:r>
              <a:rPr lang="en-IN" dirty="0"/>
              <a:t>C++ contains the entire C language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Additions </a:t>
            </a:r>
            <a:r>
              <a:rPr lang="en-IN" dirty="0"/>
              <a:t>that </a:t>
            </a:r>
            <a:r>
              <a:rPr lang="en-IN" dirty="0" err="1"/>
              <a:t>Stroustrup</a:t>
            </a:r>
            <a:r>
              <a:rPr lang="en-IN" dirty="0"/>
              <a:t> made to C were designed </a:t>
            </a:r>
            <a:r>
              <a:rPr lang="en-IN" dirty="0" smtClean="0"/>
              <a:t>to support </a:t>
            </a:r>
            <a:r>
              <a:rPr lang="en-IN" dirty="0"/>
              <a:t>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479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C#, an identifier is a name assigned to a method, a variable, or any other </a:t>
            </a:r>
            <a:r>
              <a:rPr lang="en-IN" dirty="0" smtClean="0"/>
              <a:t>user-defined item.</a:t>
            </a:r>
          </a:p>
          <a:p>
            <a:pPr lvl="1"/>
            <a:r>
              <a:rPr lang="en-IN" dirty="0" smtClean="0"/>
              <a:t>Must start with an alphabet, digits may follow.</a:t>
            </a:r>
          </a:p>
          <a:p>
            <a:pPr lvl="1"/>
            <a:r>
              <a:rPr lang="en-IN" dirty="0" smtClean="0"/>
              <a:t>No special characters allowed.</a:t>
            </a:r>
          </a:p>
          <a:p>
            <a:pPr lvl="1"/>
            <a:r>
              <a:rPr lang="en-IN" dirty="0" smtClean="0"/>
              <a:t>No space allowed (underscore can be used instead)</a:t>
            </a:r>
          </a:p>
          <a:p>
            <a:pPr lvl="1"/>
            <a:r>
              <a:rPr lang="en-IN" dirty="0" smtClean="0"/>
              <a:t>Reserved words cannot work as identifiers.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46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line:</a:t>
            </a:r>
          </a:p>
          <a:p>
            <a:pPr marL="457200" lvl="1" indent="0">
              <a:buNone/>
            </a:pPr>
            <a:r>
              <a:rPr lang="en-IN" dirty="0" smtClean="0"/>
              <a:t>//</a:t>
            </a:r>
          </a:p>
          <a:p>
            <a:r>
              <a:rPr lang="en-IN" dirty="0" smtClean="0"/>
              <a:t>Multi line:</a:t>
            </a:r>
          </a:p>
          <a:p>
            <a:pPr marL="457200" lvl="1" indent="0">
              <a:buNone/>
            </a:pPr>
            <a:r>
              <a:rPr lang="en-IN" dirty="0" smtClean="0"/>
              <a:t>/*…….</a:t>
            </a:r>
          </a:p>
          <a:p>
            <a:pPr marL="457200" lvl="1" indent="0">
              <a:buNone/>
            </a:pPr>
            <a:r>
              <a:rPr lang="en-IN" dirty="0" smtClean="0"/>
              <a:t>*/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816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Significance of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Data types are especially important in C# because it is a strongly typed language. </a:t>
            </a:r>
            <a:endParaRPr lang="en-IN" dirty="0" smtClean="0"/>
          </a:p>
          <a:p>
            <a:r>
              <a:rPr lang="en-IN" dirty="0" smtClean="0"/>
              <a:t>This means </a:t>
            </a:r>
            <a:r>
              <a:rPr lang="en-IN" dirty="0"/>
              <a:t>that all operations are type-checked by the compiler for type compatibility. </a:t>
            </a:r>
            <a:endParaRPr lang="en-IN" dirty="0" smtClean="0"/>
          </a:p>
          <a:p>
            <a:r>
              <a:rPr lang="en-IN" dirty="0" smtClean="0"/>
              <a:t>Illegal operations </a:t>
            </a:r>
            <a:r>
              <a:rPr lang="en-IN" dirty="0"/>
              <a:t>will not be compiled. Thus, strong type-checking helps prevent errors </a:t>
            </a:r>
            <a:r>
              <a:rPr lang="en-IN" dirty="0" smtClean="0"/>
              <a:t>and enhances </a:t>
            </a:r>
            <a:r>
              <a:rPr lang="en-IN" dirty="0"/>
              <a:t>reliability.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enable strong type-checking, all variables, expressions, and </a:t>
            </a:r>
            <a:r>
              <a:rPr lang="en-IN" dirty="0" smtClean="0"/>
              <a:t>values have </a:t>
            </a:r>
            <a:r>
              <a:rPr lang="en-IN" dirty="0"/>
              <a:t>a type. There is no concept of a “</a:t>
            </a:r>
            <a:r>
              <a:rPr lang="en-IN" dirty="0" err="1"/>
              <a:t>typeless</a:t>
            </a:r>
            <a:r>
              <a:rPr lang="en-IN" dirty="0"/>
              <a:t>” </a:t>
            </a:r>
            <a:r>
              <a:rPr lang="en-IN" dirty="0" smtClean="0"/>
              <a:t>variable. </a:t>
            </a:r>
            <a:endParaRPr lang="en-IN" dirty="0"/>
          </a:p>
          <a:p>
            <a:r>
              <a:rPr lang="en-IN" dirty="0" smtClean="0"/>
              <a:t>A value’s </a:t>
            </a:r>
            <a:r>
              <a:rPr lang="en-IN" dirty="0"/>
              <a:t>type determines what operations are allowed on it. </a:t>
            </a:r>
            <a:endParaRPr lang="en-IN" dirty="0" smtClean="0"/>
          </a:p>
          <a:p>
            <a:r>
              <a:rPr lang="en-IN" dirty="0" smtClean="0"/>
              <a:t>An </a:t>
            </a:r>
            <a:r>
              <a:rPr lang="en-IN" dirty="0"/>
              <a:t>operation allowed on </a:t>
            </a:r>
            <a:r>
              <a:rPr lang="en-IN" dirty="0" smtClean="0"/>
              <a:t>one type </a:t>
            </a:r>
            <a:r>
              <a:rPr lang="en-IN" dirty="0"/>
              <a:t>might not be allowed on another.</a:t>
            </a:r>
          </a:p>
        </p:txBody>
      </p:sp>
    </p:spTree>
    <p:extLst>
      <p:ext uri="{BB962C8B-B14F-4D97-AF65-F5344CB8AC3E}">
        <p14:creationId xmlns:p14="http://schemas.microsoft.com/office/powerpoint/2010/main" val="3964342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C# contains two general categories of built-in data types: </a:t>
            </a:r>
            <a:r>
              <a:rPr lang="en-IN" i="1" dirty="0"/>
              <a:t>value types </a:t>
            </a:r>
            <a:r>
              <a:rPr lang="en-IN" dirty="0"/>
              <a:t>and </a:t>
            </a:r>
            <a:r>
              <a:rPr lang="en-IN" i="1" dirty="0"/>
              <a:t>reference types</a:t>
            </a:r>
            <a:r>
              <a:rPr lang="en-IN" i="1" dirty="0" smtClean="0"/>
              <a:t>.</a:t>
            </a:r>
          </a:p>
          <a:p>
            <a:r>
              <a:rPr lang="en-IN" dirty="0" smtClean="0"/>
              <a:t>The difference </a:t>
            </a:r>
            <a:r>
              <a:rPr lang="en-IN" dirty="0"/>
              <a:t>between the two types is what a variable contains</a:t>
            </a:r>
            <a:r>
              <a:rPr lang="en-IN" dirty="0" smtClean="0"/>
              <a:t>.</a:t>
            </a:r>
          </a:p>
          <a:p>
            <a:r>
              <a:rPr lang="en-IN" dirty="0"/>
              <a:t>For a value type, a </a:t>
            </a:r>
            <a:r>
              <a:rPr lang="en-IN" dirty="0" smtClean="0"/>
              <a:t>variable holds </a:t>
            </a:r>
            <a:r>
              <a:rPr lang="en-IN" dirty="0"/>
              <a:t>an actual value, such 3.1416 or </a:t>
            </a:r>
            <a:r>
              <a:rPr lang="en-IN" dirty="0" smtClean="0"/>
              <a:t>212.</a:t>
            </a:r>
          </a:p>
          <a:p>
            <a:r>
              <a:rPr lang="en-IN" dirty="0"/>
              <a:t>For a reference type, a variable holds a </a:t>
            </a:r>
            <a:r>
              <a:rPr lang="en-IN" dirty="0" smtClean="0"/>
              <a:t>reference to </a:t>
            </a:r>
            <a:r>
              <a:rPr lang="en-IN" dirty="0"/>
              <a:t>the value</a:t>
            </a:r>
            <a:r>
              <a:rPr lang="en-IN" dirty="0" smtClean="0"/>
              <a:t>.</a:t>
            </a:r>
          </a:p>
          <a:p>
            <a:r>
              <a:rPr lang="en-IN" dirty="0" smtClean="0"/>
              <a:t>Value types are also called simple or primitive types because </a:t>
            </a:r>
            <a:r>
              <a:rPr lang="en-IN" dirty="0"/>
              <a:t>they consist of a </a:t>
            </a:r>
            <a:r>
              <a:rPr lang="en-IN" dirty="0" smtClean="0"/>
              <a:t>single value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452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IN" dirty="0" err="1"/>
              <a:t>ValueType</a:t>
            </a:r>
            <a:r>
              <a:rPr lang="en-IN" dirty="0"/>
              <a:t> are automatically allocated on the stack and, therefore, have a </a:t>
            </a:r>
            <a:r>
              <a:rPr lang="en-IN" dirty="0" smtClean="0"/>
              <a:t>very predictable </a:t>
            </a:r>
            <a:r>
              <a:rPr lang="en-IN" dirty="0"/>
              <a:t>lifetime and are quite efficient. </a:t>
            </a:r>
            <a:endParaRPr lang="en-IN" dirty="0" smtClean="0"/>
          </a:p>
          <a:p>
            <a:r>
              <a:rPr lang="en-IN" dirty="0" smtClean="0"/>
              <a:t>On </a:t>
            </a:r>
            <a:r>
              <a:rPr lang="en-IN" dirty="0"/>
              <a:t>the other hand, </a:t>
            </a:r>
            <a:r>
              <a:rPr lang="en-IN" dirty="0" smtClean="0"/>
              <a:t>reference types (</a:t>
            </a:r>
            <a:r>
              <a:rPr lang="en-IN" dirty="0"/>
              <a:t>such as </a:t>
            </a:r>
            <a:r>
              <a:rPr lang="en-IN" dirty="0" err="1"/>
              <a:t>System.Type</a:t>
            </a:r>
            <a:r>
              <a:rPr lang="en-IN" dirty="0"/>
              <a:t>, </a:t>
            </a:r>
            <a:r>
              <a:rPr lang="en-IN" dirty="0" err="1"/>
              <a:t>System.String</a:t>
            </a:r>
            <a:r>
              <a:rPr lang="en-IN" dirty="0"/>
              <a:t>, </a:t>
            </a:r>
            <a:r>
              <a:rPr lang="en-IN" dirty="0" err="1"/>
              <a:t>System.Array</a:t>
            </a:r>
            <a:r>
              <a:rPr lang="en-IN" dirty="0"/>
              <a:t>, </a:t>
            </a:r>
            <a:r>
              <a:rPr lang="en-IN" dirty="0" err="1"/>
              <a:t>System.Exception</a:t>
            </a:r>
            <a:r>
              <a:rPr lang="en-IN" dirty="0"/>
              <a:t>, </a:t>
            </a:r>
            <a:r>
              <a:rPr lang="en-IN" dirty="0" smtClean="0"/>
              <a:t>and </a:t>
            </a:r>
            <a:r>
              <a:rPr lang="en-IN" dirty="0" err="1" smtClean="0"/>
              <a:t>System.Delegate</a:t>
            </a:r>
            <a:r>
              <a:rPr lang="en-IN" dirty="0"/>
              <a:t>) are not allocated on the stack, but on the garbage-collected heap.</a:t>
            </a:r>
          </a:p>
        </p:txBody>
      </p:sp>
    </p:spTree>
    <p:extLst>
      <p:ext uri="{BB962C8B-B14F-4D97-AF65-F5344CB8AC3E}">
        <p14:creationId xmlns:p14="http://schemas.microsoft.com/office/powerpoint/2010/main" val="10230438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Hierarchy of C# System Types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80920" cy="4739357"/>
          </a:xfrm>
        </p:spPr>
      </p:pic>
    </p:spTree>
    <p:extLst>
      <p:ext uri="{BB962C8B-B14F-4D97-AF65-F5344CB8AC3E}">
        <p14:creationId xmlns:p14="http://schemas.microsoft.com/office/powerpoint/2010/main" val="466923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System Data Types and Corresponding C#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C# defines keywords for fundamental data </a:t>
            </a:r>
            <a:r>
              <a:rPr lang="en-IN" dirty="0" smtClean="0"/>
              <a:t>types.</a:t>
            </a:r>
          </a:p>
          <a:p>
            <a:r>
              <a:rPr lang="en-IN" dirty="0"/>
              <a:t>C# data type keywords are actually shorthand notations for </a:t>
            </a:r>
            <a:r>
              <a:rPr lang="en-IN" dirty="0" smtClean="0"/>
              <a:t>full-blown types </a:t>
            </a:r>
            <a:r>
              <a:rPr lang="en-IN" dirty="0"/>
              <a:t>in the System namespace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28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Inbuilt C# </a:t>
            </a:r>
            <a:r>
              <a:rPr lang="en-IN" dirty="0" err="1" smtClean="0"/>
              <a:t>Datatypes</a:t>
            </a:r>
            <a:endParaRPr lang="en-IN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92036"/>
            <a:ext cx="7845486" cy="5089291"/>
          </a:xfrm>
        </p:spPr>
      </p:pic>
    </p:spTree>
    <p:extLst>
      <p:ext uri="{BB962C8B-B14F-4D97-AF65-F5344CB8AC3E}">
        <p14:creationId xmlns:p14="http://schemas.microsoft.com/office/powerpoint/2010/main" val="3609698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8333889" cy="4104456"/>
          </a:xfrm>
        </p:spPr>
      </p:pic>
    </p:spTree>
    <p:extLst>
      <p:ext uri="{BB962C8B-B14F-4D97-AF65-F5344CB8AC3E}">
        <p14:creationId xmlns:p14="http://schemas.microsoft.com/office/powerpoint/2010/main" val="3694967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Note on </a:t>
            </a:r>
            <a:r>
              <a:rPr lang="en-IN" dirty="0" err="1" smtClean="0"/>
              <a:t>Datatypes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By default, a floating-point number is treated as a double. To declare a float variable, use the suffix f </a:t>
            </a:r>
            <a:r>
              <a:rPr lang="en-IN" dirty="0" smtClean="0"/>
              <a:t>or F </a:t>
            </a:r>
            <a:r>
              <a:rPr lang="en-IN" dirty="0"/>
              <a:t>to the raw numerical value (5.3F); suffix m or M to a floating-point number to declare a decimal (300.5M). </a:t>
            </a:r>
            <a:endParaRPr lang="en-IN" dirty="0" smtClean="0"/>
          </a:p>
          <a:p>
            <a:r>
              <a:rPr lang="en-IN" dirty="0" smtClean="0"/>
              <a:t>Finally, raw </a:t>
            </a:r>
            <a:r>
              <a:rPr lang="en-IN" dirty="0"/>
              <a:t>whole numbers default to an </a:t>
            </a:r>
            <a:r>
              <a:rPr lang="en-IN" dirty="0" err="1"/>
              <a:t>int</a:t>
            </a:r>
            <a:r>
              <a:rPr lang="en-IN" dirty="0"/>
              <a:t> data type. To set the underlying data type to a long, suffix l or L (4L).</a:t>
            </a:r>
          </a:p>
        </p:txBody>
      </p:sp>
    </p:spTree>
    <p:extLst>
      <p:ext uri="{BB962C8B-B14F-4D97-AF65-F5344CB8AC3E}">
        <p14:creationId xmlns:p14="http://schemas.microsoft.com/office/powerpoint/2010/main" val="218765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and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Java is a structured, object-oriented language with a syntax and philosophy derived </a:t>
            </a:r>
            <a:r>
              <a:rPr lang="en-IN" dirty="0" smtClean="0"/>
              <a:t>from C++.</a:t>
            </a:r>
          </a:p>
          <a:p>
            <a:r>
              <a:rPr lang="en-IN" dirty="0"/>
              <a:t>Prior to the mainstreaming of the Internet, most programs were written</a:t>
            </a:r>
            <a:r>
              <a:rPr lang="en-IN" dirty="0" smtClean="0"/>
              <a:t>, </a:t>
            </a:r>
            <a:r>
              <a:rPr lang="en-IN" dirty="0"/>
              <a:t>compiled, and targeted for a specific CPU and a specific operating system</a:t>
            </a:r>
            <a:r>
              <a:rPr lang="en-IN" dirty="0" smtClean="0"/>
              <a:t>.</a:t>
            </a:r>
          </a:p>
          <a:p>
            <a:r>
              <a:rPr lang="en-IN" dirty="0"/>
              <a:t>However, with </a:t>
            </a:r>
            <a:r>
              <a:rPr lang="en-IN" dirty="0" smtClean="0"/>
              <a:t>the rise </a:t>
            </a:r>
            <a:r>
              <a:rPr lang="en-IN" dirty="0"/>
              <a:t>of the Internet, in which many different types of CPUs and operating systems </a:t>
            </a:r>
            <a:r>
              <a:rPr lang="en-IN" dirty="0" smtClean="0"/>
              <a:t>are connected</a:t>
            </a:r>
            <a:r>
              <a:rPr lang="en-IN" dirty="0"/>
              <a:t>, the </a:t>
            </a:r>
            <a:r>
              <a:rPr lang="en-IN" dirty="0" smtClean="0"/>
              <a:t>problem </a:t>
            </a:r>
            <a:r>
              <a:rPr lang="en-IN" dirty="0"/>
              <a:t>of portability </a:t>
            </a:r>
            <a:r>
              <a:rPr lang="en-IN" dirty="0" smtClean="0"/>
              <a:t>re-emerged.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0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a variable?</a:t>
            </a:r>
          </a:p>
          <a:p>
            <a:r>
              <a:rPr lang="en-IN" dirty="0"/>
              <a:t>When you are declaring a local variable (e.g., a variable within a member scope), you do so by </a:t>
            </a:r>
            <a:r>
              <a:rPr lang="en-IN" dirty="0" smtClean="0"/>
              <a:t>specifying the </a:t>
            </a:r>
            <a:r>
              <a:rPr lang="en-IN" dirty="0"/>
              <a:t>data type followed by the variable’s name</a:t>
            </a:r>
            <a:r>
              <a:rPr lang="en-IN" dirty="0" smtClean="0"/>
              <a:t>.</a:t>
            </a:r>
          </a:p>
          <a:p>
            <a:r>
              <a:rPr lang="en-IN" u="sng" dirty="0"/>
              <a:t>Be aware that it is a </a:t>
            </a:r>
            <a:r>
              <a:rPr lang="en-IN" i="1" u="sng" dirty="0"/>
              <a:t>compiler error </a:t>
            </a:r>
            <a:r>
              <a:rPr lang="en-IN" u="sng" dirty="0"/>
              <a:t>to make use of a local variable before assigning an initial value.</a:t>
            </a:r>
            <a:endParaRPr lang="en-IN" u="sng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023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Program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GetUserData</a:t>
            </a:r>
            <a:r>
              <a:rPr lang="en-IN" dirty="0"/>
              <a:t>();            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static void </a:t>
            </a:r>
            <a:r>
              <a:rPr lang="en-IN" dirty="0" err="1"/>
              <a:t>GetUserData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int</a:t>
            </a:r>
            <a:r>
              <a:rPr lang="en-IN" dirty="0"/>
              <a:t> i;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(i);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7538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Initializing a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type </a:t>
            </a:r>
            <a:r>
              <a:rPr lang="en-IN" i="1" dirty="0" err="1"/>
              <a:t>var</a:t>
            </a:r>
            <a:r>
              <a:rPr lang="en-IN" i="1" dirty="0"/>
              <a:t>-name </a:t>
            </a:r>
            <a:r>
              <a:rPr lang="en-IN" dirty="0"/>
              <a:t>= </a:t>
            </a:r>
            <a:r>
              <a:rPr lang="en-IN" i="1" dirty="0"/>
              <a:t>value</a:t>
            </a:r>
            <a:r>
              <a:rPr lang="en-IN" dirty="0" smtClean="0"/>
              <a:t>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count = 10; // give count an initial value of 10</a:t>
            </a:r>
          </a:p>
          <a:p>
            <a:pPr lvl="1"/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 = 'X'; // initialize </a:t>
            </a:r>
            <a:r>
              <a:rPr lang="en-IN" dirty="0" err="1"/>
              <a:t>ch</a:t>
            </a:r>
            <a:r>
              <a:rPr lang="en-IN" dirty="0"/>
              <a:t> with the letter X</a:t>
            </a:r>
          </a:p>
          <a:p>
            <a:pPr lvl="1"/>
            <a:r>
              <a:rPr lang="en-IN" dirty="0"/>
              <a:t>float f = 1.2F; // f is initialized with </a:t>
            </a:r>
            <a:r>
              <a:rPr lang="en-IN" dirty="0" smtClean="0"/>
              <a:t>1.2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a, b = 8, c = 19, d; // b and c have 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32654812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 and the new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All intrinsic data types support what is known as a </a:t>
            </a:r>
            <a:r>
              <a:rPr lang="en-IN" i="1" dirty="0"/>
              <a:t>default </a:t>
            </a:r>
            <a:r>
              <a:rPr lang="en-IN" i="1" dirty="0" smtClean="0"/>
              <a:t>constructor.</a:t>
            </a:r>
          </a:p>
          <a:p>
            <a:r>
              <a:rPr lang="en-IN" dirty="0"/>
              <a:t>This </a:t>
            </a:r>
            <a:r>
              <a:rPr lang="en-IN" dirty="0" smtClean="0"/>
              <a:t>feature allows </a:t>
            </a:r>
            <a:r>
              <a:rPr lang="en-IN" dirty="0"/>
              <a:t>you to create a variable using the new keyword, which automatically sets the variable to its </a:t>
            </a:r>
            <a:r>
              <a:rPr lang="en-IN" dirty="0" smtClean="0"/>
              <a:t>default value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bool variables are set to false.</a:t>
            </a:r>
          </a:p>
          <a:p>
            <a:pPr lvl="1"/>
            <a:r>
              <a:rPr lang="en-IN" dirty="0" smtClean="0"/>
              <a:t>Numeric </a:t>
            </a:r>
            <a:r>
              <a:rPr lang="en-IN" dirty="0"/>
              <a:t>data is set to 0 (or 0.0 in the case of floating-point data types).</a:t>
            </a:r>
          </a:p>
          <a:p>
            <a:pPr lvl="1"/>
            <a:r>
              <a:rPr lang="en-IN" dirty="0" smtClean="0"/>
              <a:t>char </a:t>
            </a:r>
            <a:r>
              <a:rPr lang="en-IN" dirty="0"/>
              <a:t>variables are set to a single empty character.</a:t>
            </a:r>
          </a:p>
          <a:p>
            <a:pPr lvl="1"/>
            <a:r>
              <a:rPr lang="en-IN" dirty="0" err="1" smtClean="0"/>
              <a:t>BigInteger</a:t>
            </a:r>
            <a:r>
              <a:rPr lang="en-IN" dirty="0" smtClean="0"/>
              <a:t> </a:t>
            </a:r>
            <a:r>
              <a:rPr lang="en-IN" dirty="0"/>
              <a:t>variables are set to 0.</a:t>
            </a:r>
          </a:p>
          <a:p>
            <a:pPr lvl="1"/>
            <a:r>
              <a:rPr lang="en-IN" dirty="0" err="1" smtClean="0"/>
              <a:t>DateTime</a:t>
            </a:r>
            <a:r>
              <a:rPr lang="en-IN" dirty="0" smtClean="0"/>
              <a:t> </a:t>
            </a:r>
            <a:r>
              <a:rPr lang="en-IN" dirty="0"/>
              <a:t>variables are set to 1/1/0001 12:00:00 AM.</a:t>
            </a:r>
          </a:p>
          <a:p>
            <a:pPr lvl="1"/>
            <a:r>
              <a:rPr lang="en-IN" dirty="0" smtClean="0"/>
              <a:t>Object </a:t>
            </a:r>
            <a:r>
              <a:rPr lang="en-IN" dirty="0"/>
              <a:t>references (including strings) are set to null.</a:t>
            </a:r>
          </a:p>
        </p:txBody>
      </p:sp>
    </p:spTree>
    <p:extLst>
      <p:ext uri="{BB962C8B-B14F-4D97-AF65-F5344CB8AC3E}">
        <p14:creationId xmlns:p14="http://schemas.microsoft.com/office/powerpoint/2010/main" val="769999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IN" dirty="0" smtClean="0"/>
              <a:t>In this case, it is the constructor which initializes the local variables without any need for explicit initialization.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217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BigInteger</a:t>
            </a:r>
            <a:r>
              <a:rPr lang="en-IN" dirty="0" smtClean="0"/>
              <a:t>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System.Numerics</a:t>
            </a:r>
            <a:r>
              <a:rPr lang="en-IN" dirty="0"/>
              <a:t> namespace defines a structure named </a:t>
            </a:r>
            <a:r>
              <a:rPr lang="en-IN" dirty="0" err="1"/>
              <a:t>BigInteger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This type </a:t>
            </a:r>
            <a:r>
              <a:rPr lang="en-IN" dirty="0"/>
              <a:t>can be used when you need to represent </a:t>
            </a:r>
            <a:r>
              <a:rPr lang="en-IN" i="1" dirty="0" smtClean="0"/>
              <a:t>really big </a:t>
            </a:r>
            <a:r>
              <a:rPr lang="en-IN" dirty="0" smtClean="0"/>
              <a:t>numerical </a:t>
            </a:r>
            <a:r>
              <a:rPr lang="en-IN" dirty="0"/>
              <a:t>values, which </a:t>
            </a:r>
            <a:r>
              <a:rPr lang="en-IN" dirty="0" smtClean="0"/>
              <a:t>are not </a:t>
            </a:r>
            <a:r>
              <a:rPr lang="en-IN" dirty="0"/>
              <a:t>constrained by a fixed upper or lower limit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If you need </a:t>
            </a:r>
            <a:r>
              <a:rPr lang="en-IN" dirty="0"/>
              <a:t>to </a:t>
            </a:r>
            <a:r>
              <a:rPr lang="en-IN" dirty="0" smtClean="0"/>
              <a:t>use </a:t>
            </a:r>
            <a:r>
              <a:rPr lang="en-IN" dirty="0" err="1" smtClean="0"/>
              <a:t>BigInteger</a:t>
            </a:r>
            <a:r>
              <a:rPr lang="en-IN" dirty="0" smtClean="0"/>
              <a:t>, </a:t>
            </a:r>
            <a:r>
              <a:rPr lang="en-IN" dirty="0"/>
              <a:t>your first step is to reference </a:t>
            </a:r>
            <a:r>
              <a:rPr lang="en-IN" dirty="0" smtClean="0"/>
              <a:t>the System.Numerics.dll </a:t>
            </a:r>
            <a:r>
              <a:rPr lang="en-IN" dirty="0"/>
              <a:t>assembly into your project. </a:t>
            </a:r>
          </a:p>
        </p:txBody>
      </p:sp>
    </p:spTree>
    <p:extLst>
      <p:ext uri="{BB962C8B-B14F-4D97-AF65-F5344CB8AC3E}">
        <p14:creationId xmlns:p14="http://schemas.microsoft.com/office/powerpoint/2010/main" val="38434943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	1</a:t>
            </a:r>
            <a:r>
              <a:rPr lang="en-IN" dirty="0"/>
              <a:t>. Select the Project </a:t>
            </a:r>
            <a:r>
              <a:rPr lang="en-IN" dirty="0" smtClean="0"/>
              <a:t>-&gt; Add </a:t>
            </a:r>
            <a:r>
              <a:rPr lang="en-IN" dirty="0"/>
              <a:t>Reference… </a:t>
            </a:r>
            <a:r>
              <a:rPr lang="en-IN" dirty="0" smtClean="0"/>
              <a:t>	menu </a:t>
            </a:r>
            <a:r>
              <a:rPr lang="en-IN" dirty="0"/>
              <a:t>option of Visual Studio.</a:t>
            </a:r>
          </a:p>
          <a:p>
            <a:pPr marL="0" indent="0">
              <a:buNone/>
            </a:pPr>
            <a:r>
              <a:rPr lang="en-IN" dirty="0" smtClean="0"/>
              <a:t>	2</a:t>
            </a:r>
            <a:r>
              <a:rPr lang="en-IN" dirty="0"/>
              <a:t>. Locate and select the </a:t>
            </a:r>
            <a:r>
              <a:rPr lang="en-IN" dirty="0" smtClean="0"/>
              <a:t>System.Numerics.dll </a:t>
            </a:r>
            <a:r>
              <a:rPr lang="en-IN" dirty="0"/>
              <a:t>assembly within the list </a:t>
            </a:r>
            <a:r>
              <a:rPr lang="en-IN" dirty="0" smtClean="0"/>
              <a:t>of presented libraries.</a:t>
            </a:r>
          </a:p>
          <a:p>
            <a:pPr marL="0" indent="0">
              <a:buNone/>
            </a:pPr>
            <a:r>
              <a:rPr lang="en-IN" dirty="0" smtClean="0"/>
              <a:t>	3. Press </a:t>
            </a:r>
            <a:r>
              <a:rPr lang="en-IN" dirty="0"/>
              <a:t>the Add button, then the Close button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694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 smtClean="0"/>
              <a:t>Thereafter, </a:t>
            </a:r>
            <a:r>
              <a:rPr lang="en-IN" dirty="0"/>
              <a:t>add the following using directive to the </a:t>
            </a:r>
            <a:r>
              <a:rPr lang="en-IN" dirty="0" smtClean="0"/>
              <a:t>file:</a:t>
            </a:r>
          </a:p>
          <a:p>
            <a:pPr lvl="1"/>
            <a:r>
              <a:rPr lang="en-IN" dirty="0"/>
              <a:t>using </a:t>
            </a:r>
            <a:r>
              <a:rPr lang="en-IN" dirty="0" err="1"/>
              <a:t>System.Numerics</a:t>
            </a:r>
            <a:r>
              <a:rPr lang="en-IN" dirty="0" smtClean="0"/>
              <a:t>;</a:t>
            </a:r>
          </a:p>
          <a:p>
            <a:r>
              <a:rPr lang="en-IN" dirty="0" smtClean="0"/>
              <a:t>Then specify the massive value as a text literal </a:t>
            </a:r>
            <a:r>
              <a:rPr lang="en-IN" dirty="0"/>
              <a:t>which can </a:t>
            </a:r>
            <a:r>
              <a:rPr lang="en-IN" dirty="0" smtClean="0"/>
              <a:t>be converted </a:t>
            </a:r>
            <a:r>
              <a:rPr lang="en-IN" dirty="0"/>
              <a:t>into a </a:t>
            </a:r>
            <a:r>
              <a:rPr lang="en-IN" dirty="0" err="1"/>
              <a:t>BigInteger</a:t>
            </a:r>
            <a:r>
              <a:rPr lang="en-IN" dirty="0"/>
              <a:t> </a:t>
            </a:r>
            <a:r>
              <a:rPr lang="en-IN" dirty="0" smtClean="0"/>
              <a:t>variable </a:t>
            </a:r>
            <a:r>
              <a:rPr lang="en-IN" dirty="0"/>
              <a:t>via the static Parse()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NOTE: If you need to compile the same program from command prompt, use the following command:</a:t>
            </a:r>
          </a:p>
          <a:p>
            <a:pPr lvl="1"/>
            <a:r>
              <a:rPr lang="en-IN" dirty="0" err="1"/>
              <a:t>csc</a:t>
            </a:r>
            <a:r>
              <a:rPr lang="en-IN" dirty="0"/>
              <a:t> /</a:t>
            </a:r>
            <a:r>
              <a:rPr lang="en-IN" dirty="0" err="1"/>
              <a:t>r:System.Numerics.dll</a:t>
            </a:r>
            <a:r>
              <a:rPr lang="en-IN" dirty="0"/>
              <a:t> </a:t>
            </a:r>
            <a:r>
              <a:rPr lang="en-IN" dirty="0" err="1"/>
              <a:t>bigIntDemo.cs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4792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Strings Are </a:t>
            </a:r>
            <a:r>
              <a:rPr lang="en-IN" dirty="0" smtClean="0"/>
              <a:t>Immutable.</a:t>
            </a:r>
          </a:p>
          <a:p>
            <a:r>
              <a:rPr lang="en-IN" dirty="0" smtClean="0"/>
              <a:t>After </a:t>
            </a:r>
            <a:r>
              <a:rPr lang="en-IN" dirty="0"/>
              <a:t>you assign a string object with its </a:t>
            </a:r>
            <a:r>
              <a:rPr lang="en-IN" dirty="0" smtClean="0"/>
              <a:t>initial value</a:t>
            </a:r>
            <a:r>
              <a:rPr lang="en-IN" dirty="0"/>
              <a:t>, the character data </a:t>
            </a:r>
            <a:r>
              <a:rPr lang="en-IN" i="1" dirty="0"/>
              <a:t>cannot be changed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methods of the string type </a:t>
            </a:r>
            <a:r>
              <a:rPr lang="en-IN" dirty="0" smtClean="0"/>
              <a:t>always  return </a:t>
            </a:r>
            <a:r>
              <a:rPr lang="en-IN" dirty="0"/>
              <a:t>you a brand-new string object in a </a:t>
            </a:r>
            <a:r>
              <a:rPr lang="en-IN" dirty="0" smtClean="0"/>
              <a:t>modified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7556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System.Text.StringBuilder</a:t>
            </a:r>
            <a:r>
              <a:rPr lang="en-IN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Within the </a:t>
            </a:r>
            <a:r>
              <a:rPr lang="en-IN" dirty="0" err="1" smtClean="0"/>
              <a:t>System.Text</a:t>
            </a:r>
            <a:r>
              <a:rPr lang="en-IN" dirty="0" smtClean="0"/>
              <a:t> namespace </a:t>
            </a:r>
            <a:r>
              <a:rPr lang="en-IN" dirty="0"/>
              <a:t>lives a </a:t>
            </a:r>
            <a:r>
              <a:rPr lang="en-IN" dirty="0" smtClean="0"/>
              <a:t>class named </a:t>
            </a:r>
            <a:r>
              <a:rPr lang="en-IN" dirty="0" err="1"/>
              <a:t>StringBuilder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When </a:t>
            </a:r>
            <a:r>
              <a:rPr lang="en-IN" dirty="0"/>
              <a:t>you call members of this type, you are </a:t>
            </a:r>
            <a:r>
              <a:rPr lang="en-IN" dirty="0" smtClean="0"/>
              <a:t>directly modifying </a:t>
            </a:r>
            <a:r>
              <a:rPr lang="en-IN" dirty="0"/>
              <a:t>the object’s internal character data (making it more efficient), not obtaining a copy of the </a:t>
            </a:r>
            <a:r>
              <a:rPr lang="en-IN" dirty="0" smtClean="0"/>
              <a:t>data in </a:t>
            </a:r>
            <a:r>
              <a:rPr lang="en-IN" dirty="0"/>
              <a:t>a modified format</a:t>
            </a:r>
            <a:r>
              <a:rPr lang="en-IN" dirty="0" smtClean="0"/>
              <a:t>.</a:t>
            </a:r>
          </a:p>
          <a:p>
            <a:r>
              <a:rPr lang="en-IN" dirty="0"/>
              <a:t>When you create an instance of the </a:t>
            </a:r>
            <a:r>
              <a:rPr lang="en-IN" dirty="0" err="1"/>
              <a:t>StringBuilder</a:t>
            </a:r>
            <a:r>
              <a:rPr lang="en-IN" dirty="0"/>
              <a:t>, you can supply the </a:t>
            </a:r>
            <a:r>
              <a:rPr lang="en-IN" dirty="0" smtClean="0"/>
              <a:t>object’s initial </a:t>
            </a:r>
            <a:r>
              <a:rPr lang="en-IN" dirty="0" err="1"/>
              <a:t>startup</a:t>
            </a:r>
            <a:r>
              <a:rPr lang="en-IN" dirty="0"/>
              <a:t> values via one of many </a:t>
            </a:r>
            <a:r>
              <a:rPr lang="en-IN" i="1" dirty="0" smtClean="0"/>
              <a:t>constructors.</a:t>
            </a:r>
          </a:p>
          <a:p>
            <a:r>
              <a:rPr lang="en-IN" dirty="0"/>
              <a:t>By default, a </a:t>
            </a:r>
            <a:r>
              <a:rPr lang="en-IN" dirty="0" err="1"/>
              <a:t>StringBuilder</a:t>
            </a:r>
            <a:r>
              <a:rPr lang="en-IN" dirty="0"/>
              <a:t> is only able to initially hold a string of 16 characters or </a:t>
            </a:r>
            <a:r>
              <a:rPr lang="en-IN" dirty="0" smtClean="0"/>
              <a:t>fewer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0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IN" dirty="0"/>
              <a:t>To solve the </a:t>
            </a:r>
            <a:r>
              <a:rPr lang="en-IN" dirty="0" smtClean="0"/>
              <a:t>problem of </a:t>
            </a:r>
            <a:r>
              <a:rPr lang="en-IN" dirty="0"/>
              <a:t>portability, a new language was needed, and this new language was </a:t>
            </a:r>
            <a:r>
              <a:rPr lang="en-IN" dirty="0" smtClean="0"/>
              <a:t>Java.</a:t>
            </a:r>
          </a:p>
          <a:p>
            <a:r>
              <a:rPr lang="en-IN" dirty="0"/>
              <a:t>Java achieved portability by translating a program’s source code into an </a:t>
            </a:r>
            <a:r>
              <a:rPr lang="en-IN" dirty="0" smtClean="0"/>
              <a:t>intermediate language </a:t>
            </a:r>
            <a:r>
              <a:rPr lang="en-IN" dirty="0"/>
              <a:t>called </a:t>
            </a:r>
            <a:r>
              <a:rPr lang="en-IN" i="1" dirty="0" err="1"/>
              <a:t>bytecode</a:t>
            </a:r>
            <a:r>
              <a:rPr lang="en-IN" i="1" dirty="0"/>
              <a:t>. </a:t>
            </a:r>
            <a:r>
              <a:rPr lang="en-IN" dirty="0"/>
              <a:t>This </a:t>
            </a:r>
            <a:r>
              <a:rPr lang="en-IN" dirty="0" err="1"/>
              <a:t>bytecode</a:t>
            </a:r>
            <a:r>
              <a:rPr lang="en-IN" dirty="0"/>
              <a:t> was then executed by the Java Virtual </a:t>
            </a:r>
            <a:r>
              <a:rPr lang="en-IN" dirty="0" smtClean="0"/>
              <a:t>Machine (</a:t>
            </a:r>
            <a:r>
              <a:rPr lang="en-IN" dirty="0"/>
              <a:t>JVM). Therefore, a Java program could run in any environment for which a JVM </a:t>
            </a:r>
            <a:r>
              <a:rPr lang="en-IN" dirty="0" smtClean="0"/>
              <a:t>was available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2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IN" dirty="0" smtClean="0"/>
              <a:t>However</a:t>
            </a:r>
            <a:r>
              <a:rPr lang="en-IN" dirty="0"/>
              <a:t>, this default starting value can be changed via an </a:t>
            </a:r>
            <a:r>
              <a:rPr lang="en-IN" dirty="0" smtClean="0"/>
              <a:t>additional constructor </a:t>
            </a:r>
            <a:r>
              <a:rPr lang="en-IN" dirty="0"/>
              <a:t>argument.</a:t>
            </a:r>
          </a:p>
          <a:p>
            <a:r>
              <a:rPr lang="en-IN" dirty="0" err="1" smtClean="0"/>
              <a:t>StringBuilder</a:t>
            </a:r>
            <a:r>
              <a:rPr lang="en-IN" dirty="0" smtClean="0"/>
              <a:t> </a:t>
            </a:r>
            <a:r>
              <a:rPr lang="en-IN" dirty="0" err="1"/>
              <a:t>sb</a:t>
            </a:r>
            <a:r>
              <a:rPr lang="en-IN" dirty="0"/>
              <a:t> = new </a:t>
            </a:r>
            <a:r>
              <a:rPr lang="en-IN" dirty="0" err="1"/>
              <a:t>StringBuilder</a:t>
            </a:r>
            <a:r>
              <a:rPr lang="en-IN" dirty="0" smtClean="0"/>
              <a:t>(“C# Programming", </a:t>
            </a:r>
            <a:r>
              <a:rPr lang="en-IN" dirty="0"/>
              <a:t>256);</a:t>
            </a:r>
          </a:p>
        </p:txBody>
      </p:sp>
    </p:spTree>
    <p:extLst>
      <p:ext uri="{BB962C8B-B14F-4D97-AF65-F5344CB8AC3E}">
        <p14:creationId xmlns:p14="http://schemas.microsoft.com/office/powerpoint/2010/main" val="1223630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C#, </a:t>
            </a:r>
            <a:r>
              <a:rPr lang="en-IN" i="1" dirty="0"/>
              <a:t>literals </a:t>
            </a:r>
            <a:r>
              <a:rPr lang="en-IN" dirty="0"/>
              <a:t>refer to fixed values that are represented in their human-readable form</a:t>
            </a:r>
            <a:r>
              <a:rPr lang="en-IN" dirty="0" smtClean="0"/>
              <a:t>.</a:t>
            </a:r>
          </a:p>
          <a:p>
            <a:r>
              <a:rPr lang="en-IN" dirty="0"/>
              <a:t>Integer literals are specified as numbers without fractional components. For example</a:t>
            </a:r>
            <a:r>
              <a:rPr lang="en-IN" dirty="0" smtClean="0"/>
              <a:t>, 10 </a:t>
            </a:r>
            <a:r>
              <a:rPr lang="en-IN" dirty="0"/>
              <a:t>and –100 are integer literals. </a:t>
            </a:r>
            <a:endParaRPr lang="en-IN" dirty="0" smtClean="0"/>
          </a:p>
          <a:p>
            <a:r>
              <a:rPr lang="en-IN" dirty="0" smtClean="0"/>
              <a:t>Floating-point </a:t>
            </a:r>
            <a:r>
              <a:rPr lang="en-IN" dirty="0"/>
              <a:t>literals require the use of the decimal </a:t>
            </a:r>
            <a:r>
              <a:rPr lang="en-IN" dirty="0" smtClean="0"/>
              <a:t>point followed </a:t>
            </a:r>
            <a:r>
              <a:rPr lang="en-IN" dirty="0"/>
              <a:t>by the number’s fractional component.</a:t>
            </a:r>
          </a:p>
        </p:txBody>
      </p:sp>
    </p:spTree>
    <p:extLst>
      <p:ext uri="{BB962C8B-B14F-4D97-AF65-F5344CB8AC3E}">
        <p14:creationId xmlns:p14="http://schemas.microsoft.com/office/powerpoint/2010/main" val="22483219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Since C# is a strongly typed language, literals, too, have a type</a:t>
            </a:r>
            <a:r>
              <a:rPr lang="en-IN" dirty="0" smtClean="0"/>
              <a:t>.</a:t>
            </a:r>
          </a:p>
          <a:p>
            <a:r>
              <a:rPr lang="en-IN" dirty="0"/>
              <a:t>First, for integer literals, the type of the literal is the smallest integer type that will </a:t>
            </a:r>
            <a:r>
              <a:rPr lang="en-IN" dirty="0" smtClean="0"/>
              <a:t>hold it</a:t>
            </a:r>
            <a:r>
              <a:rPr lang="en-IN" dirty="0"/>
              <a:t>, beginning with </a:t>
            </a:r>
            <a:r>
              <a:rPr lang="en-IN" b="1" dirty="0"/>
              <a:t>int</a:t>
            </a:r>
            <a:r>
              <a:rPr lang="en-IN" dirty="0"/>
              <a:t>. Thus, an integer literal is either of type </a:t>
            </a:r>
            <a:r>
              <a:rPr lang="en-IN" b="1" dirty="0" err="1"/>
              <a:t>int</a:t>
            </a:r>
            <a:r>
              <a:rPr lang="en-IN" dirty="0"/>
              <a:t>, </a:t>
            </a:r>
            <a:r>
              <a:rPr lang="en-IN" b="1" dirty="0" err="1"/>
              <a:t>uint</a:t>
            </a:r>
            <a:r>
              <a:rPr lang="en-IN" dirty="0"/>
              <a:t>, </a:t>
            </a:r>
            <a:r>
              <a:rPr lang="en-IN" b="1" dirty="0"/>
              <a:t>long</a:t>
            </a:r>
            <a:r>
              <a:rPr lang="en-IN" dirty="0"/>
              <a:t>, or </a:t>
            </a:r>
            <a:r>
              <a:rPr lang="en-IN" b="1" dirty="0" err="1" smtClean="0"/>
              <a:t>ulong</a:t>
            </a:r>
            <a:r>
              <a:rPr lang="en-IN" dirty="0" smtClean="0"/>
              <a:t>, depending </a:t>
            </a:r>
            <a:r>
              <a:rPr lang="en-IN" dirty="0"/>
              <a:t>upon its value. </a:t>
            </a:r>
            <a:endParaRPr lang="en-IN" dirty="0" smtClean="0"/>
          </a:p>
          <a:p>
            <a:r>
              <a:rPr lang="en-IN" dirty="0" smtClean="0"/>
              <a:t>Second</a:t>
            </a:r>
            <a:r>
              <a:rPr lang="en-IN" dirty="0"/>
              <a:t>, floating-point literals are of type </a:t>
            </a:r>
            <a:r>
              <a:rPr lang="en-IN" b="1" dirty="0"/>
              <a:t>double</a:t>
            </a:r>
            <a:r>
              <a:rPr lang="en-IN" dirty="0" smtClean="0"/>
              <a:t>.</a:t>
            </a:r>
          </a:p>
          <a:p>
            <a:r>
              <a:rPr lang="en-IN" dirty="0"/>
              <a:t>To specify a </a:t>
            </a:r>
            <a:r>
              <a:rPr lang="en-IN" b="1" dirty="0"/>
              <a:t>long </a:t>
            </a:r>
            <a:r>
              <a:rPr lang="en-IN" dirty="0"/>
              <a:t>literal, append an </a:t>
            </a:r>
            <a:r>
              <a:rPr lang="en-IN" i="1" dirty="0"/>
              <a:t>l </a:t>
            </a:r>
            <a:r>
              <a:rPr lang="en-IN" dirty="0"/>
              <a:t>or an </a:t>
            </a:r>
            <a:r>
              <a:rPr lang="en-IN" i="1" dirty="0"/>
              <a:t>L</a:t>
            </a:r>
            <a:r>
              <a:rPr lang="en-IN" dirty="0" smtClean="0"/>
              <a:t>.</a:t>
            </a:r>
          </a:p>
          <a:p>
            <a:r>
              <a:rPr lang="en-IN" dirty="0"/>
              <a:t>To specify an unsigned, long integer, use </a:t>
            </a:r>
            <a:r>
              <a:rPr lang="en-IN" i="1" dirty="0" err="1"/>
              <a:t>ul</a:t>
            </a:r>
            <a:r>
              <a:rPr lang="en-IN" i="1" dirty="0"/>
              <a:t> </a:t>
            </a:r>
            <a:r>
              <a:rPr lang="en-IN" dirty="0"/>
              <a:t>or </a:t>
            </a:r>
            <a:r>
              <a:rPr lang="en-IN" i="1" dirty="0"/>
              <a:t>UL</a:t>
            </a:r>
            <a:r>
              <a:rPr lang="en-IN" i="1" dirty="0" smtClean="0"/>
              <a:t>.</a:t>
            </a:r>
          </a:p>
          <a:p>
            <a:r>
              <a:rPr lang="en-IN" dirty="0"/>
              <a:t>To specify a </a:t>
            </a:r>
            <a:r>
              <a:rPr lang="en-IN" b="1" dirty="0"/>
              <a:t>float </a:t>
            </a:r>
            <a:r>
              <a:rPr lang="en-IN" dirty="0"/>
              <a:t>literal, append an </a:t>
            </a:r>
            <a:r>
              <a:rPr lang="en-IN" i="1" dirty="0"/>
              <a:t>F </a:t>
            </a:r>
            <a:r>
              <a:rPr lang="en-IN" dirty="0"/>
              <a:t>or </a:t>
            </a:r>
            <a:r>
              <a:rPr lang="en-IN" i="1" dirty="0"/>
              <a:t>f </a:t>
            </a:r>
            <a:r>
              <a:rPr lang="en-IN" dirty="0"/>
              <a:t>to the constant</a:t>
            </a:r>
            <a:r>
              <a:rPr lang="en-IN" dirty="0" smtClean="0"/>
              <a:t>.</a:t>
            </a:r>
          </a:p>
          <a:p>
            <a:r>
              <a:rPr lang="en-IN" dirty="0"/>
              <a:t>To specify a </a:t>
            </a:r>
            <a:r>
              <a:rPr lang="en-IN" b="1" dirty="0"/>
              <a:t>decimal </a:t>
            </a:r>
            <a:r>
              <a:rPr lang="en-IN" dirty="0"/>
              <a:t>literal, follow its value with an </a:t>
            </a:r>
            <a:r>
              <a:rPr lang="en-IN" i="1" dirty="0"/>
              <a:t>m </a:t>
            </a:r>
            <a:r>
              <a:rPr lang="en-IN" dirty="0"/>
              <a:t>or </a:t>
            </a:r>
            <a:r>
              <a:rPr lang="en-IN" i="1" dirty="0"/>
              <a:t>M</a:t>
            </a:r>
            <a:r>
              <a:rPr lang="en-IN" dirty="0"/>
              <a:t>. For</a:t>
            </a:r>
          </a:p>
        </p:txBody>
      </p:sp>
    </p:spTree>
    <p:extLst>
      <p:ext uri="{BB962C8B-B14F-4D97-AF65-F5344CB8AC3E}">
        <p14:creationId xmlns:p14="http://schemas.microsoft.com/office/powerpoint/2010/main" val="2406066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Implicitly Typed Local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C# language does provide for </a:t>
            </a:r>
            <a:r>
              <a:rPr lang="en-IN" i="1" dirty="0"/>
              <a:t>implicitly typing </a:t>
            </a:r>
            <a:r>
              <a:rPr lang="en-IN" dirty="0"/>
              <a:t>of local variables </a:t>
            </a:r>
            <a:r>
              <a:rPr lang="en-IN" dirty="0" smtClean="0"/>
              <a:t>using the </a:t>
            </a:r>
            <a:r>
              <a:rPr lang="en-IN" dirty="0" err="1"/>
              <a:t>var</a:t>
            </a:r>
            <a:r>
              <a:rPr lang="en-IN" dirty="0"/>
              <a:t> keyword</a:t>
            </a:r>
            <a:r>
              <a:rPr lang="en-IN" dirty="0" smtClean="0"/>
              <a:t>.</a:t>
            </a:r>
          </a:p>
          <a:p>
            <a:r>
              <a:rPr lang="en-IN" dirty="0"/>
              <a:t>When you do so, the compiler will automatically infer the underlying data type </a:t>
            </a:r>
            <a:r>
              <a:rPr lang="en-IN" dirty="0" smtClean="0"/>
              <a:t>based on </a:t>
            </a:r>
            <a:r>
              <a:rPr lang="en-IN" dirty="0"/>
              <a:t>the initial value used to initialize the local data point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Implicit typing applies </a:t>
            </a:r>
            <a:r>
              <a:rPr lang="en-IN" i="1" dirty="0"/>
              <a:t>only </a:t>
            </a:r>
            <a:r>
              <a:rPr lang="en-IN" dirty="0"/>
              <a:t>to local variables in a method or property scope. It is illegal to use the </a:t>
            </a:r>
            <a:r>
              <a:rPr lang="en-IN" dirty="0" err="1"/>
              <a:t>var</a:t>
            </a:r>
            <a:r>
              <a:rPr lang="en-IN" dirty="0"/>
              <a:t> keyword to </a:t>
            </a:r>
            <a:r>
              <a:rPr lang="en-IN" dirty="0" smtClean="0"/>
              <a:t>define return </a:t>
            </a:r>
            <a:r>
              <a:rPr lang="en-IN" dirty="0"/>
              <a:t>values, parameters, or field data of a custom type</a:t>
            </a:r>
            <a:r>
              <a:rPr lang="en-IN" dirty="0" smtClean="0"/>
              <a:t>.</a:t>
            </a:r>
          </a:p>
          <a:p>
            <a:r>
              <a:rPr lang="en-IN" dirty="0" smtClean="0"/>
              <a:t>An implicitly declared variable is strongly typed.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919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and Lifetime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 </a:t>
            </a:r>
            <a:r>
              <a:rPr lang="en-IN" dirty="0"/>
              <a:t>block begins with an opening curly brace and ends with a closing </a:t>
            </a:r>
            <a:r>
              <a:rPr lang="en-IN" dirty="0" smtClean="0"/>
              <a:t>curly </a:t>
            </a:r>
            <a:r>
              <a:rPr lang="it-IT" dirty="0" smtClean="0"/>
              <a:t>brace</a:t>
            </a:r>
            <a:r>
              <a:rPr lang="it-IT" dirty="0"/>
              <a:t>. A block defines a </a:t>
            </a:r>
            <a:r>
              <a:rPr lang="it-IT" i="1" dirty="0"/>
              <a:t>scope</a:t>
            </a:r>
            <a:r>
              <a:rPr lang="it-IT" i="1" dirty="0" smtClean="0"/>
              <a:t>.</a:t>
            </a:r>
          </a:p>
          <a:p>
            <a:r>
              <a:rPr lang="en-IN" dirty="0"/>
              <a:t>A scope determines what names are visible to other parts of your program </a:t>
            </a:r>
            <a:r>
              <a:rPr lang="en-IN" dirty="0" smtClean="0"/>
              <a:t>without qualification</a:t>
            </a:r>
            <a:r>
              <a:rPr lang="en-IN" dirty="0"/>
              <a:t>. It also determines the lifetime of local variables</a:t>
            </a:r>
            <a:r>
              <a:rPr lang="en-IN" dirty="0" smtClean="0"/>
              <a:t>.</a:t>
            </a:r>
          </a:p>
          <a:p>
            <a:r>
              <a:rPr lang="en-IN" dirty="0"/>
              <a:t>The most important scopes in C# are those defined by a class and those defined by </a:t>
            </a:r>
            <a:r>
              <a:rPr lang="en-IN" dirty="0" smtClean="0"/>
              <a:t>a method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3994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scope defined by a method begins with its opening curly brace and ends with </a:t>
            </a:r>
            <a:r>
              <a:rPr lang="en-IN" dirty="0" smtClean="0"/>
              <a:t>its closing </a:t>
            </a:r>
            <a:r>
              <a:rPr lang="en-IN" dirty="0"/>
              <a:t>curly brace. However, if that method has parameters, they too are included </a:t>
            </a:r>
            <a:r>
              <a:rPr lang="en-IN" dirty="0" smtClean="0"/>
              <a:t>within the </a:t>
            </a:r>
            <a:r>
              <a:rPr lang="en-IN" dirty="0"/>
              <a:t>scope defined by the method</a:t>
            </a:r>
            <a:r>
              <a:rPr lang="en-IN" dirty="0" smtClean="0"/>
              <a:t>.</a:t>
            </a:r>
          </a:p>
          <a:p>
            <a:r>
              <a:rPr lang="en-IN" dirty="0" smtClean="0"/>
              <a:t>Local </a:t>
            </a:r>
            <a:r>
              <a:rPr lang="en-IN" dirty="0"/>
              <a:t>variables declared inside a scope are not visible to code </a:t>
            </a:r>
            <a:r>
              <a:rPr lang="en-IN" dirty="0" smtClean="0"/>
              <a:t>that is </a:t>
            </a:r>
            <a:r>
              <a:rPr lang="en-IN" dirty="0"/>
              <a:t>defined outside that scope</a:t>
            </a:r>
            <a:r>
              <a:rPr lang="en-IN" dirty="0" smtClean="0"/>
              <a:t>.</a:t>
            </a:r>
          </a:p>
          <a:p>
            <a:r>
              <a:rPr lang="en-IN" dirty="0"/>
              <a:t>Scopes can be nested</a:t>
            </a:r>
            <a:r>
              <a:rPr lang="en-IN" dirty="0" smtClean="0"/>
              <a:t>.</a:t>
            </a:r>
          </a:p>
          <a:p>
            <a:r>
              <a:rPr lang="en-IN" dirty="0"/>
              <a:t>When this occurs, the outer scope encloses the inner scope. This </a:t>
            </a:r>
            <a:r>
              <a:rPr lang="en-IN" dirty="0" smtClean="0"/>
              <a:t>means that </a:t>
            </a:r>
            <a:r>
              <a:rPr lang="en-IN" dirty="0"/>
              <a:t>local variables declared in the outer scope will be visible to code within the inner </a:t>
            </a:r>
            <a:r>
              <a:rPr lang="en-IN" dirty="0" smtClean="0"/>
              <a:t>scope. But reverse is not 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61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Java’s use of </a:t>
            </a:r>
            <a:r>
              <a:rPr lang="en-IN" dirty="0" err="1"/>
              <a:t>bytecode</a:t>
            </a:r>
            <a:r>
              <a:rPr lang="en-IN" dirty="0"/>
              <a:t> differed radically from both C and C++, which were </a:t>
            </a:r>
            <a:r>
              <a:rPr lang="en-IN" dirty="0" smtClean="0"/>
              <a:t>nearly always </a:t>
            </a:r>
            <a:r>
              <a:rPr lang="en-IN" dirty="0"/>
              <a:t>compiled to executable machine code. </a:t>
            </a:r>
            <a:endParaRPr lang="en-IN" dirty="0" smtClean="0"/>
          </a:p>
          <a:p>
            <a:r>
              <a:rPr lang="en-IN" dirty="0" smtClean="0"/>
              <a:t>Machine </a:t>
            </a:r>
            <a:r>
              <a:rPr lang="en-IN" dirty="0"/>
              <a:t>code is tied to a specific CPU </a:t>
            </a:r>
            <a:r>
              <a:rPr lang="en-IN" dirty="0" smtClean="0"/>
              <a:t>and operating </a:t>
            </a:r>
            <a:r>
              <a:rPr lang="en-IN" dirty="0"/>
              <a:t>system. Thus, if you wanted to run a C/C++ program on a different system, </a:t>
            </a:r>
            <a:r>
              <a:rPr lang="en-IN" dirty="0" smtClean="0"/>
              <a:t>it needed </a:t>
            </a:r>
            <a:r>
              <a:rPr lang="en-IN" dirty="0"/>
              <a:t>to be recompiled to machine code specifically for that environment. </a:t>
            </a:r>
            <a:endParaRPr lang="en-IN" dirty="0" smtClean="0"/>
          </a:p>
          <a:p>
            <a:r>
              <a:rPr lang="en-IN" dirty="0" smtClean="0"/>
              <a:t>Therefore</a:t>
            </a:r>
            <a:r>
              <a:rPr lang="en-IN" dirty="0"/>
              <a:t>, </a:t>
            </a:r>
            <a:r>
              <a:rPr lang="en-IN" dirty="0" smtClean="0"/>
              <a:t>to create </a:t>
            </a:r>
            <a:r>
              <a:rPr lang="en-IN" dirty="0"/>
              <a:t>a C/C++ program that would run in a variety of environments, several </a:t>
            </a:r>
            <a:r>
              <a:rPr lang="en-IN" dirty="0" smtClean="0"/>
              <a:t>different executable </a:t>
            </a:r>
            <a:r>
              <a:rPr lang="en-IN" dirty="0"/>
              <a:t>versions of the program would be needed. </a:t>
            </a:r>
            <a:endParaRPr lang="en-IN" dirty="0" smtClean="0"/>
          </a:p>
          <a:p>
            <a:r>
              <a:rPr lang="en-IN" dirty="0" smtClean="0"/>
              <a:t>This was impractical.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Here comes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While Java has successfully addressed many of the issues surrounding portability in </a:t>
            </a:r>
            <a:r>
              <a:rPr lang="en-IN" dirty="0" smtClean="0"/>
              <a:t>the Internet </a:t>
            </a:r>
            <a:r>
              <a:rPr lang="en-IN" dirty="0"/>
              <a:t>environment, there are still features that it lacks. </a:t>
            </a:r>
            <a:endParaRPr lang="en-IN" dirty="0" smtClean="0"/>
          </a:p>
          <a:p>
            <a:r>
              <a:rPr lang="en-IN" dirty="0" smtClean="0"/>
              <a:t>One </a:t>
            </a:r>
            <a:r>
              <a:rPr lang="en-IN" dirty="0"/>
              <a:t>is </a:t>
            </a:r>
            <a:r>
              <a:rPr lang="en-IN" i="1" dirty="0"/>
              <a:t>cross</a:t>
            </a:r>
            <a:r>
              <a:rPr lang="en-IN" dirty="0"/>
              <a:t>-</a:t>
            </a:r>
            <a:r>
              <a:rPr lang="en-IN" i="1" dirty="0"/>
              <a:t>language interoperability</a:t>
            </a:r>
            <a:r>
              <a:rPr lang="en-IN" i="1" dirty="0" smtClean="0"/>
              <a:t>, </a:t>
            </a:r>
            <a:r>
              <a:rPr lang="en-IN" dirty="0" smtClean="0"/>
              <a:t>also </a:t>
            </a:r>
            <a:r>
              <a:rPr lang="en-IN" dirty="0"/>
              <a:t>called </a:t>
            </a:r>
            <a:r>
              <a:rPr lang="en-IN" i="1" dirty="0"/>
              <a:t>mixed</a:t>
            </a:r>
            <a:r>
              <a:rPr lang="en-IN" dirty="0"/>
              <a:t>-</a:t>
            </a:r>
            <a:r>
              <a:rPr lang="en-IN" i="1" dirty="0"/>
              <a:t>language programming. </a:t>
            </a:r>
            <a:endParaRPr lang="en-IN" i="1" dirty="0" smtClean="0"/>
          </a:p>
          <a:p>
            <a:r>
              <a:rPr lang="en-IN" dirty="0" smtClean="0"/>
              <a:t>This </a:t>
            </a:r>
            <a:r>
              <a:rPr lang="en-IN" dirty="0"/>
              <a:t>is the ability for the code produced by </a:t>
            </a:r>
            <a:r>
              <a:rPr lang="en-IN" dirty="0" smtClean="0"/>
              <a:t>one language </a:t>
            </a:r>
            <a:r>
              <a:rPr lang="en-IN" dirty="0"/>
              <a:t>to work easily with the code produced by another.</a:t>
            </a:r>
          </a:p>
        </p:txBody>
      </p:sp>
    </p:spTree>
    <p:extLst>
      <p:ext uri="{BB962C8B-B14F-4D97-AF65-F5344CB8AC3E}">
        <p14:creationId xmlns:p14="http://schemas.microsoft.com/office/powerpoint/2010/main" val="10244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1776</TotalTime>
  <Words>4112</Words>
  <Application>Microsoft Office PowerPoint</Application>
  <PresentationFormat>On-screen Show (4:3)</PresentationFormat>
  <Paragraphs>331</Paragraphs>
  <Slides>75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Trek</vt:lpstr>
      <vt:lpstr>Introducing C# and .NET</vt:lpstr>
      <vt:lpstr>Introducing C#</vt:lpstr>
      <vt:lpstr>C as a Programming Language</vt:lpstr>
      <vt:lpstr>Problems</vt:lpstr>
      <vt:lpstr>C++</vt:lpstr>
      <vt:lpstr>Internet and Java</vt:lpstr>
      <vt:lpstr>PowerPoint Presentation</vt:lpstr>
      <vt:lpstr>PowerPoint Presentation</vt:lpstr>
      <vt:lpstr>Here comes C#</vt:lpstr>
      <vt:lpstr>PowerPoint Presentation</vt:lpstr>
      <vt:lpstr>C# Family Tree</vt:lpstr>
      <vt:lpstr>C# and .NET Framework</vt:lpstr>
      <vt:lpstr>Introducing .NET Framework</vt:lpstr>
      <vt:lpstr>Understanding the CLR</vt:lpstr>
      <vt:lpstr>PowerPoint Presentation</vt:lpstr>
      <vt:lpstr>Assemblies</vt:lpstr>
      <vt:lpstr>Managed Vs Unmanaged Code</vt:lpstr>
      <vt:lpstr>The Common Language Specification</vt:lpstr>
      <vt:lpstr>Object Oriented Programming</vt:lpstr>
      <vt:lpstr>Introducing OOPs</vt:lpstr>
      <vt:lpstr>Pillars of OOPs</vt:lpstr>
      <vt:lpstr>Encapsulation</vt:lpstr>
      <vt:lpstr>Class</vt:lpstr>
      <vt:lpstr>Polymorphism</vt:lpstr>
      <vt:lpstr>Inheritance</vt:lpstr>
      <vt:lpstr>Tools to build .NET Applications</vt:lpstr>
      <vt:lpstr>Role of the .NET Framework</vt:lpstr>
      <vt:lpstr>The Developer Command Prompt</vt:lpstr>
      <vt:lpstr>Building C# Applications Using csc.exe</vt:lpstr>
      <vt:lpstr>Some options used with CSC.exe</vt:lpstr>
      <vt:lpstr>Examples</vt:lpstr>
      <vt:lpstr>Referencing External Assemblies</vt:lpstr>
      <vt:lpstr>Referencing Multiple External Assemblies</vt:lpstr>
      <vt:lpstr>Compiling Multiple Source Files</vt:lpstr>
      <vt:lpstr>Working with C# Response Files</vt:lpstr>
      <vt:lpstr>PowerPoint Presentation</vt:lpstr>
      <vt:lpstr>Using the Visual Studio IDE</vt:lpstr>
      <vt:lpstr>Anatomy of a C# Program</vt:lpstr>
      <vt:lpstr>PowerPoint Presentation</vt:lpstr>
      <vt:lpstr>The Main method</vt:lpstr>
      <vt:lpstr>Using the System namespace</vt:lpstr>
      <vt:lpstr>Variations of the Main()</vt:lpstr>
      <vt:lpstr>Command-line Arguments</vt:lpstr>
      <vt:lpstr>Return Value from Main()</vt:lpstr>
      <vt:lpstr>Exploring the C# Class</vt:lpstr>
      <vt:lpstr>C# Keywords</vt:lpstr>
      <vt:lpstr>PowerPoint Presentation</vt:lpstr>
      <vt:lpstr>Reserved Words</vt:lpstr>
      <vt:lpstr>Contextual Words</vt:lpstr>
      <vt:lpstr>Identifiers</vt:lpstr>
      <vt:lpstr>comments</vt:lpstr>
      <vt:lpstr>Significance of data types</vt:lpstr>
      <vt:lpstr>Categories</vt:lpstr>
      <vt:lpstr>PowerPoint Presentation</vt:lpstr>
      <vt:lpstr>Hierarchy of C# System Types</vt:lpstr>
      <vt:lpstr>System Data Types and Corresponding C# Keywords</vt:lpstr>
      <vt:lpstr>The Inbuilt C# Datatypes</vt:lpstr>
      <vt:lpstr>PowerPoint Presentation</vt:lpstr>
      <vt:lpstr>Note on Datatypes</vt:lpstr>
      <vt:lpstr>Variable Declaration</vt:lpstr>
      <vt:lpstr>ERROR</vt:lpstr>
      <vt:lpstr>Initializing a Variable</vt:lpstr>
      <vt:lpstr>Data types and the new operator</vt:lpstr>
      <vt:lpstr>PowerPoint Presentation</vt:lpstr>
      <vt:lpstr>The BigInteger type</vt:lpstr>
      <vt:lpstr>PowerPoint Presentation</vt:lpstr>
      <vt:lpstr>PowerPoint Presentation</vt:lpstr>
      <vt:lpstr>Strings</vt:lpstr>
      <vt:lpstr>System.Text.StringBuilder Type</vt:lpstr>
      <vt:lpstr>PowerPoint Presentation</vt:lpstr>
      <vt:lpstr>Literals</vt:lpstr>
      <vt:lpstr>PowerPoint Presentation</vt:lpstr>
      <vt:lpstr>Implicitly Typed Local Variables</vt:lpstr>
      <vt:lpstr>Scope and Lifetime of Variables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C# and .NET</dc:title>
  <dc:creator>Lenovo</dc:creator>
  <cp:lastModifiedBy>Lenovo</cp:lastModifiedBy>
  <cp:revision>70</cp:revision>
  <dcterms:created xsi:type="dcterms:W3CDTF">2016-05-15T05:51:23Z</dcterms:created>
  <dcterms:modified xsi:type="dcterms:W3CDTF">2016-05-20T13:02:45Z</dcterms:modified>
</cp:coreProperties>
</file>