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7"/>
  </p:notesMasterIdLst>
  <p:sldIdLst>
    <p:sldId id="301" r:id="rId2"/>
    <p:sldId id="334" r:id="rId3"/>
    <p:sldId id="302" r:id="rId4"/>
    <p:sldId id="303" r:id="rId5"/>
    <p:sldId id="304" r:id="rId6"/>
    <p:sldId id="280" r:id="rId7"/>
    <p:sldId id="281" r:id="rId8"/>
    <p:sldId id="282" r:id="rId9"/>
    <p:sldId id="288" r:id="rId10"/>
    <p:sldId id="290" r:id="rId11"/>
    <p:sldId id="299" r:id="rId12"/>
    <p:sldId id="292" r:id="rId13"/>
    <p:sldId id="293" r:id="rId14"/>
    <p:sldId id="294" r:id="rId15"/>
    <p:sldId id="295" r:id="rId16"/>
    <p:sldId id="336" r:id="rId17"/>
    <p:sldId id="305" r:id="rId18"/>
    <p:sldId id="338" r:id="rId19"/>
    <p:sldId id="306" r:id="rId20"/>
    <p:sldId id="307" r:id="rId21"/>
    <p:sldId id="309" r:id="rId22"/>
    <p:sldId id="310" r:id="rId23"/>
    <p:sldId id="312" r:id="rId24"/>
    <p:sldId id="314" r:id="rId25"/>
    <p:sldId id="315" r:id="rId26"/>
    <p:sldId id="318" r:id="rId27"/>
    <p:sldId id="316" r:id="rId28"/>
    <p:sldId id="317" r:id="rId29"/>
    <p:sldId id="321" r:id="rId30"/>
    <p:sldId id="337" r:id="rId31"/>
    <p:sldId id="327" r:id="rId32"/>
    <p:sldId id="330" r:id="rId33"/>
    <p:sldId id="332" r:id="rId34"/>
    <p:sldId id="333" r:id="rId35"/>
    <p:sldId id="335"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86" autoAdjust="0"/>
    <p:restoredTop sz="94660"/>
  </p:normalViewPr>
  <p:slideViewPr>
    <p:cSldViewPr>
      <p:cViewPr varScale="1">
        <p:scale>
          <a:sx n="97" d="100"/>
          <a:sy n="97" d="100"/>
        </p:scale>
        <p:origin x="-462"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935C83-78C4-48F6-A842-B9B1089824B0}" type="datetimeFigureOut">
              <a:rPr lang="en-US" smtClean="0"/>
              <a:pPr/>
              <a:t>3/8/2019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5B651E-34D2-4452-82C3-2F5B1C49CAC0}" type="slidenum">
              <a:rPr lang="en-US" smtClean="0"/>
              <a:pPr/>
              <a:t>‹#›</a:t>
            </a:fld>
            <a:endParaRPr lang="en-US"/>
          </a:p>
        </p:txBody>
      </p:sp>
    </p:spTree>
    <p:extLst>
      <p:ext uri="{BB962C8B-B14F-4D97-AF65-F5344CB8AC3E}">
        <p14:creationId xmlns="" xmlns:p14="http://schemas.microsoft.com/office/powerpoint/2010/main" val="2167911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4705299-A2E3-438F-9B03-641BBFF5A531}" type="datetimeFigureOut">
              <a:rPr lang="en-US" smtClean="0"/>
              <a:pPr/>
              <a:t>3/8/2019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D8BCD0-78FC-4377-ACFC-1AED91B1650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705299-A2E3-438F-9B03-641BBFF5A531}" type="datetimeFigureOut">
              <a:rPr lang="en-US" smtClean="0"/>
              <a:pPr/>
              <a:t>3/8/2019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D8BCD0-78FC-4377-ACFC-1AED91B1650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705299-A2E3-438F-9B03-641BBFF5A531}" type="datetimeFigureOut">
              <a:rPr lang="en-US" smtClean="0"/>
              <a:pPr/>
              <a:t>3/8/2019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D8BCD0-78FC-4377-ACFC-1AED91B1650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705299-A2E3-438F-9B03-641BBFF5A531}" type="datetimeFigureOut">
              <a:rPr lang="en-US" smtClean="0"/>
              <a:pPr/>
              <a:t>3/8/2019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D8BCD0-78FC-4377-ACFC-1AED91B1650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705299-A2E3-438F-9B03-641BBFF5A531}" type="datetimeFigureOut">
              <a:rPr lang="en-US" smtClean="0"/>
              <a:pPr/>
              <a:t>3/8/2019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D8BCD0-78FC-4377-ACFC-1AED91B1650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4705299-A2E3-438F-9B03-641BBFF5A531}" type="datetimeFigureOut">
              <a:rPr lang="en-US" smtClean="0"/>
              <a:pPr/>
              <a:t>3/8/2019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0D8BCD0-78FC-4377-ACFC-1AED91B1650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4705299-A2E3-438F-9B03-641BBFF5A531}" type="datetimeFigureOut">
              <a:rPr lang="en-US" smtClean="0"/>
              <a:pPr/>
              <a:t>3/8/2019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0D8BCD0-78FC-4377-ACFC-1AED91B1650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705299-A2E3-438F-9B03-641BBFF5A531}" type="datetimeFigureOut">
              <a:rPr lang="en-US" smtClean="0"/>
              <a:pPr/>
              <a:t>3/8/2019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0D8BCD0-78FC-4377-ACFC-1AED91B1650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705299-A2E3-438F-9B03-641BBFF5A531}" type="datetimeFigureOut">
              <a:rPr lang="en-US" smtClean="0"/>
              <a:pPr/>
              <a:t>3/8/2019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0D8BCD0-78FC-4377-ACFC-1AED91B1650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705299-A2E3-438F-9B03-641BBFF5A531}" type="datetimeFigureOut">
              <a:rPr lang="en-US" smtClean="0"/>
              <a:pPr/>
              <a:t>3/8/2019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0D8BCD0-78FC-4377-ACFC-1AED91B16504}" type="slidenum">
              <a:rPr lang="en-US" smtClean="0"/>
              <a:pPr/>
              <a:t>‹#›</a:t>
            </a:fld>
            <a:endParaRPr lang="en-US" dirty="0"/>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4705299-A2E3-438F-9B03-641BBFF5A531}" type="datetimeFigureOut">
              <a:rPr lang="en-US" smtClean="0"/>
              <a:pPr/>
              <a:t>3/8/2019</a:t>
            </a:fld>
            <a:endParaRPr lang="en-US" dirty="0"/>
          </a:p>
        </p:txBody>
      </p:sp>
      <p:sp>
        <p:nvSpPr>
          <p:cNvPr id="9" name="Slide Number Placeholder 8"/>
          <p:cNvSpPr>
            <a:spLocks noGrp="1"/>
          </p:cNvSpPr>
          <p:nvPr>
            <p:ph type="sldNum" sz="quarter" idx="11"/>
          </p:nvPr>
        </p:nvSpPr>
        <p:spPr/>
        <p:txBody>
          <a:bodyPr/>
          <a:lstStyle/>
          <a:p>
            <a:fld id="{90D8BCD0-78FC-4377-ACFC-1AED91B16504}"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90D8BCD0-78FC-4377-ACFC-1AED91B16504}" type="slidenum">
              <a:rPr lang="en-US" smtClean="0"/>
              <a:pPr/>
              <a:t>‹#›</a:t>
            </a:fld>
            <a:endParaRPr lang="en-US"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54705299-A2E3-438F-9B03-641BBFF5A531}" type="datetimeFigureOut">
              <a:rPr lang="en-US" smtClean="0"/>
              <a:pPr/>
              <a:t>3/8/2019</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17.jpeg"/><Relationship Id="rId7" Type="http://schemas.openxmlformats.org/officeDocument/2006/relationships/hyperlink" Target="https://www.google.com/url?sa=i&amp;rct=j&amp;q=&amp;esrc=s&amp;source=images&amp;cd=&amp;cad=rja&amp;uact=8&amp;ved=2ahUKEwjEhJabsf_gAhXj73MBHUt4CykQjRx6BAgBEAU&amp;url=https://play.google.com/store/apps/details?id=com.ifttt.ifttt&amp;hl=en_US&amp;psig=AOvVaw0jnDbg8OFm0_3Wp1H-JQWR&amp;ust=1552575646847399" TargetMode="External"/><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hyperlink" Target="https://www.google.com/url?sa=i&amp;rct=j&amp;q=&amp;esrc=s&amp;source=images&amp;cd=&amp;cad=rja&amp;uact=8&amp;ved=2ahUKEwiM-KWrrv_gAhXDjOYKHesFBUgQjRx6BAgBEAU&amp;url=https://commons.wikimedia.org/wiki/File:Arduino_Logo.svg&amp;psig=AOvVaw2DCXBOaiOAsFWycjX5Zng8&amp;ust=1552574889501193" TargetMode="Externa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hyperlink" Target="https://www.google.com/url?sa=i&amp;rct=j&amp;q=&amp;esrc=s&amp;source=images&amp;cd=&amp;cad=rja&amp;uact=8&amp;ved=2ahUKEwj4rp6vhP_gAhULK48KHRx5ARIQjRx6BAgBEAU&amp;url=/url?sa=i&amp;rct=j&amp;q=&amp;esrc=s&amp;source=images&amp;cd=&amp;ved=&amp;url=https://www.ebuyer.com/blog/2015/12/what-is-lifi/&amp;psig=AOvVaw3JeK5FgtQgRYP07WMJCJ-k&amp;ust=1552563577986344&amp;psig=AOvVaw3JeK5FgtQgRYP07WMJCJ-k&amp;ust=1552563577986344" TargetMode="External"/><Relationship Id="rId2" Type="http://schemas.openxmlformats.org/officeDocument/2006/relationships/image" Target="../media/image21.jpeg"/><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7" Type="http://schemas.openxmlformats.org/officeDocument/2006/relationships/image" Target="../media/image25.jpe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www.google.com/url?sa=i&amp;rct=j&amp;q=&amp;esrc=s&amp;source=images&amp;cd=&amp;cad=rja&amp;uact=8&amp;ved=2ahUKEwjpkdHDvPTgAhWq6nMBHZIeADMQjRx6BAgBEAU&amp;url=https://www.redappletech.com/iot-home-automation/&amp;psig=AOvVaw1XvlORlh8FTrgdV_kj6hV0&amp;ust=1552200642638926"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Internet_of_Things" TargetMode="External"/><Relationship Id="rId2" Type="http://schemas.openxmlformats.org/officeDocument/2006/relationships/hyperlink" Target="https://en.wikipedia.org/wiki/Building_automation"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9.jpeg"/><Relationship Id="rId7" Type="http://schemas.openxmlformats.org/officeDocument/2006/relationships/image" Target="../media/image33.jpeg"/><Relationship Id="rId2" Type="http://schemas.openxmlformats.org/officeDocument/2006/relationships/image" Target="../media/image28.jpeg"/><Relationship Id="rId1" Type="http://schemas.openxmlformats.org/officeDocument/2006/relationships/slideLayout" Target="../slideLayouts/slideLayout7.xml"/><Relationship Id="rId6" Type="http://schemas.openxmlformats.org/officeDocument/2006/relationships/image" Target="../media/image32.jpeg"/><Relationship Id="rId5" Type="http://schemas.openxmlformats.org/officeDocument/2006/relationships/image" Target="../media/image31.jpeg"/><Relationship Id="rId4" Type="http://schemas.openxmlformats.org/officeDocument/2006/relationships/image" Target="../media/image30.jpeg"/></Relationships>
</file>

<file path=ppt/slides/_rels/slide32.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7.xml"/><Relationship Id="rId4" Type="http://schemas.openxmlformats.org/officeDocument/2006/relationships/image" Target="../media/image39.jpeg"/></Relationships>
</file>

<file path=ppt/slides/_rels/slide35.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hyperlink" Target="https://www.google.com/url?sa=i&amp;rct=j&amp;q=&amp;esrc=s&amp;source=images&amp;cd=&amp;cad=rja&amp;uact=8&amp;ved=2ahUKEwi0hvDEtf_gAhV28HMBHSaLBIcQjRx6BAgBEAU&amp;url=https://www.teamphenomenalhope.org/thank-you-to-our-2015-corporate-sponsors/&amp;psig=AOvVaw1MVDoZ8TQfEnEfFhyrM1XP&amp;ust=1552576792938313"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09600" y="-81469"/>
            <a:ext cx="10058400" cy="69151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object 5"/>
          <p:cNvSpPr txBox="1">
            <a:spLocks noGrp="1"/>
          </p:cNvSpPr>
          <p:nvPr/>
        </p:nvSpPr>
        <p:spPr>
          <a:xfrm>
            <a:off x="-953264" y="609600"/>
            <a:ext cx="10591800" cy="689291"/>
          </a:xfrm>
          <a:prstGeom prst="rect">
            <a:avLst/>
          </a:prstGeom>
        </p:spPr>
        <p:txBody>
          <a:bodyPr vert="horz" wrap="square" lIns="0" tIns="12065" rIns="0" bIns="0" rtlCol="0">
            <a:spAutoFit/>
          </a:bodyPr>
          <a:lstStyle>
            <a:lvl1pPr>
              <a:defRPr sz="4300" b="0" i="0">
                <a:solidFill>
                  <a:srgbClr val="416251"/>
                </a:solidFill>
                <a:latin typeface="Arial"/>
                <a:ea typeface="+mj-ea"/>
                <a:cs typeface="Arial"/>
              </a:defRPr>
            </a:lvl1pPr>
          </a:lstStyle>
          <a:p>
            <a:pPr marL="1340485">
              <a:lnSpc>
                <a:spcPct val="100000"/>
              </a:lnSpc>
              <a:spcBef>
                <a:spcPts val="95"/>
              </a:spcBef>
              <a:tabLst>
                <a:tab pos="4045585" algn="l"/>
              </a:tabLst>
            </a:pPr>
            <a:r>
              <a:rPr lang="en-US" sz="4400" spc="-5" dirty="0" smtClean="0">
                <a:solidFill>
                  <a:schemeClr val="bg1"/>
                </a:solidFill>
                <a:latin typeface="Berlin Sans FB Demi" pitchFamily="34" charset="0"/>
              </a:rPr>
              <a:t>Next level </a:t>
            </a:r>
            <a:r>
              <a:rPr sz="4400" spc="-5" dirty="0" smtClean="0">
                <a:solidFill>
                  <a:schemeClr val="bg1"/>
                </a:solidFill>
                <a:latin typeface="Berlin Sans FB Demi" pitchFamily="34" charset="0"/>
              </a:rPr>
              <a:t>Smart </a:t>
            </a:r>
            <a:r>
              <a:rPr sz="2800" spc="-5" dirty="0">
                <a:solidFill>
                  <a:schemeClr val="bg1"/>
                </a:solidFill>
                <a:latin typeface="Berlin Sans FB Demi" pitchFamily="34" charset="0"/>
              </a:rPr>
              <a:t>(</a:t>
            </a:r>
            <a:r>
              <a:rPr sz="2800" spc="35" dirty="0">
                <a:solidFill>
                  <a:schemeClr val="bg1"/>
                </a:solidFill>
                <a:latin typeface="Berlin Sans FB Demi" pitchFamily="34" charset="0"/>
              </a:rPr>
              <a:t> </a:t>
            </a:r>
            <a:r>
              <a:rPr sz="2800" spc="-5" dirty="0" err="1">
                <a:solidFill>
                  <a:schemeClr val="bg1"/>
                </a:solidFill>
                <a:latin typeface="Berlin Sans FB Demi" pitchFamily="34" charset="0"/>
              </a:rPr>
              <a:t>IoT</a:t>
            </a:r>
            <a:r>
              <a:rPr sz="2800" spc="-40" dirty="0">
                <a:solidFill>
                  <a:schemeClr val="bg1"/>
                </a:solidFill>
                <a:latin typeface="Berlin Sans FB Demi" pitchFamily="34" charset="0"/>
              </a:rPr>
              <a:t> </a:t>
            </a:r>
            <a:r>
              <a:rPr sz="2800" spc="-5" dirty="0" smtClean="0">
                <a:solidFill>
                  <a:schemeClr val="bg1"/>
                </a:solidFill>
                <a:latin typeface="Berlin Sans FB Demi" pitchFamily="34" charset="0"/>
              </a:rPr>
              <a:t>)</a:t>
            </a:r>
            <a:r>
              <a:rPr sz="4400" spc="-5" dirty="0" smtClean="0">
                <a:solidFill>
                  <a:schemeClr val="bg1"/>
                </a:solidFill>
                <a:latin typeface="Berlin Sans FB Demi" pitchFamily="34" charset="0"/>
              </a:rPr>
              <a:t>Home</a:t>
            </a:r>
            <a:r>
              <a:rPr sz="4400" spc="-75" dirty="0" smtClean="0">
                <a:solidFill>
                  <a:schemeClr val="bg1"/>
                </a:solidFill>
                <a:latin typeface="Berlin Sans FB Demi" pitchFamily="34" charset="0"/>
              </a:rPr>
              <a:t> </a:t>
            </a:r>
            <a:r>
              <a:rPr sz="4400" spc="-5" dirty="0">
                <a:solidFill>
                  <a:schemeClr val="bg1"/>
                </a:solidFill>
                <a:latin typeface="Berlin Sans FB Demi" pitchFamily="34" charset="0"/>
              </a:rPr>
              <a:t>System</a:t>
            </a:r>
            <a:endParaRPr sz="2800" dirty="0">
              <a:solidFill>
                <a:schemeClr val="bg1"/>
              </a:solidFill>
              <a:latin typeface="Berlin Sans FB Demi" pitchFamily="34" charset="0"/>
            </a:endParaRPr>
          </a:p>
        </p:txBody>
      </p:sp>
      <p:sp>
        <p:nvSpPr>
          <p:cNvPr id="4" name="object 6"/>
          <p:cNvSpPr txBox="1"/>
          <p:nvPr/>
        </p:nvSpPr>
        <p:spPr>
          <a:xfrm>
            <a:off x="953311" y="3200400"/>
            <a:ext cx="7543800" cy="1397819"/>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err="1">
                <a:solidFill>
                  <a:schemeClr val="bg1"/>
                </a:solidFill>
                <a:latin typeface="Berlin Sans FB Demi" pitchFamily="34" charset="0"/>
                <a:cs typeface="Times New Roman" pitchFamily="18" charset="0"/>
              </a:rPr>
              <a:t>Yuvaraj.C</a:t>
            </a:r>
            <a:r>
              <a:rPr lang="en-US" b="1" dirty="0">
                <a:solidFill>
                  <a:schemeClr val="bg1"/>
                </a:solidFill>
                <a:latin typeface="Berlin Sans FB Demi" pitchFamily="34" charset="0"/>
                <a:cs typeface="Times New Roman" pitchFamily="18" charset="0"/>
              </a:rPr>
              <a:t>                                                                         	 488CS13041</a:t>
            </a:r>
          </a:p>
          <a:p>
            <a:r>
              <a:rPr lang="en-US" b="1" dirty="0" err="1">
                <a:solidFill>
                  <a:schemeClr val="bg1"/>
                </a:solidFill>
                <a:latin typeface="Berlin Sans FB Demi" pitchFamily="34" charset="0"/>
                <a:cs typeface="Times New Roman" pitchFamily="18" charset="0"/>
              </a:rPr>
              <a:t>Mohd</a:t>
            </a:r>
            <a:r>
              <a:rPr lang="en-US" b="1" dirty="0">
                <a:solidFill>
                  <a:schemeClr val="bg1"/>
                </a:solidFill>
                <a:latin typeface="Berlin Sans FB Demi" pitchFamily="34" charset="0"/>
                <a:cs typeface="Times New Roman" pitchFamily="18" charset="0"/>
              </a:rPr>
              <a:t> </a:t>
            </a:r>
            <a:r>
              <a:rPr lang="en-US" b="1" dirty="0" err="1">
                <a:solidFill>
                  <a:schemeClr val="bg1"/>
                </a:solidFill>
                <a:latin typeface="Berlin Sans FB Demi" pitchFamily="34" charset="0"/>
                <a:cs typeface="Times New Roman" pitchFamily="18" charset="0"/>
              </a:rPr>
              <a:t>Saqib</a:t>
            </a:r>
            <a:r>
              <a:rPr lang="en-US" b="1" dirty="0">
                <a:solidFill>
                  <a:schemeClr val="bg1"/>
                </a:solidFill>
                <a:latin typeface="Berlin Sans FB Demi" pitchFamily="34" charset="0"/>
                <a:cs typeface="Times New Roman" pitchFamily="18" charset="0"/>
              </a:rPr>
              <a:t>                                                       </a:t>
            </a:r>
            <a:r>
              <a:rPr lang="en-US" b="1" dirty="0" smtClean="0">
                <a:solidFill>
                  <a:schemeClr val="bg1"/>
                </a:solidFill>
                <a:latin typeface="Berlin Sans FB Demi" pitchFamily="34" charset="0"/>
                <a:cs typeface="Times New Roman" pitchFamily="18" charset="0"/>
              </a:rPr>
              <a:t>		488CS15021</a:t>
            </a:r>
            <a:endParaRPr lang="en-US" b="1" dirty="0">
              <a:solidFill>
                <a:schemeClr val="bg1"/>
              </a:solidFill>
              <a:latin typeface="Berlin Sans FB Demi" pitchFamily="34" charset="0"/>
              <a:cs typeface="Times New Roman" pitchFamily="18" charset="0"/>
            </a:endParaRPr>
          </a:p>
          <a:p>
            <a:r>
              <a:rPr lang="en-US" b="1" dirty="0" err="1">
                <a:solidFill>
                  <a:schemeClr val="bg1"/>
                </a:solidFill>
                <a:latin typeface="Berlin Sans FB Demi" pitchFamily="34" charset="0"/>
                <a:cs typeface="Times New Roman" pitchFamily="18" charset="0"/>
              </a:rPr>
              <a:t>Manjunath.S.G</a:t>
            </a:r>
            <a:r>
              <a:rPr lang="en-US" b="1" dirty="0">
                <a:solidFill>
                  <a:schemeClr val="bg1"/>
                </a:solidFill>
                <a:latin typeface="Berlin Sans FB Demi" pitchFamily="34" charset="0"/>
                <a:cs typeface="Times New Roman" pitchFamily="18" charset="0"/>
              </a:rPr>
              <a:t>                                                                 	</a:t>
            </a:r>
            <a:r>
              <a:rPr lang="en-US" b="1" dirty="0" smtClean="0">
                <a:solidFill>
                  <a:schemeClr val="bg1"/>
                </a:solidFill>
                <a:latin typeface="Berlin Sans FB Demi" pitchFamily="34" charset="0"/>
                <a:cs typeface="Times New Roman" pitchFamily="18" charset="0"/>
              </a:rPr>
              <a:t>488CS15018 </a:t>
            </a:r>
            <a:endParaRPr lang="en-US" b="1" dirty="0">
              <a:solidFill>
                <a:schemeClr val="bg1"/>
              </a:solidFill>
              <a:latin typeface="Berlin Sans FB Demi" pitchFamily="34" charset="0"/>
              <a:cs typeface="Times New Roman" pitchFamily="18" charset="0"/>
            </a:endParaRPr>
          </a:p>
          <a:p>
            <a:r>
              <a:rPr lang="en-US" b="1" dirty="0" err="1">
                <a:solidFill>
                  <a:schemeClr val="bg1"/>
                </a:solidFill>
                <a:latin typeface="Berlin Sans FB Demi" pitchFamily="34" charset="0"/>
                <a:cs typeface="Times New Roman" pitchFamily="18" charset="0"/>
              </a:rPr>
              <a:t>Akshay</a:t>
            </a:r>
            <a:r>
              <a:rPr lang="en-US" b="1" dirty="0">
                <a:solidFill>
                  <a:schemeClr val="bg1"/>
                </a:solidFill>
                <a:latin typeface="Berlin Sans FB Demi" pitchFamily="34" charset="0"/>
                <a:cs typeface="Times New Roman" pitchFamily="18" charset="0"/>
              </a:rPr>
              <a:t> </a:t>
            </a:r>
            <a:r>
              <a:rPr lang="en-US" b="1" dirty="0" err="1">
                <a:solidFill>
                  <a:schemeClr val="bg1"/>
                </a:solidFill>
                <a:latin typeface="Berlin Sans FB Demi" pitchFamily="34" charset="0"/>
                <a:cs typeface="Times New Roman" pitchFamily="18" charset="0"/>
              </a:rPr>
              <a:t>Kumar.K</a:t>
            </a:r>
            <a:r>
              <a:rPr lang="en-US" b="1" dirty="0">
                <a:solidFill>
                  <a:schemeClr val="bg1"/>
                </a:solidFill>
                <a:latin typeface="Berlin Sans FB Demi" pitchFamily="34" charset="0"/>
                <a:cs typeface="Times New Roman" pitchFamily="18" charset="0"/>
              </a:rPr>
              <a:t>                                                                </a:t>
            </a:r>
            <a:r>
              <a:rPr lang="en-US" b="1" dirty="0" smtClean="0">
                <a:solidFill>
                  <a:schemeClr val="bg1"/>
                </a:solidFill>
                <a:latin typeface="Berlin Sans FB Demi" pitchFamily="34" charset="0"/>
                <a:cs typeface="Times New Roman" pitchFamily="18" charset="0"/>
              </a:rPr>
              <a:t> 488CS16004</a:t>
            </a:r>
            <a:endParaRPr lang="en-US" b="1" dirty="0">
              <a:solidFill>
                <a:schemeClr val="bg1"/>
              </a:solidFill>
              <a:latin typeface="Berlin Sans FB Demi" pitchFamily="34" charset="0"/>
              <a:cs typeface="Times New Roman" pitchFamily="18" charset="0"/>
            </a:endParaRPr>
          </a:p>
          <a:p>
            <a:r>
              <a:rPr lang="en-US" b="1" dirty="0">
                <a:solidFill>
                  <a:schemeClr val="bg1"/>
                </a:solidFill>
                <a:latin typeface="Berlin Sans FB Demi" pitchFamily="34" charset="0"/>
                <a:cs typeface="Times New Roman" pitchFamily="18" charset="0"/>
              </a:rPr>
              <a:t>Mahesh P Patel                                                                    </a:t>
            </a:r>
            <a:r>
              <a:rPr lang="en-US" b="1" dirty="0" smtClean="0">
                <a:solidFill>
                  <a:schemeClr val="bg1"/>
                </a:solidFill>
                <a:latin typeface="Berlin Sans FB Demi" pitchFamily="34" charset="0"/>
                <a:cs typeface="Times New Roman" pitchFamily="18" charset="0"/>
              </a:rPr>
              <a:t>488CS16014</a:t>
            </a:r>
            <a:endParaRPr lang="en-US" b="1" dirty="0">
              <a:solidFill>
                <a:schemeClr val="bg1"/>
              </a:solidFill>
              <a:latin typeface="Berlin Sans FB Demi" pitchFamily="34" charset="0"/>
              <a:cs typeface="Times New Roman" pitchFamily="18" charset="0"/>
            </a:endParaRPr>
          </a:p>
        </p:txBody>
      </p:sp>
      <p:sp>
        <p:nvSpPr>
          <p:cNvPr id="6" name="Title 4"/>
          <p:cNvSpPr txBox="1">
            <a:spLocks/>
          </p:cNvSpPr>
          <p:nvPr/>
        </p:nvSpPr>
        <p:spPr>
          <a:xfrm>
            <a:off x="4037074" y="3703638"/>
            <a:ext cx="611125" cy="715962"/>
          </a:xfrm>
          <a:prstGeom prst="rect">
            <a:avLst/>
          </a:prstGeom>
        </p:spPr>
        <p:txBody>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sz="2000" b="1" dirty="0" smtClean="0">
                <a:solidFill>
                  <a:schemeClr val="bg1"/>
                </a:solidFill>
                <a:latin typeface="Berlin Sans FB Demi" pitchFamily="34" charset="0"/>
              </a:rPr>
              <a:t>By:</a:t>
            </a:r>
            <a:endParaRPr lang="en-US" sz="2000" b="1" dirty="0">
              <a:solidFill>
                <a:schemeClr val="bg1"/>
              </a:solidFill>
              <a:latin typeface="Berlin Sans FB Demi" pitchFamily="34" charset="0"/>
            </a:endParaRPr>
          </a:p>
        </p:txBody>
      </p:sp>
      <p:sp>
        <p:nvSpPr>
          <p:cNvPr id="2" name="Rectangle 1"/>
          <p:cNvSpPr/>
          <p:nvPr/>
        </p:nvSpPr>
        <p:spPr>
          <a:xfrm>
            <a:off x="2209800" y="4876800"/>
            <a:ext cx="4572000" cy="1846659"/>
          </a:xfrm>
          <a:prstGeom prst="rect">
            <a:avLst/>
          </a:prstGeom>
        </p:spPr>
        <p:txBody>
          <a:bodyPr>
            <a:spAutoFit/>
          </a:bodyPr>
          <a:lstStyle/>
          <a:p>
            <a:pPr algn="ctr"/>
            <a:r>
              <a:rPr lang="en-US" sz="2400" u="sng" dirty="0">
                <a:solidFill>
                  <a:schemeClr val="bg1"/>
                </a:solidFill>
                <a:latin typeface="Bauhaus 93" pitchFamily="82" charset="0"/>
              </a:rPr>
              <a:t>Under the guidance of</a:t>
            </a:r>
            <a:r>
              <a:rPr lang="en-US" sz="2400" u="sng" dirty="0" smtClean="0">
                <a:solidFill>
                  <a:schemeClr val="bg1"/>
                </a:solidFill>
                <a:latin typeface="Bauhaus 93" pitchFamily="82" charset="0"/>
              </a:rPr>
              <a:t>:</a:t>
            </a:r>
          </a:p>
          <a:p>
            <a:pPr algn="ctr"/>
            <a:endParaRPr lang="en-US" sz="2400" dirty="0" smtClean="0">
              <a:solidFill>
                <a:schemeClr val="bg1"/>
              </a:solidFill>
              <a:latin typeface="Bauhaus 93" pitchFamily="82" charset="0"/>
            </a:endParaRPr>
          </a:p>
          <a:p>
            <a:pPr algn="ctr"/>
            <a:r>
              <a:rPr lang="en-US" sz="2400" b="1" dirty="0">
                <a:solidFill>
                  <a:schemeClr val="bg1"/>
                </a:solidFill>
                <a:latin typeface="Bauhaus 93" pitchFamily="82" charset="0"/>
              </a:rPr>
              <a:t>Miss </a:t>
            </a:r>
            <a:r>
              <a:rPr lang="en-US" sz="2400" b="1" dirty="0" err="1">
                <a:solidFill>
                  <a:schemeClr val="bg1"/>
                </a:solidFill>
                <a:latin typeface="Bauhaus 93" pitchFamily="82" charset="0"/>
              </a:rPr>
              <a:t>Sangeetha</a:t>
            </a:r>
            <a:r>
              <a:rPr lang="en-US" sz="2400" b="1" dirty="0">
                <a:solidFill>
                  <a:schemeClr val="bg1"/>
                </a:solidFill>
                <a:latin typeface="Bauhaus 93" pitchFamily="82" charset="0"/>
              </a:rPr>
              <a:t> G </a:t>
            </a:r>
            <a:r>
              <a:rPr lang="en-US" sz="2400" b="1" baseline="-25000" dirty="0" err="1">
                <a:solidFill>
                  <a:schemeClr val="bg1"/>
                </a:solidFill>
                <a:latin typeface="Bauhaus 93" pitchFamily="82" charset="0"/>
              </a:rPr>
              <a:t>B.E,M.Tech</a:t>
            </a:r>
            <a:endParaRPr lang="en-US" sz="2400" dirty="0">
              <a:solidFill>
                <a:schemeClr val="bg1"/>
              </a:solidFill>
              <a:latin typeface="Bauhaus 93" pitchFamily="82" charset="0"/>
            </a:endParaRPr>
          </a:p>
          <a:p>
            <a:pPr algn="ctr"/>
            <a:endParaRPr lang="en-US" sz="2400" dirty="0">
              <a:solidFill>
                <a:schemeClr val="bg1"/>
              </a:solidFill>
              <a:latin typeface="Bauhaus 93" pitchFamily="82" charset="0"/>
            </a:endParaRPr>
          </a:p>
          <a:p>
            <a:pPr algn="ctr"/>
            <a:r>
              <a:rPr lang="en-US" dirty="0">
                <a:solidFill>
                  <a:schemeClr val="bg1"/>
                </a:solidFill>
                <a:latin typeface="Bauhaus 93" pitchFamily="82" charset="0"/>
              </a:rPr>
              <a:t>                                                       </a:t>
            </a:r>
            <a:r>
              <a:rPr lang="en-US" b="1" dirty="0">
                <a:solidFill>
                  <a:schemeClr val="bg1"/>
                </a:solidFill>
                <a:latin typeface="Bauhaus 93" pitchFamily="82" charset="0"/>
              </a:rPr>
              <a:t> </a:t>
            </a:r>
            <a:endParaRPr lang="en-US" dirty="0">
              <a:solidFill>
                <a:schemeClr val="bg1"/>
              </a:solidFill>
              <a:latin typeface="Bauhaus 93" pitchFamily="82" charset="0"/>
            </a:endParaRPr>
          </a:p>
        </p:txBody>
      </p:sp>
    </p:spTree>
    <p:extLst>
      <p:ext uri="{BB962C8B-B14F-4D97-AF65-F5344CB8AC3E}">
        <p14:creationId xmlns="" xmlns:p14="http://schemas.microsoft.com/office/powerpoint/2010/main" val="23733856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42900" y="304800"/>
            <a:ext cx="8610600" cy="609600"/>
          </a:xfrm>
          <a:prstGeom prst="rect">
            <a:avLst/>
          </a:prstGeom>
          <a:ln>
            <a:miter lim="800000"/>
            <a:headEnd/>
            <a:tailEnd/>
          </a:ln>
          <a:extLst/>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sz="4800" dirty="0" smtClean="0">
                <a:latin typeface="Times New Roman" pitchFamily="18" charset="0"/>
                <a:cs typeface="Times New Roman" pitchFamily="18" charset="0"/>
              </a:rPr>
              <a:t>IMPLEMENTATION</a:t>
            </a:r>
            <a:endParaRPr lang="en-US" sz="4800" dirty="0">
              <a:latin typeface="Times New Roman" pitchFamily="18" charset="0"/>
              <a:cs typeface="Times New Roman" pitchFamily="18" charset="0"/>
            </a:endParaRPr>
          </a:p>
        </p:txBody>
      </p:sp>
      <p:pic>
        <p:nvPicPr>
          <p:cNvPr id="3"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990600" y="1143000"/>
            <a:ext cx="6553200" cy="53385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7019867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228600"/>
            <a:ext cx="6781800" cy="584775"/>
          </a:xfrm>
          <a:prstGeom prst="rect">
            <a:avLst/>
          </a:prstGeom>
        </p:spPr>
        <p:txBody>
          <a:bodyPr wrap="square">
            <a:spAutoFit/>
          </a:bodyPr>
          <a:lstStyle/>
          <a:p>
            <a:r>
              <a:rPr lang="en-US" sz="3200" b="1" u="sng" dirty="0" err="1"/>
              <a:t>LiFi</a:t>
            </a:r>
            <a:r>
              <a:rPr lang="en-US" sz="3200" b="1" u="sng" dirty="0"/>
              <a:t> Technology: </a:t>
            </a:r>
            <a:r>
              <a:rPr lang="en-US" sz="3200" b="1" u="sng" dirty="0" smtClean="0"/>
              <a:t>Facts </a:t>
            </a:r>
            <a:r>
              <a:rPr lang="en-US" sz="3200" b="1" u="sng" dirty="0"/>
              <a:t>Need to Know</a:t>
            </a:r>
            <a:endParaRPr lang="en-US" sz="3200" u="sng" dirty="0"/>
          </a:p>
        </p:txBody>
      </p:sp>
      <p:sp>
        <p:nvSpPr>
          <p:cNvPr id="3" name="Rectangle 2"/>
          <p:cNvSpPr/>
          <p:nvPr/>
        </p:nvSpPr>
        <p:spPr>
          <a:xfrm>
            <a:off x="599173" y="2120766"/>
            <a:ext cx="7543800" cy="954107"/>
          </a:xfrm>
          <a:prstGeom prst="rect">
            <a:avLst/>
          </a:prstGeom>
        </p:spPr>
        <p:txBody>
          <a:bodyPr wrap="square">
            <a:spAutoFit/>
          </a:bodyPr>
          <a:lstStyle/>
          <a:p>
            <a:pPr marL="457200" indent="-457200">
              <a:buFont typeface="Wingdings" pitchFamily="2" charset="2"/>
              <a:buChar char="q"/>
            </a:pPr>
            <a:r>
              <a:rPr lang="en-US" sz="2800" b="1" dirty="0" smtClean="0"/>
              <a:t>Li-Fi Has Been Integrated into Some Smartphone Cameras</a:t>
            </a:r>
            <a:endParaRPr lang="en-US" sz="2800" dirty="0"/>
          </a:p>
        </p:txBody>
      </p:sp>
      <p:sp>
        <p:nvSpPr>
          <p:cNvPr id="4" name="Rectangle 3"/>
          <p:cNvSpPr/>
          <p:nvPr/>
        </p:nvSpPr>
        <p:spPr>
          <a:xfrm>
            <a:off x="609600" y="1066800"/>
            <a:ext cx="7668928" cy="954107"/>
          </a:xfrm>
          <a:prstGeom prst="rect">
            <a:avLst/>
          </a:prstGeom>
        </p:spPr>
        <p:txBody>
          <a:bodyPr wrap="square">
            <a:spAutoFit/>
          </a:bodyPr>
          <a:lstStyle/>
          <a:p>
            <a:pPr marL="457200" indent="-457200">
              <a:buFont typeface="Wingdings" pitchFamily="2" charset="2"/>
              <a:buChar char="q"/>
            </a:pPr>
            <a:r>
              <a:rPr lang="en-US" sz="2800" b="1" dirty="0" smtClean="0"/>
              <a:t> Li-Fi </a:t>
            </a:r>
            <a:r>
              <a:rPr lang="en-US" sz="2800" b="1" dirty="0"/>
              <a:t>Harnesses the Power of Visible Light Instead of Radio Waves Used by </a:t>
            </a:r>
            <a:r>
              <a:rPr lang="en-US" sz="2800" b="1" dirty="0" smtClean="0"/>
              <a:t>Wi-F</a:t>
            </a:r>
          </a:p>
        </p:txBody>
      </p:sp>
      <p:sp>
        <p:nvSpPr>
          <p:cNvPr id="6" name="Rectangle 5"/>
          <p:cNvSpPr/>
          <p:nvPr/>
        </p:nvSpPr>
        <p:spPr>
          <a:xfrm>
            <a:off x="599173" y="4724400"/>
            <a:ext cx="7207846" cy="1384995"/>
          </a:xfrm>
          <a:prstGeom prst="rect">
            <a:avLst/>
          </a:prstGeom>
        </p:spPr>
        <p:txBody>
          <a:bodyPr wrap="square">
            <a:spAutoFit/>
          </a:bodyPr>
          <a:lstStyle/>
          <a:p>
            <a:pPr marL="457200" indent="-457200">
              <a:buFont typeface="Wingdings" pitchFamily="2" charset="2"/>
              <a:buChar char="q"/>
            </a:pPr>
            <a:r>
              <a:rPr lang="en-US" sz="2800" b="1" dirty="0" smtClean="0">
                <a:effectLst/>
              </a:rPr>
              <a:t>Li-</a:t>
            </a:r>
            <a:r>
              <a:rPr lang="en-US" sz="2800" b="1" dirty="0" err="1" smtClean="0">
                <a:effectLst/>
              </a:rPr>
              <a:t>Fi’s</a:t>
            </a:r>
            <a:r>
              <a:rPr lang="en-US" sz="2800" b="1" dirty="0" smtClean="0">
                <a:effectLst/>
              </a:rPr>
              <a:t> spectrum is 10,000 times larger than that of radio frequencies and it has reached 224 gigabits per second during lab tests. </a:t>
            </a:r>
            <a:endParaRPr lang="en-US" sz="2800" dirty="0"/>
          </a:p>
        </p:txBody>
      </p:sp>
      <p:sp>
        <p:nvSpPr>
          <p:cNvPr id="7" name="Rectangle 6"/>
          <p:cNvSpPr/>
          <p:nvPr/>
        </p:nvSpPr>
        <p:spPr>
          <a:xfrm>
            <a:off x="636872" y="3738413"/>
            <a:ext cx="7207845" cy="954107"/>
          </a:xfrm>
          <a:prstGeom prst="rect">
            <a:avLst/>
          </a:prstGeom>
        </p:spPr>
        <p:txBody>
          <a:bodyPr wrap="square">
            <a:spAutoFit/>
          </a:bodyPr>
          <a:lstStyle/>
          <a:p>
            <a:pPr marL="457200" indent="-457200">
              <a:buFont typeface="Wingdings" pitchFamily="2" charset="2"/>
              <a:buChar char="q"/>
            </a:pPr>
            <a:r>
              <a:rPr lang="en-US" sz="2800" b="1" dirty="0"/>
              <a:t>The Inventor of </a:t>
            </a:r>
            <a:r>
              <a:rPr lang="en-US" sz="2800" b="1" dirty="0" err="1"/>
              <a:t>LiFi</a:t>
            </a:r>
            <a:r>
              <a:rPr lang="en-US" sz="2800" b="1" dirty="0"/>
              <a:t> started a Company Called </a:t>
            </a:r>
            <a:r>
              <a:rPr lang="en-US" sz="2800" b="1" dirty="0" err="1"/>
              <a:t>pureLiFi</a:t>
            </a:r>
            <a:r>
              <a:rPr lang="en-US" sz="2800" b="1" dirty="0"/>
              <a:t> and Microsoft is a </a:t>
            </a:r>
            <a:r>
              <a:rPr lang="en-US" sz="2800" b="1" dirty="0" smtClean="0"/>
              <a:t>Fan</a:t>
            </a:r>
            <a:endParaRPr lang="en-US" sz="2800" dirty="0"/>
          </a:p>
        </p:txBody>
      </p:sp>
      <p:sp>
        <p:nvSpPr>
          <p:cNvPr id="8" name="Rectangle 7"/>
          <p:cNvSpPr/>
          <p:nvPr/>
        </p:nvSpPr>
        <p:spPr>
          <a:xfrm>
            <a:off x="599173" y="3095350"/>
            <a:ext cx="4619021" cy="523220"/>
          </a:xfrm>
          <a:prstGeom prst="rect">
            <a:avLst/>
          </a:prstGeom>
        </p:spPr>
        <p:txBody>
          <a:bodyPr wrap="none">
            <a:spAutoFit/>
          </a:bodyPr>
          <a:lstStyle/>
          <a:p>
            <a:pPr marL="457200" indent="-457200">
              <a:buFont typeface="Wingdings" pitchFamily="2" charset="2"/>
              <a:buChar char="q"/>
            </a:pPr>
            <a:r>
              <a:rPr lang="en-US" sz="2800" b="1" dirty="0" err="1"/>
              <a:t>LiFi</a:t>
            </a:r>
            <a:r>
              <a:rPr lang="en-US" sz="2800" b="1" dirty="0"/>
              <a:t> is Virtually Hack-Proof </a:t>
            </a:r>
            <a:endParaRPr lang="en-US" sz="2800" dirty="0"/>
          </a:p>
        </p:txBody>
      </p:sp>
    </p:spTree>
    <p:extLst>
      <p:ext uri="{BB962C8B-B14F-4D97-AF65-F5344CB8AC3E}">
        <p14:creationId xmlns="" xmlns:p14="http://schemas.microsoft.com/office/powerpoint/2010/main" val="12279013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5851" y="228600"/>
            <a:ext cx="8458200" cy="160020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latin typeface="Times New Roman" panose="02020603050405020304" pitchFamily="18" charset="0"/>
                <a:cs typeface="Times New Roman" panose="02020603050405020304" pitchFamily="18" charset="0"/>
              </a:rPr>
              <a:t>Existing wireless technology - Why do we need an alternate technology?</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685800" y="2819400"/>
            <a:ext cx="7543800" cy="38862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latin typeface="Times New Roman" panose="02020603050405020304" pitchFamily="18" charset="0"/>
                <a:cs typeface="Times New Roman" panose="02020603050405020304" pitchFamily="18" charset="0"/>
              </a:rPr>
              <a:t>CAPACITY</a:t>
            </a:r>
          </a:p>
          <a:p>
            <a:r>
              <a:rPr lang="en-US" dirty="0" smtClean="0">
                <a:latin typeface="Times New Roman" panose="02020603050405020304" pitchFamily="18" charset="0"/>
                <a:cs typeface="Times New Roman" panose="02020603050405020304" pitchFamily="18" charset="0"/>
              </a:rPr>
              <a:t>EFFICIENCY</a:t>
            </a:r>
          </a:p>
          <a:p>
            <a:r>
              <a:rPr lang="en-US" dirty="0" smtClean="0">
                <a:latin typeface="Times New Roman" panose="02020603050405020304" pitchFamily="18" charset="0"/>
                <a:cs typeface="Times New Roman" panose="02020603050405020304" pitchFamily="18" charset="0"/>
              </a:rPr>
              <a:t>AVAILABILITY</a:t>
            </a:r>
          </a:p>
          <a:p>
            <a:r>
              <a:rPr lang="en-US" dirty="0" smtClean="0">
                <a:latin typeface="Times New Roman" panose="02020603050405020304" pitchFamily="18" charset="0"/>
                <a:cs typeface="Times New Roman" panose="02020603050405020304" pitchFamily="18" charset="0"/>
              </a:rPr>
              <a:t>SECURITY</a:t>
            </a:r>
            <a:endParaRPr lang="en-US" dirty="0">
              <a:latin typeface="Times New Roman" panose="02020603050405020304" pitchFamily="18" charset="0"/>
              <a:cs typeface="Times New Roman" panose="02020603050405020304" pitchFamily="18" charset="0"/>
            </a:endParaRPr>
          </a:p>
        </p:txBody>
      </p:sp>
      <p:pic>
        <p:nvPicPr>
          <p:cNvPr id="4" name="Picture 2" descr="C:\Users\Jasleen Kaur\Desktop\LTE-WiFi-LiFi-House-Illustration.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886200" y="2601705"/>
            <a:ext cx="4604427" cy="257989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0335132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09600" y="533400"/>
            <a:ext cx="8153400" cy="762000"/>
          </a:xfrm>
          <a:prstGeom prst="rect">
            <a:avLst/>
          </a:prstGeom>
          <a:ln>
            <a:miter lim="800000"/>
            <a:headEnd/>
            <a:tailEnd/>
          </a:ln>
          <a:extLst/>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sz="4800" smtClean="0">
                <a:latin typeface="Times New Roman" pitchFamily="18" charset="0"/>
                <a:cs typeface="Times New Roman" pitchFamily="18" charset="0"/>
              </a:rPr>
              <a:t> </a:t>
            </a:r>
            <a:r>
              <a:rPr lang="en-US" smtClean="0">
                <a:latin typeface="Times New Roman" pitchFamily="18" charset="0"/>
                <a:cs typeface="Times New Roman" pitchFamily="18" charset="0"/>
              </a:rPr>
              <a:t>OVERCOMING WIFI ISSUES</a:t>
            </a:r>
            <a:endParaRPr lang="en-US">
              <a:latin typeface="Times New Roman" pitchFamily="18" charset="0"/>
              <a:cs typeface="Times New Roman" pitchFamily="18" charset="0"/>
            </a:endParaRPr>
          </a:p>
        </p:txBody>
      </p:sp>
      <p:sp>
        <p:nvSpPr>
          <p:cNvPr id="3" name="Text Placeholder 2"/>
          <p:cNvSpPr txBox="1">
            <a:spLocks/>
          </p:cNvSpPr>
          <p:nvPr/>
        </p:nvSpPr>
        <p:spPr>
          <a:xfrm>
            <a:off x="381000" y="1524000"/>
            <a:ext cx="4495800" cy="51054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FFCC"/>
              </a:buClr>
              <a:buFont typeface="Wingdings" pitchFamily="2" charset="2"/>
              <a:buChar char="Ø"/>
              <a:defRPr/>
            </a:pPr>
            <a:r>
              <a:rPr lang="en-US" sz="2000" dirty="0" smtClean="0">
                <a:latin typeface="Times New Roman" pitchFamily="18" charset="0"/>
                <a:cs typeface="Times New Roman" pitchFamily="18" charset="0"/>
              </a:rPr>
              <a:t> CAPACITY</a:t>
            </a:r>
          </a:p>
          <a:p>
            <a:pPr marL="1188720" lvl="3" indent="-210312">
              <a:buClr>
                <a:srgbClr val="FFFFCC"/>
              </a:buClr>
              <a:buFont typeface="Wingdings" pitchFamily="2" charset="2"/>
              <a:buChar char="§"/>
              <a:defRPr/>
            </a:pPr>
            <a:r>
              <a:rPr lang="en-US" sz="1800" dirty="0" smtClean="0">
                <a:latin typeface="Times New Roman" pitchFamily="18" charset="0"/>
                <a:cs typeface="Times New Roman" pitchFamily="18" charset="0"/>
              </a:rPr>
              <a:t>Spectrum is 10,000 times greater than that of radio frequency</a:t>
            </a:r>
          </a:p>
          <a:p>
            <a:pPr>
              <a:buClr>
                <a:srgbClr val="FFFFCC"/>
              </a:buClr>
              <a:buFont typeface="Wingdings" pitchFamily="2" charset="2"/>
              <a:buChar char="Ø"/>
              <a:defRPr/>
            </a:pPr>
            <a:r>
              <a:rPr lang="en-US" sz="2000" dirty="0" smtClean="0">
                <a:latin typeface="Times New Roman" pitchFamily="18" charset="0"/>
                <a:cs typeface="Times New Roman" pitchFamily="18" charset="0"/>
              </a:rPr>
              <a:t> EFFICIENCY</a:t>
            </a:r>
          </a:p>
          <a:p>
            <a:pPr marL="1188720" lvl="3" indent="-210312">
              <a:buClr>
                <a:srgbClr val="FFFFCC"/>
              </a:buClr>
              <a:buFont typeface="Wingdings" pitchFamily="2" charset="2"/>
              <a:buChar char="§"/>
              <a:defRPr/>
            </a:pPr>
            <a:r>
              <a:rPr lang="en-US" sz="1800" dirty="0" smtClean="0">
                <a:latin typeface="Times New Roman" pitchFamily="18" charset="0"/>
                <a:cs typeface="Times New Roman" pitchFamily="18" charset="0"/>
              </a:rPr>
              <a:t>Highly efficient since LED consumes less energy</a:t>
            </a:r>
          </a:p>
          <a:p>
            <a:pPr>
              <a:buClr>
                <a:srgbClr val="FFFFCC"/>
              </a:buClr>
              <a:buFont typeface="Wingdings" pitchFamily="2" charset="2"/>
              <a:buChar char="Ø"/>
              <a:defRPr/>
            </a:pPr>
            <a:r>
              <a:rPr lang="en-US" sz="2000" dirty="0" smtClean="0">
                <a:latin typeface="Times New Roman" pitchFamily="18" charset="0"/>
                <a:cs typeface="Times New Roman" pitchFamily="18" charset="0"/>
              </a:rPr>
              <a:t> AVAILABILITY</a:t>
            </a:r>
          </a:p>
          <a:p>
            <a:pPr marL="1188720" lvl="3" indent="-210312">
              <a:buClr>
                <a:srgbClr val="FFFFCC"/>
              </a:buClr>
              <a:buFont typeface="Wingdings" pitchFamily="2" charset="2"/>
              <a:buChar char="§"/>
              <a:defRPr/>
            </a:pPr>
            <a:r>
              <a:rPr lang="en-US" sz="1800" dirty="0" smtClean="0">
                <a:latin typeface="Times New Roman" pitchFamily="18" charset="0"/>
                <a:cs typeface="Times New Roman" pitchFamily="18" charset="0"/>
              </a:rPr>
              <a:t>Light waves available everywhere</a:t>
            </a:r>
            <a:r>
              <a:rPr lang="en-US" dirty="0" smtClean="0">
                <a:latin typeface="Times New Roman" pitchFamily="18" charset="0"/>
                <a:cs typeface="Times New Roman" pitchFamily="18" charset="0"/>
              </a:rPr>
              <a:t>. </a:t>
            </a:r>
          </a:p>
          <a:p>
            <a:pPr>
              <a:buClr>
                <a:srgbClr val="FFFFCC"/>
              </a:buClr>
              <a:buFont typeface="Wingdings" pitchFamily="2" charset="2"/>
              <a:buChar char="Ø"/>
              <a:defRPr/>
            </a:pPr>
            <a:r>
              <a:rPr lang="en-US" sz="2000" dirty="0" smtClean="0">
                <a:latin typeface="Times New Roman" pitchFamily="18" charset="0"/>
                <a:cs typeface="Times New Roman" pitchFamily="18" charset="0"/>
              </a:rPr>
              <a:t> SECURITY</a:t>
            </a:r>
          </a:p>
          <a:p>
            <a:pPr marL="1188720" lvl="3" indent="-210312">
              <a:buClr>
                <a:srgbClr val="FFFFCC"/>
              </a:buClr>
              <a:buFont typeface="Wingdings" pitchFamily="2" charset="2"/>
              <a:buChar char="§"/>
              <a:defRPr/>
            </a:pPr>
            <a:r>
              <a:rPr lang="en-US" sz="1800" dirty="0" smtClean="0">
                <a:latin typeface="Times New Roman" pitchFamily="18" charset="0"/>
                <a:cs typeface="Times New Roman" pitchFamily="18" charset="0"/>
              </a:rPr>
              <a:t>Cannot penetrate through walls. Hence data cannot be intercepted.</a:t>
            </a:r>
            <a:endParaRPr lang="en-US" sz="1800" dirty="0">
              <a:latin typeface="Times New Roman" pitchFamily="18" charset="0"/>
              <a:cs typeface="Times New Roman" pitchFamily="18" charset="0"/>
            </a:endParaRPr>
          </a:p>
        </p:txBody>
      </p:sp>
      <p:pic>
        <p:nvPicPr>
          <p:cNvPr id="5122" name="Picture 2" descr="Image result for wifi vs lifi"/>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876800" y="1905000"/>
            <a:ext cx="3276600" cy="32766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728754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76600" y="304800"/>
            <a:ext cx="3157659" cy="584775"/>
          </a:xfrm>
          <a:prstGeom prst="rect">
            <a:avLst/>
          </a:prstGeom>
        </p:spPr>
        <p:txBody>
          <a:bodyPr wrap="none">
            <a:spAutoFit/>
          </a:bodyPr>
          <a:lstStyle/>
          <a:p>
            <a:r>
              <a:rPr lang="en-US" sz="3200" dirty="0" smtClean="0">
                <a:solidFill>
                  <a:schemeClr val="tx1"/>
                </a:solidFill>
                <a:latin typeface="Times New Roman" pitchFamily="18" charset="0"/>
                <a:cs typeface="Times New Roman" pitchFamily="18" charset="0"/>
              </a:rPr>
              <a:t>APPLICATIONS </a:t>
            </a:r>
            <a:endParaRPr lang="en-US" sz="3200" dirty="0"/>
          </a:p>
        </p:txBody>
      </p:sp>
      <p:sp>
        <p:nvSpPr>
          <p:cNvPr id="5" name="Title 1"/>
          <p:cNvSpPr txBox="1">
            <a:spLocks/>
          </p:cNvSpPr>
          <p:nvPr/>
        </p:nvSpPr>
        <p:spPr>
          <a:xfrm>
            <a:off x="1143000" y="3124200"/>
            <a:ext cx="2819400" cy="762000"/>
          </a:xfrm>
          <a:prstGeom prst="rect">
            <a:avLst/>
          </a:prstGeom>
          <a:ln>
            <a:miter lim="800000"/>
            <a:headEnd/>
            <a:tailEnd/>
          </a:ln>
          <a:extLst/>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sz="2000" dirty="0" smtClean="0">
                <a:latin typeface="Times New Roman" pitchFamily="18" charset="0"/>
                <a:cs typeface="Times New Roman" pitchFamily="18" charset="0"/>
              </a:rPr>
              <a:t>TRAFFIC SCENARIO</a:t>
            </a:r>
            <a:endParaRPr lang="en-US" sz="2000" dirty="0">
              <a:latin typeface="Times New Roman" pitchFamily="18" charset="0"/>
              <a:cs typeface="Times New Roman" pitchFamily="18" charset="0"/>
            </a:endParaRPr>
          </a:p>
        </p:txBody>
      </p:sp>
      <p:pic>
        <p:nvPicPr>
          <p:cNvPr id="6" name="Picture 5"/>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43000" y="972767"/>
            <a:ext cx="2623804" cy="22276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Title 1"/>
          <p:cNvSpPr txBox="1">
            <a:spLocks/>
          </p:cNvSpPr>
          <p:nvPr/>
        </p:nvSpPr>
        <p:spPr>
          <a:xfrm>
            <a:off x="838200" y="5979819"/>
            <a:ext cx="3429000" cy="457200"/>
          </a:xfrm>
          <a:prstGeom prst="rect">
            <a:avLst/>
          </a:prstGeom>
          <a:ln>
            <a:miter lim="800000"/>
            <a:headEnd/>
            <a:tailEnd/>
          </a:ln>
          <a:extLst/>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sz="1800" dirty="0" smtClean="0">
                <a:latin typeface="Times New Roman" pitchFamily="18" charset="0"/>
                <a:cs typeface="Times New Roman" pitchFamily="18" charset="0"/>
              </a:rPr>
              <a:t>LECTURE / SEMINAR HALLS</a:t>
            </a:r>
            <a:endParaRPr lang="en-US" sz="1800" dirty="0">
              <a:latin typeface="Times New Roman" pitchFamily="18" charset="0"/>
              <a:cs typeface="Times New Roman" pitchFamily="18" charset="0"/>
            </a:endParaRPr>
          </a:p>
        </p:txBody>
      </p:sp>
      <p:pic>
        <p:nvPicPr>
          <p:cNvPr id="8" name="Picture 4"/>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143000" y="3666287"/>
            <a:ext cx="2571527" cy="23391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Title 1"/>
          <p:cNvSpPr txBox="1">
            <a:spLocks/>
          </p:cNvSpPr>
          <p:nvPr/>
        </p:nvSpPr>
        <p:spPr>
          <a:xfrm>
            <a:off x="4892718" y="5017988"/>
            <a:ext cx="2590800" cy="457200"/>
          </a:xfrm>
          <a:prstGeom prst="rect">
            <a:avLst/>
          </a:prstGeom>
          <a:ln>
            <a:miter lim="800000"/>
            <a:headEnd/>
            <a:tailEnd/>
          </a:ln>
          <a:extLst/>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sz="2800" dirty="0" smtClean="0">
                <a:latin typeface="Times New Roman" pitchFamily="18" charset="0"/>
                <a:cs typeface="Times New Roman" pitchFamily="18" charset="0"/>
              </a:rPr>
              <a:t>AIRCRAFTS</a:t>
            </a:r>
            <a:endParaRPr lang="en-US" sz="2800" dirty="0">
              <a:latin typeface="Times New Roman" pitchFamily="18" charset="0"/>
              <a:cs typeface="Times New Roman" pitchFamily="18" charset="0"/>
            </a:endParaRPr>
          </a:p>
        </p:txBody>
      </p:sp>
      <p:pic>
        <p:nvPicPr>
          <p:cNvPr id="10" name="Picture 6"/>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962400" y="1219200"/>
            <a:ext cx="4340022" cy="361668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0019131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71499" y="197798"/>
            <a:ext cx="8001000" cy="762000"/>
          </a:xfrm>
          <a:prstGeom prst="rect">
            <a:avLst/>
          </a:prstGeom>
          <a:ln>
            <a:miter lim="800000"/>
            <a:headEnd/>
            <a:tailEnd/>
          </a:ln>
          <a:extLst/>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sz="4000" smtClean="0">
                <a:latin typeface="Times New Roman" pitchFamily="18" charset="0"/>
                <a:cs typeface="Times New Roman" pitchFamily="18" charset="0"/>
              </a:rPr>
              <a:t>HOME AND SMALL OFFICES</a:t>
            </a:r>
            <a:endParaRPr lang="en-US" sz="4000">
              <a:latin typeface="Times New Roman" pitchFamily="18" charset="0"/>
              <a:cs typeface="Times New Roman" pitchFamily="18" charset="0"/>
            </a:endParaRPr>
          </a:p>
        </p:txBody>
      </p:sp>
      <p:sp>
        <p:nvSpPr>
          <p:cNvPr id="3" name="Text Placeholder 2"/>
          <p:cNvSpPr txBox="1">
            <a:spLocks/>
          </p:cNvSpPr>
          <p:nvPr/>
        </p:nvSpPr>
        <p:spPr>
          <a:xfrm>
            <a:off x="0" y="990601"/>
            <a:ext cx="8385175" cy="54102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FFCC"/>
              </a:buClr>
              <a:buFont typeface="Wingdings" pitchFamily="2" charset="2"/>
              <a:buChar char="Ø"/>
              <a:defRPr/>
            </a:pPr>
            <a:r>
              <a:rPr lang="en-US"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In home and small offices, Li-Fi can be used to communicate with devices like</a:t>
            </a:r>
          </a:p>
          <a:p>
            <a:pPr lvl="2">
              <a:buClr>
                <a:srgbClr val="FFFFCC"/>
              </a:buClr>
              <a:buFont typeface="Wingdings" pitchFamily="2" charset="2"/>
              <a:buChar char="Ø"/>
              <a:defRPr/>
            </a:pPr>
            <a:r>
              <a:rPr lang="en-US" sz="2200" dirty="0" smtClean="0">
                <a:latin typeface="Times New Roman" pitchFamily="18" charset="0"/>
                <a:cs typeface="Times New Roman" pitchFamily="18" charset="0"/>
              </a:rPr>
              <a:t>Laptops</a:t>
            </a:r>
          </a:p>
          <a:p>
            <a:pPr lvl="2">
              <a:buClr>
                <a:srgbClr val="FFFFCC"/>
              </a:buClr>
              <a:buFont typeface="Wingdings" pitchFamily="2" charset="2"/>
              <a:buChar char="Ø"/>
              <a:defRPr/>
            </a:pPr>
            <a:r>
              <a:rPr lang="en-US" sz="2200" dirty="0" smtClean="0">
                <a:latin typeface="Times New Roman" pitchFamily="18" charset="0"/>
                <a:cs typeface="Times New Roman" pitchFamily="18" charset="0"/>
              </a:rPr>
              <a:t>Internet access</a:t>
            </a:r>
          </a:p>
          <a:p>
            <a:pPr lvl="2">
              <a:buClr>
                <a:srgbClr val="FFFFCC"/>
              </a:buClr>
              <a:buFont typeface="Wingdings" pitchFamily="2" charset="2"/>
              <a:buChar char="Ø"/>
              <a:defRPr/>
            </a:pPr>
            <a:r>
              <a:rPr lang="en-US" sz="2200" dirty="0" smtClean="0">
                <a:latin typeface="Times New Roman" pitchFamily="18" charset="0"/>
                <a:cs typeface="Times New Roman" pitchFamily="18" charset="0"/>
              </a:rPr>
              <a:t>HD video streaming</a:t>
            </a:r>
          </a:p>
          <a:p>
            <a:pPr lvl="2">
              <a:buClr>
                <a:srgbClr val="FFFFCC"/>
              </a:buClr>
              <a:buFont typeface="Wingdings" pitchFamily="2" charset="2"/>
              <a:buChar char="Ø"/>
              <a:defRPr/>
            </a:pPr>
            <a:r>
              <a:rPr lang="en-US" sz="2200" dirty="0" smtClean="0">
                <a:latin typeface="Times New Roman" pitchFamily="18" charset="0"/>
                <a:cs typeface="Times New Roman" pitchFamily="18" charset="0"/>
              </a:rPr>
              <a:t>Printer</a:t>
            </a:r>
            <a:endParaRPr lang="en-US" sz="2200" dirty="0">
              <a:latin typeface="Times New Roman" pitchFamily="18" charset="0"/>
              <a:cs typeface="Times New Roman" pitchFamily="18" charset="0"/>
            </a:endParaRPr>
          </a:p>
        </p:txBody>
      </p:sp>
      <p:pic>
        <p:nvPicPr>
          <p:cNvPr id="4" name="Picture 5"/>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876800" y="1600200"/>
            <a:ext cx="4033838" cy="1981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2"/>
          <p:cNvPicPr>
            <a:picLocks noChangeAspect="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0" y="3581400"/>
            <a:ext cx="9144000" cy="327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2057526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458200" cy="400110"/>
          </a:xfrm>
          <a:prstGeom prst="rect">
            <a:avLst/>
          </a:prstGeom>
        </p:spPr>
        <p:txBody>
          <a:bodyPr wrap="square">
            <a:spAutoFit/>
          </a:bodyPr>
          <a:lstStyle/>
          <a:p>
            <a:r>
              <a:rPr lang="en-US" sz="2000" b="1" dirty="0" smtClean="0"/>
              <a:t>HARDWARE REQUIREMENTS 		SOFTWARE REQUIREMENTS</a:t>
            </a:r>
            <a:endParaRPr lang="en-US" sz="2000" b="1" dirty="0"/>
          </a:p>
        </p:txBody>
      </p:sp>
      <p:pic>
        <p:nvPicPr>
          <p:cNvPr id="3"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04800" y="1295400"/>
            <a:ext cx="2590800" cy="24985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04800" y="3962400"/>
            <a:ext cx="3352800" cy="264200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609600" y="838200"/>
            <a:ext cx="2707151" cy="369332"/>
          </a:xfrm>
          <a:prstGeom prst="rect">
            <a:avLst/>
          </a:prstGeom>
        </p:spPr>
        <p:txBody>
          <a:bodyPr wrap="none">
            <a:spAutoFit/>
          </a:bodyPr>
          <a:lstStyle/>
          <a:p>
            <a:pPr algn="just"/>
            <a:r>
              <a:rPr lang="en-US" dirty="0" smtClean="0"/>
              <a:t>1.ESP 8266 Wi-Fi Module : </a:t>
            </a:r>
          </a:p>
        </p:txBody>
      </p:sp>
      <p:sp>
        <p:nvSpPr>
          <p:cNvPr id="6" name="Rectangle 5"/>
          <p:cNvSpPr/>
          <p:nvPr/>
        </p:nvSpPr>
        <p:spPr>
          <a:xfrm>
            <a:off x="304800" y="3886200"/>
            <a:ext cx="1583767" cy="369332"/>
          </a:xfrm>
          <a:prstGeom prst="rect">
            <a:avLst/>
          </a:prstGeom>
        </p:spPr>
        <p:txBody>
          <a:bodyPr wrap="none">
            <a:spAutoFit/>
          </a:bodyPr>
          <a:lstStyle/>
          <a:p>
            <a:r>
              <a:rPr lang="en-US" dirty="0" smtClean="0"/>
              <a:t>Relay Module :</a:t>
            </a:r>
          </a:p>
        </p:txBody>
      </p:sp>
      <p:pic>
        <p:nvPicPr>
          <p:cNvPr id="7" name="Picture 5"/>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724400" y="1295400"/>
            <a:ext cx="3383102" cy="990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8" name="Picture 2" descr="Image result for arduino ide">
            <a:hlinkClick r:id="rId5"/>
          </p:cNvPr>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5257800" y="2590800"/>
            <a:ext cx="2474207" cy="1682843"/>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2" descr="Image result for what is ifttt app">
            <a:hlinkClick r:id="rId7"/>
          </p:cNvPr>
          <p:cNvPicPr>
            <a:picLocks noChangeAspect="1" noChangeArrowheads="1"/>
          </p:cNvPicPr>
          <p:nvPr/>
        </p:nvPicPr>
        <p:blipFill>
          <a:blip r:embed="rId8" cstate="print">
            <a:extLst>
              <a:ext uri="{28A0092B-C50C-407E-A947-70E740481C1C}">
                <a14:useLocalDpi xmlns="" xmlns:a14="http://schemas.microsoft.com/office/drawing/2010/main" val="0"/>
              </a:ext>
            </a:extLst>
          </a:blip>
          <a:srcRect/>
          <a:stretch>
            <a:fillRect/>
          </a:stretch>
        </p:blipFill>
        <p:spPr bwMode="auto">
          <a:xfrm>
            <a:off x="4724400" y="4648200"/>
            <a:ext cx="3588530" cy="19431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extLst/>
          </a:blip>
          <a:srcRect/>
          <a:stretch>
            <a:fillRect/>
          </a:stretch>
        </p:blipFill>
        <p:spPr bwMode="auto">
          <a:xfrm>
            <a:off x="457200" y="907357"/>
            <a:ext cx="6248400" cy="3124200"/>
          </a:xfrm>
          <a:prstGeom prst="rect">
            <a:avLst/>
          </a:prstGeom>
          <a:noFill/>
        </p:spPr>
      </p:pic>
      <p:sp>
        <p:nvSpPr>
          <p:cNvPr id="3" name="Rectangle 2"/>
          <p:cNvSpPr/>
          <p:nvPr/>
        </p:nvSpPr>
        <p:spPr>
          <a:xfrm>
            <a:off x="3429000" y="228600"/>
            <a:ext cx="1954381" cy="646331"/>
          </a:xfrm>
          <a:prstGeom prst="rect">
            <a:avLst/>
          </a:prstGeom>
        </p:spPr>
        <p:txBody>
          <a:bodyPr wrap="none">
            <a:spAutoFit/>
          </a:bodyPr>
          <a:lstStyle/>
          <a:p>
            <a:r>
              <a:rPr lang="en-US" sz="3600" b="1" dirty="0">
                <a:latin typeface="Times New Roman" pitchFamily="18" charset="0"/>
                <a:cs typeface="Times New Roman" pitchFamily="18" charset="0"/>
              </a:rPr>
              <a:t>DESIGN</a:t>
            </a:r>
            <a:endParaRPr lang="en-US" sz="3600" dirty="0"/>
          </a:p>
        </p:txBody>
      </p:sp>
      <p:pic>
        <p:nvPicPr>
          <p:cNvPr id="1026" name="Picture 2" descr="Image result for lifi">
            <a:hlinkClick r:id="rId3"/>
          </p:cNvPr>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838200" y="4031557"/>
            <a:ext cx="2181225" cy="2095501"/>
          </a:xfrm>
          <a:prstGeom prst="rect">
            <a:avLst/>
          </a:prstGeom>
          <a:noFill/>
          <a:extLst>
            <a:ext uri="{909E8E84-426E-40DD-AFC4-6F175D3DCCD1}">
              <a14:hiddenFill xmlns="" xmlns:a14="http://schemas.microsoft.com/office/drawing/2010/main">
                <a:solidFill>
                  <a:srgbClr val="FFFFFF"/>
                </a:solidFill>
              </a14:hiddenFill>
            </a:ext>
          </a:extLst>
        </p:spPr>
      </p:pic>
      <p:cxnSp>
        <p:nvCxnSpPr>
          <p:cNvPr id="5" name="Elbow Connector 4"/>
          <p:cNvCxnSpPr/>
          <p:nvPr/>
        </p:nvCxnSpPr>
        <p:spPr>
          <a:xfrm rot="5400000">
            <a:off x="-732005" y="3162300"/>
            <a:ext cx="3200400" cy="381000"/>
          </a:xfrm>
          <a:prstGeom prst="bentConnector3">
            <a:avLst>
              <a:gd name="adj1" fmla="val 17477"/>
            </a:avLst>
          </a:prstGeom>
        </p:spPr>
        <p:style>
          <a:lnRef idx="2">
            <a:schemeClr val="dk1"/>
          </a:lnRef>
          <a:fillRef idx="0">
            <a:schemeClr val="dk1"/>
          </a:fillRef>
          <a:effectRef idx="1">
            <a:schemeClr val="dk1"/>
          </a:effectRef>
          <a:fontRef idx="minor">
            <a:schemeClr val="tx1"/>
          </a:fontRef>
        </p:style>
      </p:cxnSp>
      <p:cxnSp>
        <p:nvCxnSpPr>
          <p:cNvPr id="9" name="Straight Arrow Connector 8"/>
          <p:cNvCxnSpPr/>
          <p:nvPr/>
        </p:nvCxnSpPr>
        <p:spPr>
          <a:xfrm>
            <a:off x="677695" y="4953000"/>
            <a:ext cx="617705"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 name="Title 9"/>
          <p:cNvSpPr>
            <a:spLocks noGrp="1"/>
          </p:cNvSpPr>
          <p:nvPr>
            <p:ph type="title"/>
          </p:nvPr>
        </p:nvSpPr>
        <p:spPr>
          <a:xfrm>
            <a:off x="3352800" y="4507807"/>
            <a:ext cx="4458511" cy="1143000"/>
          </a:xfrm>
        </p:spPr>
        <p:txBody>
          <a:bodyPr/>
          <a:lstStyle/>
          <a:p>
            <a:r>
              <a:rPr lang="en-US" sz="3600" dirty="0" smtClean="0">
                <a:solidFill>
                  <a:schemeClr val="tx1"/>
                </a:solidFill>
              </a:rPr>
              <a:t>The light steps forward</a:t>
            </a:r>
            <a:br>
              <a:rPr lang="en-US" sz="3600" dirty="0" smtClean="0">
                <a:solidFill>
                  <a:schemeClr val="tx1"/>
                </a:solidFill>
              </a:rPr>
            </a:br>
            <a:r>
              <a:rPr lang="en-US" sz="3600" dirty="0" smtClean="0">
                <a:solidFill>
                  <a:schemeClr val="tx1"/>
                </a:solidFill>
              </a:rPr>
              <a:t>to transfer “THE DATA” </a:t>
            </a:r>
            <a:endParaRPr lang="en-US" sz="3600" dirty="0">
              <a:solidFill>
                <a:schemeClr val="tx1"/>
              </a:solidFill>
            </a:endParaRPr>
          </a:p>
        </p:txBody>
      </p:sp>
    </p:spTree>
    <p:extLst>
      <p:ext uri="{BB962C8B-B14F-4D97-AF65-F5344CB8AC3E}">
        <p14:creationId xmlns="" xmlns:p14="http://schemas.microsoft.com/office/powerpoint/2010/main" val="6527856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52400"/>
            <a:ext cx="2740558" cy="523220"/>
          </a:xfrm>
          <a:prstGeom prst="rect">
            <a:avLst/>
          </a:prstGeom>
        </p:spPr>
        <p:txBody>
          <a:bodyPr wrap="none">
            <a:spAutoFit/>
          </a:bodyPr>
          <a:lstStyle/>
          <a:p>
            <a:r>
              <a:rPr lang="en-US" sz="2800" b="1" dirty="0" smtClean="0"/>
              <a:t>System proposed</a:t>
            </a:r>
            <a:endParaRPr lang="en-US" sz="2800" b="1" dirty="0"/>
          </a:p>
        </p:txBody>
      </p:sp>
      <p:pic>
        <p:nvPicPr>
          <p:cNvPr id="3"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09600" y="1066800"/>
            <a:ext cx="1981200" cy="191068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09600" y="4191000"/>
            <a:ext cx="1828800" cy="14410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5" name="Picture 5"/>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419600" y="1524000"/>
            <a:ext cx="3122863" cy="914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cxnSp>
        <p:nvCxnSpPr>
          <p:cNvPr id="9" name="Straight Arrow Connector 8"/>
          <p:cNvCxnSpPr/>
          <p:nvPr/>
        </p:nvCxnSpPr>
        <p:spPr>
          <a:xfrm flipH="1">
            <a:off x="2514600" y="1981200"/>
            <a:ext cx="18288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0" name="Straight Arrow Connector 9"/>
          <p:cNvCxnSpPr/>
          <p:nvPr/>
        </p:nvCxnSpPr>
        <p:spPr>
          <a:xfrm flipV="1">
            <a:off x="6172200" y="2438400"/>
            <a:ext cx="0" cy="9144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1" name="Straight Arrow Connector 10"/>
          <p:cNvCxnSpPr/>
          <p:nvPr/>
        </p:nvCxnSpPr>
        <p:spPr>
          <a:xfrm>
            <a:off x="1447800" y="2971800"/>
            <a:ext cx="0" cy="11430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4" name="Rectangle 13"/>
          <p:cNvSpPr/>
          <p:nvPr/>
        </p:nvSpPr>
        <p:spPr>
          <a:xfrm>
            <a:off x="2667000" y="1447800"/>
            <a:ext cx="1753044" cy="369332"/>
          </a:xfrm>
          <a:prstGeom prst="rect">
            <a:avLst/>
          </a:prstGeom>
        </p:spPr>
        <p:txBody>
          <a:bodyPr wrap="none">
            <a:spAutoFit/>
          </a:bodyPr>
          <a:lstStyle/>
          <a:p>
            <a:r>
              <a:rPr lang="en-US" dirty="0" smtClean="0"/>
              <a:t>Sends 0’s and 1’s</a:t>
            </a:r>
            <a:endParaRPr lang="en-US" dirty="0"/>
          </a:p>
        </p:txBody>
      </p:sp>
      <p:sp>
        <p:nvSpPr>
          <p:cNvPr id="15" name="Rectangle 14"/>
          <p:cNvSpPr/>
          <p:nvPr/>
        </p:nvSpPr>
        <p:spPr>
          <a:xfrm>
            <a:off x="1524000" y="3276600"/>
            <a:ext cx="2367828" cy="369332"/>
          </a:xfrm>
          <a:prstGeom prst="rect">
            <a:avLst/>
          </a:prstGeom>
        </p:spPr>
        <p:txBody>
          <a:bodyPr wrap="none">
            <a:spAutoFit/>
          </a:bodyPr>
          <a:lstStyle/>
          <a:p>
            <a:r>
              <a:rPr lang="en-US" dirty="0" smtClean="0"/>
              <a:t>Sends on and off status</a:t>
            </a:r>
            <a:endParaRPr lang="en-US" dirty="0"/>
          </a:p>
        </p:txBody>
      </p:sp>
      <p:pic>
        <p:nvPicPr>
          <p:cNvPr id="1026" name="Picture 2" descr="https://www.androidcentral.com/sites/androidcentral.com/files/styles/large/public/topic_images/2016/google-assistant-topic.png?itok=r9tg3yU1"/>
          <p:cNvPicPr>
            <a:picLocks noChangeAspect="1" noChangeArrowheads="1"/>
          </p:cNvPicPr>
          <p:nvPr/>
        </p:nvPicPr>
        <p:blipFill>
          <a:blip r:embed="rId5" cstate="print"/>
          <a:srcRect/>
          <a:stretch>
            <a:fillRect/>
          </a:stretch>
        </p:blipFill>
        <p:spPr bwMode="auto">
          <a:xfrm>
            <a:off x="5715000" y="5486400"/>
            <a:ext cx="1213478" cy="1211961"/>
          </a:xfrm>
          <a:prstGeom prst="rect">
            <a:avLst/>
          </a:prstGeom>
          <a:noFill/>
        </p:spPr>
      </p:pic>
      <p:cxnSp>
        <p:nvCxnSpPr>
          <p:cNvPr id="18" name="Straight Arrow Connector 17"/>
          <p:cNvCxnSpPr/>
          <p:nvPr/>
        </p:nvCxnSpPr>
        <p:spPr>
          <a:xfrm flipV="1">
            <a:off x="6248400" y="4495800"/>
            <a:ext cx="0" cy="9906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pic>
        <p:nvPicPr>
          <p:cNvPr id="1028" name="Picture 4" descr="https://ifttt.com/blog/2012/06/the-new-ifttt/_jcr_content/image.img.png/1471907965334.png"/>
          <p:cNvPicPr>
            <a:picLocks noChangeAspect="1" noChangeArrowheads="1"/>
          </p:cNvPicPr>
          <p:nvPr/>
        </p:nvPicPr>
        <p:blipFill>
          <a:blip r:embed="rId6" cstate="print"/>
          <a:srcRect/>
          <a:stretch>
            <a:fillRect/>
          </a:stretch>
        </p:blipFill>
        <p:spPr bwMode="auto">
          <a:xfrm>
            <a:off x="5257800" y="3429000"/>
            <a:ext cx="1828800" cy="1044416"/>
          </a:xfrm>
          <a:prstGeom prst="rect">
            <a:avLst/>
          </a:prstGeom>
          <a:noFill/>
        </p:spPr>
      </p:pic>
      <p:sp>
        <p:nvSpPr>
          <p:cNvPr id="26" name="Rectangle 25"/>
          <p:cNvSpPr/>
          <p:nvPr/>
        </p:nvSpPr>
        <p:spPr>
          <a:xfrm>
            <a:off x="6400800" y="4876800"/>
            <a:ext cx="1367297" cy="369332"/>
          </a:xfrm>
          <a:prstGeom prst="rect">
            <a:avLst/>
          </a:prstGeom>
        </p:spPr>
        <p:txBody>
          <a:bodyPr wrap="none">
            <a:spAutoFit/>
          </a:bodyPr>
          <a:lstStyle/>
          <a:p>
            <a:r>
              <a:rPr lang="en-US" dirty="0" smtClean="0"/>
              <a:t>Turn on light</a:t>
            </a:r>
            <a:endParaRPr lang="en-US" dirty="0"/>
          </a:p>
        </p:txBody>
      </p:sp>
      <p:sp>
        <p:nvSpPr>
          <p:cNvPr id="27" name="Rectangle 26"/>
          <p:cNvSpPr/>
          <p:nvPr/>
        </p:nvSpPr>
        <p:spPr>
          <a:xfrm>
            <a:off x="6324600" y="2819400"/>
            <a:ext cx="1854867" cy="646331"/>
          </a:xfrm>
          <a:prstGeom prst="rect">
            <a:avLst/>
          </a:prstGeom>
        </p:spPr>
        <p:txBody>
          <a:bodyPr wrap="none">
            <a:spAutoFit/>
          </a:bodyPr>
          <a:lstStyle/>
          <a:p>
            <a:r>
              <a:rPr lang="en-US" dirty="0" smtClean="0"/>
              <a:t>Sends 0’s and 1’s</a:t>
            </a:r>
          </a:p>
          <a:p>
            <a:r>
              <a:rPr lang="en-US" dirty="0" smtClean="0"/>
              <a:t>To respective pins</a:t>
            </a:r>
            <a:endParaRPr lang="en-US" dirty="0"/>
          </a:p>
        </p:txBody>
      </p:sp>
      <p:cxnSp>
        <p:nvCxnSpPr>
          <p:cNvPr id="34" name="Straight Arrow Connector 33"/>
          <p:cNvCxnSpPr/>
          <p:nvPr/>
        </p:nvCxnSpPr>
        <p:spPr>
          <a:xfrm>
            <a:off x="1905000" y="838200"/>
            <a:ext cx="0" cy="3810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37" name="Straight Connector 36"/>
          <p:cNvCxnSpPr/>
          <p:nvPr/>
        </p:nvCxnSpPr>
        <p:spPr>
          <a:xfrm>
            <a:off x="1905000" y="838200"/>
            <a:ext cx="4038600" cy="0"/>
          </a:xfrm>
          <a:prstGeom prst="line">
            <a:avLst/>
          </a:prstGeom>
        </p:spPr>
        <p:style>
          <a:lnRef idx="3">
            <a:schemeClr val="dk1"/>
          </a:lnRef>
          <a:fillRef idx="0">
            <a:schemeClr val="dk1"/>
          </a:fillRef>
          <a:effectRef idx="2">
            <a:schemeClr val="dk1"/>
          </a:effectRef>
          <a:fontRef idx="minor">
            <a:schemeClr val="tx1"/>
          </a:fontRef>
        </p:style>
      </p:cxnSp>
      <p:cxnSp>
        <p:nvCxnSpPr>
          <p:cNvPr id="38" name="Straight Arrow Connector 37"/>
          <p:cNvCxnSpPr>
            <a:endCxn id="5" idx="0"/>
          </p:cNvCxnSpPr>
          <p:nvPr/>
        </p:nvCxnSpPr>
        <p:spPr>
          <a:xfrm>
            <a:off x="5943600" y="838200"/>
            <a:ext cx="37432" cy="6858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pic>
        <p:nvPicPr>
          <p:cNvPr id="1030" name="Picture 6" descr="http://www.clipartbest.com/cliparts/ncX/aRq/ncXaRqBcB.jpeg"/>
          <p:cNvPicPr>
            <a:picLocks noChangeAspect="1" noChangeArrowheads="1"/>
          </p:cNvPicPr>
          <p:nvPr/>
        </p:nvPicPr>
        <p:blipFill>
          <a:blip r:embed="rId7" cstate="print"/>
          <a:srcRect/>
          <a:stretch>
            <a:fillRect/>
          </a:stretch>
        </p:blipFill>
        <p:spPr bwMode="auto">
          <a:xfrm>
            <a:off x="6172200" y="304800"/>
            <a:ext cx="1288822" cy="783765"/>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ounded Rectangle 37"/>
          <p:cNvSpPr/>
          <p:nvPr/>
        </p:nvSpPr>
        <p:spPr>
          <a:xfrm>
            <a:off x="0" y="2514600"/>
            <a:ext cx="2097088" cy="992187"/>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r>
              <a:rPr lang="en-US" sz="3200" dirty="0"/>
              <a:t>MODULES</a:t>
            </a:r>
          </a:p>
        </p:txBody>
      </p:sp>
      <p:cxnSp>
        <p:nvCxnSpPr>
          <p:cNvPr id="39" name="Straight Arrow Connector 38"/>
          <p:cNvCxnSpPr>
            <a:endCxn id="47" idx="1"/>
          </p:cNvCxnSpPr>
          <p:nvPr/>
        </p:nvCxnSpPr>
        <p:spPr>
          <a:xfrm>
            <a:off x="3667328" y="3446564"/>
            <a:ext cx="1836738"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40" name="Straight Connector 39"/>
          <p:cNvCxnSpPr/>
          <p:nvPr/>
        </p:nvCxnSpPr>
        <p:spPr>
          <a:xfrm>
            <a:off x="3667328" y="808038"/>
            <a:ext cx="0" cy="5114840"/>
          </a:xfrm>
          <a:prstGeom prst="line">
            <a:avLst/>
          </a:prstGeom>
        </p:spPr>
        <p:style>
          <a:lnRef idx="2">
            <a:schemeClr val="dk1"/>
          </a:lnRef>
          <a:fillRef idx="1">
            <a:schemeClr val="lt1"/>
          </a:fillRef>
          <a:effectRef idx="0">
            <a:schemeClr val="dk1"/>
          </a:effectRef>
          <a:fontRef idx="minor">
            <a:schemeClr val="dk1"/>
          </a:fontRef>
        </p:style>
      </p:cxnSp>
      <p:cxnSp>
        <p:nvCxnSpPr>
          <p:cNvPr id="41" name="Straight Arrow Connector 40"/>
          <p:cNvCxnSpPr/>
          <p:nvPr/>
        </p:nvCxnSpPr>
        <p:spPr>
          <a:xfrm>
            <a:off x="3667328" y="808038"/>
            <a:ext cx="1817688" cy="2297"/>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42" name="Straight Arrow Connector 41"/>
          <p:cNvCxnSpPr>
            <a:endCxn id="46" idx="1"/>
          </p:cNvCxnSpPr>
          <p:nvPr/>
        </p:nvCxnSpPr>
        <p:spPr>
          <a:xfrm>
            <a:off x="3667328" y="2108335"/>
            <a:ext cx="1836738"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45" name="Rounded Rectangle 44"/>
          <p:cNvSpPr/>
          <p:nvPr/>
        </p:nvSpPr>
        <p:spPr>
          <a:xfrm>
            <a:off x="5485016" y="369010"/>
            <a:ext cx="1636713" cy="88265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dirty="0"/>
              <a:t>Install and Configure </a:t>
            </a:r>
            <a:r>
              <a:rPr lang="en-US" dirty="0" err="1"/>
              <a:t>Blynk</a:t>
            </a:r>
            <a:r>
              <a:rPr lang="en-US" dirty="0"/>
              <a:t> App</a:t>
            </a:r>
          </a:p>
        </p:txBody>
      </p:sp>
      <p:sp>
        <p:nvSpPr>
          <p:cNvPr id="46" name="Rounded Rectangle 45"/>
          <p:cNvSpPr/>
          <p:nvPr/>
        </p:nvSpPr>
        <p:spPr>
          <a:xfrm>
            <a:off x="5504066" y="1667010"/>
            <a:ext cx="1749425" cy="88265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sz="1400" dirty="0" smtClean="0"/>
              <a:t>Downloading </a:t>
            </a:r>
            <a:r>
              <a:rPr lang="en-US" sz="1400" dirty="0"/>
              <a:t>and Setting up </a:t>
            </a:r>
            <a:r>
              <a:rPr lang="en-US" sz="1400" dirty="0" err="1"/>
              <a:t>Arduino</a:t>
            </a:r>
            <a:r>
              <a:rPr lang="en-US" sz="1400" dirty="0"/>
              <a:t> IDE </a:t>
            </a:r>
            <a:r>
              <a:rPr lang="en-US" sz="1400" dirty="0" smtClean="0"/>
              <a:t>and </a:t>
            </a:r>
            <a:r>
              <a:rPr lang="en-US" sz="1400" dirty="0" err="1"/>
              <a:t>Blynk</a:t>
            </a:r>
            <a:r>
              <a:rPr lang="en-US" sz="1400" dirty="0"/>
              <a:t> </a:t>
            </a:r>
            <a:r>
              <a:rPr lang="en-US" sz="1400" dirty="0" smtClean="0"/>
              <a:t>Libraries.</a:t>
            </a:r>
            <a:endParaRPr lang="en-US" sz="1400" dirty="0"/>
          </a:p>
        </p:txBody>
      </p:sp>
      <p:sp>
        <p:nvSpPr>
          <p:cNvPr id="47" name="Rounded Rectangle 46"/>
          <p:cNvSpPr/>
          <p:nvPr/>
        </p:nvSpPr>
        <p:spPr>
          <a:xfrm>
            <a:off x="5504066" y="2989364"/>
            <a:ext cx="1670050" cy="914400"/>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lgn="ctr">
              <a:spcBef>
                <a:spcPct val="20000"/>
              </a:spcBef>
              <a:buClr>
                <a:schemeClr val="accent3"/>
              </a:buClr>
              <a:buSzPct val="95000"/>
              <a:defRPr/>
            </a:pPr>
            <a:r>
              <a:rPr lang="en-US" dirty="0" smtClean="0"/>
              <a:t>Upload the     code</a:t>
            </a:r>
            <a:r>
              <a:rPr lang="en-US" dirty="0"/>
              <a:t> </a:t>
            </a:r>
            <a:r>
              <a:rPr lang="en-US" dirty="0" smtClean="0"/>
              <a:t>to </a:t>
            </a:r>
            <a:r>
              <a:rPr lang="en-US" dirty="0" err="1"/>
              <a:t>NodeMCU</a:t>
            </a:r>
            <a:endParaRPr lang="en-US" dirty="0"/>
          </a:p>
        </p:txBody>
      </p:sp>
      <p:sp>
        <p:nvSpPr>
          <p:cNvPr id="48" name="Rounded Rectangle 47"/>
          <p:cNvSpPr/>
          <p:nvPr/>
        </p:nvSpPr>
        <p:spPr>
          <a:xfrm>
            <a:off x="5504066" y="4140909"/>
            <a:ext cx="1624012" cy="992188"/>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dirty="0"/>
              <a:t>Hardware Assembly.</a:t>
            </a:r>
          </a:p>
        </p:txBody>
      </p:sp>
      <p:cxnSp>
        <p:nvCxnSpPr>
          <p:cNvPr id="50" name="Straight Arrow Connector 49"/>
          <p:cNvCxnSpPr>
            <a:endCxn id="48" idx="1"/>
          </p:cNvCxnSpPr>
          <p:nvPr/>
        </p:nvCxnSpPr>
        <p:spPr>
          <a:xfrm>
            <a:off x="3667328" y="4637003"/>
            <a:ext cx="1836738"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52" name="Straight Arrow Connector 51"/>
          <p:cNvCxnSpPr>
            <a:stCxn id="38" idx="3"/>
          </p:cNvCxnSpPr>
          <p:nvPr/>
        </p:nvCxnSpPr>
        <p:spPr>
          <a:xfrm flipV="1">
            <a:off x="2097088" y="2971800"/>
            <a:ext cx="1560512" cy="38894"/>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54" name="Straight Arrow Connector 53"/>
          <p:cNvCxnSpPr>
            <a:endCxn id="81" idx="1"/>
          </p:cNvCxnSpPr>
          <p:nvPr/>
        </p:nvCxnSpPr>
        <p:spPr>
          <a:xfrm>
            <a:off x="3667328" y="5922878"/>
            <a:ext cx="1899444"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81" name="Rounded Rectangle 80"/>
          <p:cNvSpPr/>
          <p:nvPr/>
        </p:nvSpPr>
        <p:spPr>
          <a:xfrm>
            <a:off x="5566772" y="5426784"/>
            <a:ext cx="1624012" cy="992188"/>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dirty="0"/>
              <a:t>Configuring IFTTT</a:t>
            </a:r>
          </a:p>
        </p:txBody>
      </p:sp>
      <p:sp>
        <p:nvSpPr>
          <p:cNvPr id="88" name="Rectangle 87"/>
          <p:cNvSpPr/>
          <p:nvPr/>
        </p:nvSpPr>
        <p:spPr>
          <a:xfrm>
            <a:off x="304800" y="533400"/>
            <a:ext cx="4572000" cy="523220"/>
          </a:xfrm>
          <a:prstGeom prst="rect">
            <a:avLst/>
          </a:prstGeom>
        </p:spPr>
        <p:txBody>
          <a:bodyPr>
            <a:spAutoFit/>
          </a:bodyPr>
          <a:lstStyle/>
          <a:p>
            <a:r>
              <a:rPr lang="en-US" sz="2800" b="1" dirty="0" smtClean="0"/>
              <a:t>MODULES:</a:t>
            </a:r>
            <a:endParaRPr lang="en-US" dirty="0"/>
          </a:p>
        </p:txBody>
      </p:sp>
    </p:spTree>
    <p:extLst>
      <p:ext uri="{BB962C8B-B14F-4D97-AF65-F5344CB8AC3E}">
        <p14:creationId xmlns="" xmlns:p14="http://schemas.microsoft.com/office/powerpoint/2010/main" val="29222572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Related image">
            <a:hlinkClick r:id="rId2"/>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4073796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1200" y="457200"/>
            <a:ext cx="5482783" cy="584775"/>
          </a:xfrm>
          <a:prstGeom prst="rect">
            <a:avLst/>
          </a:prstGeom>
        </p:spPr>
        <p:txBody>
          <a:bodyPr wrap="none">
            <a:spAutoFit/>
          </a:bodyPr>
          <a:lstStyle/>
          <a:p>
            <a:r>
              <a:rPr lang="en-US" sz="3200" dirty="0"/>
              <a:t>Install and Configure </a:t>
            </a:r>
            <a:r>
              <a:rPr lang="en-US" sz="3200" dirty="0" err="1"/>
              <a:t>Blynk</a:t>
            </a:r>
            <a:r>
              <a:rPr lang="en-US" sz="3200" dirty="0"/>
              <a:t> App.</a:t>
            </a:r>
          </a:p>
        </p:txBody>
      </p:sp>
      <p:sp>
        <p:nvSpPr>
          <p:cNvPr id="12" name="Rectangle 11"/>
          <p:cNvSpPr/>
          <p:nvPr/>
        </p:nvSpPr>
        <p:spPr>
          <a:xfrm>
            <a:off x="0" y="1295400"/>
            <a:ext cx="8307609" cy="3785652"/>
          </a:xfrm>
          <a:prstGeom prst="rect">
            <a:avLst/>
          </a:prstGeom>
        </p:spPr>
        <p:txBody>
          <a:bodyPr wrap="square">
            <a:spAutoFit/>
          </a:bodyPr>
          <a:lstStyle/>
          <a:p>
            <a:pPr marL="457200" indent="-457200">
              <a:lnSpc>
                <a:spcPct val="150000"/>
              </a:lnSpc>
              <a:buFont typeface="+mj-lt"/>
              <a:buAutoNum type="arabicParenR"/>
            </a:pPr>
            <a:r>
              <a:rPr lang="en-US" sz="2000" dirty="0" smtClean="0"/>
              <a:t>install </a:t>
            </a:r>
            <a:r>
              <a:rPr lang="en-US" sz="2000" dirty="0"/>
              <a:t>the </a:t>
            </a:r>
            <a:r>
              <a:rPr lang="en-US" sz="2000" dirty="0" err="1"/>
              <a:t>Blynk</a:t>
            </a:r>
            <a:r>
              <a:rPr lang="en-US" sz="2000" dirty="0"/>
              <a:t> </a:t>
            </a:r>
            <a:r>
              <a:rPr lang="en-US" sz="2000" dirty="0" smtClean="0"/>
              <a:t>App. Once </a:t>
            </a:r>
            <a:r>
              <a:rPr lang="en-US" sz="2000" dirty="0"/>
              <a:t>the app is installed </a:t>
            </a:r>
            <a:r>
              <a:rPr lang="en-US" sz="2000" dirty="0" smtClean="0"/>
              <a:t>create </a:t>
            </a:r>
            <a:r>
              <a:rPr lang="en-US" sz="2000" dirty="0"/>
              <a:t>a new account on </a:t>
            </a:r>
            <a:r>
              <a:rPr lang="en-US" sz="2000" dirty="0" err="1"/>
              <a:t>Blynk</a:t>
            </a:r>
            <a:r>
              <a:rPr lang="en-US" sz="2000" dirty="0"/>
              <a:t> and login using </a:t>
            </a:r>
            <a:r>
              <a:rPr lang="en-US" sz="2000" dirty="0" smtClean="0"/>
              <a:t>that.</a:t>
            </a:r>
            <a:endParaRPr lang="en-US" sz="2000" dirty="0"/>
          </a:p>
          <a:p>
            <a:pPr marL="457200" indent="-457200">
              <a:lnSpc>
                <a:spcPct val="150000"/>
              </a:lnSpc>
              <a:buFont typeface="+mj-lt"/>
              <a:buAutoNum type="arabicParenR"/>
            </a:pPr>
            <a:r>
              <a:rPr lang="en-US" sz="2000" dirty="0"/>
              <a:t>After logging in, create a new project by clicking </a:t>
            </a:r>
            <a:r>
              <a:rPr lang="en-US" sz="2000" b="1" dirty="0"/>
              <a:t>‘New Project</a:t>
            </a:r>
            <a:r>
              <a:rPr lang="en-US" sz="2000" b="1" dirty="0" smtClean="0"/>
              <a:t>’</a:t>
            </a:r>
            <a:r>
              <a:rPr lang="en-US" sz="2000" dirty="0" smtClean="0"/>
              <a:t>. At this point </a:t>
            </a:r>
            <a:r>
              <a:rPr lang="en-US" sz="2000" dirty="0" err="1" smtClean="0"/>
              <a:t>Blynk</a:t>
            </a:r>
            <a:r>
              <a:rPr lang="en-US" sz="2000" dirty="0" smtClean="0"/>
              <a:t> will send an </a:t>
            </a:r>
            <a:r>
              <a:rPr lang="en-US" sz="2000" b="1" i="1" dirty="0" smtClean="0"/>
              <a:t>Auth token</a:t>
            </a:r>
            <a:r>
              <a:rPr lang="en-US" sz="2000" dirty="0" smtClean="0"/>
              <a:t> to your email id.</a:t>
            </a:r>
          </a:p>
          <a:p>
            <a:pPr marL="457200" indent="-457200">
              <a:lnSpc>
                <a:spcPct val="150000"/>
              </a:lnSpc>
              <a:buFont typeface="+mj-lt"/>
              <a:buAutoNum type="arabicParenR"/>
            </a:pPr>
            <a:r>
              <a:rPr lang="en-US" sz="2000" dirty="0" smtClean="0"/>
              <a:t>Click on the Button and give it a name. choose their Digital Pins as </a:t>
            </a:r>
            <a:r>
              <a:rPr lang="en-US" sz="2000" i="1" dirty="0" smtClean="0"/>
              <a:t>D4</a:t>
            </a:r>
            <a:r>
              <a:rPr lang="en-US" sz="2000" dirty="0" smtClean="0"/>
              <a:t>, </a:t>
            </a:r>
            <a:r>
              <a:rPr lang="en-US" sz="2000" i="1" dirty="0" smtClean="0"/>
              <a:t>D5</a:t>
            </a:r>
            <a:r>
              <a:rPr lang="en-US" sz="2000" dirty="0" smtClean="0"/>
              <a:t> and </a:t>
            </a:r>
            <a:r>
              <a:rPr lang="en-US" sz="2000" i="1" dirty="0" smtClean="0"/>
              <a:t>D6</a:t>
            </a:r>
            <a:r>
              <a:rPr lang="en-US" sz="2000" dirty="0" smtClean="0"/>
              <a:t> respectively.</a:t>
            </a:r>
          </a:p>
          <a:p>
            <a:pPr marL="457200" lvl="0" indent="-457200">
              <a:lnSpc>
                <a:spcPct val="150000"/>
              </a:lnSpc>
              <a:buFont typeface="+mj-lt"/>
              <a:buAutoNum type="arabicParenR"/>
            </a:pPr>
            <a:r>
              <a:rPr lang="en-US" sz="2000" dirty="0" smtClean="0"/>
              <a:t>Now, the </a:t>
            </a:r>
            <a:r>
              <a:rPr lang="en-US" sz="2000" dirty="0" err="1" smtClean="0"/>
              <a:t>Blynk</a:t>
            </a:r>
            <a:r>
              <a:rPr lang="en-US" sz="2000" dirty="0" smtClean="0"/>
              <a:t> app is all set.</a:t>
            </a:r>
          </a:p>
          <a:p>
            <a:pPr marL="457200" indent="-457200">
              <a:lnSpc>
                <a:spcPct val="150000"/>
              </a:lnSpc>
              <a:buFont typeface="+mj-lt"/>
              <a:buAutoNum type="arabicParenR"/>
            </a:pPr>
            <a:endParaRPr lang="en-US" sz="2000" dirty="0" smtClean="0"/>
          </a:p>
        </p:txBody>
      </p:sp>
    </p:spTree>
    <p:extLst>
      <p:ext uri="{BB962C8B-B14F-4D97-AF65-F5344CB8AC3E}">
        <p14:creationId xmlns="" xmlns:p14="http://schemas.microsoft.com/office/powerpoint/2010/main" val="39804299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3636523" y="457200"/>
            <a:ext cx="1752600" cy="76200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b="1" dirty="0" smtClean="0">
                <a:solidFill>
                  <a:schemeClr val="tx1"/>
                </a:solidFill>
                <a:latin typeface="Times New Roman" pitchFamily="18" charset="0"/>
                <a:cs typeface="Times New Roman" pitchFamily="18" charset="0"/>
              </a:rPr>
              <a:t>Download and install</a:t>
            </a:r>
            <a:endParaRPr lang="en-US" b="1" dirty="0">
              <a:solidFill>
                <a:schemeClr val="tx1"/>
              </a:solidFill>
              <a:latin typeface="Times New Roman" pitchFamily="18" charset="0"/>
              <a:cs typeface="Times New Roman" pitchFamily="18" charset="0"/>
            </a:endParaRPr>
          </a:p>
        </p:txBody>
      </p:sp>
      <p:cxnSp>
        <p:nvCxnSpPr>
          <p:cNvPr id="4" name="Straight Arrow Connector 3"/>
          <p:cNvCxnSpPr/>
          <p:nvPr/>
        </p:nvCxnSpPr>
        <p:spPr>
          <a:xfrm>
            <a:off x="4487693" y="1219200"/>
            <a:ext cx="0" cy="304800"/>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sp>
        <p:nvSpPr>
          <p:cNvPr id="5" name="Oval 4"/>
          <p:cNvSpPr/>
          <p:nvPr/>
        </p:nvSpPr>
        <p:spPr>
          <a:xfrm>
            <a:off x="3387251" y="1523999"/>
            <a:ext cx="2129547" cy="709309"/>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b="1" dirty="0" smtClean="0">
                <a:solidFill>
                  <a:schemeClr val="tx1"/>
                </a:solidFill>
                <a:latin typeface="Times New Roman" pitchFamily="18" charset="0"/>
                <a:cs typeface="Times New Roman" pitchFamily="18" charset="0"/>
              </a:rPr>
              <a:t>   Login with Google account</a:t>
            </a:r>
            <a:endParaRPr lang="en-US" b="1" dirty="0">
              <a:solidFill>
                <a:schemeClr val="tx1"/>
              </a:solidFill>
              <a:latin typeface="Times New Roman" pitchFamily="18" charset="0"/>
              <a:cs typeface="Times New Roman" pitchFamily="18" charset="0"/>
            </a:endParaRPr>
          </a:p>
        </p:txBody>
      </p:sp>
      <p:cxnSp>
        <p:nvCxnSpPr>
          <p:cNvPr id="6" name="Straight Arrow Connector 5"/>
          <p:cNvCxnSpPr/>
          <p:nvPr/>
        </p:nvCxnSpPr>
        <p:spPr>
          <a:xfrm>
            <a:off x="4477156" y="2267355"/>
            <a:ext cx="0" cy="381000"/>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cxnSp>
        <p:nvCxnSpPr>
          <p:cNvPr id="7" name="Straight Connector 6"/>
          <p:cNvCxnSpPr/>
          <p:nvPr/>
        </p:nvCxnSpPr>
        <p:spPr>
          <a:xfrm>
            <a:off x="2031460" y="5486400"/>
            <a:ext cx="5486400" cy="0"/>
          </a:xfrm>
          <a:prstGeom prst="line">
            <a:avLst/>
          </a:prstGeom>
        </p:spPr>
        <p:style>
          <a:lnRef idx="2">
            <a:schemeClr val="accent1"/>
          </a:lnRef>
          <a:fillRef idx="1">
            <a:schemeClr val="lt1"/>
          </a:fillRef>
          <a:effectRef idx="0">
            <a:schemeClr val="accent1"/>
          </a:effectRef>
          <a:fontRef idx="minor">
            <a:schemeClr val="dk1"/>
          </a:fontRef>
        </p:style>
      </p:cxnSp>
      <p:cxnSp>
        <p:nvCxnSpPr>
          <p:cNvPr id="8" name="Straight Arrow Connector 7"/>
          <p:cNvCxnSpPr/>
          <p:nvPr/>
        </p:nvCxnSpPr>
        <p:spPr>
          <a:xfrm>
            <a:off x="4533900" y="5181600"/>
            <a:ext cx="0" cy="381000"/>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cxnSp>
        <p:nvCxnSpPr>
          <p:cNvPr id="9" name="Straight Arrow Connector 8"/>
          <p:cNvCxnSpPr/>
          <p:nvPr/>
        </p:nvCxnSpPr>
        <p:spPr>
          <a:xfrm>
            <a:off x="7517860" y="5486400"/>
            <a:ext cx="0" cy="381000"/>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sp>
        <p:nvSpPr>
          <p:cNvPr id="10" name="Oval 9"/>
          <p:cNvSpPr/>
          <p:nvPr/>
        </p:nvSpPr>
        <p:spPr>
          <a:xfrm>
            <a:off x="3537625" y="2622415"/>
            <a:ext cx="1828800" cy="60960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b="1" dirty="0" smtClean="0">
                <a:solidFill>
                  <a:schemeClr val="tx1"/>
                </a:solidFill>
                <a:latin typeface="Times New Roman" pitchFamily="18" charset="0"/>
                <a:cs typeface="Times New Roman" pitchFamily="18" charset="0"/>
              </a:rPr>
              <a:t>New project</a:t>
            </a:r>
            <a:endParaRPr lang="en-US" b="1" dirty="0">
              <a:solidFill>
                <a:schemeClr val="tx1"/>
              </a:solidFill>
              <a:latin typeface="Times New Roman" pitchFamily="18" charset="0"/>
              <a:cs typeface="Times New Roman" pitchFamily="18" charset="0"/>
            </a:endParaRPr>
          </a:p>
        </p:txBody>
      </p:sp>
      <p:sp>
        <p:nvSpPr>
          <p:cNvPr id="11" name="Oval 10"/>
          <p:cNvSpPr/>
          <p:nvPr/>
        </p:nvSpPr>
        <p:spPr>
          <a:xfrm>
            <a:off x="3577347" y="3515738"/>
            <a:ext cx="1828800" cy="60960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b="1" dirty="0" smtClean="0">
                <a:solidFill>
                  <a:schemeClr val="tx1"/>
                </a:solidFill>
                <a:latin typeface="Times New Roman" pitchFamily="18" charset="0"/>
                <a:cs typeface="Times New Roman" pitchFamily="18" charset="0"/>
              </a:rPr>
              <a:t>Select board</a:t>
            </a:r>
            <a:endParaRPr lang="en-US" b="1" dirty="0">
              <a:solidFill>
                <a:schemeClr val="tx1"/>
              </a:solidFill>
              <a:latin typeface="Times New Roman" pitchFamily="18" charset="0"/>
              <a:cs typeface="Times New Roman" pitchFamily="18" charset="0"/>
            </a:endParaRPr>
          </a:p>
        </p:txBody>
      </p:sp>
      <p:sp>
        <p:nvSpPr>
          <p:cNvPr id="12" name="Oval 11"/>
          <p:cNvSpPr/>
          <p:nvPr/>
        </p:nvSpPr>
        <p:spPr>
          <a:xfrm>
            <a:off x="3505200" y="4351506"/>
            <a:ext cx="2057400" cy="830094"/>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b="1" dirty="0" smtClean="0">
                <a:solidFill>
                  <a:schemeClr val="tx1"/>
                </a:solidFill>
                <a:latin typeface="Times New Roman" pitchFamily="18" charset="0"/>
                <a:cs typeface="Times New Roman" pitchFamily="18" charset="0"/>
              </a:rPr>
              <a:t>Create and configure buttons</a:t>
            </a:r>
            <a:endParaRPr lang="en-US" b="1" dirty="0">
              <a:solidFill>
                <a:schemeClr val="tx1"/>
              </a:solidFill>
              <a:latin typeface="Times New Roman" pitchFamily="18" charset="0"/>
              <a:cs typeface="Times New Roman" pitchFamily="18" charset="0"/>
            </a:endParaRPr>
          </a:p>
        </p:txBody>
      </p:sp>
      <p:sp>
        <p:nvSpPr>
          <p:cNvPr id="13" name="Oval 12"/>
          <p:cNvSpPr/>
          <p:nvPr/>
        </p:nvSpPr>
        <p:spPr>
          <a:xfrm>
            <a:off x="1574260" y="5791748"/>
            <a:ext cx="914400" cy="498474"/>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b="1" dirty="0" smtClean="0">
                <a:solidFill>
                  <a:schemeClr val="tx1"/>
                </a:solidFill>
                <a:latin typeface="Times New Roman" pitchFamily="18" charset="0"/>
                <a:cs typeface="Times New Roman" pitchFamily="18" charset="0"/>
              </a:rPr>
              <a:t>D3</a:t>
            </a:r>
            <a:endParaRPr lang="en-US" b="1" dirty="0">
              <a:solidFill>
                <a:schemeClr val="tx1"/>
              </a:solidFill>
              <a:latin typeface="Times New Roman" pitchFamily="18" charset="0"/>
              <a:cs typeface="Times New Roman" pitchFamily="18" charset="0"/>
            </a:endParaRPr>
          </a:p>
        </p:txBody>
      </p:sp>
      <p:cxnSp>
        <p:nvCxnSpPr>
          <p:cNvPr id="20" name="Straight Arrow Connector 19"/>
          <p:cNvCxnSpPr>
            <a:endCxn id="12" idx="0"/>
          </p:cNvCxnSpPr>
          <p:nvPr/>
        </p:nvCxnSpPr>
        <p:spPr>
          <a:xfrm>
            <a:off x="4512823" y="4135065"/>
            <a:ext cx="21077" cy="216441"/>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cxnSp>
        <p:nvCxnSpPr>
          <p:cNvPr id="21" name="Straight Arrow Connector 20"/>
          <p:cNvCxnSpPr>
            <a:stCxn id="10" idx="4"/>
            <a:endCxn id="11" idx="0"/>
          </p:cNvCxnSpPr>
          <p:nvPr/>
        </p:nvCxnSpPr>
        <p:spPr>
          <a:xfrm>
            <a:off x="4452025" y="3232015"/>
            <a:ext cx="39722" cy="283723"/>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sp>
        <p:nvSpPr>
          <p:cNvPr id="31" name="Oval 30"/>
          <p:cNvSpPr/>
          <p:nvPr/>
        </p:nvSpPr>
        <p:spPr>
          <a:xfrm>
            <a:off x="7010400" y="5833764"/>
            <a:ext cx="914400" cy="498474"/>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b="1" dirty="0" smtClean="0">
                <a:solidFill>
                  <a:schemeClr val="tx1"/>
                </a:solidFill>
                <a:latin typeface="Times New Roman" pitchFamily="18" charset="0"/>
                <a:cs typeface="Times New Roman" pitchFamily="18" charset="0"/>
              </a:rPr>
              <a:t>……</a:t>
            </a:r>
            <a:endParaRPr lang="en-US" b="1" dirty="0">
              <a:solidFill>
                <a:schemeClr val="tx1"/>
              </a:solidFill>
              <a:latin typeface="Times New Roman" pitchFamily="18" charset="0"/>
              <a:cs typeface="Times New Roman" pitchFamily="18" charset="0"/>
            </a:endParaRPr>
          </a:p>
        </p:txBody>
      </p:sp>
      <p:sp>
        <p:nvSpPr>
          <p:cNvPr id="32" name="Oval 31"/>
          <p:cNvSpPr/>
          <p:nvPr/>
        </p:nvSpPr>
        <p:spPr>
          <a:xfrm>
            <a:off x="3463047" y="5833764"/>
            <a:ext cx="914400" cy="498474"/>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b="1" dirty="0" smtClean="0">
                <a:solidFill>
                  <a:schemeClr val="tx1"/>
                </a:solidFill>
                <a:latin typeface="Times New Roman" pitchFamily="18" charset="0"/>
                <a:cs typeface="Times New Roman" pitchFamily="18" charset="0"/>
              </a:rPr>
              <a:t>D4</a:t>
            </a:r>
            <a:endParaRPr lang="en-US" b="1" dirty="0">
              <a:solidFill>
                <a:schemeClr val="tx1"/>
              </a:solidFill>
              <a:latin typeface="Times New Roman" pitchFamily="18" charset="0"/>
              <a:cs typeface="Times New Roman" pitchFamily="18" charset="0"/>
            </a:endParaRPr>
          </a:p>
        </p:txBody>
      </p:sp>
      <p:sp>
        <p:nvSpPr>
          <p:cNvPr id="33" name="Oval 32"/>
          <p:cNvSpPr/>
          <p:nvPr/>
        </p:nvSpPr>
        <p:spPr>
          <a:xfrm>
            <a:off x="5346970" y="5833764"/>
            <a:ext cx="914400" cy="498474"/>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b="1" dirty="0" smtClean="0">
                <a:solidFill>
                  <a:schemeClr val="tx1"/>
                </a:solidFill>
                <a:latin typeface="Times New Roman" pitchFamily="18" charset="0"/>
                <a:cs typeface="Times New Roman" pitchFamily="18" charset="0"/>
              </a:rPr>
              <a:t>D5</a:t>
            </a:r>
            <a:endParaRPr lang="en-US" b="1" dirty="0">
              <a:solidFill>
                <a:schemeClr val="tx1"/>
              </a:solidFill>
              <a:latin typeface="Times New Roman" pitchFamily="18" charset="0"/>
              <a:cs typeface="Times New Roman" pitchFamily="18" charset="0"/>
            </a:endParaRPr>
          </a:p>
        </p:txBody>
      </p:sp>
      <p:cxnSp>
        <p:nvCxnSpPr>
          <p:cNvPr id="34" name="Straight Arrow Connector 33"/>
          <p:cNvCxnSpPr/>
          <p:nvPr/>
        </p:nvCxnSpPr>
        <p:spPr>
          <a:xfrm>
            <a:off x="2031460" y="5486400"/>
            <a:ext cx="0" cy="381000"/>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cxnSp>
        <p:nvCxnSpPr>
          <p:cNvPr id="35" name="Straight Arrow Connector 34"/>
          <p:cNvCxnSpPr/>
          <p:nvPr/>
        </p:nvCxnSpPr>
        <p:spPr>
          <a:xfrm>
            <a:off x="3903224" y="5486400"/>
            <a:ext cx="0" cy="381000"/>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cxnSp>
        <p:nvCxnSpPr>
          <p:cNvPr id="36" name="Straight Arrow Connector 35"/>
          <p:cNvCxnSpPr/>
          <p:nvPr/>
        </p:nvCxnSpPr>
        <p:spPr>
          <a:xfrm>
            <a:off x="5813087" y="5486400"/>
            <a:ext cx="0" cy="381000"/>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sp>
        <p:nvSpPr>
          <p:cNvPr id="40" name="Rectangle 39"/>
          <p:cNvSpPr/>
          <p:nvPr/>
        </p:nvSpPr>
        <p:spPr>
          <a:xfrm>
            <a:off x="762000" y="381000"/>
            <a:ext cx="2133918" cy="369332"/>
          </a:xfrm>
          <a:prstGeom prst="rect">
            <a:avLst/>
          </a:prstGeom>
        </p:spPr>
        <p:txBody>
          <a:bodyPr wrap="none">
            <a:spAutoFit/>
          </a:bodyPr>
          <a:lstStyle/>
          <a:p>
            <a:r>
              <a:rPr lang="en-US" b="1" u="sng" dirty="0">
                <a:latin typeface="Times New Roman" pitchFamily="18" charset="0"/>
                <a:cs typeface="Times New Roman" pitchFamily="18" charset="0"/>
              </a:rPr>
              <a:t>Data Flow Diagram</a:t>
            </a:r>
          </a:p>
        </p:txBody>
      </p:sp>
    </p:spTree>
    <p:extLst>
      <p:ext uri="{BB962C8B-B14F-4D97-AF65-F5344CB8AC3E}">
        <p14:creationId xmlns="" xmlns:p14="http://schemas.microsoft.com/office/powerpoint/2010/main" val="36019096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838201"/>
            <a:ext cx="8153400" cy="1477328"/>
          </a:xfrm>
          <a:prstGeom prst="rect">
            <a:avLst/>
          </a:prstGeom>
        </p:spPr>
        <p:txBody>
          <a:bodyPr wrap="square">
            <a:spAutoFit/>
          </a:bodyPr>
          <a:lstStyle/>
          <a:p>
            <a:pPr marL="342900" indent="-342900">
              <a:buFont typeface="+mj-lt"/>
              <a:buAutoNum type="arabicParenR"/>
            </a:pPr>
            <a:r>
              <a:rPr lang="en-US" dirty="0"/>
              <a:t>D</a:t>
            </a:r>
            <a:r>
              <a:rPr lang="en-US" dirty="0" smtClean="0"/>
              <a:t>ownload </a:t>
            </a:r>
            <a:r>
              <a:rPr lang="en-US" dirty="0"/>
              <a:t>the </a:t>
            </a:r>
            <a:r>
              <a:rPr lang="en-US" dirty="0" err="1"/>
              <a:t>Arduino</a:t>
            </a:r>
            <a:r>
              <a:rPr lang="en-US" dirty="0"/>
              <a:t> </a:t>
            </a:r>
            <a:r>
              <a:rPr lang="en-US" dirty="0" smtClean="0"/>
              <a:t>IDE and latest </a:t>
            </a:r>
            <a:r>
              <a:rPr lang="en-US" dirty="0" err="1"/>
              <a:t>Blynk</a:t>
            </a:r>
            <a:r>
              <a:rPr lang="en-US" dirty="0"/>
              <a:t> libraries from </a:t>
            </a:r>
            <a:r>
              <a:rPr lang="en-US" dirty="0" err="1" smtClean="0"/>
              <a:t>Github</a:t>
            </a:r>
            <a:endParaRPr lang="en-US" dirty="0" smtClean="0"/>
          </a:p>
          <a:p>
            <a:pPr marL="342900" lvl="0" indent="-342900"/>
            <a:endParaRPr lang="en-US" dirty="0"/>
          </a:p>
          <a:p>
            <a:pPr marL="342900" indent="-342900">
              <a:buFont typeface="+mj-lt"/>
              <a:buAutoNum type="arabicParenR"/>
            </a:pPr>
            <a:r>
              <a:rPr lang="en-US" dirty="0" smtClean="0"/>
              <a:t>Add the </a:t>
            </a:r>
            <a:r>
              <a:rPr lang="en-US" dirty="0" err="1" smtClean="0"/>
              <a:t>Blynk</a:t>
            </a:r>
            <a:r>
              <a:rPr lang="en-US" dirty="0" smtClean="0"/>
              <a:t> libraries to </a:t>
            </a:r>
            <a:r>
              <a:rPr lang="en-US" dirty="0" err="1" smtClean="0"/>
              <a:t>Arduino</a:t>
            </a:r>
            <a:r>
              <a:rPr lang="en-US" dirty="0" smtClean="0"/>
              <a:t> IDE</a:t>
            </a:r>
          </a:p>
          <a:p>
            <a:pPr marL="342900" indent="-342900">
              <a:buFont typeface="+mj-lt"/>
              <a:buAutoNum type="arabicParenR"/>
            </a:pPr>
            <a:endParaRPr lang="en-US" dirty="0" smtClean="0"/>
          </a:p>
          <a:p>
            <a:pPr marL="342900" indent="-342900">
              <a:buFont typeface="+mj-lt"/>
              <a:buAutoNum type="arabicParenR"/>
            </a:pPr>
            <a:endParaRPr lang="en-US" dirty="0"/>
          </a:p>
        </p:txBody>
      </p:sp>
      <p:sp>
        <p:nvSpPr>
          <p:cNvPr id="3" name="Rectangle 2"/>
          <p:cNvSpPr/>
          <p:nvPr/>
        </p:nvSpPr>
        <p:spPr>
          <a:xfrm>
            <a:off x="381000" y="76200"/>
            <a:ext cx="8001000" cy="461665"/>
          </a:xfrm>
          <a:prstGeom prst="rect">
            <a:avLst/>
          </a:prstGeom>
        </p:spPr>
        <p:txBody>
          <a:bodyPr wrap="square">
            <a:spAutoFit/>
          </a:bodyPr>
          <a:lstStyle/>
          <a:p>
            <a:r>
              <a:rPr lang="en-US" sz="2400" dirty="0"/>
              <a:t>Downloading and Setting up </a:t>
            </a:r>
            <a:r>
              <a:rPr lang="en-US" sz="2400" dirty="0" err="1"/>
              <a:t>Arduino</a:t>
            </a:r>
            <a:r>
              <a:rPr lang="en-US" sz="2400" dirty="0"/>
              <a:t> </a:t>
            </a:r>
            <a:r>
              <a:rPr lang="en-US" sz="2400" dirty="0" smtClean="0"/>
              <a:t>IDE and </a:t>
            </a:r>
            <a:r>
              <a:rPr lang="en-US" sz="2400" dirty="0" err="1"/>
              <a:t>Blynk</a:t>
            </a:r>
            <a:r>
              <a:rPr lang="en-US" sz="2400" dirty="0"/>
              <a:t> Libraries.</a:t>
            </a:r>
          </a:p>
        </p:txBody>
      </p:sp>
      <p:sp>
        <p:nvSpPr>
          <p:cNvPr id="16" name="Oval 15"/>
          <p:cNvSpPr/>
          <p:nvPr/>
        </p:nvSpPr>
        <p:spPr>
          <a:xfrm>
            <a:off x="5715000" y="1295400"/>
            <a:ext cx="1971560" cy="90337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sz="1600" b="1" dirty="0" smtClean="0">
                <a:solidFill>
                  <a:schemeClr val="tx1"/>
                </a:solidFill>
                <a:latin typeface="Times New Roman" pitchFamily="18" charset="0"/>
                <a:cs typeface="Times New Roman" pitchFamily="18" charset="0"/>
              </a:rPr>
              <a:t>Download and install</a:t>
            </a:r>
            <a:r>
              <a:rPr lang="en-US" sz="1600" b="1" dirty="0"/>
              <a:t> </a:t>
            </a:r>
            <a:r>
              <a:rPr lang="en-US" sz="1600" b="1" dirty="0" err="1"/>
              <a:t>Arduino</a:t>
            </a:r>
            <a:r>
              <a:rPr lang="en-US" sz="1600" b="1" dirty="0"/>
              <a:t> IDE </a:t>
            </a:r>
            <a:endParaRPr lang="en-US" sz="1600" b="1" dirty="0">
              <a:solidFill>
                <a:schemeClr val="tx1"/>
              </a:solidFill>
              <a:latin typeface="Times New Roman" pitchFamily="18" charset="0"/>
              <a:cs typeface="Times New Roman" pitchFamily="18" charset="0"/>
            </a:endParaRPr>
          </a:p>
        </p:txBody>
      </p:sp>
      <p:cxnSp>
        <p:nvCxnSpPr>
          <p:cNvPr id="17" name="Straight Arrow Connector 16"/>
          <p:cNvCxnSpPr>
            <a:stCxn id="16" idx="4"/>
            <a:endCxn id="18" idx="0"/>
          </p:cNvCxnSpPr>
          <p:nvPr/>
        </p:nvCxnSpPr>
        <p:spPr>
          <a:xfrm flipH="1">
            <a:off x="6667500" y="2198770"/>
            <a:ext cx="33280" cy="239630"/>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sp>
        <p:nvSpPr>
          <p:cNvPr id="18" name="Oval 17"/>
          <p:cNvSpPr/>
          <p:nvPr/>
        </p:nvSpPr>
        <p:spPr>
          <a:xfrm>
            <a:off x="5562600" y="2438400"/>
            <a:ext cx="2209800" cy="83820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sz="1600" b="1" dirty="0"/>
              <a:t>Download the latest </a:t>
            </a:r>
            <a:r>
              <a:rPr lang="en-US" sz="1600" b="1" dirty="0" err="1"/>
              <a:t>Blynk</a:t>
            </a:r>
            <a:r>
              <a:rPr lang="en-US" sz="1600" b="1" dirty="0"/>
              <a:t> libraries</a:t>
            </a:r>
            <a:endParaRPr lang="en-US" sz="1600" b="1" dirty="0">
              <a:solidFill>
                <a:schemeClr val="tx1"/>
              </a:solidFill>
              <a:latin typeface="Times New Roman" pitchFamily="18" charset="0"/>
              <a:cs typeface="Times New Roman" pitchFamily="18" charset="0"/>
            </a:endParaRPr>
          </a:p>
        </p:txBody>
      </p:sp>
      <p:cxnSp>
        <p:nvCxnSpPr>
          <p:cNvPr id="19" name="Straight Arrow Connector 18"/>
          <p:cNvCxnSpPr>
            <a:stCxn id="18" idx="4"/>
            <a:endCxn id="20" idx="0"/>
          </p:cNvCxnSpPr>
          <p:nvPr/>
        </p:nvCxnSpPr>
        <p:spPr>
          <a:xfrm>
            <a:off x="6667500" y="3276600"/>
            <a:ext cx="6529" cy="228600"/>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sp>
        <p:nvSpPr>
          <p:cNvPr id="20" name="Oval 19"/>
          <p:cNvSpPr/>
          <p:nvPr/>
        </p:nvSpPr>
        <p:spPr>
          <a:xfrm>
            <a:off x="5638800" y="3505200"/>
            <a:ext cx="2070457" cy="751461"/>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sz="1600" b="1" dirty="0" smtClean="0"/>
              <a:t>Extract </a:t>
            </a:r>
            <a:r>
              <a:rPr lang="en-US" sz="1600" b="1" dirty="0" err="1" smtClean="0"/>
              <a:t>Blynk</a:t>
            </a:r>
            <a:r>
              <a:rPr lang="en-US" sz="1600" b="1" dirty="0" smtClean="0"/>
              <a:t> </a:t>
            </a:r>
            <a:r>
              <a:rPr lang="en-US" sz="1600" b="1" dirty="0"/>
              <a:t>libraries</a:t>
            </a:r>
            <a:endParaRPr lang="en-US" sz="1600" b="1" dirty="0">
              <a:solidFill>
                <a:schemeClr val="tx1"/>
              </a:solidFill>
              <a:latin typeface="Times New Roman" pitchFamily="18" charset="0"/>
              <a:cs typeface="Times New Roman" pitchFamily="18" charset="0"/>
            </a:endParaRPr>
          </a:p>
        </p:txBody>
      </p:sp>
      <p:sp>
        <p:nvSpPr>
          <p:cNvPr id="21" name="Oval 20"/>
          <p:cNvSpPr/>
          <p:nvPr/>
        </p:nvSpPr>
        <p:spPr>
          <a:xfrm>
            <a:off x="5715000" y="4572000"/>
            <a:ext cx="2019704" cy="839329"/>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sz="1600" b="1" dirty="0" smtClean="0">
                <a:solidFill>
                  <a:schemeClr val="tx1"/>
                </a:solidFill>
                <a:latin typeface="Times New Roman" pitchFamily="18" charset="0"/>
                <a:cs typeface="Times New Roman" pitchFamily="18" charset="0"/>
              </a:rPr>
              <a:t>Add the </a:t>
            </a:r>
            <a:r>
              <a:rPr lang="en-US" sz="1600" b="1" dirty="0" err="1" smtClean="0">
                <a:solidFill>
                  <a:schemeClr val="tx1"/>
                </a:solidFill>
                <a:latin typeface="Times New Roman" pitchFamily="18" charset="0"/>
                <a:cs typeface="Times New Roman" pitchFamily="18" charset="0"/>
              </a:rPr>
              <a:t>libiraries</a:t>
            </a:r>
            <a:r>
              <a:rPr lang="en-US" sz="1600" b="1" dirty="0" smtClean="0">
                <a:solidFill>
                  <a:schemeClr val="tx1"/>
                </a:solidFill>
                <a:latin typeface="Times New Roman" pitchFamily="18" charset="0"/>
                <a:cs typeface="Times New Roman" pitchFamily="18" charset="0"/>
              </a:rPr>
              <a:t> to </a:t>
            </a:r>
            <a:r>
              <a:rPr lang="en-US" sz="1600" b="1" dirty="0" err="1"/>
              <a:t>Arduino</a:t>
            </a:r>
            <a:r>
              <a:rPr lang="en-US" sz="1600" b="1" dirty="0"/>
              <a:t> IDE </a:t>
            </a:r>
            <a:endParaRPr lang="en-US" sz="1600" b="1" dirty="0">
              <a:solidFill>
                <a:schemeClr val="tx1"/>
              </a:solidFill>
              <a:latin typeface="Times New Roman" pitchFamily="18" charset="0"/>
              <a:cs typeface="Times New Roman" pitchFamily="18" charset="0"/>
            </a:endParaRPr>
          </a:p>
        </p:txBody>
      </p:sp>
      <p:sp>
        <p:nvSpPr>
          <p:cNvPr id="22" name="Oval 21"/>
          <p:cNvSpPr/>
          <p:nvPr/>
        </p:nvSpPr>
        <p:spPr>
          <a:xfrm>
            <a:off x="5715000" y="5821365"/>
            <a:ext cx="2056183" cy="1036635"/>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sz="1600" b="1" dirty="0" smtClean="0">
                <a:solidFill>
                  <a:schemeClr val="tx1"/>
                </a:solidFill>
                <a:latin typeface="Times New Roman" pitchFamily="18" charset="0"/>
                <a:cs typeface="Times New Roman" pitchFamily="18" charset="0"/>
              </a:rPr>
              <a:t>Configuration completed</a:t>
            </a:r>
            <a:endParaRPr lang="en-US" sz="1600" b="1" dirty="0">
              <a:solidFill>
                <a:schemeClr val="tx1"/>
              </a:solidFill>
              <a:latin typeface="Times New Roman" pitchFamily="18" charset="0"/>
              <a:cs typeface="Times New Roman" pitchFamily="18" charset="0"/>
            </a:endParaRPr>
          </a:p>
        </p:txBody>
      </p:sp>
      <p:cxnSp>
        <p:nvCxnSpPr>
          <p:cNvPr id="23" name="Straight Arrow Connector 22"/>
          <p:cNvCxnSpPr>
            <a:stCxn id="21" idx="4"/>
            <a:endCxn id="22" idx="0"/>
          </p:cNvCxnSpPr>
          <p:nvPr/>
        </p:nvCxnSpPr>
        <p:spPr>
          <a:xfrm>
            <a:off x="6724852" y="5411329"/>
            <a:ext cx="18240" cy="410036"/>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cxnSp>
        <p:nvCxnSpPr>
          <p:cNvPr id="24" name="Straight Arrow Connector 23"/>
          <p:cNvCxnSpPr>
            <a:stCxn id="20" idx="4"/>
          </p:cNvCxnSpPr>
          <p:nvPr/>
        </p:nvCxnSpPr>
        <p:spPr>
          <a:xfrm flipH="1">
            <a:off x="6662998" y="4256661"/>
            <a:ext cx="11031" cy="294263"/>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sp>
        <p:nvSpPr>
          <p:cNvPr id="25" name="Rectangle 24"/>
          <p:cNvSpPr/>
          <p:nvPr/>
        </p:nvSpPr>
        <p:spPr>
          <a:xfrm>
            <a:off x="1600200" y="2286000"/>
            <a:ext cx="2133918" cy="369332"/>
          </a:xfrm>
          <a:prstGeom prst="rect">
            <a:avLst/>
          </a:prstGeom>
        </p:spPr>
        <p:txBody>
          <a:bodyPr wrap="none">
            <a:spAutoFit/>
          </a:bodyPr>
          <a:lstStyle/>
          <a:p>
            <a:r>
              <a:rPr lang="en-US" b="1" u="sng" dirty="0">
                <a:latin typeface="Times New Roman" pitchFamily="18" charset="0"/>
                <a:cs typeface="Times New Roman" pitchFamily="18" charset="0"/>
              </a:rPr>
              <a:t>Data Flow Diagram</a:t>
            </a:r>
          </a:p>
        </p:txBody>
      </p:sp>
    </p:spTree>
    <p:extLst>
      <p:ext uri="{BB962C8B-B14F-4D97-AF65-F5344CB8AC3E}">
        <p14:creationId xmlns="" xmlns:p14="http://schemas.microsoft.com/office/powerpoint/2010/main" val="20026107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093" y="1371600"/>
            <a:ext cx="8458200" cy="4893647"/>
          </a:xfrm>
          <a:prstGeom prst="rect">
            <a:avLst/>
          </a:prstGeom>
        </p:spPr>
        <p:txBody>
          <a:bodyPr wrap="square">
            <a:spAutoFit/>
          </a:bodyPr>
          <a:lstStyle/>
          <a:p>
            <a:pPr marL="342900" indent="-342900" algn="just">
              <a:buFont typeface="+mj-lt"/>
              <a:buAutoNum type="arabicParenR"/>
            </a:pPr>
            <a:r>
              <a:rPr lang="en-US" sz="2400" dirty="0"/>
              <a:t>Connect the </a:t>
            </a:r>
            <a:r>
              <a:rPr lang="en-US" sz="2400" dirty="0" err="1"/>
              <a:t>NodeMCU</a:t>
            </a:r>
            <a:r>
              <a:rPr lang="en-US" sz="2400" dirty="0"/>
              <a:t> to your PC using a USB cable</a:t>
            </a:r>
            <a:r>
              <a:rPr lang="en-US" sz="2400" dirty="0" smtClean="0"/>
              <a:t>.</a:t>
            </a:r>
          </a:p>
          <a:p>
            <a:pPr marL="342900" indent="-342900" algn="just">
              <a:buFont typeface="+mj-lt"/>
              <a:buAutoNum type="arabicParenR"/>
            </a:pPr>
            <a:endParaRPr lang="en-US" sz="2400" dirty="0"/>
          </a:p>
          <a:p>
            <a:pPr marL="342900" indent="-342900" algn="just">
              <a:buFont typeface="+mj-lt"/>
              <a:buAutoNum type="arabicParenR"/>
            </a:pPr>
            <a:r>
              <a:rPr lang="en-US" sz="2400" dirty="0" smtClean="0"/>
              <a:t>Now,  set </a:t>
            </a:r>
            <a:r>
              <a:rPr lang="en-US" sz="2400" dirty="0"/>
              <a:t>up the </a:t>
            </a:r>
            <a:r>
              <a:rPr lang="en-US" sz="2400" dirty="0" err="1"/>
              <a:t>Arduino</a:t>
            </a:r>
            <a:r>
              <a:rPr lang="en-US" sz="2400" dirty="0"/>
              <a:t> IDE by changing some </a:t>
            </a:r>
            <a:r>
              <a:rPr lang="en-US" sz="2400" dirty="0" smtClean="0"/>
              <a:t>settings. </a:t>
            </a:r>
          </a:p>
          <a:p>
            <a:pPr marL="800100" lvl="1" indent="-342900" algn="just">
              <a:buFont typeface="Wingdings" pitchFamily="2" charset="2"/>
              <a:buChar char="§"/>
            </a:pPr>
            <a:r>
              <a:rPr lang="en-US" sz="2400" dirty="0" smtClean="0"/>
              <a:t>Port </a:t>
            </a:r>
          </a:p>
          <a:p>
            <a:pPr marL="800100" lvl="1" indent="-342900" algn="just">
              <a:buFont typeface="Wingdings" pitchFamily="2" charset="2"/>
              <a:buChar char="§"/>
            </a:pPr>
            <a:r>
              <a:rPr lang="en-US" sz="2400" dirty="0" smtClean="0"/>
              <a:t>select ‘</a:t>
            </a:r>
            <a:r>
              <a:rPr lang="en-US" sz="2400" dirty="0" err="1" smtClean="0"/>
              <a:t>NodeMCU</a:t>
            </a:r>
            <a:r>
              <a:rPr lang="en-US" sz="2400" dirty="0" smtClean="0"/>
              <a:t> 1.0 (ESP-12E Module)’ as the board.</a:t>
            </a:r>
          </a:p>
          <a:p>
            <a:pPr marL="800100" lvl="1" indent="-342900" algn="just"/>
            <a:r>
              <a:rPr lang="en-US" sz="2400" dirty="0" smtClean="0"/>
              <a:t> </a:t>
            </a:r>
          </a:p>
          <a:p>
            <a:pPr marL="342900" indent="-342900" algn="just"/>
            <a:r>
              <a:rPr lang="en-US" sz="2400" dirty="0" smtClean="0"/>
              <a:t>3)  Now, in this file we only need to change 3 lines of code</a:t>
            </a:r>
          </a:p>
          <a:p>
            <a:pPr lvl="1">
              <a:buFont typeface="Wingdings" pitchFamily="2" charset="2"/>
              <a:buChar char="§"/>
            </a:pPr>
            <a:r>
              <a:rPr lang="en-US" sz="2400" dirty="0" smtClean="0"/>
              <a:t>“</a:t>
            </a:r>
            <a:r>
              <a:rPr lang="en-US" sz="2400" dirty="0" err="1" smtClean="0"/>
              <a:t>YourAuthToken</a:t>
            </a:r>
            <a:r>
              <a:rPr lang="en-US" sz="2400" dirty="0" smtClean="0"/>
              <a:t>”</a:t>
            </a:r>
          </a:p>
          <a:p>
            <a:pPr lvl="1">
              <a:buFont typeface="Wingdings" pitchFamily="2" charset="2"/>
              <a:buChar char="§"/>
            </a:pPr>
            <a:r>
              <a:rPr lang="en-US" sz="2400" dirty="0" smtClean="0"/>
              <a:t>“</a:t>
            </a:r>
            <a:r>
              <a:rPr lang="en-US" sz="2400" dirty="0" err="1" smtClean="0"/>
              <a:t>YourNetworkName</a:t>
            </a:r>
            <a:r>
              <a:rPr lang="en-US" sz="2400" dirty="0" smtClean="0"/>
              <a:t>”</a:t>
            </a:r>
          </a:p>
          <a:p>
            <a:pPr lvl="1">
              <a:buFont typeface="Wingdings" pitchFamily="2" charset="2"/>
              <a:buChar char="§"/>
            </a:pPr>
            <a:r>
              <a:rPr lang="en-US" sz="2400" dirty="0" smtClean="0"/>
              <a:t>“</a:t>
            </a:r>
            <a:r>
              <a:rPr lang="en-US" sz="2400" dirty="0" err="1" smtClean="0"/>
              <a:t>YourPassword</a:t>
            </a:r>
            <a:r>
              <a:rPr lang="en-US" sz="2400" dirty="0" smtClean="0"/>
              <a:t>”</a:t>
            </a:r>
          </a:p>
          <a:p>
            <a:pPr lvl="1"/>
            <a:endParaRPr lang="en-US" sz="2400" dirty="0" smtClean="0"/>
          </a:p>
          <a:p>
            <a:pPr marL="342900" indent="-342900" algn="just"/>
            <a:r>
              <a:rPr lang="en-US" sz="2400" dirty="0" smtClean="0">
                <a:latin typeface="Times New Roman" pitchFamily="18" charset="0"/>
                <a:cs typeface="Times New Roman" pitchFamily="18" charset="0"/>
              </a:rPr>
              <a:t>4)  Upload the Code</a:t>
            </a:r>
          </a:p>
          <a:p>
            <a:pPr marL="342900" indent="-342900" algn="just"/>
            <a:endParaRPr lang="en-US" sz="2400" dirty="0" smtClean="0"/>
          </a:p>
        </p:txBody>
      </p:sp>
      <p:sp>
        <p:nvSpPr>
          <p:cNvPr id="4" name="Rectangle 3"/>
          <p:cNvSpPr/>
          <p:nvPr/>
        </p:nvSpPr>
        <p:spPr>
          <a:xfrm>
            <a:off x="609600" y="304800"/>
            <a:ext cx="7315200" cy="1077218"/>
          </a:xfrm>
          <a:prstGeom prst="rect">
            <a:avLst/>
          </a:prstGeom>
        </p:spPr>
        <p:txBody>
          <a:bodyPr wrap="square">
            <a:spAutoFit/>
          </a:bodyPr>
          <a:lstStyle/>
          <a:p>
            <a:r>
              <a:rPr lang="en-US" sz="3200" dirty="0"/>
              <a:t>Uploading the code to </a:t>
            </a:r>
            <a:r>
              <a:rPr lang="en-US" sz="3200" dirty="0" err="1"/>
              <a:t>NodeMCU</a:t>
            </a:r>
            <a:r>
              <a:rPr lang="en-US" sz="3200" dirty="0"/>
              <a:t>.</a:t>
            </a:r>
            <a:br>
              <a:rPr lang="en-US" sz="3200" dirty="0"/>
            </a:br>
            <a:endParaRPr lang="en-US" sz="3200" dirty="0"/>
          </a:p>
        </p:txBody>
      </p:sp>
    </p:spTree>
    <p:extLst>
      <p:ext uri="{BB962C8B-B14F-4D97-AF65-F5344CB8AC3E}">
        <p14:creationId xmlns="" xmlns:p14="http://schemas.microsoft.com/office/powerpoint/2010/main" val="25869265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2459071" y="1480717"/>
            <a:ext cx="1971560" cy="90337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sz="1600" b="1" dirty="0" smtClean="0">
                <a:solidFill>
                  <a:schemeClr val="tx1"/>
                </a:solidFill>
                <a:latin typeface="Times New Roman" pitchFamily="18" charset="0"/>
                <a:cs typeface="Times New Roman" pitchFamily="18" charset="0"/>
              </a:rPr>
              <a:t>Connect the board to Pc or Laptop</a:t>
            </a:r>
            <a:endParaRPr lang="en-US" sz="1600" b="1" dirty="0">
              <a:solidFill>
                <a:schemeClr val="tx1"/>
              </a:solidFill>
              <a:latin typeface="Times New Roman" pitchFamily="18" charset="0"/>
              <a:cs typeface="Times New Roman" pitchFamily="18" charset="0"/>
            </a:endParaRPr>
          </a:p>
        </p:txBody>
      </p:sp>
      <p:cxnSp>
        <p:nvCxnSpPr>
          <p:cNvPr id="3" name="Straight Arrow Connector 2"/>
          <p:cNvCxnSpPr/>
          <p:nvPr/>
        </p:nvCxnSpPr>
        <p:spPr>
          <a:xfrm>
            <a:off x="3135231" y="2384087"/>
            <a:ext cx="261360" cy="228599"/>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sp>
        <p:nvSpPr>
          <p:cNvPr id="4" name="Oval 3"/>
          <p:cNvSpPr/>
          <p:nvPr/>
        </p:nvSpPr>
        <p:spPr>
          <a:xfrm>
            <a:off x="2209800" y="2547516"/>
            <a:ext cx="2297031" cy="933856"/>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sz="1600" b="1" dirty="0" smtClean="0"/>
              <a:t>Set </a:t>
            </a:r>
            <a:r>
              <a:rPr lang="en-US" sz="1600" b="1" dirty="0"/>
              <a:t>up the </a:t>
            </a:r>
            <a:r>
              <a:rPr lang="en-US" sz="1600" b="1" dirty="0" err="1"/>
              <a:t>Arduino</a:t>
            </a:r>
            <a:r>
              <a:rPr lang="en-US" sz="1600" b="1" dirty="0"/>
              <a:t> IDE by changing some settings</a:t>
            </a:r>
            <a:endParaRPr lang="en-US" sz="1600" b="1" dirty="0">
              <a:solidFill>
                <a:schemeClr val="tx1"/>
              </a:solidFill>
              <a:latin typeface="Times New Roman" pitchFamily="18" charset="0"/>
              <a:cs typeface="Times New Roman" pitchFamily="18" charset="0"/>
            </a:endParaRPr>
          </a:p>
        </p:txBody>
      </p:sp>
      <p:cxnSp>
        <p:nvCxnSpPr>
          <p:cNvPr id="5" name="Straight Arrow Connector 4"/>
          <p:cNvCxnSpPr/>
          <p:nvPr/>
        </p:nvCxnSpPr>
        <p:spPr>
          <a:xfrm>
            <a:off x="3135231" y="3481372"/>
            <a:ext cx="351447" cy="190500"/>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sp>
        <p:nvSpPr>
          <p:cNvPr id="6" name="Oval 5"/>
          <p:cNvSpPr/>
          <p:nvPr/>
        </p:nvSpPr>
        <p:spPr>
          <a:xfrm>
            <a:off x="2360173" y="3704420"/>
            <a:ext cx="2070457" cy="751461"/>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sz="1600" b="1" dirty="0"/>
              <a:t>change 3 lines of code</a:t>
            </a:r>
            <a:endParaRPr lang="en-US" sz="1600" b="1" dirty="0">
              <a:solidFill>
                <a:schemeClr val="tx1"/>
              </a:solidFill>
              <a:latin typeface="Times New Roman" pitchFamily="18" charset="0"/>
              <a:cs typeface="Times New Roman" pitchFamily="18" charset="0"/>
            </a:endParaRPr>
          </a:p>
        </p:txBody>
      </p:sp>
      <p:sp>
        <p:nvSpPr>
          <p:cNvPr id="7" name="Oval 6"/>
          <p:cNvSpPr/>
          <p:nvPr/>
        </p:nvSpPr>
        <p:spPr>
          <a:xfrm>
            <a:off x="2433210" y="4722335"/>
            <a:ext cx="2106936" cy="981191"/>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sz="1600" b="1" dirty="0" smtClean="0">
                <a:solidFill>
                  <a:schemeClr val="tx1"/>
                </a:solidFill>
                <a:latin typeface="Times New Roman" pitchFamily="18" charset="0"/>
                <a:cs typeface="Times New Roman" pitchFamily="18" charset="0"/>
              </a:rPr>
              <a:t>Upload the Code</a:t>
            </a:r>
            <a:endParaRPr lang="en-US" sz="1600" b="1" dirty="0">
              <a:solidFill>
                <a:schemeClr val="tx1"/>
              </a:solidFill>
              <a:latin typeface="Times New Roman" pitchFamily="18" charset="0"/>
              <a:cs typeface="Times New Roman" pitchFamily="18" charset="0"/>
            </a:endParaRPr>
          </a:p>
        </p:txBody>
      </p:sp>
      <p:cxnSp>
        <p:nvCxnSpPr>
          <p:cNvPr id="10" name="Straight Arrow Connector 9"/>
          <p:cNvCxnSpPr>
            <a:stCxn id="6" idx="4"/>
            <a:endCxn id="7" idx="0"/>
          </p:cNvCxnSpPr>
          <p:nvPr/>
        </p:nvCxnSpPr>
        <p:spPr>
          <a:xfrm>
            <a:off x="3395402" y="4455881"/>
            <a:ext cx="91276" cy="266454"/>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sp>
        <p:nvSpPr>
          <p:cNvPr id="11" name="Rectangle 10"/>
          <p:cNvSpPr/>
          <p:nvPr/>
        </p:nvSpPr>
        <p:spPr>
          <a:xfrm>
            <a:off x="762000" y="381000"/>
            <a:ext cx="2133918" cy="369332"/>
          </a:xfrm>
          <a:prstGeom prst="rect">
            <a:avLst/>
          </a:prstGeom>
        </p:spPr>
        <p:txBody>
          <a:bodyPr wrap="none">
            <a:spAutoFit/>
          </a:bodyPr>
          <a:lstStyle/>
          <a:p>
            <a:r>
              <a:rPr lang="en-US" b="1" u="sng" dirty="0">
                <a:latin typeface="Times New Roman" pitchFamily="18" charset="0"/>
                <a:cs typeface="Times New Roman" pitchFamily="18" charset="0"/>
              </a:rPr>
              <a:t>Data Flow Diagram</a:t>
            </a:r>
          </a:p>
        </p:txBody>
      </p:sp>
      <p:sp>
        <p:nvSpPr>
          <p:cNvPr id="13" name="Oval 12"/>
          <p:cNvSpPr/>
          <p:nvPr/>
        </p:nvSpPr>
        <p:spPr>
          <a:xfrm>
            <a:off x="4868955" y="4461470"/>
            <a:ext cx="2070457" cy="751461"/>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sz="1600" b="1" dirty="0" smtClean="0"/>
              <a:t>Your Password</a:t>
            </a:r>
            <a:endParaRPr lang="en-US" sz="1600" b="1" dirty="0">
              <a:solidFill>
                <a:schemeClr val="tx1"/>
              </a:solidFill>
              <a:latin typeface="Times New Roman" pitchFamily="18" charset="0"/>
              <a:cs typeface="Times New Roman" pitchFamily="18" charset="0"/>
            </a:endParaRPr>
          </a:p>
        </p:txBody>
      </p:sp>
      <p:sp>
        <p:nvSpPr>
          <p:cNvPr id="14" name="Oval 13"/>
          <p:cNvSpPr/>
          <p:nvPr/>
        </p:nvSpPr>
        <p:spPr>
          <a:xfrm>
            <a:off x="5119735" y="3604791"/>
            <a:ext cx="2070457" cy="751461"/>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sz="1600" b="1" dirty="0" smtClean="0"/>
              <a:t>Your Network</a:t>
            </a:r>
          </a:p>
          <a:p>
            <a:pPr algn="ctr" fontAlgn="auto">
              <a:spcBef>
                <a:spcPts val="0"/>
              </a:spcBef>
              <a:spcAft>
                <a:spcPts val="0"/>
              </a:spcAft>
              <a:defRPr/>
            </a:pPr>
            <a:r>
              <a:rPr lang="en-US" sz="1600" b="1" dirty="0" smtClean="0"/>
              <a:t>Name</a:t>
            </a:r>
            <a:endParaRPr lang="en-US" sz="1600" b="1" dirty="0">
              <a:solidFill>
                <a:schemeClr val="tx1"/>
              </a:solidFill>
              <a:latin typeface="Times New Roman" pitchFamily="18" charset="0"/>
              <a:cs typeface="Times New Roman" pitchFamily="18" charset="0"/>
            </a:endParaRPr>
          </a:p>
        </p:txBody>
      </p:sp>
      <p:sp>
        <p:nvSpPr>
          <p:cNvPr id="15" name="Oval 14"/>
          <p:cNvSpPr/>
          <p:nvPr/>
        </p:nvSpPr>
        <p:spPr>
          <a:xfrm>
            <a:off x="4844086" y="2476263"/>
            <a:ext cx="2070457" cy="751461"/>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sz="1600" b="1" dirty="0" smtClean="0"/>
              <a:t>Your </a:t>
            </a:r>
            <a:r>
              <a:rPr lang="en-US" sz="1600" b="1" dirty="0" err="1" smtClean="0"/>
              <a:t>Auth</a:t>
            </a:r>
            <a:r>
              <a:rPr lang="en-US" sz="1600" b="1" dirty="0" smtClean="0"/>
              <a:t> Token</a:t>
            </a:r>
            <a:endParaRPr lang="en-US" sz="1600" b="1" dirty="0">
              <a:solidFill>
                <a:schemeClr val="tx1"/>
              </a:solidFill>
              <a:latin typeface="Times New Roman" pitchFamily="18" charset="0"/>
              <a:cs typeface="Times New Roman" pitchFamily="18" charset="0"/>
            </a:endParaRPr>
          </a:p>
        </p:txBody>
      </p:sp>
      <p:cxnSp>
        <p:nvCxnSpPr>
          <p:cNvPr id="16" name="Straight Arrow Connector 15"/>
          <p:cNvCxnSpPr/>
          <p:nvPr/>
        </p:nvCxnSpPr>
        <p:spPr>
          <a:xfrm>
            <a:off x="4206345" y="4232833"/>
            <a:ext cx="893935" cy="338686"/>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cxnSp>
        <p:nvCxnSpPr>
          <p:cNvPr id="17" name="Straight Arrow Connector 16"/>
          <p:cNvCxnSpPr>
            <a:stCxn id="6" idx="6"/>
            <a:endCxn id="14" idx="2"/>
          </p:cNvCxnSpPr>
          <p:nvPr/>
        </p:nvCxnSpPr>
        <p:spPr>
          <a:xfrm flipV="1">
            <a:off x="4430630" y="3980522"/>
            <a:ext cx="689105" cy="99629"/>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cxnSp>
        <p:nvCxnSpPr>
          <p:cNvPr id="18" name="Straight Arrow Connector 17"/>
          <p:cNvCxnSpPr>
            <a:stCxn id="6" idx="7"/>
            <a:endCxn id="15" idx="3"/>
          </p:cNvCxnSpPr>
          <p:nvPr/>
        </p:nvCxnSpPr>
        <p:spPr>
          <a:xfrm flipV="1">
            <a:off x="4127419" y="3117675"/>
            <a:ext cx="1019878" cy="696794"/>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spTree>
    <p:extLst>
      <p:ext uri="{BB962C8B-B14F-4D97-AF65-F5344CB8AC3E}">
        <p14:creationId xmlns="" xmlns:p14="http://schemas.microsoft.com/office/powerpoint/2010/main" val="18956102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40467"/>
            <a:ext cx="3231462" cy="523220"/>
          </a:xfrm>
          <a:prstGeom prst="rect">
            <a:avLst/>
          </a:prstGeom>
        </p:spPr>
        <p:txBody>
          <a:bodyPr wrap="none">
            <a:spAutoFit/>
          </a:bodyPr>
          <a:lstStyle/>
          <a:p>
            <a:r>
              <a:rPr lang="en-US" sz="2800" dirty="0"/>
              <a:t>Hardware Assembly. </a:t>
            </a:r>
          </a:p>
        </p:txBody>
      </p:sp>
      <p:sp>
        <p:nvSpPr>
          <p:cNvPr id="3" name="Rectangle 2"/>
          <p:cNvSpPr/>
          <p:nvPr/>
        </p:nvSpPr>
        <p:spPr>
          <a:xfrm>
            <a:off x="32426" y="934827"/>
            <a:ext cx="8458200" cy="3693319"/>
          </a:xfrm>
          <a:prstGeom prst="rect">
            <a:avLst/>
          </a:prstGeom>
        </p:spPr>
        <p:txBody>
          <a:bodyPr wrap="square">
            <a:spAutoFit/>
          </a:bodyPr>
          <a:lstStyle/>
          <a:p>
            <a:pPr marL="342900" indent="-342900">
              <a:buFont typeface="+mj-lt"/>
              <a:buAutoNum type="arabicParenR"/>
            </a:pPr>
            <a:r>
              <a:rPr lang="en-US" dirty="0"/>
              <a:t>We’ll have to connect the </a:t>
            </a:r>
            <a:r>
              <a:rPr lang="en-US" dirty="0" err="1"/>
              <a:t>NodeMCU</a:t>
            </a:r>
            <a:r>
              <a:rPr lang="en-US" dirty="0"/>
              <a:t> with the Relay </a:t>
            </a:r>
            <a:r>
              <a:rPr lang="en-US" dirty="0" smtClean="0"/>
              <a:t>board</a:t>
            </a:r>
          </a:p>
          <a:p>
            <a:pPr marL="342900" indent="-342900">
              <a:buFont typeface="+mj-lt"/>
              <a:buAutoNum type="arabicParenR"/>
            </a:pPr>
            <a:endParaRPr lang="en-US" dirty="0"/>
          </a:p>
          <a:p>
            <a:pPr marL="342900" indent="-342900">
              <a:buFont typeface="+mj-lt"/>
              <a:buAutoNum type="arabicParenR"/>
            </a:pPr>
            <a:r>
              <a:rPr lang="en-US" dirty="0" smtClean="0"/>
              <a:t>Connect </a:t>
            </a:r>
          </a:p>
          <a:p>
            <a:pPr marL="800100" lvl="1" indent="-342900">
              <a:buFont typeface="Wingdings" pitchFamily="2" charset="2"/>
              <a:buChar char="§"/>
            </a:pPr>
            <a:r>
              <a:rPr lang="en-US" dirty="0" smtClean="0"/>
              <a:t> </a:t>
            </a:r>
            <a:r>
              <a:rPr lang="en-US" dirty="0"/>
              <a:t>D3 pin of </a:t>
            </a:r>
            <a:r>
              <a:rPr lang="en-US" dirty="0" err="1"/>
              <a:t>NodeMCU</a:t>
            </a:r>
            <a:r>
              <a:rPr lang="en-US" dirty="0"/>
              <a:t> with Pin 1 of Relay. </a:t>
            </a:r>
            <a:endParaRPr lang="en-US" dirty="0" smtClean="0"/>
          </a:p>
          <a:p>
            <a:pPr marL="800100" lvl="1" indent="-342900">
              <a:buFont typeface="Wingdings" pitchFamily="2" charset="2"/>
              <a:buChar char="§"/>
            </a:pPr>
            <a:r>
              <a:rPr lang="en-US" dirty="0" smtClean="0"/>
              <a:t>Similarly </a:t>
            </a:r>
            <a:r>
              <a:rPr lang="en-US" dirty="0"/>
              <a:t>connect D4 pin of </a:t>
            </a:r>
            <a:r>
              <a:rPr lang="en-US" dirty="0" err="1"/>
              <a:t>NodeMCU</a:t>
            </a:r>
            <a:r>
              <a:rPr lang="en-US" dirty="0"/>
              <a:t> with Relay pin 2, </a:t>
            </a:r>
            <a:endParaRPr lang="en-US" dirty="0" smtClean="0"/>
          </a:p>
          <a:p>
            <a:pPr marL="800100" lvl="1" indent="-342900">
              <a:buFont typeface="Wingdings" pitchFamily="2" charset="2"/>
              <a:buChar char="§"/>
            </a:pPr>
            <a:r>
              <a:rPr lang="en-US" dirty="0" smtClean="0"/>
              <a:t>D5 </a:t>
            </a:r>
            <a:r>
              <a:rPr lang="en-US" dirty="0"/>
              <a:t>with Relay 3 </a:t>
            </a:r>
            <a:endParaRPr lang="en-US" dirty="0" smtClean="0"/>
          </a:p>
          <a:p>
            <a:pPr marL="800100" lvl="1" indent="-342900">
              <a:buFont typeface="Wingdings" pitchFamily="2" charset="2"/>
              <a:buChar char="§"/>
            </a:pPr>
            <a:r>
              <a:rPr lang="en-US" dirty="0" smtClean="0"/>
              <a:t>D6 </a:t>
            </a:r>
            <a:r>
              <a:rPr lang="en-US" dirty="0"/>
              <a:t>with Relay </a:t>
            </a:r>
            <a:r>
              <a:rPr lang="en-US" dirty="0" smtClean="0"/>
              <a:t>4…….</a:t>
            </a:r>
          </a:p>
          <a:p>
            <a:pPr marL="342900" indent="-342900">
              <a:buFont typeface="+mj-lt"/>
              <a:buAutoNum type="arabicParenR"/>
            </a:pPr>
            <a:endParaRPr lang="en-US" dirty="0"/>
          </a:p>
          <a:p>
            <a:pPr marL="342900" indent="-342900">
              <a:buFont typeface="+mj-lt"/>
              <a:buAutoNum type="arabicParenR"/>
            </a:pPr>
            <a:r>
              <a:rPr lang="en-US" dirty="0" smtClean="0"/>
              <a:t>Connect </a:t>
            </a:r>
            <a:r>
              <a:rPr lang="en-US" dirty="0"/>
              <a:t>Ground Pin of Relay with Ground Pin of </a:t>
            </a:r>
            <a:r>
              <a:rPr lang="en-US" dirty="0" err="1"/>
              <a:t>NodeMCU</a:t>
            </a:r>
            <a:r>
              <a:rPr lang="en-US" dirty="0" smtClean="0"/>
              <a:t>.</a:t>
            </a:r>
          </a:p>
          <a:p>
            <a:pPr marL="342900" indent="-342900">
              <a:buFont typeface="+mj-lt"/>
              <a:buAutoNum type="arabicParenR"/>
            </a:pPr>
            <a:endParaRPr lang="en-US" dirty="0" smtClean="0"/>
          </a:p>
          <a:p>
            <a:pPr marL="342900" indent="-342900">
              <a:buFont typeface="+mj-lt"/>
              <a:buAutoNum type="arabicParenR"/>
            </a:pPr>
            <a:r>
              <a:rPr lang="en-US" dirty="0"/>
              <a:t>Now to power up the </a:t>
            </a:r>
            <a:r>
              <a:rPr lang="en-US" dirty="0" err="1"/>
              <a:t>NodeMCU</a:t>
            </a:r>
            <a:r>
              <a:rPr lang="en-US" dirty="0"/>
              <a:t> </a:t>
            </a:r>
            <a:r>
              <a:rPr lang="en-US" dirty="0" smtClean="0"/>
              <a:t>and </a:t>
            </a:r>
            <a:r>
              <a:rPr lang="en-US" dirty="0"/>
              <a:t>to power up the Relay </a:t>
            </a:r>
            <a:r>
              <a:rPr lang="en-US" dirty="0" smtClean="0"/>
              <a:t>board</a:t>
            </a:r>
          </a:p>
          <a:p>
            <a:pPr marL="342900" indent="-342900">
              <a:buFont typeface="+mj-lt"/>
              <a:buAutoNum type="arabicParenR"/>
            </a:pPr>
            <a:endParaRPr lang="en-US" dirty="0"/>
          </a:p>
          <a:p>
            <a:pPr marL="342900" indent="-342900">
              <a:buFont typeface="+mj-lt"/>
              <a:buAutoNum type="arabicParenR"/>
            </a:pPr>
            <a:r>
              <a:rPr lang="en-US" dirty="0" smtClean="0"/>
              <a:t>Connect lights </a:t>
            </a:r>
            <a:endParaRPr lang="en-US" dirty="0"/>
          </a:p>
        </p:txBody>
      </p:sp>
    </p:spTree>
    <p:extLst>
      <p:ext uri="{BB962C8B-B14F-4D97-AF65-F5344CB8AC3E}">
        <p14:creationId xmlns="" xmlns:p14="http://schemas.microsoft.com/office/powerpoint/2010/main" val="27529711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p:cNvSpPr/>
          <p:nvPr/>
        </p:nvSpPr>
        <p:spPr>
          <a:xfrm>
            <a:off x="1066800" y="1295400"/>
            <a:ext cx="1971560" cy="90337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sz="1600" b="1" dirty="0" smtClean="0">
                <a:solidFill>
                  <a:schemeClr val="tx1"/>
                </a:solidFill>
                <a:latin typeface="Times New Roman" pitchFamily="18" charset="0"/>
                <a:cs typeface="Times New Roman" pitchFamily="18" charset="0"/>
              </a:rPr>
              <a:t>Node </a:t>
            </a:r>
            <a:r>
              <a:rPr lang="en-US" sz="1600" b="1" dirty="0" err="1" smtClean="0">
                <a:solidFill>
                  <a:schemeClr val="tx1"/>
                </a:solidFill>
                <a:latin typeface="Times New Roman" pitchFamily="18" charset="0"/>
                <a:cs typeface="Times New Roman" pitchFamily="18" charset="0"/>
              </a:rPr>
              <a:t>mcu</a:t>
            </a:r>
            <a:endParaRPr lang="en-US" sz="1600" b="1" dirty="0" smtClean="0">
              <a:solidFill>
                <a:schemeClr val="tx1"/>
              </a:solidFill>
              <a:latin typeface="Times New Roman" pitchFamily="18" charset="0"/>
              <a:cs typeface="Times New Roman" pitchFamily="18" charset="0"/>
            </a:endParaRPr>
          </a:p>
          <a:p>
            <a:pPr algn="ctr" fontAlgn="auto">
              <a:spcBef>
                <a:spcPts val="0"/>
              </a:spcBef>
              <a:spcAft>
                <a:spcPts val="0"/>
              </a:spcAft>
              <a:defRPr/>
            </a:pPr>
            <a:r>
              <a:rPr lang="en-US" sz="1600" b="1" dirty="0" smtClean="0">
                <a:solidFill>
                  <a:schemeClr val="tx1"/>
                </a:solidFill>
                <a:latin typeface="Times New Roman" pitchFamily="18" charset="0"/>
                <a:cs typeface="Times New Roman" pitchFamily="18" charset="0"/>
              </a:rPr>
              <a:t>ESP 8266</a:t>
            </a:r>
            <a:endParaRPr lang="en-US" sz="1600" b="1" dirty="0">
              <a:solidFill>
                <a:schemeClr val="tx1"/>
              </a:solidFill>
              <a:latin typeface="Times New Roman" pitchFamily="18" charset="0"/>
              <a:cs typeface="Times New Roman" pitchFamily="18" charset="0"/>
            </a:endParaRPr>
          </a:p>
        </p:txBody>
      </p:sp>
      <p:cxnSp>
        <p:nvCxnSpPr>
          <p:cNvPr id="16" name="Straight Arrow Connector 15"/>
          <p:cNvCxnSpPr>
            <a:endCxn id="19" idx="0"/>
          </p:cNvCxnSpPr>
          <p:nvPr/>
        </p:nvCxnSpPr>
        <p:spPr>
          <a:xfrm>
            <a:off x="1997131" y="2198770"/>
            <a:ext cx="38075" cy="299615"/>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sp>
        <p:nvSpPr>
          <p:cNvPr id="17" name="Oval 16"/>
          <p:cNvSpPr/>
          <p:nvPr/>
        </p:nvSpPr>
        <p:spPr>
          <a:xfrm>
            <a:off x="5257800" y="1264914"/>
            <a:ext cx="2297031" cy="933856"/>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sz="1600" b="1" dirty="0" smtClean="0"/>
              <a:t>Relay Module</a:t>
            </a:r>
            <a:endParaRPr lang="en-US" sz="1600" b="1" dirty="0">
              <a:solidFill>
                <a:schemeClr val="tx1"/>
              </a:solidFill>
              <a:latin typeface="Times New Roman" pitchFamily="18" charset="0"/>
              <a:cs typeface="Times New Roman" pitchFamily="18" charset="0"/>
            </a:endParaRPr>
          </a:p>
        </p:txBody>
      </p:sp>
      <p:cxnSp>
        <p:nvCxnSpPr>
          <p:cNvPr id="18" name="Straight Arrow Connector 17"/>
          <p:cNvCxnSpPr>
            <a:endCxn id="23" idx="0"/>
          </p:cNvCxnSpPr>
          <p:nvPr/>
        </p:nvCxnSpPr>
        <p:spPr>
          <a:xfrm>
            <a:off x="2019128" y="4190321"/>
            <a:ext cx="16112" cy="443860"/>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sp>
        <p:nvSpPr>
          <p:cNvPr id="19" name="Oval 18"/>
          <p:cNvSpPr/>
          <p:nvPr/>
        </p:nvSpPr>
        <p:spPr>
          <a:xfrm>
            <a:off x="999977" y="2498385"/>
            <a:ext cx="2070457" cy="751461"/>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sz="1600" b="1" dirty="0" smtClean="0"/>
              <a:t>D3</a:t>
            </a:r>
            <a:endParaRPr lang="en-US" sz="1600" b="1" dirty="0">
              <a:solidFill>
                <a:schemeClr val="tx1"/>
              </a:solidFill>
              <a:latin typeface="Times New Roman" pitchFamily="18" charset="0"/>
              <a:cs typeface="Times New Roman" pitchFamily="18" charset="0"/>
            </a:endParaRPr>
          </a:p>
        </p:txBody>
      </p:sp>
      <p:cxnSp>
        <p:nvCxnSpPr>
          <p:cNvPr id="21" name="Straight Arrow Connector 20"/>
          <p:cNvCxnSpPr>
            <a:stCxn id="19" idx="4"/>
            <a:endCxn id="41" idx="0"/>
          </p:cNvCxnSpPr>
          <p:nvPr/>
        </p:nvCxnSpPr>
        <p:spPr>
          <a:xfrm flipH="1">
            <a:off x="2003132" y="3249846"/>
            <a:ext cx="32074" cy="278536"/>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sp>
        <p:nvSpPr>
          <p:cNvPr id="22" name="Rectangle 21"/>
          <p:cNvSpPr/>
          <p:nvPr/>
        </p:nvSpPr>
        <p:spPr>
          <a:xfrm>
            <a:off x="762000" y="381000"/>
            <a:ext cx="2133918" cy="369332"/>
          </a:xfrm>
          <a:prstGeom prst="rect">
            <a:avLst/>
          </a:prstGeom>
        </p:spPr>
        <p:txBody>
          <a:bodyPr wrap="none">
            <a:spAutoFit/>
          </a:bodyPr>
          <a:lstStyle/>
          <a:p>
            <a:r>
              <a:rPr lang="en-US" b="1" u="sng" dirty="0">
                <a:latin typeface="Times New Roman" pitchFamily="18" charset="0"/>
                <a:cs typeface="Times New Roman" pitchFamily="18" charset="0"/>
              </a:rPr>
              <a:t>Data Flow Diagram</a:t>
            </a:r>
          </a:p>
        </p:txBody>
      </p:sp>
      <p:sp>
        <p:nvSpPr>
          <p:cNvPr id="23" name="Oval 22"/>
          <p:cNvSpPr/>
          <p:nvPr/>
        </p:nvSpPr>
        <p:spPr>
          <a:xfrm>
            <a:off x="1000011" y="4634181"/>
            <a:ext cx="2070457" cy="751461"/>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sz="1600" b="1" dirty="0" smtClean="0"/>
              <a:t>D …….</a:t>
            </a:r>
            <a:endParaRPr lang="en-US" sz="1600" b="1" dirty="0">
              <a:solidFill>
                <a:schemeClr val="tx1"/>
              </a:solidFill>
              <a:latin typeface="Times New Roman" pitchFamily="18" charset="0"/>
              <a:cs typeface="Times New Roman" pitchFamily="18" charset="0"/>
            </a:endParaRPr>
          </a:p>
        </p:txBody>
      </p:sp>
      <p:sp>
        <p:nvSpPr>
          <p:cNvPr id="24" name="Oval 23"/>
          <p:cNvSpPr/>
          <p:nvPr/>
        </p:nvSpPr>
        <p:spPr>
          <a:xfrm>
            <a:off x="5380814" y="3552645"/>
            <a:ext cx="2070457" cy="751461"/>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sz="1600" b="1" dirty="0" smtClean="0"/>
              <a:t>INI 2</a:t>
            </a:r>
            <a:endParaRPr lang="en-US" sz="1600" b="1" dirty="0">
              <a:solidFill>
                <a:schemeClr val="tx1"/>
              </a:solidFill>
              <a:latin typeface="Times New Roman" pitchFamily="18" charset="0"/>
              <a:cs typeface="Times New Roman" pitchFamily="18" charset="0"/>
            </a:endParaRPr>
          </a:p>
        </p:txBody>
      </p:sp>
      <p:sp>
        <p:nvSpPr>
          <p:cNvPr id="25" name="Oval 24"/>
          <p:cNvSpPr/>
          <p:nvPr/>
        </p:nvSpPr>
        <p:spPr>
          <a:xfrm>
            <a:off x="5371086" y="2498386"/>
            <a:ext cx="2070457" cy="751461"/>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sz="1600" b="1" dirty="0" smtClean="0"/>
              <a:t>INI 1</a:t>
            </a:r>
            <a:endParaRPr lang="en-US" sz="1600" b="1" dirty="0">
              <a:solidFill>
                <a:schemeClr val="tx1"/>
              </a:solidFill>
              <a:latin typeface="Times New Roman" pitchFamily="18" charset="0"/>
              <a:cs typeface="Times New Roman" pitchFamily="18" charset="0"/>
            </a:endParaRPr>
          </a:p>
        </p:txBody>
      </p:sp>
      <p:cxnSp>
        <p:nvCxnSpPr>
          <p:cNvPr id="26" name="Straight Arrow Connector 25"/>
          <p:cNvCxnSpPr>
            <a:stCxn id="23" idx="6"/>
            <a:endCxn id="42" idx="2"/>
          </p:cNvCxnSpPr>
          <p:nvPr/>
        </p:nvCxnSpPr>
        <p:spPr>
          <a:xfrm>
            <a:off x="3070468" y="5009912"/>
            <a:ext cx="2413906" cy="12002"/>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cxnSp>
        <p:nvCxnSpPr>
          <p:cNvPr id="27" name="Straight Arrow Connector 26"/>
          <p:cNvCxnSpPr>
            <a:stCxn id="41" idx="6"/>
            <a:endCxn id="24" idx="2"/>
          </p:cNvCxnSpPr>
          <p:nvPr/>
        </p:nvCxnSpPr>
        <p:spPr>
          <a:xfrm>
            <a:off x="3038360" y="3904113"/>
            <a:ext cx="2342454" cy="24263"/>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cxnSp>
        <p:nvCxnSpPr>
          <p:cNvPr id="28" name="Straight Arrow Connector 27"/>
          <p:cNvCxnSpPr>
            <a:stCxn id="19" idx="6"/>
            <a:endCxn id="25" idx="2"/>
          </p:cNvCxnSpPr>
          <p:nvPr/>
        </p:nvCxnSpPr>
        <p:spPr>
          <a:xfrm>
            <a:off x="3070434" y="2874116"/>
            <a:ext cx="2300652" cy="1"/>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sp>
        <p:nvSpPr>
          <p:cNvPr id="41" name="Oval 40"/>
          <p:cNvSpPr/>
          <p:nvPr/>
        </p:nvSpPr>
        <p:spPr>
          <a:xfrm>
            <a:off x="967903" y="3528382"/>
            <a:ext cx="2070457" cy="751461"/>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r>
              <a:rPr lang="en-US" sz="1600" b="1" dirty="0" smtClean="0"/>
              <a:t>D4</a:t>
            </a:r>
            <a:endParaRPr lang="en-US" sz="1600" b="1" dirty="0">
              <a:solidFill>
                <a:schemeClr val="tx1"/>
              </a:solidFill>
              <a:latin typeface="Times New Roman" pitchFamily="18" charset="0"/>
              <a:cs typeface="Times New Roman" pitchFamily="18" charset="0"/>
            </a:endParaRPr>
          </a:p>
        </p:txBody>
      </p:sp>
      <p:sp>
        <p:nvSpPr>
          <p:cNvPr id="42" name="Oval 41"/>
          <p:cNvSpPr/>
          <p:nvPr/>
        </p:nvSpPr>
        <p:spPr>
          <a:xfrm>
            <a:off x="5484374" y="4646183"/>
            <a:ext cx="2070457" cy="751461"/>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sz="1600" b="1" dirty="0" smtClean="0"/>
              <a:t>INI …..</a:t>
            </a:r>
            <a:endParaRPr lang="en-US" sz="1600" b="1" dirty="0">
              <a:solidFill>
                <a:schemeClr val="tx1"/>
              </a:solidFill>
              <a:latin typeface="Times New Roman" pitchFamily="18" charset="0"/>
              <a:cs typeface="Times New Roman" pitchFamily="18" charset="0"/>
            </a:endParaRPr>
          </a:p>
        </p:txBody>
      </p:sp>
      <p:cxnSp>
        <p:nvCxnSpPr>
          <p:cNvPr id="54" name="Straight Arrow Connector 53"/>
          <p:cNvCxnSpPr/>
          <p:nvPr/>
        </p:nvCxnSpPr>
        <p:spPr>
          <a:xfrm>
            <a:off x="6397004" y="3257950"/>
            <a:ext cx="38075" cy="299615"/>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cxnSp>
        <p:nvCxnSpPr>
          <p:cNvPr id="55" name="Straight Arrow Connector 54"/>
          <p:cNvCxnSpPr/>
          <p:nvPr/>
        </p:nvCxnSpPr>
        <p:spPr>
          <a:xfrm>
            <a:off x="6406315" y="4334566"/>
            <a:ext cx="38075" cy="299615"/>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cxnSp>
        <p:nvCxnSpPr>
          <p:cNvPr id="56" name="Straight Arrow Connector 55"/>
          <p:cNvCxnSpPr/>
          <p:nvPr/>
        </p:nvCxnSpPr>
        <p:spPr>
          <a:xfrm>
            <a:off x="6397004" y="2249027"/>
            <a:ext cx="38075" cy="299615"/>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spTree>
    <p:extLst>
      <p:ext uri="{BB962C8B-B14F-4D97-AF65-F5344CB8AC3E}">
        <p14:creationId xmlns="" xmlns:p14="http://schemas.microsoft.com/office/powerpoint/2010/main" val="1075153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71600" y="304800"/>
            <a:ext cx="3174523" cy="584775"/>
          </a:xfrm>
          <a:prstGeom prst="rect">
            <a:avLst/>
          </a:prstGeom>
        </p:spPr>
        <p:txBody>
          <a:bodyPr wrap="none">
            <a:spAutoFit/>
          </a:bodyPr>
          <a:lstStyle/>
          <a:p>
            <a:r>
              <a:rPr lang="en-US" sz="3200" dirty="0"/>
              <a:t>Configuring IFTTT.</a:t>
            </a:r>
          </a:p>
        </p:txBody>
      </p:sp>
      <p:sp>
        <p:nvSpPr>
          <p:cNvPr id="3" name="Rectangle 2"/>
          <p:cNvSpPr/>
          <p:nvPr/>
        </p:nvSpPr>
        <p:spPr>
          <a:xfrm>
            <a:off x="228600" y="1143001"/>
            <a:ext cx="8077200" cy="5632311"/>
          </a:xfrm>
          <a:prstGeom prst="rect">
            <a:avLst/>
          </a:prstGeom>
        </p:spPr>
        <p:txBody>
          <a:bodyPr wrap="square">
            <a:spAutoFit/>
          </a:bodyPr>
          <a:lstStyle/>
          <a:p>
            <a:pPr marL="342900" indent="-342900">
              <a:buFont typeface="+mj-lt"/>
              <a:buAutoNum type="arabicParenR"/>
            </a:pPr>
            <a:r>
              <a:rPr lang="en-US" dirty="0"/>
              <a:t>Go to IFTTT’s website and sign up to it using your Google Account</a:t>
            </a:r>
            <a:r>
              <a:rPr lang="en-US" dirty="0" smtClean="0"/>
              <a:t>.</a:t>
            </a:r>
          </a:p>
          <a:p>
            <a:pPr marL="342900" indent="-342900">
              <a:buFont typeface="+mj-lt"/>
              <a:buAutoNum type="arabicParenR"/>
            </a:pPr>
            <a:endParaRPr lang="en-US" dirty="0" smtClean="0"/>
          </a:p>
          <a:p>
            <a:pPr marL="342900" indent="-342900">
              <a:buFont typeface="+mj-lt"/>
              <a:buAutoNum type="arabicParenR"/>
            </a:pPr>
            <a:r>
              <a:rPr lang="en-US" dirty="0"/>
              <a:t>After Signing in </a:t>
            </a:r>
            <a:r>
              <a:rPr lang="en-US" dirty="0" smtClean="0"/>
              <a:t>create </a:t>
            </a:r>
            <a:r>
              <a:rPr lang="en-US" i="1" dirty="0" smtClean="0"/>
              <a:t>New Applet</a:t>
            </a:r>
          </a:p>
          <a:p>
            <a:pPr marL="342900" indent="-342900">
              <a:buFont typeface="+mj-lt"/>
              <a:buAutoNum type="arabicParenR"/>
            </a:pPr>
            <a:endParaRPr lang="en-US" i="1" dirty="0" smtClean="0"/>
          </a:p>
          <a:p>
            <a:pPr marL="342900" indent="-342900">
              <a:buFont typeface="+mj-lt"/>
              <a:buAutoNum type="arabicParenR"/>
            </a:pPr>
            <a:r>
              <a:rPr lang="en-US" dirty="0"/>
              <a:t>Search for </a:t>
            </a:r>
            <a:r>
              <a:rPr lang="en-US" i="1" dirty="0"/>
              <a:t>Google Assistant</a:t>
            </a:r>
            <a:r>
              <a:rPr lang="en-US" dirty="0"/>
              <a:t> and select it. And then Click on </a:t>
            </a:r>
            <a:r>
              <a:rPr lang="en-US" i="1" dirty="0"/>
              <a:t>Connect</a:t>
            </a:r>
            <a:r>
              <a:rPr lang="en-US" dirty="0" smtClean="0"/>
              <a:t>.</a:t>
            </a:r>
          </a:p>
          <a:p>
            <a:pPr marL="342900" indent="-342900">
              <a:buFont typeface="+mj-lt"/>
              <a:buAutoNum type="arabicParenR"/>
            </a:pPr>
            <a:endParaRPr lang="en-US" dirty="0" smtClean="0"/>
          </a:p>
          <a:p>
            <a:pPr marL="342900" lvl="0" indent="-342900">
              <a:buFont typeface="+mj-lt"/>
              <a:buAutoNum type="arabicParenR"/>
            </a:pPr>
            <a:r>
              <a:rPr lang="en-US" dirty="0"/>
              <a:t>Select the card that says “Say a simple phrase</a:t>
            </a:r>
            <a:r>
              <a:rPr lang="en-US" dirty="0" smtClean="0"/>
              <a:t>” and create a trigger.</a:t>
            </a:r>
          </a:p>
          <a:p>
            <a:pPr marL="342900" lvl="0" indent="-342900">
              <a:buFont typeface="+mj-lt"/>
              <a:buAutoNum type="arabicParenR"/>
            </a:pPr>
            <a:endParaRPr lang="en-US" dirty="0" smtClean="0"/>
          </a:p>
          <a:p>
            <a:pPr marL="342900" lvl="0" indent="-342900">
              <a:buFont typeface="+mj-lt"/>
              <a:buAutoNum type="arabicParenR"/>
            </a:pPr>
            <a:r>
              <a:rPr lang="en-US" dirty="0"/>
              <a:t>T</a:t>
            </a:r>
            <a:r>
              <a:rPr lang="en-US" dirty="0" smtClean="0"/>
              <a:t>ype </a:t>
            </a:r>
            <a:r>
              <a:rPr lang="en-US" dirty="0" err="1"/>
              <a:t>webhooks</a:t>
            </a:r>
            <a:r>
              <a:rPr lang="en-US" dirty="0"/>
              <a:t> select it, and click connect. </a:t>
            </a:r>
            <a:r>
              <a:rPr lang="en-US" dirty="0" err="1"/>
              <a:t>Webhooks</a:t>
            </a:r>
            <a:r>
              <a:rPr lang="en-US" dirty="0"/>
              <a:t> will allow us to send commands to the </a:t>
            </a:r>
            <a:r>
              <a:rPr lang="en-US" dirty="0" err="1"/>
              <a:t>Blynk</a:t>
            </a:r>
            <a:r>
              <a:rPr lang="en-US" dirty="0"/>
              <a:t> Server</a:t>
            </a:r>
            <a:r>
              <a:rPr lang="en-US" dirty="0" smtClean="0"/>
              <a:t>.</a:t>
            </a:r>
          </a:p>
          <a:p>
            <a:pPr marL="342900" lvl="0" indent="-342900">
              <a:buFont typeface="+mj-lt"/>
              <a:buAutoNum type="arabicParenR"/>
            </a:pPr>
            <a:endParaRPr lang="en-US" dirty="0" smtClean="0"/>
          </a:p>
          <a:p>
            <a:pPr marL="342900" lvl="0" indent="-342900">
              <a:buFont typeface="+mj-lt"/>
              <a:buAutoNum type="arabicParenR"/>
            </a:pPr>
            <a:r>
              <a:rPr lang="en-US" dirty="0"/>
              <a:t>Now, in the URL field type this </a:t>
            </a:r>
            <a:r>
              <a:rPr lang="en-US" dirty="0" smtClean="0"/>
              <a:t>URL:   </a:t>
            </a:r>
          </a:p>
          <a:p>
            <a:pPr lvl="0"/>
            <a:r>
              <a:rPr lang="en-US" b="1" i="1" dirty="0">
                <a:solidFill>
                  <a:srgbClr val="0070C0"/>
                </a:solidFill>
              </a:rPr>
              <a:t>	</a:t>
            </a:r>
            <a:r>
              <a:rPr lang="en-US" b="1" i="1" dirty="0" smtClean="0">
                <a:solidFill>
                  <a:srgbClr val="0070C0"/>
                </a:solidFill>
              </a:rPr>
              <a:t>https://</a:t>
            </a:r>
            <a:r>
              <a:rPr lang="en-US" b="1" i="1" dirty="0">
                <a:solidFill>
                  <a:srgbClr val="0070C0"/>
                </a:solidFill>
              </a:rPr>
              <a:t>188.166.206.43/ </a:t>
            </a:r>
            <a:r>
              <a:rPr lang="en-US" b="1" i="1" dirty="0" err="1">
                <a:solidFill>
                  <a:srgbClr val="0070C0"/>
                </a:solidFill>
              </a:rPr>
              <a:t>YourAuthTokenHere</a:t>
            </a:r>
            <a:r>
              <a:rPr lang="en-US" b="1" i="1" dirty="0">
                <a:solidFill>
                  <a:srgbClr val="0070C0"/>
                </a:solidFill>
              </a:rPr>
              <a:t> / update / </a:t>
            </a:r>
            <a:r>
              <a:rPr lang="en-US" b="1" i="1" dirty="0" smtClean="0">
                <a:solidFill>
                  <a:srgbClr val="0070C0"/>
                </a:solidFill>
              </a:rPr>
              <a:t>	</a:t>
            </a:r>
            <a:r>
              <a:rPr lang="en-US" b="1" i="1" dirty="0" err="1" smtClean="0">
                <a:solidFill>
                  <a:srgbClr val="0070C0"/>
                </a:solidFill>
              </a:rPr>
              <a:t>DigitalPinToBeUpdateHere</a:t>
            </a:r>
            <a:endParaRPr lang="en-US" b="1" i="1" dirty="0" smtClean="0">
              <a:solidFill>
                <a:srgbClr val="0070C0"/>
              </a:solidFill>
            </a:endParaRPr>
          </a:p>
          <a:p>
            <a:pPr marL="342900" indent="-342900">
              <a:buFont typeface="+mj-lt"/>
              <a:buAutoNum type="arabicParenR"/>
            </a:pPr>
            <a:endParaRPr lang="en-US" dirty="0"/>
          </a:p>
          <a:p>
            <a:pPr marL="342900" lvl="0" indent="-342900">
              <a:buFont typeface="+mj-lt"/>
              <a:buAutoNum type="arabicParenR" startAt="7"/>
            </a:pPr>
            <a:r>
              <a:rPr lang="en-US" dirty="0" smtClean="0"/>
              <a:t>Select method as PUT</a:t>
            </a:r>
          </a:p>
          <a:p>
            <a:pPr marL="342900" lvl="0" indent="-342900">
              <a:buFont typeface="+mj-lt"/>
              <a:buAutoNum type="arabicParenR" startAt="7"/>
            </a:pPr>
            <a:endParaRPr lang="en-US" dirty="0" smtClean="0"/>
          </a:p>
          <a:p>
            <a:pPr marL="342900" indent="-342900">
              <a:buFont typeface="+mj-lt"/>
              <a:buAutoNum type="arabicParenR" startAt="7"/>
            </a:pPr>
            <a:r>
              <a:rPr lang="en-US" dirty="0"/>
              <a:t>Now click on ‘Create Action’ and then Finish.</a:t>
            </a:r>
          </a:p>
          <a:p>
            <a:pPr marL="342900" lvl="0" indent="-342900">
              <a:buFont typeface="+mj-lt"/>
              <a:buAutoNum type="arabicParenR" startAt="7"/>
            </a:pPr>
            <a:endParaRPr lang="en-US" dirty="0"/>
          </a:p>
          <a:p>
            <a:pPr marL="342900" indent="-342900">
              <a:buFont typeface="+mj-lt"/>
              <a:buAutoNum type="arabicParenR" startAt="7"/>
            </a:pPr>
            <a:endParaRPr lang="en-US" dirty="0"/>
          </a:p>
        </p:txBody>
      </p:sp>
    </p:spTree>
    <p:extLst>
      <p:ext uri="{BB962C8B-B14F-4D97-AF65-F5344CB8AC3E}">
        <p14:creationId xmlns="" xmlns:p14="http://schemas.microsoft.com/office/powerpoint/2010/main" val="27446068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331882" y="1089306"/>
            <a:ext cx="1971560" cy="903370"/>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sz="1600" b="1" dirty="0" smtClean="0">
                <a:solidFill>
                  <a:schemeClr val="tx1"/>
                </a:solidFill>
                <a:latin typeface="Times New Roman" pitchFamily="18" charset="0"/>
                <a:cs typeface="Times New Roman" pitchFamily="18" charset="0"/>
              </a:rPr>
              <a:t>Open IFTTT website</a:t>
            </a:r>
            <a:endParaRPr lang="en-US" sz="1600" b="1" dirty="0">
              <a:solidFill>
                <a:schemeClr val="tx1"/>
              </a:solidFill>
              <a:latin typeface="Times New Roman" pitchFamily="18" charset="0"/>
              <a:cs typeface="Times New Roman" pitchFamily="18" charset="0"/>
            </a:endParaRPr>
          </a:p>
        </p:txBody>
      </p:sp>
      <p:cxnSp>
        <p:nvCxnSpPr>
          <p:cNvPr id="3" name="Straight Arrow Connector 2"/>
          <p:cNvCxnSpPr/>
          <p:nvPr/>
        </p:nvCxnSpPr>
        <p:spPr>
          <a:xfrm>
            <a:off x="1008042" y="1992676"/>
            <a:ext cx="261360" cy="228599"/>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sp>
        <p:nvSpPr>
          <p:cNvPr id="4" name="Oval 3"/>
          <p:cNvSpPr/>
          <p:nvPr/>
        </p:nvSpPr>
        <p:spPr>
          <a:xfrm>
            <a:off x="82611" y="2156105"/>
            <a:ext cx="2297031" cy="933856"/>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sz="1600" b="1" dirty="0" smtClean="0"/>
              <a:t>Sing in with same Google account</a:t>
            </a:r>
            <a:endParaRPr lang="en-US" sz="1600" b="1" dirty="0">
              <a:solidFill>
                <a:schemeClr val="tx1"/>
              </a:solidFill>
              <a:latin typeface="Times New Roman" pitchFamily="18" charset="0"/>
              <a:cs typeface="Times New Roman" pitchFamily="18" charset="0"/>
            </a:endParaRPr>
          </a:p>
        </p:txBody>
      </p:sp>
      <p:cxnSp>
        <p:nvCxnSpPr>
          <p:cNvPr id="5" name="Straight Arrow Connector 4"/>
          <p:cNvCxnSpPr/>
          <p:nvPr/>
        </p:nvCxnSpPr>
        <p:spPr>
          <a:xfrm>
            <a:off x="1008042" y="3089961"/>
            <a:ext cx="351447" cy="190500"/>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sp>
        <p:nvSpPr>
          <p:cNvPr id="6" name="Oval 5"/>
          <p:cNvSpPr/>
          <p:nvPr/>
        </p:nvSpPr>
        <p:spPr>
          <a:xfrm>
            <a:off x="232983" y="3313008"/>
            <a:ext cx="2179973" cy="1017915"/>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sz="1400" b="1" dirty="0" smtClean="0"/>
              <a:t>Create the triggers on Google assistant and </a:t>
            </a:r>
          </a:p>
          <a:p>
            <a:pPr algn="ctr" fontAlgn="auto">
              <a:spcBef>
                <a:spcPts val="0"/>
              </a:spcBef>
              <a:spcAft>
                <a:spcPts val="0"/>
              </a:spcAft>
              <a:defRPr/>
            </a:pPr>
            <a:r>
              <a:rPr lang="en-US" sz="1400" b="1" dirty="0" smtClean="0"/>
              <a:t>web hooks</a:t>
            </a:r>
            <a:endParaRPr lang="en-US" sz="1400" b="1" dirty="0">
              <a:solidFill>
                <a:schemeClr val="tx1"/>
              </a:solidFill>
              <a:latin typeface="Times New Roman" pitchFamily="18" charset="0"/>
              <a:cs typeface="Times New Roman" pitchFamily="18" charset="0"/>
            </a:endParaRPr>
          </a:p>
        </p:txBody>
      </p:sp>
      <p:sp>
        <p:nvSpPr>
          <p:cNvPr id="7" name="Oval 6"/>
          <p:cNvSpPr/>
          <p:nvPr/>
        </p:nvSpPr>
        <p:spPr>
          <a:xfrm>
            <a:off x="306021" y="4561589"/>
            <a:ext cx="2220102" cy="1297465"/>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sz="1600" b="1" dirty="0" smtClean="0">
                <a:solidFill>
                  <a:schemeClr val="tx1"/>
                </a:solidFill>
                <a:latin typeface="Times New Roman" pitchFamily="18" charset="0"/>
                <a:cs typeface="Times New Roman" pitchFamily="18" charset="0"/>
              </a:rPr>
              <a:t>Voice control automation </a:t>
            </a:r>
            <a:r>
              <a:rPr lang="en-US" sz="1600" b="1" dirty="0" err="1" smtClean="0">
                <a:solidFill>
                  <a:schemeClr val="tx1"/>
                </a:solidFill>
                <a:latin typeface="Times New Roman" pitchFamily="18" charset="0"/>
                <a:cs typeface="Times New Roman" pitchFamily="18" charset="0"/>
              </a:rPr>
              <a:t>configued</a:t>
            </a:r>
            <a:r>
              <a:rPr lang="en-US" sz="1600" b="1" dirty="0" smtClean="0">
                <a:solidFill>
                  <a:schemeClr val="tx1"/>
                </a:solidFill>
                <a:latin typeface="Times New Roman" pitchFamily="18" charset="0"/>
                <a:cs typeface="Times New Roman" pitchFamily="18" charset="0"/>
              </a:rPr>
              <a:t> </a:t>
            </a:r>
            <a:endParaRPr lang="en-US" sz="1600" b="1" dirty="0">
              <a:solidFill>
                <a:schemeClr val="tx1"/>
              </a:solidFill>
              <a:latin typeface="Times New Roman" pitchFamily="18" charset="0"/>
              <a:cs typeface="Times New Roman" pitchFamily="18" charset="0"/>
            </a:endParaRPr>
          </a:p>
        </p:txBody>
      </p:sp>
      <p:cxnSp>
        <p:nvCxnSpPr>
          <p:cNvPr id="8" name="Straight Arrow Connector 7"/>
          <p:cNvCxnSpPr>
            <a:stCxn id="6" idx="4"/>
            <a:endCxn id="7" idx="0"/>
          </p:cNvCxnSpPr>
          <p:nvPr/>
        </p:nvCxnSpPr>
        <p:spPr>
          <a:xfrm>
            <a:off x="1322970" y="4330923"/>
            <a:ext cx="93102" cy="230666"/>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sp>
        <p:nvSpPr>
          <p:cNvPr id="9" name="Rectangle 8"/>
          <p:cNvSpPr/>
          <p:nvPr/>
        </p:nvSpPr>
        <p:spPr>
          <a:xfrm>
            <a:off x="762000" y="381000"/>
            <a:ext cx="7620000" cy="369332"/>
          </a:xfrm>
          <a:prstGeom prst="rect">
            <a:avLst/>
          </a:prstGeom>
        </p:spPr>
        <p:txBody>
          <a:bodyPr wrap="square">
            <a:spAutoFit/>
          </a:bodyPr>
          <a:lstStyle/>
          <a:p>
            <a:r>
              <a:rPr lang="en-US" b="1" u="sng" dirty="0">
                <a:latin typeface="Times New Roman" pitchFamily="18" charset="0"/>
                <a:cs typeface="Times New Roman" pitchFamily="18" charset="0"/>
              </a:rPr>
              <a:t>Data Flow </a:t>
            </a:r>
            <a:r>
              <a:rPr lang="en-US" b="1" u="sng" dirty="0" smtClean="0">
                <a:latin typeface="Times New Roman" pitchFamily="18" charset="0"/>
                <a:cs typeface="Times New Roman" pitchFamily="18" charset="0"/>
              </a:rPr>
              <a:t>Diagram</a:t>
            </a:r>
            <a:r>
              <a:rPr lang="en-US" b="1" dirty="0" smtClean="0">
                <a:latin typeface="Times New Roman" pitchFamily="18" charset="0"/>
                <a:cs typeface="Times New Roman" pitchFamily="18" charset="0"/>
              </a:rPr>
              <a:t>			</a:t>
            </a:r>
            <a:r>
              <a:rPr lang="en-US" b="1" u="sng" dirty="0" smtClean="0">
                <a:latin typeface="Times New Roman" pitchFamily="18" charset="0"/>
                <a:cs typeface="Times New Roman" pitchFamily="18" charset="0"/>
              </a:rPr>
              <a:t>Working:</a:t>
            </a:r>
            <a:endParaRPr lang="en-US" b="1" u="sng" dirty="0">
              <a:latin typeface="Times New Roman" pitchFamily="18" charset="0"/>
              <a:cs typeface="Times New Roman" pitchFamily="18" charset="0"/>
            </a:endParaRPr>
          </a:p>
        </p:txBody>
      </p:sp>
      <p:sp>
        <p:nvSpPr>
          <p:cNvPr id="10" name="Oval 9"/>
          <p:cNvSpPr/>
          <p:nvPr/>
        </p:nvSpPr>
        <p:spPr>
          <a:xfrm>
            <a:off x="2741767" y="4070059"/>
            <a:ext cx="1754034" cy="751461"/>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sz="1600" b="1" dirty="0"/>
              <a:t>Light </a:t>
            </a:r>
            <a:r>
              <a:rPr lang="en-US" sz="1600" b="1" dirty="0" smtClean="0"/>
              <a:t>……</a:t>
            </a:r>
            <a:endParaRPr lang="en-US" sz="1600" b="1" dirty="0">
              <a:solidFill>
                <a:schemeClr val="tx1"/>
              </a:solidFill>
              <a:latin typeface="Times New Roman" pitchFamily="18" charset="0"/>
              <a:cs typeface="Times New Roman" pitchFamily="18" charset="0"/>
            </a:endParaRPr>
          </a:p>
        </p:txBody>
      </p:sp>
      <p:sp>
        <p:nvSpPr>
          <p:cNvPr id="11" name="Oval 10"/>
          <p:cNvSpPr/>
          <p:nvPr/>
        </p:nvSpPr>
        <p:spPr>
          <a:xfrm>
            <a:off x="2992547" y="3213380"/>
            <a:ext cx="1655654" cy="751461"/>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sz="1600" b="1" dirty="0"/>
              <a:t>Light </a:t>
            </a:r>
            <a:r>
              <a:rPr lang="en-US" sz="1600" b="1" dirty="0" smtClean="0"/>
              <a:t>2</a:t>
            </a:r>
            <a:endParaRPr lang="en-US" sz="1600" b="1" dirty="0">
              <a:solidFill>
                <a:schemeClr val="tx1"/>
              </a:solidFill>
              <a:latin typeface="Times New Roman" pitchFamily="18" charset="0"/>
              <a:cs typeface="Times New Roman" pitchFamily="18" charset="0"/>
            </a:endParaRPr>
          </a:p>
        </p:txBody>
      </p:sp>
      <p:sp>
        <p:nvSpPr>
          <p:cNvPr id="12" name="Oval 11"/>
          <p:cNvSpPr/>
          <p:nvPr/>
        </p:nvSpPr>
        <p:spPr>
          <a:xfrm>
            <a:off x="2716897" y="2084852"/>
            <a:ext cx="1702703" cy="751461"/>
          </a:xfrm>
          <a:prstGeom prst="ellipse">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r>
              <a:rPr lang="en-US" sz="1600" b="1" dirty="0" smtClean="0"/>
              <a:t>Light 1</a:t>
            </a:r>
            <a:endParaRPr lang="en-US" sz="1600" b="1" dirty="0">
              <a:solidFill>
                <a:schemeClr val="tx1"/>
              </a:solidFill>
              <a:latin typeface="Times New Roman" pitchFamily="18" charset="0"/>
              <a:cs typeface="Times New Roman" pitchFamily="18" charset="0"/>
            </a:endParaRPr>
          </a:p>
        </p:txBody>
      </p:sp>
      <p:cxnSp>
        <p:nvCxnSpPr>
          <p:cNvPr id="13" name="Straight Arrow Connector 12"/>
          <p:cNvCxnSpPr/>
          <p:nvPr/>
        </p:nvCxnSpPr>
        <p:spPr>
          <a:xfrm>
            <a:off x="2379642" y="4010765"/>
            <a:ext cx="593449" cy="169343"/>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cxnSp>
        <p:nvCxnSpPr>
          <p:cNvPr id="14" name="Straight Arrow Connector 13"/>
          <p:cNvCxnSpPr>
            <a:stCxn id="6" idx="6"/>
            <a:endCxn id="11" idx="2"/>
          </p:cNvCxnSpPr>
          <p:nvPr/>
        </p:nvCxnSpPr>
        <p:spPr>
          <a:xfrm flipV="1">
            <a:off x="2412956" y="3589111"/>
            <a:ext cx="579591" cy="232855"/>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cxnSp>
        <p:nvCxnSpPr>
          <p:cNvPr id="15" name="Straight Arrow Connector 14"/>
          <p:cNvCxnSpPr>
            <a:stCxn id="6" idx="7"/>
            <a:endCxn id="12" idx="3"/>
          </p:cNvCxnSpPr>
          <p:nvPr/>
        </p:nvCxnSpPr>
        <p:spPr>
          <a:xfrm flipV="1">
            <a:off x="2093706" y="2726264"/>
            <a:ext cx="872546" cy="735814"/>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pic>
        <p:nvPicPr>
          <p:cNvPr id="26" name="Picture 25"/>
          <p:cNvPicPr/>
          <p:nvPr/>
        </p:nvPicPr>
        <p:blipFill>
          <a:blip r:embed="rId2" cstate="print">
            <a:extLst/>
          </a:blip>
          <a:srcRect/>
          <a:stretch>
            <a:fillRect/>
          </a:stretch>
        </p:blipFill>
        <p:spPr bwMode="auto">
          <a:xfrm>
            <a:off x="4656307" y="982670"/>
            <a:ext cx="3664084" cy="5678592"/>
          </a:xfrm>
          <a:prstGeom prst="rect">
            <a:avLst/>
          </a:prstGeom>
          <a:noFill/>
        </p:spPr>
      </p:pic>
    </p:spTree>
    <p:extLst>
      <p:ext uri="{BB962C8B-B14F-4D97-AF65-F5344CB8AC3E}">
        <p14:creationId xmlns="" xmlns:p14="http://schemas.microsoft.com/office/powerpoint/2010/main" val="18473938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152400"/>
            <a:ext cx="7620000" cy="1143000"/>
          </a:xfrm>
        </p:spPr>
        <p:txBody>
          <a:bodyPr/>
          <a:lstStyle/>
          <a:p>
            <a:r>
              <a:rPr lang="en-US" dirty="0" smtClean="0"/>
              <a:t>Implementation</a:t>
            </a:r>
            <a:endParaRPr lang="en-US" dirty="0"/>
          </a:p>
        </p:txBody>
      </p:sp>
      <p:sp>
        <p:nvSpPr>
          <p:cNvPr id="5" name="object 3"/>
          <p:cNvSpPr txBox="1">
            <a:spLocks noGrp="1"/>
          </p:cNvSpPr>
          <p:nvPr/>
        </p:nvSpPr>
        <p:spPr>
          <a:xfrm>
            <a:off x="304800" y="1219200"/>
            <a:ext cx="6042025" cy="574040"/>
          </a:xfrm>
          <a:prstGeom prst="rect">
            <a:avLst/>
          </a:prstGeom>
        </p:spPr>
        <p:txBody>
          <a:bodyPr vert="horz" wrap="square" lIns="0" tIns="12700" rIns="0" bIns="0" rtlCol="0">
            <a:spAutoFit/>
          </a:bodyPr>
          <a:lstStyle>
            <a:lvl1pPr>
              <a:defRPr sz="7200" b="1" i="1">
                <a:solidFill>
                  <a:schemeClr val="bg1"/>
                </a:solidFill>
                <a:latin typeface="Times New Roman"/>
                <a:ea typeface="+mj-ea"/>
                <a:cs typeface="Times New Roman"/>
              </a:defRPr>
            </a:lvl1pPr>
          </a:lstStyle>
          <a:p>
            <a:pPr marL="12700">
              <a:lnSpc>
                <a:spcPct val="100000"/>
              </a:lnSpc>
              <a:spcBef>
                <a:spcPts val="100"/>
              </a:spcBef>
            </a:pPr>
            <a:r>
              <a:rPr lang="en-US" sz="3600" b="0" i="0" spc="-5" dirty="0" smtClean="0">
                <a:solidFill>
                  <a:schemeClr val="tx1"/>
                </a:solidFill>
                <a:latin typeface="Times New Roman"/>
                <a:cs typeface="Times New Roman"/>
              </a:rPr>
              <a:t>Data flow diagram</a:t>
            </a:r>
            <a:endParaRPr sz="3600" dirty="0">
              <a:solidFill>
                <a:schemeClr val="tx1"/>
              </a:solidFill>
              <a:latin typeface="Times New Roman"/>
              <a:cs typeface="Times New Roman"/>
            </a:endParaRPr>
          </a:p>
        </p:txBody>
      </p:sp>
      <p:sp>
        <p:nvSpPr>
          <p:cNvPr id="6" name="object 4"/>
          <p:cNvSpPr/>
          <p:nvPr/>
        </p:nvSpPr>
        <p:spPr>
          <a:xfrm>
            <a:off x="2362200" y="1828800"/>
            <a:ext cx="4572000" cy="4495800"/>
          </a:xfrm>
          <a:prstGeom prst="rect">
            <a:avLst/>
          </a:prstGeom>
          <a:blipFill>
            <a:blip r:embed="rId2" cstate="print"/>
            <a:stretch>
              <a:fillRect/>
            </a:stretch>
          </a:blip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Tree>
    <p:extLst>
      <p:ext uri="{BB962C8B-B14F-4D97-AF65-F5344CB8AC3E}">
        <p14:creationId xmlns="" xmlns:p14="http://schemas.microsoft.com/office/powerpoint/2010/main" val="30505201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28600"/>
            <a:ext cx="10210800" cy="1077218"/>
          </a:xfrm>
          <a:prstGeom prst="rect">
            <a:avLst/>
          </a:prstGeom>
        </p:spPr>
        <p:txBody>
          <a:bodyPr wrap="square">
            <a:spAutoFit/>
          </a:bodyPr>
          <a:lstStyle/>
          <a:p>
            <a:r>
              <a:rPr lang="en-IN" sz="3200" b="1" u="sng" dirty="0" smtClean="0">
                <a:latin typeface="Times New Roman" panose="02020603050405020304" pitchFamily="18" charset="0"/>
                <a:cs typeface="Times New Roman" panose="02020603050405020304" pitchFamily="18" charset="0"/>
              </a:rPr>
              <a:t>INTRODUCTION</a:t>
            </a:r>
            <a:r>
              <a:rPr lang="en-US" sz="3200" dirty="0">
                <a:latin typeface="Times New Roman" panose="02020603050405020304" pitchFamily="18" charset="0"/>
                <a:cs typeface="Times New Roman" panose="02020603050405020304" pitchFamily="18" charset="0"/>
              </a:rPr>
              <a:t/>
            </a:r>
            <a:br>
              <a:rPr lang="en-US" sz="3200" dirty="0">
                <a:latin typeface="Times New Roman" panose="02020603050405020304" pitchFamily="18" charset="0"/>
                <a:cs typeface="Times New Roman" panose="02020603050405020304" pitchFamily="18" charset="0"/>
              </a:rPr>
            </a:br>
            <a:endParaRPr lang="en-US" sz="3200" dirty="0"/>
          </a:p>
        </p:txBody>
      </p:sp>
      <p:sp>
        <p:nvSpPr>
          <p:cNvPr id="5" name="Rectangle 4"/>
          <p:cNvSpPr/>
          <p:nvPr/>
        </p:nvSpPr>
        <p:spPr>
          <a:xfrm>
            <a:off x="304800" y="1143000"/>
            <a:ext cx="8153400" cy="4708981"/>
          </a:xfrm>
          <a:prstGeom prst="rect">
            <a:avLst/>
          </a:prstGeom>
        </p:spPr>
        <p:txBody>
          <a:bodyPr wrap="square">
            <a:spAutoFit/>
          </a:bodyPr>
          <a:lstStyle/>
          <a:p>
            <a:pPr marL="285750" indent="-285750" algn="just">
              <a:lnSpc>
                <a:spcPct val="150000"/>
              </a:lnSpc>
              <a:buFont typeface="Wingdings" pitchFamily="2" charset="2"/>
              <a:buChar char="Ø"/>
            </a:pPr>
            <a:r>
              <a:rPr lang="en-US" sz="2000" dirty="0"/>
              <a:t>Home automation has become more and more popular in recent years. </a:t>
            </a:r>
            <a:endParaRPr lang="en-US" sz="2000" dirty="0" smtClean="0"/>
          </a:p>
          <a:p>
            <a:pPr marL="285750" indent="-285750" algn="just">
              <a:lnSpc>
                <a:spcPct val="150000"/>
              </a:lnSpc>
              <a:buFont typeface="Wingdings" pitchFamily="2" charset="2"/>
              <a:buChar char="Ø"/>
            </a:pPr>
            <a:r>
              <a:rPr lang="en-US" sz="2000" b="1" dirty="0" smtClean="0"/>
              <a:t>Home automation</a:t>
            </a:r>
            <a:r>
              <a:rPr lang="en-US" sz="2000" dirty="0" smtClean="0"/>
              <a:t> is </a:t>
            </a:r>
            <a:r>
              <a:rPr lang="en-US" sz="2000" u="sng" dirty="0" smtClean="0">
                <a:hlinkClick r:id="rId2" tooltip="Building automation"/>
              </a:rPr>
              <a:t>building automation</a:t>
            </a:r>
            <a:r>
              <a:rPr lang="en-US" sz="2000" dirty="0" smtClean="0"/>
              <a:t> for a home, called a </a:t>
            </a:r>
            <a:r>
              <a:rPr lang="en-US" sz="2000" b="1" dirty="0" smtClean="0"/>
              <a:t>smart home</a:t>
            </a:r>
            <a:r>
              <a:rPr lang="en-US" sz="2000" dirty="0" smtClean="0"/>
              <a:t> or </a:t>
            </a:r>
            <a:r>
              <a:rPr lang="en-US" sz="2000" b="1" dirty="0" smtClean="0"/>
              <a:t>smart house</a:t>
            </a:r>
            <a:r>
              <a:rPr lang="en-US" sz="2000" dirty="0" smtClean="0"/>
              <a:t>. A home automation system will control lighting, climate, entertainment systems, and appliances. It may also include home security such as access control and alarm systems. When connected with the Internet, home devices are an important constituent of the </a:t>
            </a:r>
            <a:r>
              <a:rPr lang="en-US" sz="2000" dirty="0" smtClean="0">
                <a:hlinkClick r:id="rId3" tooltip="Internet of Things"/>
              </a:rPr>
              <a:t>Internet of Things</a:t>
            </a:r>
            <a:r>
              <a:rPr lang="en-US" sz="2000" dirty="0" smtClean="0"/>
              <a:t>.</a:t>
            </a:r>
            <a:endParaRPr lang="en-US" sz="2400" b="1" u="sng" dirty="0" smtClean="0"/>
          </a:p>
          <a:p>
            <a:pPr marL="285750" indent="-285750" algn="just">
              <a:lnSpc>
                <a:spcPct val="150000"/>
              </a:lnSpc>
              <a:buFont typeface="Wingdings" pitchFamily="2" charset="2"/>
              <a:buChar char="Ø"/>
            </a:pPr>
            <a:r>
              <a:rPr lang="en-US" sz="2000" dirty="0" smtClean="0"/>
              <a:t>Home automation with full security and controlling the home light system using wireless communication as </a:t>
            </a:r>
            <a:r>
              <a:rPr lang="en-US" sz="2000" b="1" dirty="0" smtClean="0"/>
              <a:t>Wi-Fi.</a:t>
            </a:r>
            <a:r>
              <a:rPr lang="en-US" sz="2000" dirty="0" smtClean="0"/>
              <a:t> </a:t>
            </a:r>
          </a:p>
          <a:p>
            <a:pPr marL="285750" indent="-285750" algn="just">
              <a:lnSpc>
                <a:spcPct val="150000"/>
              </a:lnSpc>
              <a:buFont typeface="Wingdings" pitchFamily="2" charset="2"/>
              <a:buChar char="Ø"/>
            </a:pPr>
            <a:endParaRPr lang="en-US" sz="2000" dirty="0"/>
          </a:p>
        </p:txBody>
      </p:sp>
    </p:spTree>
    <p:extLst>
      <p:ext uri="{BB962C8B-B14F-4D97-AF65-F5344CB8AC3E}">
        <p14:creationId xmlns="" xmlns:p14="http://schemas.microsoft.com/office/powerpoint/2010/main" val="28235518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600200"/>
            <a:ext cx="16764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t>Blynk</a:t>
            </a:r>
            <a:r>
              <a:rPr lang="en-US" dirty="0" smtClean="0"/>
              <a:t> application</a:t>
            </a:r>
            <a:endParaRPr lang="en-US" dirty="0"/>
          </a:p>
        </p:txBody>
      </p:sp>
      <p:sp>
        <p:nvSpPr>
          <p:cNvPr id="3" name="Rectangle 2"/>
          <p:cNvSpPr/>
          <p:nvPr/>
        </p:nvSpPr>
        <p:spPr>
          <a:xfrm>
            <a:off x="609600" y="5105400"/>
            <a:ext cx="16764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Google assistant</a:t>
            </a:r>
            <a:endParaRPr lang="en-US" dirty="0"/>
          </a:p>
        </p:txBody>
      </p:sp>
      <p:sp>
        <p:nvSpPr>
          <p:cNvPr id="4" name="Rectangle 3"/>
          <p:cNvSpPr/>
          <p:nvPr/>
        </p:nvSpPr>
        <p:spPr>
          <a:xfrm>
            <a:off x="533400" y="3429000"/>
            <a:ext cx="16764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IFTTT</a:t>
            </a:r>
            <a:endParaRPr lang="en-US" dirty="0"/>
          </a:p>
        </p:txBody>
      </p:sp>
      <p:sp>
        <p:nvSpPr>
          <p:cNvPr id="5" name="Rectangle 4"/>
          <p:cNvSpPr/>
          <p:nvPr/>
        </p:nvSpPr>
        <p:spPr>
          <a:xfrm>
            <a:off x="4343400" y="914400"/>
            <a:ext cx="16764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err="1" smtClean="0"/>
              <a:t>Arduino</a:t>
            </a:r>
            <a:r>
              <a:rPr lang="en-US" b="1" dirty="0" smtClean="0"/>
              <a:t> IDE</a:t>
            </a:r>
            <a:endParaRPr lang="en-US" dirty="0"/>
          </a:p>
        </p:txBody>
      </p:sp>
      <p:sp>
        <p:nvSpPr>
          <p:cNvPr id="6" name="Oval 5"/>
          <p:cNvSpPr/>
          <p:nvPr/>
        </p:nvSpPr>
        <p:spPr>
          <a:xfrm>
            <a:off x="4343400" y="2895600"/>
            <a:ext cx="1752600" cy="1219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smtClean="0"/>
          </a:p>
          <a:p>
            <a:pPr algn="ctr"/>
            <a:r>
              <a:rPr lang="en-US" dirty="0" smtClean="0"/>
              <a:t>ESP 8266 Wi-Fi Module  </a:t>
            </a:r>
          </a:p>
          <a:p>
            <a:pPr algn="ctr"/>
            <a:endParaRPr lang="en-US" dirty="0"/>
          </a:p>
        </p:txBody>
      </p:sp>
      <p:cxnSp>
        <p:nvCxnSpPr>
          <p:cNvPr id="8" name="Straight Arrow Connector 7"/>
          <p:cNvCxnSpPr>
            <a:endCxn id="6" idx="0"/>
          </p:cNvCxnSpPr>
          <p:nvPr/>
        </p:nvCxnSpPr>
        <p:spPr>
          <a:xfrm>
            <a:off x="5181600" y="1752600"/>
            <a:ext cx="38100" cy="1143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0" name="Title 9"/>
          <p:cNvSpPr>
            <a:spLocks noGrp="1"/>
          </p:cNvSpPr>
          <p:nvPr>
            <p:ph type="title"/>
          </p:nvPr>
        </p:nvSpPr>
        <p:spPr>
          <a:xfrm>
            <a:off x="5334000" y="2133600"/>
            <a:ext cx="2514600" cy="639762"/>
          </a:xfrm>
        </p:spPr>
        <p:txBody>
          <a:bodyPr/>
          <a:lstStyle/>
          <a:p>
            <a:r>
              <a:rPr lang="en-US" sz="2400" dirty="0" smtClean="0"/>
              <a:t>Upload code</a:t>
            </a:r>
            <a:endParaRPr lang="en-US" sz="2400" dirty="0"/>
          </a:p>
        </p:txBody>
      </p:sp>
      <p:cxnSp>
        <p:nvCxnSpPr>
          <p:cNvPr id="13" name="Straight Arrow Connector 12"/>
          <p:cNvCxnSpPr>
            <a:endCxn id="6" idx="2"/>
          </p:cNvCxnSpPr>
          <p:nvPr/>
        </p:nvCxnSpPr>
        <p:spPr>
          <a:xfrm>
            <a:off x="2286000" y="2514600"/>
            <a:ext cx="2057400" cy="9906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6" name="Rectangle 15"/>
          <p:cNvSpPr/>
          <p:nvPr/>
        </p:nvSpPr>
        <p:spPr>
          <a:xfrm>
            <a:off x="2971800" y="2362200"/>
            <a:ext cx="1822615" cy="369332"/>
          </a:xfrm>
          <a:prstGeom prst="rect">
            <a:avLst/>
          </a:prstGeom>
        </p:spPr>
        <p:txBody>
          <a:bodyPr wrap="none">
            <a:spAutoFit/>
          </a:bodyPr>
          <a:lstStyle/>
          <a:p>
            <a:r>
              <a:rPr lang="en-US" dirty="0" smtClean="0"/>
              <a:t>Sends commands</a:t>
            </a:r>
            <a:endParaRPr lang="en-US" dirty="0"/>
          </a:p>
        </p:txBody>
      </p:sp>
      <p:cxnSp>
        <p:nvCxnSpPr>
          <p:cNvPr id="18" name="Straight Arrow Connector 17"/>
          <p:cNvCxnSpPr>
            <a:endCxn id="4" idx="2"/>
          </p:cNvCxnSpPr>
          <p:nvPr/>
        </p:nvCxnSpPr>
        <p:spPr>
          <a:xfrm flipV="1">
            <a:off x="1371600" y="4343400"/>
            <a:ext cx="0" cy="762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Straight Arrow Connector 19"/>
          <p:cNvCxnSpPr>
            <a:stCxn id="4" idx="0"/>
          </p:cNvCxnSpPr>
          <p:nvPr/>
        </p:nvCxnSpPr>
        <p:spPr>
          <a:xfrm flipV="1">
            <a:off x="1371600" y="2514600"/>
            <a:ext cx="0" cy="914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4" name="Rectangle 23"/>
          <p:cNvSpPr/>
          <p:nvPr/>
        </p:nvSpPr>
        <p:spPr>
          <a:xfrm>
            <a:off x="609600" y="6172200"/>
            <a:ext cx="1757982" cy="369332"/>
          </a:xfrm>
          <a:prstGeom prst="rect">
            <a:avLst/>
          </a:prstGeom>
        </p:spPr>
        <p:txBody>
          <a:bodyPr wrap="none">
            <a:spAutoFit/>
          </a:bodyPr>
          <a:lstStyle/>
          <a:p>
            <a:r>
              <a:rPr lang="en-US" dirty="0" smtClean="0"/>
              <a:t>voice commands</a:t>
            </a:r>
            <a:endParaRPr lang="en-US" dirty="0"/>
          </a:p>
        </p:txBody>
      </p:sp>
      <p:sp>
        <p:nvSpPr>
          <p:cNvPr id="25" name="Rectangle 24"/>
          <p:cNvSpPr/>
          <p:nvPr/>
        </p:nvSpPr>
        <p:spPr>
          <a:xfrm>
            <a:off x="1447800" y="4495800"/>
            <a:ext cx="2873415" cy="523220"/>
          </a:xfrm>
          <a:prstGeom prst="rect">
            <a:avLst/>
          </a:prstGeom>
        </p:spPr>
        <p:txBody>
          <a:bodyPr wrap="none">
            <a:spAutoFit/>
          </a:bodyPr>
          <a:lstStyle/>
          <a:p>
            <a:r>
              <a:rPr lang="en-US" sz="1400" dirty="0" smtClean="0"/>
              <a:t>Works as bridge for Google assistant </a:t>
            </a:r>
          </a:p>
          <a:p>
            <a:r>
              <a:rPr lang="en-US" sz="1400" dirty="0" smtClean="0"/>
              <a:t>and </a:t>
            </a:r>
            <a:r>
              <a:rPr lang="en-US" sz="1400" dirty="0" err="1" smtClean="0"/>
              <a:t>Blynk</a:t>
            </a:r>
            <a:r>
              <a:rPr lang="en-US" sz="1400" dirty="0" smtClean="0"/>
              <a:t> app</a:t>
            </a:r>
            <a:endParaRPr lang="en-US" sz="1400" dirty="0"/>
          </a:p>
        </p:txBody>
      </p:sp>
      <p:sp>
        <p:nvSpPr>
          <p:cNvPr id="26" name="Rectangle 25"/>
          <p:cNvSpPr/>
          <p:nvPr/>
        </p:nvSpPr>
        <p:spPr>
          <a:xfrm>
            <a:off x="1447800" y="2667000"/>
            <a:ext cx="1250471" cy="738664"/>
          </a:xfrm>
          <a:prstGeom prst="rect">
            <a:avLst/>
          </a:prstGeom>
        </p:spPr>
        <p:txBody>
          <a:bodyPr wrap="none">
            <a:spAutoFit/>
          </a:bodyPr>
          <a:lstStyle/>
          <a:p>
            <a:r>
              <a:rPr lang="en-US" sz="1400" dirty="0" smtClean="0"/>
              <a:t>Configure and </a:t>
            </a:r>
          </a:p>
          <a:p>
            <a:r>
              <a:rPr lang="en-US" sz="1400" dirty="0" smtClean="0"/>
              <a:t>send</a:t>
            </a:r>
          </a:p>
          <a:p>
            <a:r>
              <a:rPr lang="en-US" sz="1400" dirty="0" smtClean="0"/>
              <a:t>Voice input</a:t>
            </a:r>
            <a:endParaRPr lang="en-US" sz="1400" dirty="0"/>
          </a:p>
        </p:txBody>
      </p:sp>
      <p:sp>
        <p:nvSpPr>
          <p:cNvPr id="29" name="Oval 28"/>
          <p:cNvSpPr/>
          <p:nvPr/>
        </p:nvSpPr>
        <p:spPr>
          <a:xfrm>
            <a:off x="3886200" y="4876800"/>
            <a:ext cx="1371600" cy="838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Output 1</a:t>
            </a:r>
            <a:endParaRPr lang="en-US" sz="1600" dirty="0"/>
          </a:p>
        </p:txBody>
      </p:sp>
      <p:sp>
        <p:nvSpPr>
          <p:cNvPr id="30" name="Oval 29"/>
          <p:cNvSpPr/>
          <p:nvPr/>
        </p:nvSpPr>
        <p:spPr>
          <a:xfrm>
            <a:off x="7010400" y="4876800"/>
            <a:ext cx="1371600" cy="838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Output n</a:t>
            </a:r>
            <a:endParaRPr lang="en-US" sz="1600" dirty="0"/>
          </a:p>
        </p:txBody>
      </p:sp>
      <p:sp>
        <p:nvSpPr>
          <p:cNvPr id="31" name="Oval 30"/>
          <p:cNvSpPr/>
          <p:nvPr/>
        </p:nvSpPr>
        <p:spPr>
          <a:xfrm>
            <a:off x="5410200" y="4876800"/>
            <a:ext cx="1371600" cy="838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Output 1</a:t>
            </a:r>
            <a:endParaRPr lang="en-US" sz="1600" dirty="0"/>
          </a:p>
        </p:txBody>
      </p:sp>
      <p:cxnSp>
        <p:nvCxnSpPr>
          <p:cNvPr id="32" name="Straight Arrow Connector 31"/>
          <p:cNvCxnSpPr>
            <a:endCxn id="31" idx="0"/>
          </p:cNvCxnSpPr>
          <p:nvPr/>
        </p:nvCxnSpPr>
        <p:spPr>
          <a:xfrm>
            <a:off x="5257800" y="4114800"/>
            <a:ext cx="838200" cy="762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4" name="Straight Arrow Connector 33"/>
          <p:cNvCxnSpPr>
            <a:endCxn id="30" idx="1"/>
          </p:cNvCxnSpPr>
          <p:nvPr/>
        </p:nvCxnSpPr>
        <p:spPr>
          <a:xfrm>
            <a:off x="5638800" y="4038600"/>
            <a:ext cx="1572466" cy="96095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5" name="Straight Arrow Connector 34"/>
          <p:cNvCxnSpPr>
            <a:endCxn id="29" idx="0"/>
          </p:cNvCxnSpPr>
          <p:nvPr/>
        </p:nvCxnSpPr>
        <p:spPr>
          <a:xfrm flipH="1">
            <a:off x="4572000" y="4114800"/>
            <a:ext cx="457200" cy="762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8" name="Rectangle 37"/>
          <p:cNvSpPr/>
          <p:nvPr/>
        </p:nvSpPr>
        <p:spPr>
          <a:xfrm>
            <a:off x="228600" y="152400"/>
            <a:ext cx="2360711" cy="461665"/>
          </a:xfrm>
          <a:prstGeom prst="rect">
            <a:avLst/>
          </a:prstGeom>
        </p:spPr>
        <p:txBody>
          <a:bodyPr wrap="none">
            <a:spAutoFit/>
          </a:bodyPr>
          <a:lstStyle/>
          <a:p>
            <a:r>
              <a:rPr lang="en-US" sz="2400" dirty="0" smtClean="0"/>
              <a:t>Use case diagram</a:t>
            </a:r>
            <a:endParaRPr lang="en-US"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1272" y="762000"/>
            <a:ext cx="5482783" cy="584775"/>
          </a:xfrm>
          <a:prstGeom prst="rect">
            <a:avLst/>
          </a:prstGeom>
        </p:spPr>
        <p:txBody>
          <a:bodyPr wrap="none">
            <a:spAutoFit/>
          </a:bodyPr>
          <a:lstStyle/>
          <a:p>
            <a:r>
              <a:rPr lang="en-US" sz="3200" dirty="0" smtClean="0"/>
              <a:t>Install and Configure </a:t>
            </a:r>
            <a:r>
              <a:rPr lang="en-US" sz="3200" dirty="0" err="1" smtClean="0"/>
              <a:t>Blynk</a:t>
            </a:r>
            <a:r>
              <a:rPr lang="en-US" sz="3200" dirty="0" smtClean="0"/>
              <a:t> App.</a:t>
            </a:r>
            <a:endParaRPr lang="en-US" sz="3200" dirty="0"/>
          </a:p>
        </p:txBody>
      </p:sp>
      <p:pic>
        <p:nvPicPr>
          <p:cNvPr id="3" name="Picture 2" descr="Blynk App Download from Play Store Arduino ESP8266 RPi Home Automation using NodeMCU and google assistant"/>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33400" y="1447800"/>
            <a:ext cx="2759075" cy="1391285"/>
          </a:xfrm>
          <a:prstGeom prst="rect">
            <a:avLst/>
          </a:prstGeom>
          <a:noFill/>
          <a:ln>
            <a:noFill/>
          </a:ln>
        </p:spPr>
      </p:pic>
      <p:pic>
        <p:nvPicPr>
          <p:cNvPr id="4" name="Picture 3" descr="Blynk App arduino NodeMCU ESP8266 create new project [Home Automation using NodeMCU and google assistant]"/>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657599" y="1447800"/>
            <a:ext cx="2590801" cy="2209800"/>
          </a:xfrm>
          <a:prstGeom prst="rect">
            <a:avLst/>
          </a:prstGeom>
          <a:noFill/>
          <a:ln>
            <a:noFill/>
          </a:ln>
        </p:spPr>
      </p:pic>
      <p:pic>
        <p:nvPicPr>
          <p:cNvPr id="5" name="Picture 4" descr="Blynk Arduino NodeMCU ESP8266 Create a new project WIFI RPi Home Automation using NodeMCU and google assistant"/>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6401870" y="1118175"/>
            <a:ext cx="2026920" cy="2626678"/>
          </a:xfrm>
          <a:prstGeom prst="rect">
            <a:avLst/>
          </a:prstGeom>
          <a:noFill/>
          <a:ln>
            <a:noFill/>
          </a:ln>
        </p:spPr>
      </p:pic>
      <p:pic>
        <p:nvPicPr>
          <p:cNvPr id="6" name="Picture 5" descr="Blynk Arduino NodeMCU ESP8266 RPi add a new button Home Automation using NodeMCU and google assistant"/>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381000" y="3886200"/>
            <a:ext cx="2496820" cy="2854325"/>
          </a:xfrm>
          <a:prstGeom prst="rect">
            <a:avLst/>
          </a:prstGeom>
          <a:noFill/>
          <a:ln>
            <a:noFill/>
          </a:ln>
        </p:spPr>
      </p:pic>
      <p:pic>
        <p:nvPicPr>
          <p:cNvPr id="7" name="Picture 6" descr="Blynk Arduino NodeMCU ESP8266 RPi add a new button Home Automation using NodeMCU and google assistant"/>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3292475" y="3886199"/>
            <a:ext cx="1709420" cy="2854325"/>
          </a:xfrm>
          <a:prstGeom prst="rect">
            <a:avLst/>
          </a:prstGeom>
          <a:noFill/>
          <a:ln>
            <a:noFill/>
          </a:ln>
        </p:spPr>
      </p:pic>
      <p:pic>
        <p:nvPicPr>
          <p:cNvPr id="8" name="Picture 7" descr="Blynk Arduino NodeMCU ESP8266 RPi add a new buttonsHome Automation using NodeMCU and google assistant"/>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5410200" y="3886197"/>
            <a:ext cx="2048193" cy="2854325"/>
          </a:xfrm>
          <a:prstGeom prst="rect">
            <a:avLst/>
          </a:prstGeom>
          <a:noFill/>
          <a:ln>
            <a:noFill/>
          </a:ln>
        </p:spPr>
      </p:pic>
      <p:sp>
        <p:nvSpPr>
          <p:cNvPr id="9" name="Rectangle 8"/>
          <p:cNvSpPr/>
          <p:nvPr/>
        </p:nvSpPr>
        <p:spPr>
          <a:xfrm>
            <a:off x="2249682" y="57835"/>
            <a:ext cx="2411238" cy="707886"/>
          </a:xfrm>
          <a:prstGeom prst="rect">
            <a:avLst/>
          </a:prstGeom>
        </p:spPr>
        <p:txBody>
          <a:bodyPr wrap="none">
            <a:spAutoFit/>
          </a:bodyPr>
          <a:lstStyle/>
          <a:p>
            <a:pPr algn="ctr"/>
            <a:r>
              <a:rPr lang="en-US" sz="4000" b="1" u="sng" dirty="0">
                <a:latin typeface="Times New Roman" pitchFamily="18" charset="0"/>
                <a:cs typeface="Times New Roman" pitchFamily="18" charset="0"/>
              </a:rPr>
              <a:t>Snapshots</a:t>
            </a:r>
            <a:endParaRPr lang="en-US" sz="4000" u="sng" dirty="0"/>
          </a:p>
        </p:txBody>
      </p:sp>
    </p:spTree>
    <p:extLst>
      <p:ext uri="{BB962C8B-B14F-4D97-AF65-F5344CB8AC3E}">
        <p14:creationId xmlns="" xmlns:p14="http://schemas.microsoft.com/office/powerpoint/2010/main" val="24748136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3736"/>
            <a:ext cx="5810950" cy="584775"/>
          </a:xfrm>
          <a:prstGeom prst="rect">
            <a:avLst/>
          </a:prstGeom>
        </p:spPr>
        <p:txBody>
          <a:bodyPr wrap="none">
            <a:spAutoFit/>
          </a:bodyPr>
          <a:lstStyle/>
          <a:p>
            <a:r>
              <a:rPr lang="en-US" sz="3200" dirty="0" smtClean="0"/>
              <a:t>Uploading the code to </a:t>
            </a:r>
            <a:r>
              <a:rPr lang="en-US" sz="3200" dirty="0" err="1" smtClean="0"/>
              <a:t>NodeMCU</a:t>
            </a:r>
            <a:r>
              <a:rPr lang="en-US" sz="3200" dirty="0" smtClean="0"/>
              <a:t>.</a:t>
            </a:r>
            <a:endParaRPr lang="en-US" sz="3200" dirty="0"/>
          </a:p>
        </p:txBody>
      </p:sp>
      <p:pic>
        <p:nvPicPr>
          <p:cNvPr id="3" name="Picture 2" descr="Arduino IDE COM Port [Home Automation using NodeMCU and google assistant]"/>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52400" y="914401"/>
            <a:ext cx="4038600" cy="3200400"/>
          </a:xfrm>
          <a:prstGeom prst="rect">
            <a:avLst/>
          </a:prstGeom>
          <a:noFill/>
          <a:ln>
            <a:noFill/>
          </a:ln>
        </p:spPr>
      </p:pic>
      <p:pic>
        <p:nvPicPr>
          <p:cNvPr id="4" name="Picture 3" descr="Arduino IDE Tools Board NodeMCU [Home Automation using NodeMCU and google assistant]"/>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114800" y="1008434"/>
            <a:ext cx="4917332" cy="5732780"/>
          </a:xfrm>
          <a:prstGeom prst="rect">
            <a:avLst/>
          </a:prstGeom>
          <a:noFill/>
          <a:ln>
            <a:noFill/>
          </a:ln>
        </p:spPr>
      </p:pic>
    </p:spTree>
    <p:extLst>
      <p:ext uri="{BB962C8B-B14F-4D97-AF65-F5344CB8AC3E}">
        <p14:creationId xmlns="" xmlns:p14="http://schemas.microsoft.com/office/powerpoint/2010/main" val="36835227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81000"/>
            <a:ext cx="3668568" cy="584775"/>
          </a:xfrm>
          <a:prstGeom prst="rect">
            <a:avLst/>
          </a:prstGeom>
        </p:spPr>
        <p:txBody>
          <a:bodyPr wrap="none">
            <a:spAutoFit/>
          </a:bodyPr>
          <a:lstStyle/>
          <a:p>
            <a:r>
              <a:rPr lang="en-US" sz="3200" dirty="0" smtClean="0"/>
              <a:t>Hardware Assembly. </a:t>
            </a:r>
            <a:endParaRPr lang="en-US" sz="3200" dirty="0"/>
          </a:p>
        </p:txBody>
      </p:sp>
      <p:pic>
        <p:nvPicPr>
          <p:cNvPr id="3" name="Picture 2" descr="Hardware assembly - Home automation using nodemcu and google assistant codeometry"/>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066800" y="1371600"/>
            <a:ext cx="7807960" cy="4389120"/>
          </a:xfrm>
          <a:prstGeom prst="rect">
            <a:avLst/>
          </a:prstGeom>
          <a:noFill/>
          <a:ln>
            <a:noFill/>
          </a:ln>
        </p:spPr>
      </p:pic>
    </p:spTree>
    <p:extLst>
      <p:ext uri="{BB962C8B-B14F-4D97-AF65-F5344CB8AC3E}">
        <p14:creationId xmlns="" xmlns:p14="http://schemas.microsoft.com/office/powerpoint/2010/main" val="3036721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52400"/>
            <a:ext cx="3174523" cy="584775"/>
          </a:xfrm>
          <a:prstGeom prst="rect">
            <a:avLst/>
          </a:prstGeom>
        </p:spPr>
        <p:txBody>
          <a:bodyPr wrap="none">
            <a:spAutoFit/>
          </a:bodyPr>
          <a:lstStyle/>
          <a:p>
            <a:r>
              <a:rPr lang="en-US" sz="3200" dirty="0" smtClean="0"/>
              <a:t>Configuring IFTTT.</a:t>
            </a:r>
            <a:endParaRPr lang="en-US" sz="3200" dirty="0"/>
          </a:p>
        </p:txBody>
      </p:sp>
      <p:pic>
        <p:nvPicPr>
          <p:cNvPr id="6" name="Picture 5" descr="IFTTT if this than that create new applet [Home Automation using NodeMCU and google assistant]"/>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19200" y="737175"/>
            <a:ext cx="5716905" cy="1524000"/>
          </a:xfrm>
          <a:prstGeom prst="rect">
            <a:avLst/>
          </a:prstGeom>
          <a:noFill/>
          <a:ln>
            <a:noFill/>
          </a:ln>
        </p:spPr>
      </p:pic>
      <p:pic>
        <p:nvPicPr>
          <p:cNvPr id="7" name="Picture 6" descr="IFTTT if this than that create a trigger using google assistant commands say a simple phrase"/>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57200" y="2127250"/>
            <a:ext cx="3235960" cy="4730750"/>
          </a:xfrm>
          <a:prstGeom prst="rect">
            <a:avLst/>
          </a:prstGeom>
          <a:noFill/>
          <a:ln>
            <a:noFill/>
          </a:ln>
        </p:spPr>
      </p:pic>
      <p:pic>
        <p:nvPicPr>
          <p:cNvPr id="8" name="Picture 7" descr="IFTTT if this than that Webhooks Blynk Google Assistant"/>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5029200" y="2136978"/>
            <a:ext cx="3235960" cy="4730750"/>
          </a:xfrm>
          <a:prstGeom prst="rect">
            <a:avLst/>
          </a:prstGeom>
          <a:noFill/>
          <a:ln>
            <a:noFill/>
          </a:ln>
        </p:spPr>
      </p:pic>
    </p:spTree>
    <p:extLst>
      <p:ext uri="{BB962C8B-B14F-4D97-AF65-F5344CB8AC3E}">
        <p14:creationId xmlns="" xmlns:p14="http://schemas.microsoft.com/office/powerpoint/2010/main" val="11607404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Image result for thank you technology">
            <a:hlinkClick r:id="rId2"/>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4319" y="-1"/>
            <a:ext cx="9168319" cy="685800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5553977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21" y="76200"/>
            <a:ext cx="8458200" cy="8094524"/>
          </a:xfrm>
          <a:prstGeom prst="rect">
            <a:avLst/>
          </a:prstGeom>
        </p:spPr>
        <p:txBody>
          <a:bodyPr wrap="square">
            <a:spAutoFit/>
          </a:bodyPr>
          <a:lstStyle/>
          <a:p>
            <a:pPr algn="just"/>
            <a:r>
              <a:rPr lang="en-US" sz="3600" u="sng" dirty="0"/>
              <a:t>EXISTING </a:t>
            </a:r>
            <a:r>
              <a:rPr lang="en-US" sz="3600" u="sng" dirty="0" smtClean="0"/>
              <a:t>SYSTEM</a:t>
            </a:r>
          </a:p>
          <a:p>
            <a:pPr algn="just"/>
            <a:endParaRPr lang="en-US" sz="3600" dirty="0" smtClean="0"/>
          </a:p>
          <a:p>
            <a:pPr marL="457200" indent="-457200" algn="just">
              <a:buFont typeface="Wingdings" pitchFamily="2" charset="2"/>
              <a:buChar char="Ø"/>
            </a:pPr>
            <a:r>
              <a:rPr lang="en-US" sz="2800" dirty="0" smtClean="0"/>
              <a:t>Nowadays </a:t>
            </a:r>
            <a:r>
              <a:rPr lang="en-US" sz="2800" dirty="0"/>
              <a:t>office and building automation systems are used more and more. On one hand, they provide increased comfort, results in a smarter home and is used to provide a higher &amp; healthier standard of living</a:t>
            </a:r>
            <a:r>
              <a:rPr lang="en-US" sz="2800" dirty="0" smtClean="0"/>
              <a:t>.</a:t>
            </a:r>
            <a:endParaRPr lang="en-US" sz="2800" dirty="0" smtClean="0"/>
          </a:p>
          <a:p>
            <a:pPr marL="457200" indent="-457200" algn="just">
              <a:buFont typeface="Wingdings" pitchFamily="2" charset="2"/>
              <a:buChar char="Ø"/>
            </a:pPr>
            <a:endParaRPr lang="en-US" sz="2800" dirty="0" smtClean="0"/>
          </a:p>
          <a:p>
            <a:pPr marL="457200" indent="-457200" algn="just">
              <a:buFont typeface="Wingdings" pitchFamily="2" charset="2"/>
              <a:buChar char="Ø"/>
            </a:pPr>
            <a:r>
              <a:rPr lang="en-US" sz="2800" dirty="0" smtClean="0"/>
              <a:t>On </a:t>
            </a:r>
            <a:r>
              <a:rPr lang="en-US" sz="2800" dirty="0"/>
              <a:t>the other hand automation systems installed in </a:t>
            </a:r>
            <a:r>
              <a:rPr lang="en-US" sz="2800" dirty="0" smtClean="0"/>
              <a:t>buildings will only blindly spread light.</a:t>
            </a:r>
          </a:p>
          <a:p>
            <a:pPr marL="457200" indent="-457200" algn="just">
              <a:buFont typeface="Wingdings" pitchFamily="2" charset="2"/>
              <a:buChar char="Ø"/>
            </a:pPr>
            <a:endParaRPr lang="en-US" sz="2800" dirty="0"/>
          </a:p>
          <a:p>
            <a:pPr marL="457200" indent="-457200" algn="just">
              <a:buFont typeface="Wingdings" pitchFamily="2" charset="2"/>
              <a:buChar char="Ø"/>
            </a:pPr>
            <a:r>
              <a:rPr lang="en-US" sz="2800" dirty="0" smtClean="0"/>
              <a:t>Hence</a:t>
            </a:r>
            <a:r>
              <a:rPr lang="en-US" sz="2800" dirty="0"/>
              <a:t>, </a:t>
            </a:r>
            <a:r>
              <a:rPr lang="en-US" sz="2800" dirty="0" smtClean="0"/>
              <a:t>the lights are not really completely used for the trend.</a:t>
            </a:r>
          </a:p>
          <a:p>
            <a:pPr algn="just"/>
            <a:endParaRPr lang="en-US" sz="2800" dirty="0"/>
          </a:p>
          <a:p>
            <a:pPr marL="457200" indent="-457200" algn="just">
              <a:buFont typeface="Wingdings" pitchFamily="2" charset="2"/>
              <a:buChar char="Ø"/>
            </a:pPr>
            <a:endParaRPr lang="en-US" sz="2800" dirty="0" smtClean="0"/>
          </a:p>
          <a:p>
            <a:pPr marL="457200" indent="-457200" algn="just">
              <a:buFont typeface="Wingdings" pitchFamily="2" charset="2"/>
              <a:buChar char="Ø"/>
            </a:pPr>
            <a:endParaRPr lang="en-US" sz="2800" dirty="0" smtClean="0"/>
          </a:p>
          <a:p>
            <a:pPr algn="just"/>
            <a:endParaRPr lang="en-US" sz="2800" dirty="0" smtClean="0"/>
          </a:p>
          <a:p>
            <a:pPr marL="457200" indent="-457200" algn="just">
              <a:buFont typeface="Wingdings" pitchFamily="2" charset="2"/>
              <a:buChar char="Ø"/>
            </a:pPr>
            <a:endParaRPr lang="en-US" sz="2800" dirty="0"/>
          </a:p>
        </p:txBody>
      </p:sp>
    </p:spTree>
    <p:extLst>
      <p:ext uri="{BB962C8B-B14F-4D97-AF65-F5344CB8AC3E}">
        <p14:creationId xmlns="" xmlns:p14="http://schemas.microsoft.com/office/powerpoint/2010/main" val="24697401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295400"/>
            <a:ext cx="8458200" cy="4524315"/>
          </a:xfrm>
          <a:prstGeom prst="rect">
            <a:avLst/>
          </a:prstGeom>
        </p:spPr>
        <p:txBody>
          <a:bodyPr wrap="square">
            <a:spAutoFit/>
          </a:bodyPr>
          <a:lstStyle/>
          <a:p>
            <a:pPr marL="285750" indent="-285750" algn="just">
              <a:lnSpc>
                <a:spcPct val="150000"/>
              </a:lnSpc>
              <a:buFont typeface="Wingdings" pitchFamily="2" charset="2"/>
              <a:buChar char="Ø"/>
            </a:pPr>
            <a:r>
              <a:rPr lang="en-US" sz="2400" dirty="0" smtClean="0"/>
              <a:t>In the era of overcrowded (data communication) world, </a:t>
            </a:r>
            <a:r>
              <a:rPr lang="en-US" sz="2400" b="1" dirty="0" smtClean="0"/>
              <a:t>Li-</a:t>
            </a:r>
            <a:r>
              <a:rPr lang="en-US" sz="2400" b="1" dirty="0" err="1" smtClean="0"/>
              <a:t>Fi</a:t>
            </a:r>
            <a:r>
              <a:rPr lang="en-US" sz="2400" dirty="0" smtClean="0"/>
              <a:t> is a new way of wireless communication that uses LED lights to transmit data wirelessly. </a:t>
            </a:r>
          </a:p>
          <a:p>
            <a:pPr marL="285750" indent="-285750" algn="just">
              <a:lnSpc>
                <a:spcPct val="150000"/>
              </a:lnSpc>
              <a:buFont typeface="Wingdings" pitchFamily="2" charset="2"/>
              <a:buChar char="Ø"/>
            </a:pPr>
            <a:r>
              <a:rPr lang="en-US" sz="2400" dirty="0" smtClean="0"/>
              <a:t>Transmission of data is one of the most important day to day activities in the fast growing world.</a:t>
            </a:r>
          </a:p>
          <a:p>
            <a:pPr marL="285750" indent="-285750" algn="just">
              <a:lnSpc>
                <a:spcPct val="150000"/>
              </a:lnSpc>
              <a:buFont typeface="Wingdings" pitchFamily="2" charset="2"/>
              <a:buChar char="Ø"/>
            </a:pPr>
            <a:r>
              <a:rPr lang="en-US" sz="2400" dirty="0" smtClean="0"/>
              <a:t>The future </a:t>
            </a:r>
            <a:r>
              <a:rPr lang="en-US" sz="2400" b="1" dirty="0" smtClean="0"/>
              <a:t>smart home</a:t>
            </a:r>
            <a:r>
              <a:rPr lang="en-US" sz="2400" dirty="0" smtClean="0"/>
              <a:t> or </a:t>
            </a:r>
            <a:r>
              <a:rPr lang="en-US" sz="2400" b="1" dirty="0" smtClean="0"/>
              <a:t>smart house</a:t>
            </a:r>
            <a:r>
              <a:rPr lang="en-US" sz="2400" dirty="0" smtClean="0"/>
              <a:t> will step towards smartest light ever. </a:t>
            </a:r>
          </a:p>
          <a:p>
            <a:pPr marL="285750" indent="-285750">
              <a:lnSpc>
                <a:spcPct val="150000"/>
              </a:lnSpc>
              <a:buFont typeface="Wingdings" pitchFamily="2" charset="2"/>
              <a:buChar char="Ø"/>
            </a:pPr>
            <a:endParaRPr lang="en-US" sz="2400" dirty="0" smtClean="0"/>
          </a:p>
        </p:txBody>
      </p:sp>
      <p:sp>
        <p:nvSpPr>
          <p:cNvPr id="6" name="Rectangle 5"/>
          <p:cNvSpPr/>
          <p:nvPr/>
        </p:nvSpPr>
        <p:spPr>
          <a:xfrm>
            <a:off x="2582382" y="0"/>
            <a:ext cx="3117850" cy="752065"/>
          </a:xfrm>
          <a:prstGeom prst="rect">
            <a:avLst/>
          </a:prstGeom>
        </p:spPr>
        <p:txBody>
          <a:bodyPr wrap="square">
            <a:spAutoFit/>
          </a:bodyPr>
          <a:lstStyle/>
          <a:p>
            <a:pPr lvl="0">
              <a:lnSpc>
                <a:spcPct val="150000"/>
              </a:lnSpc>
              <a:defRPr/>
            </a:pPr>
            <a:r>
              <a:rPr lang="en-US" sz="3200" b="1" u="sng" dirty="0" smtClean="0"/>
              <a:t>Proposed System</a:t>
            </a:r>
            <a:endParaRPr lang="en-US" sz="3200" b="1" u="sng" dirty="0">
              <a:latin typeface="Times New Roman" pitchFamily="18" charset="0"/>
              <a:cs typeface="Times New Roman" pitchFamily="18" charset="0"/>
            </a:endParaRPr>
          </a:p>
        </p:txBody>
      </p:sp>
    </p:spTree>
    <p:extLst>
      <p:ext uri="{BB962C8B-B14F-4D97-AF65-F5344CB8AC3E}">
        <p14:creationId xmlns="" xmlns:p14="http://schemas.microsoft.com/office/powerpoint/2010/main" val="40743777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Related image"/>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752600" y="0"/>
            <a:ext cx="12344400" cy="68580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8338261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1" y="326968"/>
            <a:ext cx="7239000" cy="89916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latin typeface="Times New Roman" panose="02020603050405020304" pitchFamily="18" charset="0"/>
                <a:cs typeface="Times New Roman" panose="02020603050405020304" pitchFamily="18" charset="0"/>
              </a:rPr>
              <a:t>Light Fidelity (</a:t>
            </a:r>
            <a:r>
              <a:rPr lang="en-US" b="1" dirty="0" err="1" smtClean="0">
                <a:latin typeface="Times New Roman" panose="02020603050405020304" pitchFamily="18" charset="0"/>
                <a:cs typeface="Times New Roman" panose="02020603050405020304" pitchFamily="18" charset="0"/>
              </a:rPr>
              <a:t>LiFi</a:t>
            </a:r>
            <a:r>
              <a:rPr lang="en-US"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228601" y="1616344"/>
            <a:ext cx="3680691" cy="484632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1600" dirty="0" err="1" smtClean="0">
                <a:latin typeface="Times New Roman" pitchFamily="18" charset="0"/>
                <a:cs typeface="Times New Roman" pitchFamily="18" charset="0"/>
              </a:rPr>
              <a:t>LiFi</a:t>
            </a:r>
            <a:r>
              <a:rPr lang="en-US" sz="1600" dirty="0" smtClean="0">
                <a:latin typeface="Times New Roman" pitchFamily="18" charset="0"/>
                <a:cs typeface="Times New Roman" pitchFamily="18" charset="0"/>
              </a:rPr>
              <a:t> is a wireless optical networking technology that uses light-emitting diodes (LEDs) for data transmission.</a:t>
            </a:r>
          </a:p>
          <a:p>
            <a:pPr>
              <a:buFont typeface="Arial" pitchFamily="34" charset="0"/>
              <a:buNone/>
            </a:pPr>
            <a:endParaRPr lang="en-US" sz="1600" dirty="0" smtClean="0">
              <a:latin typeface="Times New Roman" pitchFamily="18" charset="0"/>
              <a:cs typeface="Times New Roman" pitchFamily="18" charset="0"/>
            </a:endParaRPr>
          </a:p>
          <a:p>
            <a:pPr algn="just"/>
            <a:r>
              <a:rPr lang="en-US" sz="1600" dirty="0" err="1" smtClean="0">
                <a:latin typeface="Times New Roman" pitchFamily="18" charset="0"/>
                <a:cs typeface="Times New Roman" pitchFamily="18" charset="0"/>
              </a:rPr>
              <a:t>LiFi</a:t>
            </a:r>
            <a:r>
              <a:rPr lang="en-US" sz="1600" dirty="0" smtClean="0">
                <a:latin typeface="Times New Roman" pitchFamily="18" charset="0"/>
                <a:cs typeface="Times New Roman" pitchFamily="18" charset="0"/>
              </a:rPr>
              <a:t> is designed to use LED light bulbs similar to those currently in use in many energy-conscious homes and offices.</a:t>
            </a:r>
          </a:p>
          <a:p>
            <a:pPr>
              <a:buFont typeface="Arial" pitchFamily="34" charset="0"/>
              <a:buNone/>
            </a:pPr>
            <a:endParaRPr lang="en-US" sz="1600" dirty="0" smtClean="0">
              <a:latin typeface="Times New Roman" pitchFamily="18" charset="0"/>
              <a:cs typeface="Times New Roman" pitchFamily="18" charset="0"/>
            </a:endParaRPr>
          </a:p>
          <a:p>
            <a:pPr algn="just"/>
            <a:r>
              <a:rPr lang="en-US" sz="1600" dirty="0" smtClean="0">
                <a:latin typeface="Times New Roman" pitchFamily="18" charset="0"/>
                <a:cs typeface="Times New Roman" pitchFamily="18" charset="0"/>
              </a:rPr>
              <a:t>However, </a:t>
            </a:r>
            <a:r>
              <a:rPr lang="en-US" sz="1600" dirty="0" err="1" smtClean="0">
                <a:latin typeface="Times New Roman" pitchFamily="18" charset="0"/>
                <a:cs typeface="Times New Roman" pitchFamily="18" charset="0"/>
              </a:rPr>
              <a:t>LiFi</a:t>
            </a:r>
            <a:r>
              <a:rPr lang="en-US" sz="1600" dirty="0" smtClean="0">
                <a:latin typeface="Times New Roman" pitchFamily="18" charset="0"/>
                <a:cs typeface="Times New Roman" pitchFamily="18" charset="0"/>
              </a:rPr>
              <a:t> bulbs are outfitted with a chip that modulates the light imperceptibly for optical data transmission.</a:t>
            </a:r>
          </a:p>
          <a:p>
            <a:pPr>
              <a:buFont typeface="Arial" pitchFamily="34" charset="0"/>
              <a:buNone/>
            </a:pPr>
            <a:endParaRPr lang="en-US" sz="1600" dirty="0" smtClean="0">
              <a:latin typeface="Times New Roman" pitchFamily="18" charset="0"/>
              <a:cs typeface="Times New Roman" pitchFamily="18" charset="0"/>
            </a:endParaRPr>
          </a:p>
          <a:p>
            <a:pPr algn="just"/>
            <a:r>
              <a:rPr lang="en-US" sz="1600" dirty="0" err="1" smtClean="0">
                <a:latin typeface="Times New Roman" pitchFamily="18" charset="0"/>
                <a:cs typeface="Times New Roman" pitchFamily="18" charset="0"/>
              </a:rPr>
              <a:t>LiFi</a:t>
            </a:r>
            <a:r>
              <a:rPr lang="en-US" sz="1600" dirty="0" smtClean="0">
                <a:latin typeface="Times New Roman" pitchFamily="18" charset="0"/>
                <a:cs typeface="Times New Roman" pitchFamily="18" charset="0"/>
              </a:rPr>
              <a:t> data is transmitted by the LED bulbs and received by photoreceptors.</a:t>
            </a:r>
            <a:endParaRPr lang="en-US" sz="1600" dirty="0">
              <a:latin typeface="Times New Roman" pitchFamily="18" charset="0"/>
              <a:cs typeface="Times New Roman" pitchFamily="18" charset="0"/>
            </a:endParaRPr>
          </a:p>
        </p:txBody>
      </p:sp>
      <p:pic>
        <p:nvPicPr>
          <p:cNvPr id="4" name="Picture 2" descr="Image result for lifi"/>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343400" y="1828800"/>
            <a:ext cx="3563566" cy="331909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6786371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100195"/>
            <a:ext cx="8194980" cy="89916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latin typeface="Times New Roman" panose="02020603050405020304" pitchFamily="18" charset="0"/>
                <a:cs typeface="Times New Roman" panose="02020603050405020304" pitchFamily="18" charset="0"/>
              </a:rPr>
              <a:t>How it Exist</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14591" y="990600"/>
            <a:ext cx="4648200" cy="55626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000" dirty="0" smtClean="0">
                <a:latin typeface="Times New Roman" pitchFamily="18" charset="0"/>
                <a:cs typeface="Times New Roman" pitchFamily="18" charset="0"/>
              </a:rPr>
              <a:t>Professor </a:t>
            </a:r>
            <a:r>
              <a:rPr lang="en-US" sz="2000" dirty="0" err="1" smtClean="0">
                <a:latin typeface="Times New Roman" pitchFamily="18" charset="0"/>
                <a:cs typeface="Times New Roman" pitchFamily="18" charset="0"/>
              </a:rPr>
              <a:t>Harald</a:t>
            </a:r>
            <a:r>
              <a:rPr lang="en-US" sz="2000" dirty="0" smtClean="0">
                <a:latin typeface="Times New Roman" pitchFamily="18" charset="0"/>
                <a:cs typeface="Times New Roman" pitchFamily="18" charset="0"/>
              </a:rPr>
              <a:t> Haas, from the University of Edinburgh in the UK, is widely </a:t>
            </a:r>
            <a:r>
              <a:rPr lang="en-US" sz="2000" dirty="0" err="1" smtClean="0">
                <a:latin typeface="Times New Roman" pitchFamily="18" charset="0"/>
                <a:cs typeface="Times New Roman" pitchFamily="18" charset="0"/>
              </a:rPr>
              <a:t>recognised</a:t>
            </a:r>
            <a:r>
              <a:rPr lang="en-US" sz="2000" dirty="0" smtClean="0">
                <a:latin typeface="Times New Roman" pitchFamily="18" charset="0"/>
                <a:cs typeface="Times New Roman" pitchFamily="18" charset="0"/>
              </a:rPr>
              <a:t> as the original founder of Li-</a:t>
            </a:r>
            <a:r>
              <a:rPr lang="en-US" sz="2000" dirty="0" err="1" smtClean="0">
                <a:latin typeface="Times New Roman" pitchFamily="18" charset="0"/>
                <a:cs typeface="Times New Roman" pitchFamily="18" charset="0"/>
              </a:rPr>
              <a:t>Fi</a:t>
            </a:r>
            <a:r>
              <a:rPr lang="en-US" sz="2000" dirty="0" smtClean="0">
                <a:latin typeface="Times New Roman" pitchFamily="18" charset="0"/>
                <a:cs typeface="Times New Roman" pitchFamily="18" charset="0"/>
              </a:rPr>
              <a:t>.</a:t>
            </a:r>
          </a:p>
          <a:p>
            <a:pPr algn="just">
              <a:buNone/>
            </a:pP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He coined the term Li-Fi and is Chair of Mobile Communications at the University of Edinburgh and co- founder of </a:t>
            </a:r>
            <a:r>
              <a:rPr lang="en-US" sz="2000" dirty="0" err="1" smtClean="0">
                <a:latin typeface="Times New Roman" pitchFamily="18" charset="0"/>
                <a:cs typeface="Times New Roman" pitchFamily="18" charset="0"/>
              </a:rPr>
              <a:t>pureLiFi</a:t>
            </a:r>
            <a:r>
              <a:rPr lang="en-US" sz="2000" dirty="0" smtClean="0">
                <a:latin typeface="Times New Roman" pitchFamily="18" charset="0"/>
                <a:cs typeface="Times New Roman" pitchFamily="18" charset="0"/>
              </a:rPr>
              <a:t>. </a:t>
            </a:r>
          </a:p>
          <a:p>
            <a:pPr algn="just">
              <a:buNone/>
            </a:pP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Haas promoted this technology in his 2011 TED Global talk and helped start a company to market it. </a:t>
            </a:r>
          </a:p>
        </p:txBody>
      </p:sp>
      <p:pic>
        <p:nvPicPr>
          <p:cNvPr id="4" name="Picture 2" descr="Image result for Professor Harald Haas"/>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927060" y="1470498"/>
            <a:ext cx="3554442" cy="386350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1554041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9961" y="533400"/>
            <a:ext cx="8382000" cy="685800"/>
          </a:xfrm>
          <a:prstGeom prst="rect">
            <a:avLst/>
          </a:prstGeom>
          <a:ln>
            <a:miter lim="800000"/>
            <a:headEnd/>
            <a:tailEnd/>
          </a:ln>
          <a:extLst/>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n-US" sz="4800" dirty="0" smtClean="0">
                <a:latin typeface="Times New Roman" pitchFamily="18" charset="0"/>
                <a:cs typeface="Times New Roman" pitchFamily="18" charset="0"/>
              </a:rPr>
              <a:t>HOW IT WORKS ?</a:t>
            </a:r>
            <a:endParaRPr lang="en-US" sz="4800" dirty="0">
              <a:latin typeface="Times New Roman" pitchFamily="18" charset="0"/>
              <a:cs typeface="Times New Roman" pitchFamily="18" charset="0"/>
            </a:endParaRPr>
          </a:p>
        </p:txBody>
      </p:sp>
      <p:sp>
        <p:nvSpPr>
          <p:cNvPr id="3" name="Text Placeholder 2"/>
          <p:cNvSpPr txBox="1">
            <a:spLocks/>
          </p:cNvSpPr>
          <p:nvPr/>
        </p:nvSpPr>
        <p:spPr>
          <a:xfrm>
            <a:off x="196174" y="1828800"/>
            <a:ext cx="4419600" cy="48006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Clr>
                <a:srgbClr val="FFFFCC"/>
              </a:buClr>
              <a:buFont typeface="Wingdings" panose="05000000000000000000" pitchFamily="2" charset="2"/>
              <a:buChar char="Ø"/>
            </a:pPr>
            <a:r>
              <a:rPr lang="en-US" altLang="en-US" sz="2000" dirty="0" smtClean="0">
                <a:latin typeface="Times New Roman" pitchFamily="18" charset="0"/>
                <a:cs typeface="Times New Roman" pitchFamily="18" charset="0"/>
              </a:rPr>
              <a:t> Operational procedure is very simple.</a:t>
            </a:r>
          </a:p>
          <a:p>
            <a:pPr algn="just">
              <a:buClr>
                <a:srgbClr val="FFFFCC"/>
              </a:buClr>
              <a:buFont typeface="Wingdings" panose="05000000000000000000" pitchFamily="2" charset="2"/>
              <a:buChar char="Ø"/>
            </a:pPr>
            <a:r>
              <a:rPr lang="en-US" altLang="en-US" sz="2000" dirty="0" smtClean="0">
                <a:latin typeface="Times New Roman" pitchFamily="18" charset="0"/>
                <a:cs typeface="Times New Roman" pitchFamily="18" charset="0"/>
              </a:rPr>
              <a:t> If LED is ON, digital data ‘1’ is transmitted &amp; if LED is     OFF, digital data ‘0’ is transmitted.</a:t>
            </a:r>
          </a:p>
          <a:p>
            <a:pPr algn="just">
              <a:buClr>
                <a:srgbClr val="FFFFCC"/>
              </a:buClr>
              <a:buFont typeface="Wingdings" panose="05000000000000000000" pitchFamily="2" charset="2"/>
              <a:buChar char="Ø"/>
            </a:pPr>
            <a:r>
              <a:rPr lang="en-US" altLang="en-US" sz="2000" dirty="0" smtClean="0">
                <a:latin typeface="Times New Roman" pitchFamily="18" charset="0"/>
                <a:cs typeface="Times New Roman" pitchFamily="18" charset="0"/>
              </a:rPr>
              <a:t> LEDs varies in intensity so fast that a human eye cannot   detect it</a:t>
            </a:r>
          </a:p>
          <a:p>
            <a:pPr algn="just">
              <a:buClr>
                <a:srgbClr val="FFFFCC"/>
              </a:buClr>
              <a:buFont typeface="Wingdings" panose="05000000000000000000" pitchFamily="2" charset="2"/>
              <a:buChar char="Ø"/>
            </a:pPr>
            <a:r>
              <a:rPr lang="en-US" altLang="en-US" sz="2000" dirty="0" smtClean="0">
                <a:latin typeface="Times New Roman" pitchFamily="18" charset="0"/>
                <a:cs typeface="Times New Roman" pitchFamily="18" charset="0"/>
              </a:rPr>
              <a:t> A controller connected at the back side of these LEDs is   used to code data.</a:t>
            </a:r>
          </a:p>
          <a:p>
            <a:pPr algn="just">
              <a:buClr>
                <a:srgbClr val="FFFFCC"/>
              </a:buClr>
              <a:buFont typeface="Wingdings" panose="05000000000000000000" pitchFamily="2" charset="2"/>
              <a:buChar char="Ø"/>
            </a:pPr>
            <a:r>
              <a:rPr lang="en-US" altLang="en-US" sz="2000" dirty="0" smtClean="0">
                <a:latin typeface="Times New Roman" pitchFamily="18" charset="0"/>
                <a:cs typeface="Times New Roman" pitchFamily="18" charset="0"/>
              </a:rPr>
              <a:t> Also called as 5G optical communication.</a:t>
            </a:r>
            <a:endParaRPr lang="en-US" altLang="en-US" sz="2000" dirty="0">
              <a:latin typeface="Times New Roman" pitchFamily="18" charset="0"/>
              <a:cs typeface="Times New Roman" pitchFamily="18" charset="0"/>
            </a:endParaRPr>
          </a:p>
        </p:txBody>
      </p:sp>
      <p:pic>
        <p:nvPicPr>
          <p:cNvPr id="4098" name="Picture 2" descr="Image result for working of lifi"/>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953000" y="1846635"/>
            <a:ext cx="3469897" cy="325876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63519481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1434</TotalTime>
  <Words>1146</Words>
  <Application>Microsoft Office PowerPoint</Application>
  <PresentationFormat>On-screen Show (4:3)</PresentationFormat>
  <Paragraphs>221</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Adjacency</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The light steps forward to transfer “THE DATA” </vt:lpstr>
      <vt:lpstr>Slide 18</vt:lpstr>
      <vt:lpstr>Slide 19</vt:lpstr>
      <vt:lpstr>Slide 20</vt:lpstr>
      <vt:lpstr>Slide 21</vt:lpstr>
      <vt:lpstr>Slide 22</vt:lpstr>
      <vt:lpstr>Slide 23</vt:lpstr>
      <vt:lpstr>Slide 24</vt:lpstr>
      <vt:lpstr>Slide 25</vt:lpstr>
      <vt:lpstr>Slide 26</vt:lpstr>
      <vt:lpstr>Slide 27</vt:lpstr>
      <vt:lpstr>Slide 28</vt:lpstr>
      <vt:lpstr>Implementation</vt:lpstr>
      <vt:lpstr>Upload code</vt:lpstr>
      <vt:lpstr>Slide 31</vt:lpstr>
      <vt:lpstr>Slide 32</vt:lpstr>
      <vt:lpstr>Slide 33</vt:lpstr>
      <vt:lpstr>Slide 34</vt:lpstr>
      <vt:lpstr>Slide 35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dc:title>
  <dc:creator>user</dc:creator>
  <cp:lastModifiedBy>Student</cp:lastModifiedBy>
  <cp:revision>70</cp:revision>
  <dcterms:created xsi:type="dcterms:W3CDTF">2019-03-09T06:04:00Z</dcterms:created>
  <dcterms:modified xsi:type="dcterms:W3CDTF">2019-03-08T05:22:35Z</dcterms:modified>
</cp:coreProperties>
</file>