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1"/>
  </p:notesMasterIdLst>
  <p:sldIdLst>
    <p:sldId id="256" r:id="rId2"/>
    <p:sldId id="258" r:id="rId3"/>
    <p:sldId id="259" r:id="rId4"/>
    <p:sldId id="282" r:id="rId5"/>
    <p:sldId id="283" r:id="rId6"/>
    <p:sldId id="277" r:id="rId7"/>
    <p:sldId id="284" r:id="rId8"/>
    <p:sldId id="271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5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5883"/>
  </p:normalViewPr>
  <p:slideViewPr>
    <p:cSldViewPr snapToGrid="0" snapToObjects="1">
      <p:cViewPr varScale="1">
        <p:scale>
          <a:sx n="90" d="100"/>
          <a:sy n="90" d="100"/>
        </p:scale>
        <p:origin x="2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56B8C-F5E1-4A80-9DEA-DA07915B4B94}" type="datetimeFigureOut">
              <a:rPr lang="en-IN" smtClean="0"/>
              <a:t>30/05/23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1FCC9-249B-474C-913C-98F11BD64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95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1FCC9-249B-474C-913C-98F11BD644C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722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2DFE-9F5D-4637-5580-0C72A4444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4DC10-54C5-A648-48EA-A1F45063C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39B6C-B6F3-04FE-3206-627742EB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B3030-8705-41E4-0EE1-65AF3323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D63F8-4815-6242-8801-CC274B74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0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47D22-725C-0EE7-243F-DA886F22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E896F-2501-658D-EA2A-415E3BCFA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9F780-D81E-BB02-1102-D8BA46414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D3DD6-2976-4365-4672-1B645ECE8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AF1EE-9D1B-D815-0C3C-42DDEBCCA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5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1F33CD-ED40-A397-188C-CF70ADA3E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5EC5F-F3DE-4911-AB64-A2B78A7BA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B3DAC-427F-5BA3-1B4B-568E0BA05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EFEE4-721F-5FDD-0E74-E6EF46AF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42F4F-7F36-09CA-CA2D-63CB63731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6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0B42-062F-99AD-6722-1C69FB82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E05AF-DD4B-59A3-E645-3D00E1CCC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E1DE4-F8F2-E261-B9B8-C0C815A9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04EA2-0C75-D722-A5BE-44F94DF3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2018A-96C4-D6BD-949E-A22AD853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6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2C390-31C4-6F13-1B7C-62834AC34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3A959-D584-0543-3AE5-D6E752190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C20D6-1436-BFCC-E701-6104F537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E5D69-1AB6-F6D5-7A4A-E6492859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85C13-FEFB-03CC-7E6A-B2598F45F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1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1862-71B0-0309-9E87-BC4424B0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12220-D459-4D10-371C-681A469C5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79B29-11E8-69C6-729F-7DAF2CFD0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42071-C892-4C98-CE07-0A7A68D92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20FDB-6030-3419-2C64-1B59D195F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147C8-ADA3-D923-89BB-36B7FBC7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0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844A3-DEF5-A45B-CCF3-67CBA3721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F188F-0F83-7537-63CF-F80BD8F99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759AA-0195-A38B-BB3A-1C7502F9F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838429-F0E6-D42C-C975-458AEDDE2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01ADE-410A-C629-F42D-2ABEF6ED6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55A2D0-78F7-C4C0-2B8C-F886A8C53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5/30/23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2DED7C-7B1B-9C94-8A38-5B60B546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6A847A-F594-FA60-1EA5-4AE42C29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4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CC967-0956-41D2-78D3-D5A995F6A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92847-2122-8A8D-6CE3-D213A5C3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4B97BB-B6DB-0411-EDC7-ECE768EE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FD818-442A-BF4E-BA41-61C7CF5A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5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C7916-97C4-4325-C7FC-FF1EFA5FB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36C7B-6987-B406-26CE-027C9FC5B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E32A3-0C17-15F8-9BFA-725C1217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6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17295-45A5-CD53-ED39-D3140C1BC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8FC16-1E81-E453-9B18-73713B2A1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CF0D8-E4BC-B933-3DBD-37985B183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3DDFA-1B5E-BB2D-A7CB-1B27CFCED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01722-BF9C-7FFB-8828-39C689915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2E7F-0611-7F9F-D53A-91C4153A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7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0339A-7D97-A45E-53C9-941975248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3C7319-1CCE-FEC9-8006-4D39377B6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10A26-F148-9AC5-E33D-346307783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3DDCC-BCA5-0032-5B1B-572CD2D0F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3D59E-32BB-0EC0-7C22-CE9F815C5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B5825-8A80-28FB-2488-42FD70A0A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5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8FD7BC-00B0-B137-8F23-43932EED9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5834F-1B9D-25D6-5AA9-632F42025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B39B5-C2A6-5DB5-12BB-B9AC56A2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37B58-87C1-446D-BDA9-B06F4BCF7782}" type="datetimeFigureOut">
              <a:rPr lang="en-US" smtClean="0"/>
              <a:pPr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9F74C-A88B-48E8-8939-10F48947B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7DDD3-E3D8-8971-DF39-96CC0C7A2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6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6023-B64E-A51D-CC2D-C1CE688A5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9944" y="1085970"/>
            <a:ext cx="10887256" cy="3551275"/>
          </a:xfrm>
        </p:spPr>
        <p:txBody>
          <a:bodyPr>
            <a:normAutofit/>
          </a:bodyPr>
          <a:lstStyle/>
          <a:p>
            <a:r>
              <a:rPr lang="en-IN" sz="6000" dirty="0"/>
              <a:t>ZPAS</a:t>
            </a:r>
            <a:br>
              <a:rPr lang="en-IN" sz="6000" dirty="0"/>
            </a:br>
            <a:r>
              <a:rPr lang="en-IN" sz="3200" dirty="0"/>
              <a:t>Platform As a Service</a:t>
            </a:r>
          </a:p>
        </p:txBody>
      </p:sp>
    </p:spTree>
    <p:extLst>
      <p:ext uri="{BB962C8B-B14F-4D97-AF65-F5344CB8AC3E}">
        <p14:creationId xmlns:p14="http://schemas.microsoft.com/office/powerpoint/2010/main" val="405976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7FBB-1883-05AC-FD12-D10C60643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667" y="-121185"/>
            <a:ext cx="6672886" cy="1596177"/>
          </a:xfrm>
        </p:spPr>
        <p:txBody>
          <a:bodyPr>
            <a:normAutofit/>
          </a:bodyPr>
          <a:lstStyle/>
          <a:p>
            <a:r>
              <a:rPr lang="en-IN" dirty="0"/>
              <a:t>What is the Need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E303454A-5EAA-662D-FA22-51490B2B6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311" y="1047057"/>
            <a:ext cx="10697377" cy="532217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IN" sz="1800" dirty="0"/>
              <a:t>COMPANIES SPEND A LOT OF TIME AND MONEY TO get </a:t>
            </a:r>
            <a:r>
              <a:rPr lang="en-IN" sz="1800" dirty="0" err="1"/>
              <a:t>tO</a:t>
            </a:r>
            <a:r>
              <a:rPr lang="en-IN" sz="1800" dirty="0"/>
              <a:t> A MVP STAGE for any PRODUCT IDEA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IN" sz="1800" dirty="0"/>
              <a:t>Initial FOUNDATIONAL STACK  development takes a lot of time  as a lot of time goes in Architecting, Developing and building the technology platform WHICH ACTS AS THE FOUNDATION FOR ADDING BUSINESS SERVICES AND LOGIC ON TOP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IN" sz="1800" dirty="0"/>
              <a:t> QUITE OFTEN THERE IS uncertainty in terms of delivery timelines along with escalation in cost of effort for the development and also for setting up the DEVOPS infrastructure COST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IN" sz="1800" dirty="0"/>
              <a:t>Along with the development and </a:t>
            </a:r>
            <a:r>
              <a:rPr lang="en-IN" sz="1800" dirty="0" err="1"/>
              <a:t>devops</a:t>
            </a:r>
            <a:r>
              <a:rPr lang="en-IN" sz="1800" dirty="0"/>
              <a:t> effort the technology platform also leads to escalation in cost for quality and certification</a:t>
            </a:r>
            <a:br>
              <a:rPr lang="en-IN" sz="1800" dirty="0"/>
            </a:br>
            <a:endParaRPr lang="en-IN" sz="1800" dirty="0"/>
          </a:p>
          <a:p>
            <a:pPr marL="0" indent="0">
              <a:lnSpc>
                <a:spcPct val="110000"/>
              </a:lnSpc>
              <a:buNone/>
            </a:pPr>
            <a:r>
              <a:rPr lang="en-IN" sz="1800" b="1" dirty="0"/>
              <a:t>” </a:t>
            </a:r>
            <a:r>
              <a:rPr lang="en-IN" sz="1800" b="1" i="1" dirty="0"/>
              <a:t>To address these concerns of businesses, there is a clear need to have an acceleration platform as a service which provides a pay per use subscription based licensing model along with  scale as you go model to companies who are looking for accelerated development, without compromising on the overall stability and security”</a:t>
            </a:r>
            <a:endParaRPr lang="en-IN" sz="1800" b="1" dirty="0"/>
          </a:p>
          <a:p>
            <a:pPr marL="0" indent="0">
              <a:lnSpc>
                <a:spcPct val="110000"/>
              </a:lnSpc>
              <a:buNone/>
            </a:pPr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1655293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7FBB-1883-05AC-FD12-D10C60643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216" y="-80847"/>
            <a:ext cx="9914859" cy="1329004"/>
          </a:xfrm>
        </p:spPr>
        <p:txBody>
          <a:bodyPr>
            <a:normAutofit/>
          </a:bodyPr>
          <a:lstStyle/>
          <a:p>
            <a:r>
              <a:rPr lang="en-IN" sz="4400" dirty="0"/>
              <a:t>ZPAS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3454A-5EAA-662D-FA22-51490B2B6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88" y="1100423"/>
            <a:ext cx="11215624" cy="5614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u="sng" dirty="0">
                <a:solidFill>
                  <a:srgbClr val="002060"/>
                </a:solidFill>
              </a:rPr>
              <a:t>“ZPAS – ZIS Platform as a Service”</a:t>
            </a:r>
            <a:r>
              <a:rPr lang="en-IN" sz="3200" b="1" dirty="0"/>
              <a:t> </a:t>
            </a:r>
            <a:r>
              <a:rPr lang="en-IN" sz="2800" dirty="0"/>
              <a:t>provides a set of common API Endpoints &amp; Services which enable any business to be able to build their FUNCTIONAL use cases on top of the foundational techno Functional platform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337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9CD159-D469-A1D5-7F1B-C52B6E0B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772" y="0"/>
            <a:ext cx="9914859" cy="825327"/>
          </a:xfrm>
        </p:spPr>
        <p:txBody>
          <a:bodyPr/>
          <a:lstStyle/>
          <a:p>
            <a:r>
              <a:rPr lang="en-IN" dirty="0"/>
              <a:t>ZPAS – features &amp; capabilities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AF4B69-FC2A-D26B-426D-D431B8318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772" y="998947"/>
            <a:ext cx="5583891" cy="62272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chemeClr val="accent1"/>
                </a:solidFill>
              </a:rPr>
              <a:t>COMMON FUNCTIONAL API</a:t>
            </a:r>
          </a:p>
          <a:p>
            <a:r>
              <a:rPr lang="en-IN" sz="2800" dirty="0"/>
              <a:t>CUSTOMER AND ORGANIZATION ONBOARDING</a:t>
            </a:r>
          </a:p>
          <a:p>
            <a:r>
              <a:rPr lang="en-IN" sz="2800" dirty="0"/>
              <a:t>LICENSING &amp; SUBSCRIPTION  Management</a:t>
            </a:r>
          </a:p>
          <a:p>
            <a:r>
              <a:rPr lang="en-IN" sz="2800" dirty="0"/>
              <a:t>User Authentication, user &amp; GROUP management, roles &amp; access control</a:t>
            </a:r>
          </a:p>
          <a:p>
            <a:r>
              <a:rPr lang="en-IN" sz="2800" dirty="0"/>
              <a:t>Document management and document security</a:t>
            </a:r>
          </a:p>
          <a:p>
            <a:r>
              <a:rPr lang="en-IN" sz="2800" dirty="0"/>
              <a:t>NOTIFICATIONs &amp; REMINDERs, NOTIFICATION &amp; REMINDER TEMPLATES ( EMAIL/SMS/WHATSAPP)</a:t>
            </a:r>
          </a:p>
          <a:p>
            <a:r>
              <a:rPr lang="en-IN" sz="2800" dirty="0"/>
              <a:t>BILLING, INVOICING &amp; PAYMENTS</a:t>
            </a:r>
          </a:p>
          <a:p>
            <a:r>
              <a:rPr lang="en-IN" sz="2800" dirty="0"/>
              <a:t>REPORTS, SEARCH &amp; ANALYTICS </a:t>
            </a:r>
          </a:p>
          <a:p>
            <a:r>
              <a:rPr lang="en-IN" sz="2800" dirty="0"/>
              <a:t>INTEGRATION FRAMEWORK &amp; CORE ADAPTERS</a:t>
            </a:r>
          </a:p>
          <a:p>
            <a:r>
              <a:rPr lang="en-IN" sz="2800" dirty="0"/>
              <a:t>NEW FEATURES THROUGH PLUGGABLE BUSINESS SERVICES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08F3A4-79B2-3FCA-923E-26B5ACC7316B}"/>
              </a:ext>
            </a:extLst>
          </p:cNvPr>
          <p:cNvSpPr txBox="1">
            <a:spLocks/>
          </p:cNvSpPr>
          <p:nvPr/>
        </p:nvSpPr>
        <p:spPr>
          <a:xfrm>
            <a:off x="6608109" y="998946"/>
            <a:ext cx="5583891" cy="622727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b="1" dirty="0">
                <a:solidFill>
                  <a:schemeClr val="accent1"/>
                </a:solidFill>
              </a:rPr>
              <a:t>TECH CAPABILITIES</a:t>
            </a:r>
            <a:endParaRPr lang="en-IN" sz="2800" dirty="0"/>
          </a:p>
          <a:p>
            <a:r>
              <a:rPr lang="en-IN" sz="2800" dirty="0"/>
              <a:t>Highly scalable ( horizontally scalable) </a:t>
            </a:r>
            <a:r>
              <a:rPr lang="en-IN" sz="2800" dirty="0" err="1"/>
              <a:t>paas</a:t>
            </a:r>
            <a:r>
              <a:rPr lang="en-IN" sz="2800" dirty="0"/>
              <a:t> platform</a:t>
            </a:r>
          </a:p>
          <a:p>
            <a:r>
              <a:rPr lang="en-IN" sz="2800" dirty="0"/>
              <a:t>Cloud native and cloud agnostic technology platform</a:t>
            </a:r>
          </a:p>
          <a:p>
            <a:r>
              <a:rPr lang="en-IN" sz="2800" dirty="0"/>
              <a:t>HIGHLY ROBUST &amp; RESILIENT KUBERNETES based INFRASTRUCTURE</a:t>
            </a:r>
          </a:p>
          <a:p>
            <a:r>
              <a:rPr lang="en-IN" sz="2800" dirty="0"/>
              <a:t>SECURITY STANDARDS ( VAPT COMPLIANT) COMPLIANT Architecture and compliant</a:t>
            </a:r>
          </a:p>
          <a:p>
            <a:r>
              <a:rPr lang="en-IN" sz="2800" dirty="0"/>
              <a:t>Open API &amp; web 2.0 STANDARDS compliant</a:t>
            </a:r>
          </a:p>
          <a:p>
            <a:r>
              <a:rPr lang="en-IN" sz="2800" dirty="0"/>
              <a:t>Extensible architecture with ability to add PLUGGABLE business services </a:t>
            </a:r>
          </a:p>
          <a:p>
            <a:r>
              <a:rPr lang="en-IN" sz="2800" dirty="0"/>
              <a:t>CI / CD enabled delivery with DEVSECOPS IN PLACE</a:t>
            </a:r>
          </a:p>
          <a:p>
            <a:r>
              <a:rPr lang="en-IN" sz="2800" dirty="0"/>
              <a:t>SUPPORT FOR BUSINESS RULES AND CONFIGURATIONS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b="1" dirty="0">
              <a:solidFill>
                <a:schemeClr val="accent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14624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0">
            <a:extLst>
              <a:ext uri="{FF2B5EF4-FFF2-40B4-BE49-F238E27FC236}">
                <a16:creationId xmlns:a16="http://schemas.microsoft.com/office/drawing/2014/main" id="{59D504D1-F8EA-E1B9-FA31-C537294F9E78}"/>
              </a:ext>
            </a:extLst>
          </p:cNvPr>
          <p:cNvSpPr/>
          <p:nvPr/>
        </p:nvSpPr>
        <p:spPr>
          <a:xfrm>
            <a:off x="1273629" y="2739047"/>
            <a:ext cx="7975224" cy="231455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EE969F6-0223-8598-67FE-5D1C8BEF6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570" y="-9793"/>
            <a:ext cx="9914859" cy="803210"/>
          </a:xfrm>
        </p:spPr>
        <p:txBody>
          <a:bodyPr>
            <a:normAutofit/>
          </a:bodyPr>
          <a:lstStyle/>
          <a:p>
            <a:r>
              <a:rPr lang="en-IN" sz="4400" dirty="0"/>
              <a:t>ZPAS </a:t>
            </a:r>
            <a:r>
              <a:rPr lang="en-IN" sz="4400" dirty="0" err="1"/>
              <a:t>EcoSystem</a:t>
            </a:r>
            <a:endParaRPr lang="en-IN" sz="4400" dirty="0"/>
          </a:p>
        </p:txBody>
      </p:sp>
      <p:sp>
        <p:nvSpPr>
          <p:cNvPr id="6" name="Rectangle: Rounded Corners 3">
            <a:extLst>
              <a:ext uri="{FF2B5EF4-FFF2-40B4-BE49-F238E27FC236}">
                <a16:creationId xmlns:a16="http://schemas.microsoft.com/office/drawing/2014/main" id="{03D86DDA-D082-0DC0-0DA6-1604D0AD0C55}"/>
              </a:ext>
            </a:extLst>
          </p:cNvPr>
          <p:cNvSpPr/>
          <p:nvPr/>
        </p:nvSpPr>
        <p:spPr>
          <a:xfrm>
            <a:off x="4170990" y="2930633"/>
            <a:ext cx="2570480" cy="15087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PAX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D00B64-A9C8-647D-706F-7AE55DE3FFBB}"/>
              </a:ext>
            </a:extLst>
          </p:cNvPr>
          <p:cNvSpPr/>
          <p:nvPr/>
        </p:nvSpPr>
        <p:spPr>
          <a:xfrm>
            <a:off x="1550170" y="3232065"/>
            <a:ext cx="1056640" cy="84836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E9B598-E66F-CD5C-BAAD-2547D8F58389}"/>
              </a:ext>
            </a:extLst>
          </p:cNvPr>
          <p:cNvSpPr txBox="1"/>
          <p:nvPr/>
        </p:nvSpPr>
        <p:spPr>
          <a:xfrm>
            <a:off x="7351222" y="2750929"/>
            <a:ext cx="1509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Software Products and Solutions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819B3FF-5CFC-B3C1-7E06-5859EDEBF85E}"/>
              </a:ext>
            </a:extLst>
          </p:cNvPr>
          <p:cNvSpPr/>
          <p:nvPr/>
        </p:nvSpPr>
        <p:spPr>
          <a:xfrm>
            <a:off x="5105712" y="1209836"/>
            <a:ext cx="934720" cy="863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D0520-8BD1-1877-6B9D-C3DFCB55AD81}"/>
              </a:ext>
            </a:extLst>
          </p:cNvPr>
          <p:cNvSpPr txBox="1"/>
          <p:nvPr/>
        </p:nvSpPr>
        <p:spPr>
          <a:xfrm>
            <a:off x="4912223" y="731048"/>
            <a:ext cx="1996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Application / Feature Developer</a:t>
            </a:r>
          </a:p>
        </p:txBody>
      </p:sp>
      <p:sp>
        <p:nvSpPr>
          <p:cNvPr id="11" name="Arrow: Right 12">
            <a:extLst>
              <a:ext uri="{FF2B5EF4-FFF2-40B4-BE49-F238E27FC236}">
                <a16:creationId xmlns:a16="http://schemas.microsoft.com/office/drawing/2014/main" id="{4ED25D1E-6797-1244-AD03-0961E430F712}"/>
              </a:ext>
            </a:extLst>
          </p:cNvPr>
          <p:cNvSpPr/>
          <p:nvPr/>
        </p:nvSpPr>
        <p:spPr>
          <a:xfrm>
            <a:off x="2739382" y="3440009"/>
            <a:ext cx="1173004" cy="422501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4">
            <a:extLst>
              <a:ext uri="{FF2B5EF4-FFF2-40B4-BE49-F238E27FC236}">
                <a16:creationId xmlns:a16="http://schemas.microsoft.com/office/drawing/2014/main" id="{7C207BEA-C5FD-D35C-A021-050ECB46E9B3}"/>
              </a:ext>
            </a:extLst>
          </p:cNvPr>
          <p:cNvSpPr/>
          <p:nvPr/>
        </p:nvSpPr>
        <p:spPr>
          <a:xfrm>
            <a:off x="5266190" y="2255846"/>
            <a:ext cx="459740" cy="574939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4D654C-DFE9-DDEA-313D-4011D1627318}"/>
              </a:ext>
            </a:extLst>
          </p:cNvPr>
          <p:cNvSpPr txBox="1"/>
          <p:nvPr/>
        </p:nvSpPr>
        <p:spPr>
          <a:xfrm>
            <a:off x="2576732" y="2802754"/>
            <a:ext cx="1498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Define, Develop, Deploy Features / Services</a:t>
            </a:r>
          </a:p>
        </p:txBody>
      </p:sp>
      <p:sp>
        <p:nvSpPr>
          <p:cNvPr id="14" name="Arrow: Down 17">
            <a:extLst>
              <a:ext uri="{FF2B5EF4-FFF2-40B4-BE49-F238E27FC236}">
                <a16:creationId xmlns:a16="http://schemas.microsoft.com/office/drawing/2014/main" id="{AD2E5ACD-625C-F16D-97DC-64E3A9BE7A08}"/>
              </a:ext>
            </a:extLst>
          </p:cNvPr>
          <p:cNvSpPr/>
          <p:nvPr/>
        </p:nvSpPr>
        <p:spPr>
          <a:xfrm rot="10800000">
            <a:off x="5287160" y="4500953"/>
            <a:ext cx="520700" cy="646332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9">
            <a:extLst>
              <a:ext uri="{FF2B5EF4-FFF2-40B4-BE49-F238E27FC236}">
                <a16:creationId xmlns:a16="http://schemas.microsoft.com/office/drawing/2014/main" id="{D7134DF9-9DD5-1B51-2BEE-B90D000C6489}"/>
              </a:ext>
            </a:extLst>
          </p:cNvPr>
          <p:cNvSpPr/>
          <p:nvPr/>
        </p:nvSpPr>
        <p:spPr>
          <a:xfrm>
            <a:off x="6926096" y="3460894"/>
            <a:ext cx="560236" cy="41037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5475CC1-F74C-632C-A1E2-EFDE156A1BEC}"/>
              </a:ext>
            </a:extLst>
          </p:cNvPr>
          <p:cNvSpPr/>
          <p:nvPr/>
        </p:nvSpPr>
        <p:spPr>
          <a:xfrm>
            <a:off x="7586902" y="3253213"/>
            <a:ext cx="934720" cy="8636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CD9F71-A416-1C20-D106-F577C13534C8}"/>
              </a:ext>
            </a:extLst>
          </p:cNvPr>
          <p:cNvSpPr txBox="1"/>
          <p:nvPr/>
        </p:nvSpPr>
        <p:spPr>
          <a:xfrm>
            <a:off x="1273628" y="4083141"/>
            <a:ext cx="2237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Customer ( PM/DEV)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C168C0-CA4D-7CEB-D9A2-102A4B7895C1}"/>
              </a:ext>
            </a:extLst>
          </p:cNvPr>
          <p:cNvSpPr txBox="1"/>
          <p:nvPr/>
        </p:nvSpPr>
        <p:spPr>
          <a:xfrm>
            <a:off x="1921245" y="1858257"/>
            <a:ext cx="3043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Product Development &amp; Deployment  Process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FB5C05-5127-703B-4E75-C8FF91784AFB}"/>
              </a:ext>
            </a:extLst>
          </p:cNvPr>
          <p:cNvSpPr txBox="1"/>
          <p:nvPr/>
        </p:nvSpPr>
        <p:spPr>
          <a:xfrm>
            <a:off x="7759326" y="5335159"/>
            <a:ext cx="3053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Product Development &amp; Deployment Process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C57E86-0B0B-7692-65E3-3B5F8C665E95}"/>
              </a:ext>
            </a:extLst>
          </p:cNvPr>
          <p:cNvCxnSpPr/>
          <p:nvPr/>
        </p:nvCxnSpPr>
        <p:spPr>
          <a:xfrm>
            <a:off x="2243755" y="2196867"/>
            <a:ext cx="1740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403D7B-E3E2-F62B-6C70-68CE26453597}"/>
              </a:ext>
            </a:extLst>
          </p:cNvPr>
          <p:cNvCxnSpPr/>
          <p:nvPr/>
        </p:nvCxnSpPr>
        <p:spPr>
          <a:xfrm>
            <a:off x="7767325" y="5315000"/>
            <a:ext cx="2185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DBE8728-5083-A8EC-09C1-E2EA85B481B4}"/>
              </a:ext>
            </a:extLst>
          </p:cNvPr>
          <p:cNvSpPr/>
          <p:nvPr/>
        </p:nvSpPr>
        <p:spPr>
          <a:xfrm>
            <a:off x="5105712" y="5315784"/>
            <a:ext cx="934720" cy="863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36CC31-1165-679B-5B33-DA6D6AA37240}"/>
              </a:ext>
            </a:extLst>
          </p:cNvPr>
          <p:cNvSpPr txBox="1"/>
          <p:nvPr/>
        </p:nvSpPr>
        <p:spPr>
          <a:xfrm>
            <a:off x="4965200" y="6193993"/>
            <a:ext cx="1996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Platform Developer</a:t>
            </a:r>
          </a:p>
        </p:txBody>
      </p:sp>
      <p:sp>
        <p:nvSpPr>
          <p:cNvPr id="26" name="Arrow: Right 19">
            <a:extLst>
              <a:ext uri="{FF2B5EF4-FFF2-40B4-BE49-F238E27FC236}">
                <a16:creationId xmlns:a16="http://schemas.microsoft.com/office/drawing/2014/main" id="{64E98D82-E36B-C8B5-817C-88B9B55D3414}"/>
              </a:ext>
            </a:extLst>
          </p:cNvPr>
          <p:cNvSpPr/>
          <p:nvPr/>
        </p:nvSpPr>
        <p:spPr>
          <a:xfrm>
            <a:off x="8628863" y="3440009"/>
            <a:ext cx="934720" cy="41037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blue cloud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8E1C741D-E442-1399-F4A5-0862D995E5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6" t="13159" r="8517" b="21263"/>
          <a:stretch/>
        </p:blipFill>
        <p:spPr>
          <a:xfrm>
            <a:off x="9565892" y="3253213"/>
            <a:ext cx="1056786" cy="80627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1743898-1B94-0334-B6BC-9AD1C4CAB392}"/>
              </a:ext>
            </a:extLst>
          </p:cNvPr>
          <p:cNvSpPr txBox="1"/>
          <p:nvPr/>
        </p:nvSpPr>
        <p:spPr>
          <a:xfrm>
            <a:off x="9248853" y="4111779"/>
            <a:ext cx="2033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Cloud Hosted Environment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D73422-B839-FF80-0129-417772DC6CC8}"/>
              </a:ext>
            </a:extLst>
          </p:cNvPr>
          <p:cNvSpPr txBox="1"/>
          <p:nvPr/>
        </p:nvSpPr>
        <p:spPr>
          <a:xfrm>
            <a:off x="5724835" y="5015152"/>
            <a:ext cx="2033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Build &amp; Enhance Platform Capabilities / Features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4E9598-5F8E-86A1-2B29-2B9455BC59F9}"/>
              </a:ext>
            </a:extLst>
          </p:cNvPr>
          <p:cNvSpPr txBox="1"/>
          <p:nvPr/>
        </p:nvSpPr>
        <p:spPr>
          <a:xfrm>
            <a:off x="5963420" y="1799622"/>
            <a:ext cx="20332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Add new / enhance application </a:t>
            </a:r>
          </a:p>
          <a:p>
            <a:r>
              <a:rPr lang="en-IN" sz="1400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132204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3B5A644-6841-BA06-5BD7-3E05B84D86D6}"/>
              </a:ext>
            </a:extLst>
          </p:cNvPr>
          <p:cNvGrpSpPr/>
          <p:nvPr/>
        </p:nvGrpSpPr>
        <p:grpSpPr>
          <a:xfrm>
            <a:off x="46648" y="375484"/>
            <a:ext cx="9965497" cy="6065180"/>
            <a:chOff x="384651" y="117095"/>
            <a:chExt cx="11397525" cy="674090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B11183E-459C-1D96-324B-3F883502BAAA}"/>
                </a:ext>
              </a:extLst>
            </p:cNvPr>
            <p:cNvSpPr/>
            <p:nvPr/>
          </p:nvSpPr>
          <p:spPr>
            <a:xfrm>
              <a:off x="2735410" y="558476"/>
              <a:ext cx="9046766" cy="6299524"/>
            </a:xfrm>
            <a:prstGeom prst="roundRect">
              <a:avLst/>
            </a:prstGeom>
            <a:solidFill>
              <a:schemeClr val="bg2"/>
            </a:solidFill>
            <a:ln w="22225">
              <a:solidFill>
                <a:schemeClr val="accent3">
                  <a:alpha val="46528"/>
                </a:schemeClr>
              </a:solidFill>
              <a:prstDash val="dash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2356AF64-EFBF-38D2-4010-134E51B48252}"/>
                </a:ext>
              </a:extLst>
            </p:cNvPr>
            <p:cNvSpPr/>
            <p:nvPr/>
          </p:nvSpPr>
          <p:spPr>
            <a:xfrm>
              <a:off x="6000869" y="1491921"/>
              <a:ext cx="5477257" cy="5144252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476E9E-92CB-5BA5-516A-44C3067D7956}"/>
                </a:ext>
              </a:extLst>
            </p:cNvPr>
            <p:cNvSpPr/>
            <p:nvPr/>
          </p:nvSpPr>
          <p:spPr>
            <a:xfrm>
              <a:off x="384651" y="2862127"/>
              <a:ext cx="716813" cy="752978"/>
            </a:xfrm>
            <a:prstGeom prst="ellipse">
              <a:avLst/>
            </a:prstGeom>
            <a:solidFill>
              <a:schemeClr val="accent5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50" dirty="0">
                <a:solidFill>
                  <a:schemeClr val="tx1"/>
                </a:solidFill>
              </a:endParaRPr>
            </a:p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Client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User</a:t>
              </a:r>
            </a:p>
            <a:p>
              <a:pPr algn="ctr"/>
              <a:endParaRPr lang="en-US" sz="950" dirty="0">
                <a:solidFill>
                  <a:schemeClr val="tx1"/>
                </a:solidFill>
              </a:endParaRPr>
            </a:p>
          </p:txBody>
        </p:sp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B825E8D8-1976-0F43-8EFC-A00BAFAC6068}"/>
                </a:ext>
              </a:extLst>
            </p:cNvPr>
            <p:cNvSpPr/>
            <p:nvPr/>
          </p:nvSpPr>
          <p:spPr>
            <a:xfrm>
              <a:off x="1935441" y="117095"/>
              <a:ext cx="393359" cy="6097966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  <a:p>
              <a:pPr algn="ctr"/>
              <a:r>
                <a:rPr lang="en-US" dirty="0"/>
                <a:t>P</a:t>
              </a:r>
            </a:p>
            <a:p>
              <a:pPr algn="ctr"/>
              <a:r>
                <a:rPr lang="en-US" dirty="0"/>
                <a:t>I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G</a:t>
              </a:r>
            </a:p>
            <a:p>
              <a:pPr algn="ctr"/>
              <a:r>
                <a:rPr lang="en-US" dirty="0"/>
                <a:t>A</a:t>
              </a:r>
            </a:p>
            <a:p>
              <a:pPr algn="ctr"/>
              <a:r>
                <a:rPr lang="en-US" dirty="0"/>
                <a:t>T</a:t>
              </a:r>
            </a:p>
            <a:p>
              <a:pPr algn="ctr"/>
              <a:r>
                <a:rPr lang="en-US" dirty="0"/>
                <a:t>E</a:t>
              </a:r>
            </a:p>
            <a:p>
              <a:pPr algn="ctr"/>
              <a:r>
                <a:rPr lang="en-US" dirty="0"/>
                <a:t>W</a:t>
              </a:r>
            </a:p>
            <a:p>
              <a:pPr algn="ctr"/>
              <a:r>
                <a:rPr lang="en-US" dirty="0"/>
                <a:t>A</a:t>
              </a:r>
            </a:p>
            <a:p>
              <a:pPr algn="ctr"/>
              <a:r>
                <a:rPr lang="en-US" dirty="0"/>
                <a:t>Y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C5E44-283B-4D62-C703-AAF82E700336}"/>
                </a:ext>
              </a:extLst>
            </p:cNvPr>
            <p:cNvCxnSpPr>
              <a:cxnSpLocks/>
              <a:stCxn id="14" idx="6"/>
            </p:cNvCxnSpPr>
            <p:nvPr/>
          </p:nvCxnSpPr>
          <p:spPr>
            <a:xfrm>
              <a:off x="1101464" y="3238616"/>
              <a:ext cx="901597" cy="0"/>
            </a:xfrm>
            <a:prstGeom prst="straightConnector1">
              <a:avLst/>
            </a:prstGeom>
            <a:ln w="44450">
              <a:headEnd type="triangl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A753C65-6463-D2AA-3355-C0F4DF0DE97E}"/>
                </a:ext>
              </a:extLst>
            </p:cNvPr>
            <p:cNvSpPr txBox="1"/>
            <p:nvPr/>
          </p:nvSpPr>
          <p:spPr>
            <a:xfrm>
              <a:off x="1254179" y="2824913"/>
              <a:ext cx="1158773" cy="37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HTTPS /</a:t>
              </a:r>
            </a:p>
            <a:p>
              <a:r>
                <a:rPr lang="en-US" sz="800" b="1" dirty="0"/>
                <a:t>REST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CC813D-5B19-F885-9F20-D851587F3CA0}"/>
                </a:ext>
              </a:extLst>
            </p:cNvPr>
            <p:cNvSpPr txBox="1"/>
            <p:nvPr/>
          </p:nvSpPr>
          <p:spPr>
            <a:xfrm>
              <a:off x="793074" y="3433999"/>
              <a:ext cx="1333164" cy="239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JSON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0C170684-E018-A397-3A52-6382ED69FF49}"/>
                </a:ext>
              </a:extLst>
            </p:cNvPr>
            <p:cNvSpPr/>
            <p:nvPr/>
          </p:nvSpPr>
          <p:spPr>
            <a:xfrm>
              <a:off x="4667581" y="1607891"/>
              <a:ext cx="1050606" cy="78641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Integration</a:t>
              </a:r>
            </a:p>
            <a:p>
              <a:pPr algn="ctr"/>
              <a:r>
                <a:rPr lang="en-US" sz="1000" dirty="0"/>
                <a:t>Gateway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B1747E1C-2982-546E-B17D-98CAE30699F3}"/>
                </a:ext>
              </a:extLst>
            </p:cNvPr>
            <p:cNvSpPr/>
            <p:nvPr/>
          </p:nvSpPr>
          <p:spPr>
            <a:xfrm>
              <a:off x="2822524" y="3929124"/>
              <a:ext cx="1146382" cy="90067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Authentication &amp; Authorization Service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B163E26-9010-757E-19C1-B8D981BC2A76}"/>
                </a:ext>
              </a:extLst>
            </p:cNvPr>
            <p:cNvCxnSpPr>
              <a:cxnSpLocks/>
            </p:cNvCxnSpPr>
            <p:nvPr/>
          </p:nvCxnSpPr>
          <p:spPr>
            <a:xfrm>
              <a:off x="2269126" y="4320886"/>
              <a:ext cx="604210" cy="0"/>
            </a:xfrm>
            <a:prstGeom prst="straightConnector1">
              <a:avLst/>
            </a:prstGeom>
            <a:ln w="44450">
              <a:headEnd type="triangl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626F1CE-714C-2CD2-F026-45B0D75E6DC2}"/>
                </a:ext>
              </a:extLst>
            </p:cNvPr>
            <p:cNvGrpSpPr/>
            <p:nvPr/>
          </p:nvGrpSpPr>
          <p:grpSpPr>
            <a:xfrm>
              <a:off x="6232749" y="1887020"/>
              <a:ext cx="926466" cy="952114"/>
              <a:chOff x="6988105" y="2048261"/>
              <a:chExt cx="926466" cy="952114"/>
            </a:xfrm>
          </p:grpSpPr>
          <p:sp>
            <p:nvSpPr>
              <p:cNvPr id="185" name="Rounded Rectangle 184">
                <a:extLst>
                  <a:ext uri="{FF2B5EF4-FFF2-40B4-BE49-F238E27FC236}">
                    <a16:creationId xmlns:a16="http://schemas.microsoft.com/office/drawing/2014/main" id="{D08A1A2C-D6B2-4976-FAF8-8089815F77BA}"/>
                  </a:ext>
                </a:extLst>
              </p:cNvPr>
              <p:cNvSpPr/>
              <p:nvPr/>
            </p:nvSpPr>
            <p:spPr>
              <a:xfrm>
                <a:off x="6988105" y="2048261"/>
                <a:ext cx="926466" cy="826827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Customer Svc</a:t>
                </a:r>
              </a:p>
              <a:p>
                <a:pPr algn="ctr"/>
                <a:endParaRPr lang="en-US" sz="1000" dirty="0"/>
              </a:p>
            </p:txBody>
          </p:sp>
          <p:sp>
            <p:nvSpPr>
              <p:cNvPr id="186" name="Can 185">
                <a:extLst>
                  <a:ext uri="{FF2B5EF4-FFF2-40B4-BE49-F238E27FC236}">
                    <a16:creationId xmlns:a16="http://schemas.microsoft.com/office/drawing/2014/main" id="{9028F6DD-B21D-5B5E-E24D-318CCA08B535}"/>
                  </a:ext>
                </a:extLst>
              </p:cNvPr>
              <p:cNvSpPr/>
              <p:nvPr/>
            </p:nvSpPr>
            <p:spPr>
              <a:xfrm>
                <a:off x="7310564" y="2531522"/>
                <a:ext cx="390399" cy="468853"/>
              </a:xfrm>
              <a:prstGeom prst="can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C729C71-D6E7-57A4-5F92-B9EC6428746A}"/>
                </a:ext>
              </a:extLst>
            </p:cNvPr>
            <p:cNvGrpSpPr/>
            <p:nvPr/>
          </p:nvGrpSpPr>
          <p:grpSpPr>
            <a:xfrm>
              <a:off x="6287174" y="3064857"/>
              <a:ext cx="1030970" cy="952114"/>
              <a:chOff x="6988105" y="2048261"/>
              <a:chExt cx="1030970" cy="952114"/>
            </a:xfrm>
          </p:grpSpPr>
          <p:sp>
            <p:nvSpPr>
              <p:cNvPr id="183" name="Rounded Rectangle 182">
                <a:extLst>
                  <a:ext uri="{FF2B5EF4-FFF2-40B4-BE49-F238E27FC236}">
                    <a16:creationId xmlns:a16="http://schemas.microsoft.com/office/drawing/2014/main" id="{2652AE73-0403-D006-905D-5A240CAD7F82}"/>
                  </a:ext>
                </a:extLst>
              </p:cNvPr>
              <p:cNvSpPr/>
              <p:nvPr/>
            </p:nvSpPr>
            <p:spPr>
              <a:xfrm>
                <a:off x="6988105" y="2048261"/>
                <a:ext cx="1030970" cy="826827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Notification Svc</a:t>
                </a:r>
              </a:p>
              <a:p>
                <a:pPr algn="ctr"/>
                <a:endParaRPr lang="en-US" sz="1000" dirty="0"/>
              </a:p>
            </p:txBody>
          </p:sp>
          <p:sp>
            <p:nvSpPr>
              <p:cNvPr id="184" name="Can 183">
                <a:extLst>
                  <a:ext uri="{FF2B5EF4-FFF2-40B4-BE49-F238E27FC236}">
                    <a16:creationId xmlns:a16="http://schemas.microsoft.com/office/drawing/2014/main" id="{D0D187C4-4AE8-6D8F-16A3-F5D0A6F47B22}"/>
                  </a:ext>
                </a:extLst>
              </p:cNvPr>
              <p:cNvSpPr/>
              <p:nvPr/>
            </p:nvSpPr>
            <p:spPr>
              <a:xfrm>
                <a:off x="7310564" y="2531522"/>
                <a:ext cx="390399" cy="468853"/>
              </a:xfrm>
              <a:prstGeom prst="can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FB7E349-03C8-B1AE-2476-A37F5E0D209B}"/>
                </a:ext>
              </a:extLst>
            </p:cNvPr>
            <p:cNvGrpSpPr/>
            <p:nvPr/>
          </p:nvGrpSpPr>
          <p:grpSpPr>
            <a:xfrm>
              <a:off x="6246746" y="4268816"/>
              <a:ext cx="1048109" cy="1004183"/>
              <a:chOff x="6893252" y="1996191"/>
              <a:chExt cx="1048109" cy="1004183"/>
            </a:xfrm>
          </p:grpSpPr>
          <p:sp>
            <p:nvSpPr>
              <p:cNvPr id="181" name="Rounded Rectangle 180">
                <a:extLst>
                  <a:ext uri="{FF2B5EF4-FFF2-40B4-BE49-F238E27FC236}">
                    <a16:creationId xmlns:a16="http://schemas.microsoft.com/office/drawing/2014/main" id="{50233FEE-5920-B150-6107-5CA57C2EF9E8}"/>
                  </a:ext>
                </a:extLst>
              </p:cNvPr>
              <p:cNvSpPr/>
              <p:nvPr/>
            </p:nvSpPr>
            <p:spPr>
              <a:xfrm>
                <a:off x="6893252" y="1996191"/>
                <a:ext cx="1048109" cy="826827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Analytics &amp; Reports Svc</a:t>
                </a:r>
              </a:p>
              <a:p>
                <a:pPr algn="ctr"/>
                <a:endParaRPr lang="en-US" sz="1000" dirty="0"/>
              </a:p>
            </p:txBody>
          </p:sp>
          <p:sp>
            <p:nvSpPr>
              <p:cNvPr id="182" name="Can 181">
                <a:extLst>
                  <a:ext uri="{FF2B5EF4-FFF2-40B4-BE49-F238E27FC236}">
                    <a16:creationId xmlns:a16="http://schemas.microsoft.com/office/drawing/2014/main" id="{C8DBD4FE-EDFF-246D-D418-4B77F952E89E}"/>
                  </a:ext>
                </a:extLst>
              </p:cNvPr>
              <p:cNvSpPr/>
              <p:nvPr/>
            </p:nvSpPr>
            <p:spPr>
              <a:xfrm>
                <a:off x="7242937" y="2531521"/>
                <a:ext cx="390399" cy="468853"/>
              </a:xfrm>
              <a:prstGeom prst="can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7CD4D7E-8F40-E867-2C42-88CC2B86FCF6}"/>
                </a:ext>
              </a:extLst>
            </p:cNvPr>
            <p:cNvGrpSpPr/>
            <p:nvPr/>
          </p:nvGrpSpPr>
          <p:grpSpPr>
            <a:xfrm>
              <a:off x="7522062" y="1860473"/>
              <a:ext cx="1161896" cy="1002681"/>
              <a:chOff x="6908600" y="1997694"/>
              <a:chExt cx="1161896" cy="1002681"/>
            </a:xfrm>
          </p:grpSpPr>
          <p:sp>
            <p:nvSpPr>
              <p:cNvPr id="179" name="Rounded Rectangle 178">
                <a:extLst>
                  <a:ext uri="{FF2B5EF4-FFF2-40B4-BE49-F238E27FC236}">
                    <a16:creationId xmlns:a16="http://schemas.microsoft.com/office/drawing/2014/main" id="{B4FC8EAE-6CAD-C1BD-C016-C2F301AAB5C2}"/>
                  </a:ext>
                </a:extLst>
              </p:cNvPr>
              <p:cNvSpPr/>
              <p:nvPr/>
            </p:nvSpPr>
            <p:spPr>
              <a:xfrm>
                <a:off x="6908600" y="1997694"/>
                <a:ext cx="1161896" cy="826827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User  &amp; Groups Mgmt.</a:t>
                </a:r>
              </a:p>
              <a:p>
                <a:pPr algn="ctr"/>
                <a:endParaRPr lang="en-US" sz="1000" dirty="0"/>
              </a:p>
            </p:txBody>
          </p:sp>
          <p:sp>
            <p:nvSpPr>
              <p:cNvPr id="180" name="Can 179">
                <a:extLst>
                  <a:ext uri="{FF2B5EF4-FFF2-40B4-BE49-F238E27FC236}">
                    <a16:creationId xmlns:a16="http://schemas.microsoft.com/office/drawing/2014/main" id="{6D20BEE6-0EF9-8428-33CE-85F623027648}"/>
                  </a:ext>
                </a:extLst>
              </p:cNvPr>
              <p:cNvSpPr/>
              <p:nvPr/>
            </p:nvSpPr>
            <p:spPr>
              <a:xfrm>
                <a:off x="7310564" y="2531522"/>
                <a:ext cx="390399" cy="468853"/>
              </a:xfrm>
              <a:prstGeom prst="can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27B2CAB-641A-B5B6-F766-7195BD1FEBB6}"/>
                </a:ext>
              </a:extLst>
            </p:cNvPr>
            <p:cNvGrpSpPr/>
            <p:nvPr/>
          </p:nvGrpSpPr>
          <p:grpSpPr>
            <a:xfrm>
              <a:off x="8947414" y="1887020"/>
              <a:ext cx="1044388" cy="952114"/>
              <a:chOff x="6988105" y="2048261"/>
              <a:chExt cx="1044388" cy="952114"/>
            </a:xfrm>
          </p:grpSpPr>
          <p:sp>
            <p:nvSpPr>
              <p:cNvPr id="176" name="Rounded Rectangle 175">
                <a:extLst>
                  <a:ext uri="{FF2B5EF4-FFF2-40B4-BE49-F238E27FC236}">
                    <a16:creationId xmlns:a16="http://schemas.microsoft.com/office/drawing/2014/main" id="{65BFD5C4-E155-FE6A-0BEF-91D0731721F3}"/>
                  </a:ext>
                </a:extLst>
              </p:cNvPr>
              <p:cNvSpPr/>
              <p:nvPr/>
            </p:nvSpPr>
            <p:spPr>
              <a:xfrm>
                <a:off x="6988105" y="2048261"/>
                <a:ext cx="1044388" cy="826827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Subscription Mgmt.</a:t>
                </a:r>
              </a:p>
              <a:p>
                <a:pPr algn="ctr"/>
                <a:endParaRPr lang="en-US" sz="1000" dirty="0"/>
              </a:p>
            </p:txBody>
          </p:sp>
          <p:sp>
            <p:nvSpPr>
              <p:cNvPr id="178" name="Can 177">
                <a:extLst>
                  <a:ext uri="{FF2B5EF4-FFF2-40B4-BE49-F238E27FC236}">
                    <a16:creationId xmlns:a16="http://schemas.microsoft.com/office/drawing/2014/main" id="{EF0F8E51-9335-EF09-D325-5458873AE53B}"/>
                  </a:ext>
                </a:extLst>
              </p:cNvPr>
              <p:cNvSpPr/>
              <p:nvPr/>
            </p:nvSpPr>
            <p:spPr>
              <a:xfrm>
                <a:off x="7310564" y="2531522"/>
                <a:ext cx="390399" cy="468853"/>
              </a:xfrm>
              <a:prstGeom prst="can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10D9473-583E-9F99-5428-BABB758FFC61}"/>
                </a:ext>
              </a:extLst>
            </p:cNvPr>
            <p:cNvGrpSpPr/>
            <p:nvPr/>
          </p:nvGrpSpPr>
          <p:grpSpPr>
            <a:xfrm>
              <a:off x="10196339" y="1887347"/>
              <a:ext cx="926466" cy="952114"/>
              <a:chOff x="6988105" y="2048261"/>
              <a:chExt cx="926466" cy="952114"/>
            </a:xfrm>
          </p:grpSpPr>
          <p:sp>
            <p:nvSpPr>
              <p:cNvPr id="174" name="Rounded Rectangle 173">
                <a:extLst>
                  <a:ext uri="{FF2B5EF4-FFF2-40B4-BE49-F238E27FC236}">
                    <a16:creationId xmlns:a16="http://schemas.microsoft.com/office/drawing/2014/main" id="{684689E9-B3A6-7ADA-A86D-F102F2AAF1BB}"/>
                  </a:ext>
                </a:extLst>
              </p:cNvPr>
              <p:cNvSpPr/>
              <p:nvPr/>
            </p:nvSpPr>
            <p:spPr>
              <a:xfrm>
                <a:off x="6988105" y="2048261"/>
                <a:ext cx="926466" cy="826827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Document Mgmt. Svc</a:t>
                </a:r>
              </a:p>
              <a:p>
                <a:pPr algn="ctr"/>
                <a:endParaRPr lang="en-US" sz="1000" dirty="0"/>
              </a:p>
            </p:txBody>
          </p:sp>
          <p:sp>
            <p:nvSpPr>
              <p:cNvPr id="175" name="Can 174">
                <a:extLst>
                  <a:ext uri="{FF2B5EF4-FFF2-40B4-BE49-F238E27FC236}">
                    <a16:creationId xmlns:a16="http://schemas.microsoft.com/office/drawing/2014/main" id="{9478085E-911E-533C-A8E7-59F2814BC293}"/>
                  </a:ext>
                </a:extLst>
              </p:cNvPr>
              <p:cNvSpPr/>
              <p:nvPr/>
            </p:nvSpPr>
            <p:spPr>
              <a:xfrm>
                <a:off x="7310564" y="2531522"/>
                <a:ext cx="390399" cy="468853"/>
              </a:xfrm>
              <a:prstGeom prst="can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E64EE61-B375-EDFE-234F-795076C6475A}"/>
                </a:ext>
              </a:extLst>
            </p:cNvPr>
            <p:cNvGrpSpPr/>
            <p:nvPr/>
          </p:nvGrpSpPr>
          <p:grpSpPr>
            <a:xfrm>
              <a:off x="9001839" y="3108168"/>
              <a:ext cx="1030970" cy="952114"/>
              <a:chOff x="6988105" y="2048261"/>
              <a:chExt cx="1030970" cy="952114"/>
            </a:xfrm>
          </p:grpSpPr>
          <p:sp>
            <p:nvSpPr>
              <p:cNvPr id="170" name="Rounded Rectangle 169">
                <a:extLst>
                  <a:ext uri="{FF2B5EF4-FFF2-40B4-BE49-F238E27FC236}">
                    <a16:creationId xmlns:a16="http://schemas.microsoft.com/office/drawing/2014/main" id="{31C2DDE5-0193-456C-D07F-20E80EA12239}"/>
                  </a:ext>
                </a:extLst>
              </p:cNvPr>
              <p:cNvSpPr/>
              <p:nvPr/>
            </p:nvSpPr>
            <p:spPr>
              <a:xfrm>
                <a:off x="6988105" y="2048261"/>
                <a:ext cx="1030970" cy="826827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Billing &amp; Invoicing Svc</a:t>
                </a:r>
              </a:p>
              <a:p>
                <a:pPr algn="ctr"/>
                <a:endParaRPr lang="en-US" sz="1000" dirty="0"/>
              </a:p>
            </p:txBody>
          </p:sp>
          <p:sp>
            <p:nvSpPr>
              <p:cNvPr id="172" name="Can 171">
                <a:extLst>
                  <a:ext uri="{FF2B5EF4-FFF2-40B4-BE49-F238E27FC236}">
                    <a16:creationId xmlns:a16="http://schemas.microsoft.com/office/drawing/2014/main" id="{3F763C12-33FC-F59D-0E2D-337ACB186FAB}"/>
                  </a:ext>
                </a:extLst>
              </p:cNvPr>
              <p:cNvSpPr/>
              <p:nvPr/>
            </p:nvSpPr>
            <p:spPr>
              <a:xfrm>
                <a:off x="7310564" y="2531522"/>
                <a:ext cx="390399" cy="468853"/>
              </a:xfrm>
              <a:prstGeom prst="can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A5B4068-5D67-C540-FD45-B0A336BD3399}"/>
                </a:ext>
              </a:extLst>
            </p:cNvPr>
            <p:cNvGrpSpPr/>
            <p:nvPr/>
          </p:nvGrpSpPr>
          <p:grpSpPr>
            <a:xfrm>
              <a:off x="10250764" y="3107043"/>
              <a:ext cx="1030970" cy="952114"/>
              <a:chOff x="6988105" y="2048261"/>
              <a:chExt cx="1030970" cy="952114"/>
            </a:xfrm>
          </p:grpSpPr>
          <p:sp>
            <p:nvSpPr>
              <p:cNvPr id="166" name="Rounded Rectangle 165">
                <a:extLst>
                  <a:ext uri="{FF2B5EF4-FFF2-40B4-BE49-F238E27FC236}">
                    <a16:creationId xmlns:a16="http://schemas.microsoft.com/office/drawing/2014/main" id="{56644A4E-C7C0-1F09-1286-1C1B6711AA50}"/>
                  </a:ext>
                </a:extLst>
              </p:cNvPr>
              <p:cNvSpPr/>
              <p:nvPr/>
            </p:nvSpPr>
            <p:spPr>
              <a:xfrm>
                <a:off x="6988105" y="2048261"/>
                <a:ext cx="1030970" cy="826827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Payment Svc</a:t>
                </a:r>
              </a:p>
              <a:p>
                <a:pPr algn="ctr"/>
                <a:endParaRPr lang="en-US" sz="1000" dirty="0"/>
              </a:p>
            </p:txBody>
          </p:sp>
          <p:sp>
            <p:nvSpPr>
              <p:cNvPr id="168" name="Can 167">
                <a:extLst>
                  <a:ext uri="{FF2B5EF4-FFF2-40B4-BE49-F238E27FC236}">
                    <a16:creationId xmlns:a16="http://schemas.microsoft.com/office/drawing/2014/main" id="{469506D1-C6D5-7D18-971E-721E46DDA65D}"/>
                  </a:ext>
                </a:extLst>
              </p:cNvPr>
              <p:cNvSpPr/>
              <p:nvPr/>
            </p:nvSpPr>
            <p:spPr>
              <a:xfrm>
                <a:off x="7310564" y="2531522"/>
                <a:ext cx="390399" cy="468853"/>
              </a:xfrm>
              <a:prstGeom prst="can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7BA1D43-AAF4-AE80-1B9C-0AD9826AE556}"/>
                </a:ext>
              </a:extLst>
            </p:cNvPr>
            <p:cNvGrpSpPr/>
            <p:nvPr/>
          </p:nvGrpSpPr>
          <p:grpSpPr>
            <a:xfrm>
              <a:off x="8965890" y="4349184"/>
              <a:ext cx="1140076" cy="1017392"/>
              <a:chOff x="6897731" y="1982983"/>
              <a:chExt cx="1140076" cy="1017392"/>
            </a:xfrm>
          </p:grpSpPr>
          <p:sp>
            <p:nvSpPr>
              <p:cNvPr id="162" name="Rounded Rectangle 161">
                <a:extLst>
                  <a:ext uri="{FF2B5EF4-FFF2-40B4-BE49-F238E27FC236}">
                    <a16:creationId xmlns:a16="http://schemas.microsoft.com/office/drawing/2014/main" id="{C98240B7-AF72-479C-F182-5E0DDA025020}"/>
                  </a:ext>
                </a:extLst>
              </p:cNvPr>
              <p:cNvSpPr/>
              <p:nvPr/>
            </p:nvSpPr>
            <p:spPr>
              <a:xfrm>
                <a:off x="6897731" y="1982983"/>
                <a:ext cx="1140076" cy="826827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Configuration Svc</a:t>
                </a:r>
              </a:p>
              <a:p>
                <a:pPr algn="ctr"/>
                <a:endParaRPr lang="en-US" sz="1000" dirty="0"/>
              </a:p>
            </p:txBody>
          </p:sp>
          <p:sp>
            <p:nvSpPr>
              <p:cNvPr id="164" name="Can 163">
                <a:extLst>
                  <a:ext uri="{FF2B5EF4-FFF2-40B4-BE49-F238E27FC236}">
                    <a16:creationId xmlns:a16="http://schemas.microsoft.com/office/drawing/2014/main" id="{3D10213F-73B5-0E9E-43CB-C9F13A5681F2}"/>
                  </a:ext>
                </a:extLst>
              </p:cNvPr>
              <p:cNvSpPr/>
              <p:nvPr/>
            </p:nvSpPr>
            <p:spPr>
              <a:xfrm>
                <a:off x="7310564" y="2531522"/>
                <a:ext cx="390399" cy="468853"/>
              </a:xfrm>
              <a:prstGeom prst="can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2BD5D28A-E20B-CA9C-B2DD-4DDC48AC1F35}"/>
                </a:ext>
              </a:extLst>
            </p:cNvPr>
            <p:cNvGrpSpPr/>
            <p:nvPr/>
          </p:nvGrpSpPr>
          <p:grpSpPr>
            <a:xfrm>
              <a:off x="10267196" y="4385404"/>
              <a:ext cx="1014538" cy="941346"/>
              <a:chOff x="6977668" y="2059029"/>
              <a:chExt cx="1014538" cy="941346"/>
            </a:xfrm>
          </p:grpSpPr>
          <p:sp>
            <p:nvSpPr>
              <p:cNvPr id="158" name="Rounded Rectangle 157">
                <a:extLst>
                  <a:ext uri="{FF2B5EF4-FFF2-40B4-BE49-F238E27FC236}">
                    <a16:creationId xmlns:a16="http://schemas.microsoft.com/office/drawing/2014/main" id="{B3E0328C-2A1C-1642-4C25-39F927A4643E}"/>
                  </a:ext>
                </a:extLst>
              </p:cNvPr>
              <p:cNvSpPr/>
              <p:nvPr/>
            </p:nvSpPr>
            <p:spPr>
              <a:xfrm>
                <a:off x="6977668" y="2059029"/>
                <a:ext cx="1014538" cy="826827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Scheduler Svc</a:t>
                </a:r>
              </a:p>
              <a:p>
                <a:pPr algn="ctr"/>
                <a:endParaRPr lang="en-US" sz="1000" dirty="0"/>
              </a:p>
            </p:txBody>
          </p:sp>
          <p:sp>
            <p:nvSpPr>
              <p:cNvPr id="160" name="Can 159">
                <a:extLst>
                  <a:ext uri="{FF2B5EF4-FFF2-40B4-BE49-F238E27FC236}">
                    <a16:creationId xmlns:a16="http://schemas.microsoft.com/office/drawing/2014/main" id="{FF72EB17-5615-0C20-92FF-049EF7B95642}"/>
                  </a:ext>
                </a:extLst>
              </p:cNvPr>
              <p:cNvSpPr/>
              <p:nvPr/>
            </p:nvSpPr>
            <p:spPr>
              <a:xfrm>
                <a:off x="7310564" y="2531522"/>
                <a:ext cx="390399" cy="468853"/>
              </a:xfrm>
              <a:prstGeom prst="can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28E737E-D7E6-5326-06A0-F0EA0D2A1558}"/>
                </a:ext>
              </a:extLst>
            </p:cNvPr>
            <p:cNvGrpSpPr/>
            <p:nvPr/>
          </p:nvGrpSpPr>
          <p:grpSpPr>
            <a:xfrm>
              <a:off x="6341599" y="5534491"/>
              <a:ext cx="926466" cy="952114"/>
              <a:chOff x="6988105" y="2048261"/>
              <a:chExt cx="926466" cy="952114"/>
            </a:xfrm>
          </p:grpSpPr>
          <p:sp>
            <p:nvSpPr>
              <p:cNvPr id="154" name="Rounded Rectangle 153">
                <a:extLst>
                  <a:ext uri="{FF2B5EF4-FFF2-40B4-BE49-F238E27FC236}">
                    <a16:creationId xmlns:a16="http://schemas.microsoft.com/office/drawing/2014/main" id="{EDD9E010-E272-41C0-ADD2-646BED4C1728}"/>
                  </a:ext>
                </a:extLst>
              </p:cNvPr>
              <p:cNvSpPr/>
              <p:nvPr/>
            </p:nvSpPr>
            <p:spPr>
              <a:xfrm>
                <a:off x="6988105" y="2048261"/>
                <a:ext cx="926466" cy="826827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Settings</a:t>
                </a:r>
              </a:p>
              <a:p>
                <a:pPr algn="ctr"/>
                <a:endParaRPr lang="en-US" sz="1000" dirty="0"/>
              </a:p>
            </p:txBody>
          </p:sp>
          <p:sp>
            <p:nvSpPr>
              <p:cNvPr id="156" name="Can 155">
                <a:extLst>
                  <a:ext uri="{FF2B5EF4-FFF2-40B4-BE49-F238E27FC236}">
                    <a16:creationId xmlns:a16="http://schemas.microsoft.com/office/drawing/2014/main" id="{8C902C1E-3D6A-060D-3482-EA07BEAC312A}"/>
                  </a:ext>
                </a:extLst>
              </p:cNvPr>
              <p:cNvSpPr/>
              <p:nvPr/>
            </p:nvSpPr>
            <p:spPr>
              <a:xfrm>
                <a:off x="7310564" y="2531522"/>
                <a:ext cx="390399" cy="468853"/>
              </a:xfrm>
              <a:prstGeom prst="can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2103BFA-FD04-368E-2D9D-969E7DF35844}"/>
                </a:ext>
              </a:extLst>
            </p:cNvPr>
            <p:cNvGrpSpPr/>
            <p:nvPr/>
          </p:nvGrpSpPr>
          <p:grpSpPr>
            <a:xfrm>
              <a:off x="7533676" y="4315392"/>
              <a:ext cx="1165089" cy="1035869"/>
              <a:chOff x="6841438" y="1949913"/>
              <a:chExt cx="1165089" cy="1035869"/>
            </a:xfrm>
          </p:grpSpPr>
          <p:sp>
            <p:nvSpPr>
              <p:cNvPr id="149" name="Rounded Rectangle 148">
                <a:extLst>
                  <a:ext uri="{FF2B5EF4-FFF2-40B4-BE49-F238E27FC236}">
                    <a16:creationId xmlns:a16="http://schemas.microsoft.com/office/drawing/2014/main" id="{3DB20CCA-B5A3-2922-EEA9-C9CBE7A2708F}"/>
                  </a:ext>
                </a:extLst>
              </p:cNvPr>
              <p:cNvSpPr/>
              <p:nvPr/>
            </p:nvSpPr>
            <p:spPr>
              <a:xfrm>
                <a:off x="6841438" y="1949913"/>
                <a:ext cx="1165089" cy="826827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Integration Svc</a:t>
                </a:r>
              </a:p>
              <a:p>
                <a:pPr algn="ctr"/>
                <a:endParaRPr lang="en-US" sz="1000" dirty="0"/>
              </a:p>
            </p:txBody>
          </p:sp>
          <p:sp>
            <p:nvSpPr>
              <p:cNvPr id="152" name="Can 151">
                <a:extLst>
                  <a:ext uri="{FF2B5EF4-FFF2-40B4-BE49-F238E27FC236}">
                    <a16:creationId xmlns:a16="http://schemas.microsoft.com/office/drawing/2014/main" id="{045B3456-1599-752D-4D5B-5916740B8632}"/>
                  </a:ext>
                </a:extLst>
              </p:cNvPr>
              <p:cNvSpPr/>
              <p:nvPr/>
            </p:nvSpPr>
            <p:spPr>
              <a:xfrm>
                <a:off x="7247482" y="2516929"/>
                <a:ext cx="390399" cy="468853"/>
              </a:xfrm>
              <a:prstGeom prst="can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2BE3AC66-1D5E-1ACB-88D1-B452CFF4929A}"/>
                </a:ext>
              </a:extLst>
            </p:cNvPr>
            <p:cNvGrpSpPr/>
            <p:nvPr/>
          </p:nvGrpSpPr>
          <p:grpSpPr>
            <a:xfrm>
              <a:off x="7734768" y="5569148"/>
              <a:ext cx="926466" cy="952114"/>
              <a:chOff x="6988105" y="2048261"/>
              <a:chExt cx="926466" cy="952114"/>
            </a:xfrm>
          </p:grpSpPr>
          <p:sp>
            <p:nvSpPr>
              <p:cNvPr id="146" name="Rounded Rectangle 145">
                <a:extLst>
                  <a:ext uri="{FF2B5EF4-FFF2-40B4-BE49-F238E27FC236}">
                    <a16:creationId xmlns:a16="http://schemas.microsoft.com/office/drawing/2014/main" id="{639607E2-7F4D-DE6F-C386-1A8FBF6C1654}"/>
                  </a:ext>
                </a:extLst>
              </p:cNvPr>
              <p:cNvSpPr/>
              <p:nvPr/>
            </p:nvSpPr>
            <p:spPr>
              <a:xfrm>
                <a:off x="6988105" y="2048261"/>
                <a:ext cx="926466" cy="826827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Tax </a:t>
                </a:r>
                <a:r>
                  <a:rPr lang="en-US" sz="1000" dirty="0" err="1"/>
                  <a:t>Mgmt</a:t>
                </a:r>
                <a:endParaRPr lang="en-US" sz="1000" dirty="0"/>
              </a:p>
              <a:p>
                <a:pPr algn="ctr"/>
                <a:endParaRPr lang="en-US" sz="1000" dirty="0"/>
              </a:p>
            </p:txBody>
          </p:sp>
          <p:sp>
            <p:nvSpPr>
              <p:cNvPr id="147" name="Can 146">
                <a:extLst>
                  <a:ext uri="{FF2B5EF4-FFF2-40B4-BE49-F238E27FC236}">
                    <a16:creationId xmlns:a16="http://schemas.microsoft.com/office/drawing/2014/main" id="{87D2274C-3EDE-7312-4AD0-29E0B11F8674}"/>
                  </a:ext>
                </a:extLst>
              </p:cNvPr>
              <p:cNvSpPr/>
              <p:nvPr/>
            </p:nvSpPr>
            <p:spPr>
              <a:xfrm>
                <a:off x="7310564" y="2531522"/>
                <a:ext cx="390399" cy="468853"/>
              </a:xfrm>
              <a:prstGeom prst="can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B87EC31-B180-B919-7EB2-DAE6EC84E1E4}"/>
                </a:ext>
              </a:extLst>
            </p:cNvPr>
            <p:cNvGrpSpPr/>
            <p:nvPr/>
          </p:nvGrpSpPr>
          <p:grpSpPr>
            <a:xfrm>
              <a:off x="8948933" y="5553115"/>
              <a:ext cx="1213573" cy="984940"/>
              <a:chOff x="6830695" y="2015435"/>
              <a:chExt cx="1213573" cy="984940"/>
            </a:xfrm>
          </p:grpSpPr>
          <p:sp>
            <p:nvSpPr>
              <p:cNvPr id="143" name="Rounded Rectangle 142">
                <a:extLst>
                  <a:ext uri="{FF2B5EF4-FFF2-40B4-BE49-F238E27FC236}">
                    <a16:creationId xmlns:a16="http://schemas.microsoft.com/office/drawing/2014/main" id="{09B25D77-7BBB-23EC-0DC2-73B9A433C396}"/>
                  </a:ext>
                </a:extLst>
              </p:cNvPr>
              <p:cNvSpPr/>
              <p:nvPr/>
            </p:nvSpPr>
            <p:spPr>
              <a:xfrm>
                <a:off x="6830695" y="2015435"/>
                <a:ext cx="1213573" cy="826827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Organization Svc</a:t>
                </a:r>
              </a:p>
              <a:p>
                <a:pPr algn="ctr"/>
                <a:endParaRPr lang="en-US" sz="1000" dirty="0"/>
              </a:p>
            </p:txBody>
          </p:sp>
          <p:sp>
            <p:nvSpPr>
              <p:cNvPr id="145" name="Can 144">
                <a:extLst>
                  <a:ext uri="{FF2B5EF4-FFF2-40B4-BE49-F238E27FC236}">
                    <a16:creationId xmlns:a16="http://schemas.microsoft.com/office/drawing/2014/main" id="{A85C5D16-F4D8-D918-E161-0D289F4C4602}"/>
                  </a:ext>
                </a:extLst>
              </p:cNvPr>
              <p:cNvSpPr/>
              <p:nvPr/>
            </p:nvSpPr>
            <p:spPr>
              <a:xfrm>
                <a:off x="7310564" y="2531522"/>
                <a:ext cx="390399" cy="468853"/>
              </a:xfrm>
              <a:prstGeom prst="can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ACDDB9DF-8112-C7B7-328A-EC4CB612416A}"/>
                </a:ext>
              </a:extLst>
            </p:cNvPr>
            <p:cNvGrpSpPr/>
            <p:nvPr/>
          </p:nvGrpSpPr>
          <p:grpSpPr>
            <a:xfrm>
              <a:off x="10355268" y="5541695"/>
              <a:ext cx="926466" cy="952114"/>
              <a:chOff x="6988105" y="2048261"/>
              <a:chExt cx="926466" cy="952114"/>
            </a:xfrm>
          </p:grpSpPr>
          <p:sp>
            <p:nvSpPr>
              <p:cNvPr id="139" name="Rounded Rectangle 138">
                <a:extLst>
                  <a:ext uri="{FF2B5EF4-FFF2-40B4-BE49-F238E27FC236}">
                    <a16:creationId xmlns:a16="http://schemas.microsoft.com/office/drawing/2014/main" id="{7544FD2D-9E46-A5B2-7DA4-48716787BFF9}"/>
                  </a:ext>
                </a:extLst>
              </p:cNvPr>
              <p:cNvSpPr/>
              <p:nvPr/>
            </p:nvSpPr>
            <p:spPr>
              <a:xfrm>
                <a:off x="6988105" y="2048261"/>
                <a:ext cx="926466" cy="826827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Partner Svc</a:t>
                </a:r>
              </a:p>
              <a:p>
                <a:pPr algn="ctr"/>
                <a:endParaRPr lang="en-US" sz="1000" dirty="0"/>
              </a:p>
            </p:txBody>
          </p:sp>
          <p:sp>
            <p:nvSpPr>
              <p:cNvPr id="140" name="Can 139">
                <a:extLst>
                  <a:ext uri="{FF2B5EF4-FFF2-40B4-BE49-F238E27FC236}">
                    <a16:creationId xmlns:a16="http://schemas.microsoft.com/office/drawing/2014/main" id="{C121006B-FB30-598D-754A-351E758A8F3A}"/>
                  </a:ext>
                </a:extLst>
              </p:cNvPr>
              <p:cNvSpPr/>
              <p:nvPr/>
            </p:nvSpPr>
            <p:spPr>
              <a:xfrm>
                <a:off x="7310564" y="2531522"/>
                <a:ext cx="390399" cy="468853"/>
              </a:xfrm>
              <a:prstGeom prst="can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D7E0FC9B-993A-CB29-D6C4-B792451F8893}"/>
                </a:ext>
              </a:extLst>
            </p:cNvPr>
            <p:cNvGrpSpPr/>
            <p:nvPr/>
          </p:nvGrpSpPr>
          <p:grpSpPr>
            <a:xfrm>
              <a:off x="7598893" y="3146700"/>
              <a:ext cx="926466" cy="991118"/>
              <a:chOff x="6988105" y="2048261"/>
              <a:chExt cx="926466" cy="991118"/>
            </a:xfrm>
          </p:grpSpPr>
          <p:sp>
            <p:nvSpPr>
              <p:cNvPr id="137" name="Rounded Rectangle 136">
                <a:extLst>
                  <a:ext uri="{FF2B5EF4-FFF2-40B4-BE49-F238E27FC236}">
                    <a16:creationId xmlns:a16="http://schemas.microsoft.com/office/drawing/2014/main" id="{70CCA7B8-1E21-A5EF-030D-C85E287F7C6D}"/>
                  </a:ext>
                </a:extLst>
              </p:cNvPr>
              <p:cNvSpPr/>
              <p:nvPr/>
            </p:nvSpPr>
            <p:spPr>
              <a:xfrm>
                <a:off x="6988105" y="2048261"/>
                <a:ext cx="926466" cy="826827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Common </a:t>
                </a:r>
              </a:p>
              <a:p>
                <a:pPr algn="ctr"/>
                <a:r>
                  <a:rPr lang="en-US" sz="1000" dirty="0"/>
                  <a:t>Entities</a:t>
                </a:r>
              </a:p>
              <a:p>
                <a:pPr algn="ctr"/>
                <a:endParaRPr lang="en-US" sz="1000" dirty="0"/>
              </a:p>
            </p:txBody>
          </p:sp>
          <p:sp>
            <p:nvSpPr>
              <p:cNvPr id="138" name="Can 137">
                <a:extLst>
                  <a:ext uri="{FF2B5EF4-FFF2-40B4-BE49-F238E27FC236}">
                    <a16:creationId xmlns:a16="http://schemas.microsoft.com/office/drawing/2014/main" id="{8897BF5C-9B2A-5790-62D2-3B2A66B90AE2}"/>
                  </a:ext>
                </a:extLst>
              </p:cNvPr>
              <p:cNvSpPr/>
              <p:nvPr/>
            </p:nvSpPr>
            <p:spPr>
              <a:xfrm>
                <a:off x="7282928" y="2570526"/>
                <a:ext cx="390399" cy="468853"/>
              </a:xfrm>
              <a:prstGeom prst="can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1" name="Cube 110">
              <a:extLst>
                <a:ext uri="{FF2B5EF4-FFF2-40B4-BE49-F238E27FC236}">
                  <a16:creationId xmlns:a16="http://schemas.microsoft.com/office/drawing/2014/main" id="{E0EBA552-7450-BDFE-3564-A7EFBC2A1AC5}"/>
                </a:ext>
              </a:extLst>
            </p:cNvPr>
            <p:cNvSpPr/>
            <p:nvPr/>
          </p:nvSpPr>
          <p:spPr>
            <a:xfrm>
              <a:off x="7809409" y="646450"/>
              <a:ext cx="799370" cy="555339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Cache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E0C1203-CFCF-42D8-9AF5-2EF6C71B1823}"/>
                </a:ext>
              </a:extLst>
            </p:cNvPr>
            <p:cNvSpPr txBox="1"/>
            <p:nvPr/>
          </p:nvSpPr>
          <p:spPr>
            <a:xfrm>
              <a:off x="6722577" y="1564110"/>
              <a:ext cx="2937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Business Services</a:t>
              </a:r>
            </a:p>
          </p:txBody>
        </p:sp>
        <p:sp>
          <p:nvSpPr>
            <p:cNvPr id="117" name="Up-down Arrow 116">
              <a:extLst>
                <a:ext uri="{FF2B5EF4-FFF2-40B4-BE49-F238E27FC236}">
                  <a16:creationId xmlns:a16="http://schemas.microsoft.com/office/drawing/2014/main" id="{0D723C6C-21A7-8DE9-3F94-3C110B32DFEB}"/>
                </a:ext>
              </a:extLst>
            </p:cNvPr>
            <p:cNvSpPr/>
            <p:nvPr/>
          </p:nvSpPr>
          <p:spPr>
            <a:xfrm>
              <a:off x="8116222" y="1214402"/>
              <a:ext cx="175307" cy="290585"/>
            </a:xfrm>
            <a:prstGeom prst="upDownArrow">
              <a:avLst/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06D4214-DCD6-7E68-2E21-DB8CEB2F2ACD}"/>
                </a:ext>
              </a:extLst>
            </p:cNvPr>
            <p:cNvSpPr txBox="1"/>
            <p:nvPr/>
          </p:nvSpPr>
          <p:spPr>
            <a:xfrm>
              <a:off x="7212256" y="1034971"/>
              <a:ext cx="8683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Redis Cache</a:t>
              </a:r>
            </a:p>
          </p:txBody>
        </p:sp>
        <p:sp>
          <p:nvSpPr>
            <p:cNvPr id="121" name="Cube 120">
              <a:extLst>
                <a:ext uri="{FF2B5EF4-FFF2-40B4-BE49-F238E27FC236}">
                  <a16:creationId xmlns:a16="http://schemas.microsoft.com/office/drawing/2014/main" id="{45F634C3-46F8-59DC-4CC8-DB18FE6DAB42}"/>
                </a:ext>
              </a:extLst>
            </p:cNvPr>
            <p:cNvSpPr/>
            <p:nvPr/>
          </p:nvSpPr>
          <p:spPr>
            <a:xfrm>
              <a:off x="9169693" y="611702"/>
              <a:ext cx="1101501" cy="555339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Data Warehouse</a:t>
              </a:r>
            </a:p>
          </p:txBody>
        </p:sp>
        <p:sp>
          <p:nvSpPr>
            <p:cNvPr id="123" name="Up-down Arrow 122">
              <a:extLst>
                <a:ext uri="{FF2B5EF4-FFF2-40B4-BE49-F238E27FC236}">
                  <a16:creationId xmlns:a16="http://schemas.microsoft.com/office/drawing/2014/main" id="{AAFB251F-88AB-80ED-C8E5-F83121CA36CB}"/>
                </a:ext>
              </a:extLst>
            </p:cNvPr>
            <p:cNvSpPr/>
            <p:nvPr/>
          </p:nvSpPr>
          <p:spPr>
            <a:xfrm>
              <a:off x="9680681" y="1174303"/>
              <a:ext cx="175307" cy="290585"/>
            </a:xfrm>
            <a:prstGeom prst="upDownArrow">
              <a:avLst/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D78DFF6-E176-6F00-B2F5-7A693BB0113F}"/>
                </a:ext>
              </a:extLst>
            </p:cNvPr>
            <p:cNvSpPr txBox="1"/>
            <p:nvPr/>
          </p:nvSpPr>
          <p:spPr>
            <a:xfrm>
              <a:off x="10361108" y="760362"/>
              <a:ext cx="1117018" cy="444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Open</a:t>
              </a:r>
            </a:p>
            <a:p>
              <a:r>
                <a:rPr lang="en-US" sz="1000" b="1" dirty="0"/>
                <a:t>Search , ELK</a:t>
              </a:r>
            </a:p>
          </p:txBody>
        </p:sp>
        <p:cxnSp>
          <p:nvCxnSpPr>
            <p:cNvPr id="126" name="Elbow Connector 125">
              <a:extLst>
                <a:ext uri="{FF2B5EF4-FFF2-40B4-BE49-F238E27FC236}">
                  <a16:creationId xmlns:a16="http://schemas.microsoft.com/office/drawing/2014/main" id="{6BCAA45A-AF92-C651-96C3-90AD4A71A7F0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 rot="5400000">
              <a:off x="4786830" y="2789929"/>
              <a:ext cx="801682" cy="10426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0070C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Left-right Arrow 128">
              <a:extLst>
                <a:ext uri="{FF2B5EF4-FFF2-40B4-BE49-F238E27FC236}">
                  <a16:creationId xmlns:a16="http://schemas.microsoft.com/office/drawing/2014/main" id="{6F321210-3D92-7D01-5CE0-D0F6300800BA}"/>
                </a:ext>
              </a:extLst>
            </p:cNvPr>
            <p:cNvSpPr/>
            <p:nvPr/>
          </p:nvSpPr>
          <p:spPr>
            <a:xfrm>
              <a:off x="3961547" y="4430299"/>
              <a:ext cx="2039322" cy="271723"/>
            </a:xfrm>
            <a:prstGeom prst="leftRightArrow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0E6F7DCA-F5B7-0454-D173-44FFBB4068F9}"/>
                </a:ext>
              </a:extLst>
            </p:cNvPr>
            <p:cNvSpPr/>
            <p:nvPr/>
          </p:nvSpPr>
          <p:spPr>
            <a:xfrm>
              <a:off x="2862235" y="1472901"/>
              <a:ext cx="1320779" cy="1055363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3</a:t>
              </a:r>
              <a:r>
                <a:rPr lang="en-US" sz="1100" baseline="30000" dirty="0">
                  <a:solidFill>
                    <a:schemeClr val="bg1"/>
                  </a:solidFill>
                </a:rPr>
                <a:t>rd</a:t>
              </a:r>
              <a:r>
                <a:rPr lang="en-US" sz="1100" dirty="0">
                  <a:solidFill>
                    <a:schemeClr val="bg1"/>
                  </a:solidFill>
                </a:rPr>
                <a:t>  Party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Integrations 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( GST, Accounting </a:t>
              </a:r>
              <a:r>
                <a:rPr lang="en-US" sz="1100" dirty="0" err="1">
                  <a:solidFill>
                    <a:schemeClr val="bg1"/>
                  </a:solidFill>
                </a:rPr>
                <a:t>etc</a:t>
              </a:r>
              <a:r>
                <a:rPr lang="en-US" sz="1100" dirty="0">
                  <a:solidFill>
                    <a:schemeClr val="bg1"/>
                  </a:solidFill>
                </a:rPr>
                <a:t>)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DE44767-54F8-A835-7BB4-F8BD9B0FEB60}"/>
                </a:ext>
              </a:extLst>
            </p:cNvPr>
            <p:cNvSpPr txBox="1"/>
            <p:nvPr/>
          </p:nvSpPr>
          <p:spPr>
            <a:xfrm>
              <a:off x="3660873" y="558476"/>
              <a:ext cx="2057314" cy="342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Kubernetes Cluster</a:t>
              </a:r>
            </a:p>
          </p:txBody>
        </p:sp>
      </p:grpSp>
      <p:sp>
        <p:nvSpPr>
          <p:cNvPr id="187" name="Can 186">
            <a:extLst>
              <a:ext uri="{FF2B5EF4-FFF2-40B4-BE49-F238E27FC236}">
                <a16:creationId xmlns:a16="http://schemas.microsoft.com/office/drawing/2014/main" id="{A32EA10A-40DD-A523-8A6F-1227C0321067}"/>
              </a:ext>
            </a:extLst>
          </p:cNvPr>
          <p:cNvSpPr/>
          <p:nvPr/>
        </p:nvSpPr>
        <p:spPr>
          <a:xfrm>
            <a:off x="2444401" y="4485253"/>
            <a:ext cx="341348" cy="421854"/>
          </a:xfrm>
          <a:prstGeom prst="can">
            <a:avLst>
              <a:gd name="adj" fmla="val 2839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4F6DD894-7D21-BE1C-5CBB-499E62C86D5C}"/>
              </a:ext>
            </a:extLst>
          </p:cNvPr>
          <p:cNvSpPr txBox="1"/>
          <p:nvPr/>
        </p:nvSpPr>
        <p:spPr>
          <a:xfrm>
            <a:off x="1115199" y="5981879"/>
            <a:ext cx="771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KONG API</a:t>
            </a:r>
          </a:p>
          <a:p>
            <a:r>
              <a:rPr lang="en-US" sz="1000" b="1" dirty="0"/>
              <a:t>Gateway</a:t>
            </a:r>
          </a:p>
        </p:txBody>
      </p: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72FF4F76-2E6F-5A73-ED6A-C8CDCC0F6958}"/>
              </a:ext>
            </a:extLst>
          </p:cNvPr>
          <p:cNvSpPr/>
          <p:nvPr/>
        </p:nvSpPr>
        <p:spPr>
          <a:xfrm>
            <a:off x="10762192" y="36960"/>
            <a:ext cx="1336827" cy="6724788"/>
          </a:xfrm>
          <a:prstGeom prst="roundRect">
            <a:avLst/>
          </a:prstGeom>
          <a:noFill/>
          <a:ln w="22225">
            <a:solidFill>
              <a:schemeClr val="tx2">
                <a:lumMod val="75000"/>
                <a:lumOff val="25000"/>
                <a:alpha val="46528"/>
              </a:schemeClr>
            </a:solidFill>
            <a:prstDash val="dash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D339060-0A56-4156-8BAA-3402EA6A56AB}"/>
              </a:ext>
            </a:extLst>
          </p:cNvPr>
          <p:cNvSpPr txBox="1"/>
          <p:nvPr/>
        </p:nvSpPr>
        <p:spPr>
          <a:xfrm>
            <a:off x="10812493" y="46246"/>
            <a:ext cx="1798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Key Tech Stack</a:t>
            </a:r>
          </a:p>
        </p:txBody>
      </p:sp>
      <p:sp>
        <p:nvSpPr>
          <p:cNvPr id="191" name="Left-right Arrow 190">
            <a:extLst>
              <a:ext uri="{FF2B5EF4-FFF2-40B4-BE49-F238E27FC236}">
                <a16:creationId xmlns:a16="http://schemas.microsoft.com/office/drawing/2014/main" id="{883AEE45-33D9-4ED2-A5AE-4747C1355987}"/>
              </a:ext>
            </a:extLst>
          </p:cNvPr>
          <p:cNvSpPr/>
          <p:nvPr/>
        </p:nvSpPr>
        <p:spPr>
          <a:xfrm>
            <a:off x="10004076" y="3429000"/>
            <a:ext cx="758115" cy="223560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2" name="Picture 191" descr="A picture containing icon&#10;&#10;Description automatically generated">
            <a:extLst>
              <a:ext uri="{FF2B5EF4-FFF2-40B4-BE49-F238E27FC236}">
                <a16:creationId xmlns:a16="http://schemas.microsoft.com/office/drawing/2014/main" id="{475D1C57-1E81-7E85-03F3-A12A8900F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096" y="299795"/>
            <a:ext cx="632810" cy="632810"/>
          </a:xfrm>
          <a:prstGeom prst="rect">
            <a:avLst/>
          </a:prstGeom>
        </p:spPr>
      </p:pic>
      <p:pic>
        <p:nvPicPr>
          <p:cNvPr id="193" name="Picture 192" descr="Logo&#10;&#10;Description automatically generated">
            <a:extLst>
              <a:ext uri="{FF2B5EF4-FFF2-40B4-BE49-F238E27FC236}">
                <a16:creationId xmlns:a16="http://schemas.microsoft.com/office/drawing/2014/main" id="{71560E35-9A77-656A-D9EC-A00C0CECD1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096" y="833997"/>
            <a:ext cx="772596" cy="562487"/>
          </a:xfrm>
          <a:prstGeom prst="rect">
            <a:avLst/>
          </a:prstGeom>
        </p:spPr>
      </p:pic>
      <p:pic>
        <p:nvPicPr>
          <p:cNvPr id="194" name="Picture 193" descr="Icon&#10;&#10;Description automatically generated">
            <a:extLst>
              <a:ext uri="{FF2B5EF4-FFF2-40B4-BE49-F238E27FC236}">
                <a16:creationId xmlns:a16="http://schemas.microsoft.com/office/drawing/2014/main" id="{C5BD7CFB-A30C-BA53-11B8-7A74AE5604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175" y="1323327"/>
            <a:ext cx="628041" cy="515171"/>
          </a:xfrm>
          <a:prstGeom prst="rect">
            <a:avLst/>
          </a:prstGeom>
        </p:spPr>
      </p:pic>
      <p:pic>
        <p:nvPicPr>
          <p:cNvPr id="195" name="Graphic 194">
            <a:extLst>
              <a:ext uri="{FF2B5EF4-FFF2-40B4-BE49-F238E27FC236}">
                <a16:creationId xmlns:a16="http://schemas.microsoft.com/office/drawing/2014/main" id="{A2039307-6C7A-B6BB-5BEA-9E874ADC4E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14867" y="1889904"/>
            <a:ext cx="890971" cy="484563"/>
          </a:xfrm>
          <a:prstGeom prst="rect">
            <a:avLst/>
          </a:prstGeom>
        </p:spPr>
      </p:pic>
      <p:pic>
        <p:nvPicPr>
          <p:cNvPr id="196" name="Picture 195" descr="Shape, logo&#10;&#10;Description automatically generated">
            <a:extLst>
              <a:ext uri="{FF2B5EF4-FFF2-40B4-BE49-F238E27FC236}">
                <a16:creationId xmlns:a16="http://schemas.microsoft.com/office/drawing/2014/main" id="{06391206-D791-841D-9137-CA33F0C5AC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096" y="2453115"/>
            <a:ext cx="795062" cy="397531"/>
          </a:xfrm>
          <a:prstGeom prst="rect">
            <a:avLst/>
          </a:prstGeom>
        </p:spPr>
      </p:pic>
      <p:pic>
        <p:nvPicPr>
          <p:cNvPr id="197" name="Picture 196" descr="Icon&#10;&#10;Description automatically generated">
            <a:extLst>
              <a:ext uri="{FF2B5EF4-FFF2-40B4-BE49-F238E27FC236}">
                <a16:creationId xmlns:a16="http://schemas.microsoft.com/office/drawing/2014/main" id="{4073C0AC-BD3B-AA32-A8EE-E3E2F38E9B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299" y="2867292"/>
            <a:ext cx="663917" cy="595906"/>
          </a:xfrm>
          <a:prstGeom prst="rect">
            <a:avLst/>
          </a:prstGeom>
        </p:spPr>
      </p:pic>
      <p:pic>
        <p:nvPicPr>
          <p:cNvPr id="198" name="Picture 197" descr="A picture containing logo&#10;&#10;Description automatically generated">
            <a:extLst>
              <a:ext uri="{FF2B5EF4-FFF2-40B4-BE49-F238E27FC236}">
                <a16:creationId xmlns:a16="http://schemas.microsoft.com/office/drawing/2014/main" id="{EA760B1F-A622-9ED7-9B8F-6D51A787E2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238" y="3525420"/>
            <a:ext cx="1086827" cy="679267"/>
          </a:xfrm>
          <a:prstGeom prst="rect">
            <a:avLst/>
          </a:prstGeom>
        </p:spPr>
      </p:pic>
      <p:pic>
        <p:nvPicPr>
          <p:cNvPr id="199" name="Picture 198" descr="Logo&#10;&#10;Description automatically generated">
            <a:extLst>
              <a:ext uri="{FF2B5EF4-FFF2-40B4-BE49-F238E27FC236}">
                <a16:creationId xmlns:a16="http://schemas.microsoft.com/office/drawing/2014/main" id="{219A5FFE-5F2C-455C-5B75-48061673C9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096" y="4242362"/>
            <a:ext cx="770869" cy="634416"/>
          </a:xfrm>
          <a:prstGeom prst="rect">
            <a:avLst/>
          </a:prstGeom>
        </p:spPr>
      </p:pic>
      <p:pic>
        <p:nvPicPr>
          <p:cNvPr id="200" name="Picture 199" descr="Logo, icon&#10;&#10;Description automatically generated">
            <a:extLst>
              <a:ext uri="{FF2B5EF4-FFF2-40B4-BE49-F238E27FC236}">
                <a16:creationId xmlns:a16="http://schemas.microsoft.com/office/drawing/2014/main" id="{E264672F-B2D2-7318-FF72-50527D76690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028" y="4771629"/>
            <a:ext cx="866927" cy="866927"/>
          </a:xfrm>
          <a:prstGeom prst="rect">
            <a:avLst/>
          </a:prstGeom>
        </p:spPr>
      </p:pic>
      <p:pic>
        <p:nvPicPr>
          <p:cNvPr id="201" name="Picture 200" descr="Shape&#10;&#10;Description automatically generated">
            <a:extLst>
              <a:ext uri="{FF2B5EF4-FFF2-40B4-BE49-F238E27FC236}">
                <a16:creationId xmlns:a16="http://schemas.microsoft.com/office/drawing/2014/main" id="{42F2C75C-B12D-C5CC-E5CB-25537BB2B04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955" y="5586974"/>
            <a:ext cx="513080" cy="524075"/>
          </a:xfrm>
          <a:prstGeom prst="rect">
            <a:avLst/>
          </a:prstGeom>
        </p:spPr>
      </p:pic>
      <p:sp>
        <p:nvSpPr>
          <p:cNvPr id="203" name="Hexagon 202">
            <a:extLst>
              <a:ext uri="{FF2B5EF4-FFF2-40B4-BE49-F238E27FC236}">
                <a16:creationId xmlns:a16="http://schemas.microsoft.com/office/drawing/2014/main" id="{A7593633-B003-90E7-1B68-BA78F3DC93D3}"/>
              </a:ext>
            </a:extLst>
          </p:cNvPr>
          <p:cNvSpPr/>
          <p:nvPr/>
        </p:nvSpPr>
        <p:spPr>
          <a:xfrm>
            <a:off x="3748342" y="3175873"/>
            <a:ext cx="825949" cy="671822"/>
          </a:xfrm>
          <a:prstGeom prst="hexag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Kafka</a:t>
            </a:r>
          </a:p>
        </p:txBody>
      </p:sp>
      <p:sp>
        <p:nvSpPr>
          <p:cNvPr id="204" name="Doughnut 203">
            <a:extLst>
              <a:ext uri="{FF2B5EF4-FFF2-40B4-BE49-F238E27FC236}">
                <a16:creationId xmlns:a16="http://schemas.microsoft.com/office/drawing/2014/main" id="{7EDD3FFA-3168-AA28-A989-070A02DA4FF1}"/>
              </a:ext>
            </a:extLst>
          </p:cNvPr>
          <p:cNvSpPr/>
          <p:nvPr/>
        </p:nvSpPr>
        <p:spPr>
          <a:xfrm>
            <a:off x="3542454" y="4799004"/>
            <a:ext cx="759261" cy="709727"/>
          </a:xfrm>
          <a:prstGeom prst="don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0C7A25A4-FFEE-C99A-ECF8-02FEB8DC44DC}"/>
              </a:ext>
            </a:extLst>
          </p:cNvPr>
          <p:cNvSpPr txBox="1"/>
          <p:nvPr/>
        </p:nvSpPr>
        <p:spPr>
          <a:xfrm>
            <a:off x="3416846" y="5586974"/>
            <a:ext cx="1087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Batch Processes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CBF910E-1FBC-0788-2D25-F70F02506484}"/>
              </a:ext>
            </a:extLst>
          </p:cNvPr>
          <p:cNvCxnSpPr>
            <a:cxnSpLocks/>
            <a:stCxn id="132" idx="2"/>
          </p:cNvCxnSpPr>
          <p:nvPr/>
        </p:nvCxnSpPr>
        <p:spPr>
          <a:xfrm>
            <a:off x="2790355" y="2544952"/>
            <a:ext cx="11462" cy="1247619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7" name="Left-right Arrow 206">
            <a:extLst>
              <a:ext uri="{FF2B5EF4-FFF2-40B4-BE49-F238E27FC236}">
                <a16:creationId xmlns:a16="http://schemas.microsoft.com/office/drawing/2014/main" id="{6A20A333-D842-DE4F-60CA-6DC8670F8283}"/>
              </a:ext>
            </a:extLst>
          </p:cNvPr>
          <p:cNvSpPr/>
          <p:nvPr/>
        </p:nvSpPr>
        <p:spPr>
          <a:xfrm>
            <a:off x="4567827" y="3408074"/>
            <a:ext cx="405463" cy="244485"/>
          </a:xfrm>
          <a:prstGeom prst="left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8" name="Elbow Connector 207">
            <a:extLst>
              <a:ext uri="{FF2B5EF4-FFF2-40B4-BE49-F238E27FC236}">
                <a16:creationId xmlns:a16="http://schemas.microsoft.com/office/drawing/2014/main" id="{247DF6CF-FD45-F2A5-B60A-B3A306655074}"/>
              </a:ext>
            </a:extLst>
          </p:cNvPr>
          <p:cNvCxnSpPr>
            <a:cxnSpLocks/>
            <a:stCxn id="132" idx="3"/>
            <a:endCxn id="24" idx="1"/>
          </p:cNvCxnSpPr>
          <p:nvPr/>
        </p:nvCxnSpPr>
        <p:spPr>
          <a:xfrm>
            <a:off x="3367770" y="2070167"/>
            <a:ext cx="423684" cy="462"/>
          </a:xfrm>
          <a:prstGeom prst="bentConnector3">
            <a:avLst>
              <a:gd name="adj1" fmla="val 50000"/>
            </a:avLst>
          </a:prstGeom>
          <a:ln w="31750">
            <a:solidFill>
              <a:srgbClr val="0070C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Left-right Arrow 208">
            <a:extLst>
              <a:ext uri="{FF2B5EF4-FFF2-40B4-BE49-F238E27FC236}">
                <a16:creationId xmlns:a16="http://schemas.microsoft.com/office/drawing/2014/main" id="{88CA145D-F707-E9EF-332B-B6E44B3B5CC8}"/>
              </a:ext>
            </a:extLst>
          </p:cNvPr>
          <p:cNvSpPr/>
          <p:nvPr/>
        </p:nvSpPr>
        <p:spPr>
          <a:xfrm>
            <a:off x="4304356" y="5013259"/>
            <a:ext cx="628459" cy="246221"/>
          </a:xfrm>
          <a:prstGeom prst="left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982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ABB2828-FEAB-067A-82AF-DBFB8DAEDC35}"/>
              </a:ext>
            </a:extLst>
          </p:cNvPr>
          <p:cNvSpPr/>
          <p:nvPr/>
        </p:nvSpPr>
        <p:spPr>
          <a:xfrm>
            <a:off x="5304597" y="919860"/>
            <a:ext cx="3255175" cy="56505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7F242-AC37-9F25-8564-E3A0260EC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36" y="-729563"/>
            <a:ext cx="9914859" cy="775326"/>
          </a:xfrm>
        </p:spPr>
        <p:txBody>
          <a:bodyPr/>
          <a:lstStyle/>
          <a:p>
            <a:r>
              <a:rPr lang="en-US" dirty="0"/>
              <a:t>Services Distribution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CB04E22-3CE8-6553-7768-ACBA108FB5E9}"/>
              </a:ext>
            </a:extLst>
          </p:cNvPr>
          <p:cNvSpPr/>
          <p:nvPr/>
        </p:nvSpPr>
        <p:spPr>
          <a:xfrm>
            <a:off x="265135" y="871031"/>
            <a:ext cx="4791497" cy="56505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096B993-D818-D1B3-B42E-F103B7F6DD44}"/>
              </a:ext>
            </a:extLst>
          </p:cNvPr>
          <p:cNvSpPr/>
          <p:nvPr/>
        </p:nvSpPr>
        <p:spPr>
          <a:xfrm>
            <a:off x="8973731" y="831380"/>
            <a:ext cx="3070632" cy="57876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4D2CE-76BB-EE91-0633-17F346C0AD5F}"/>
              </a:ext>
            </a:extLst>
          </p:cNvPr>
          <p:cNvSpPr txBox="1"/>
          <p:nvPr/>
        </p:nvSpPr>
        <p:spPr>
          <a:xfrm>
            <a:off x="1330831" y="948436"/>
            <a:ext cx="186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Common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C4113D-035C-59F1-C04D-15AA99BF4864}"/>
              </a:ext>
            </a:extLst>
          </p:cNvPr>
          <p:cNvSpPr txBox="1"/>
          <p:nvPr/>
        </p:nvSpPr>
        <p:spPr>
          <a:xfrm>
            <a:off x="9470921" y="920056"/>
            <a:ext cx="214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Tax Spanner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54E982-3DF6-B4ED-9FE7-CD995E253CC3}"/>
              </a:ext>
            </a:extLst>
          </p:cNvPr>
          <p:cNvGrpSpPr/>
          <p:nvPr/>
        </p:nvGrpSpPr>
        <p:grpSpPr>
          <a:xfrm>
            <a:off x="555027" y="1482104"/>
            <a:ext cx="810061" cy="965765"/>
            <a:chOff x="475173" y="1848843"/>
            <a:chExt cx="810061" cy="965765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D9E50599-F67F-D048-F5C3-6E4AC07ACE02}"/>
                </a:ext>
              </a:extLst>
            </p:cNvPr>
            <p:cNvSpPr/>
            <p:nvPr/>
          </p:nvSpPr>
          <p:spPr>
            <a:xfrm>
              <a:off x="475173" y="1848843"/>
              <a:ext cx="810061" cy="74394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Customer  &amp; Org</a:t>
              </a:r>
            </a:p>
            <a:p>
              <a:pPr algn="ctr"/>
              <a:r>
                <a:rPr lang="en-US" sz="1000" dirty="0"/>
                <a:t>Mgmt.</a:t>
              </a:r>
            </a:p>
            <a:p>
              <a:pPr algn="ctr"/>
              <a:endParaRPr lang="en-US" sz="1000" dirty="0"/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5CB4F867-B61B-0B97-FE55-849FFB94D2DC}"/>
                </a:ext>
              </a:extLst>
            </p:cNvPr>
            <p:cNvSpPr/>
            <p:nvPr/>
          </p:nvSpPr>
          <p:spPr>
            <a:xfrm>
              <a:off x="713886" y="2392754"/>
              <a:ext cx="341348" cy="421854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E35CFF-400B-6BCC-853F-98B47B47C234}"/>
              </a:ext>
            </a:extLst>
          </p:cNvPr>
          <p:cNvGrpSpPr/>
          <p:nvPr/>
        </p:nvGrpSpPr>
        <p:grpSpPr>
          <a:xfrm>
            <a:off x="1751066" y="1524380"/>
            <a:ext cx="810061" cy="936079"/>
            <a:chOff x="9915" y="1924195"/>
            <a:chExt cx="810061" cy="936079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7663A1B-7B2E-BA0B-EF3F-6B1802EDB878}"/>
                </a:ext>
              </a:extLst>
            </p:cNvPr>
            <p:cNvSpPr/>
            <p:nvPr/>
          </p:nvSpPr>
          <p:spPr>
            <a:xfrm>
              <a:off x="9915" y="1924195"/>
              <a:ext cx="810061" cy="74394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Master / Common Entities</a:t>
              </a:r>
            </a:p>
            <a:p>
              <a:pPr algn="ctr"/>
              <a:endParaRPr lang="en-US" sz="1000" dirty="0"/>
            </a:p>
          </p:txBody>
        </p:sp>
        <p:sp>
          <p:nvSpPr>
            <p:cNvPr id="15" name="Can 14">
              <a:extLst>
                <a:ext uri="{FF2B5EF4-FFF2-40B4-BE49-F238E27FC236}">
                  <a16:creationId xmlns:a16="http://schemas.microsoft.com/office/drawing/2014/main" id="{DD0E9974-9F84-C34C-DBE6-3C326922BDEB}"/>
                </a:ext>
              </a:extLst>
            </p:cNvPr>
            <p:cNvSpPr/>
            <p:nvPr/>
          </p:nvSpPr>
          <p:spPr>
            <a:xfrm>
              <a:off x="256982" y="2438420"/>
              <a:ext cx="341348" cy="421854"/>
            </a:xfrm>
            <a:prstGeom prst="can">
              <a:avLst>
                <a:gd name="adj" fmla="val 4133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03894E-C036-03B7-F43C-CE3AB9F0E3A2}"/>
              </a:ext>
            </a:extLst>
          </p:cNvPr>
          <p:cNvGrpSpPr/>
          <p:nvPr/>
        </p:nvGrpSpPr>
        <p:grpSpPr>
          <a:xfrm>
            <a:off x="467192" y="2693266"/>
            <a:ext cx="937863" cy="898127"/>
            <a:chOff x="476547" y="1915564"/>
            <a:chExt cx="937863" cy="898127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D4EEB351-C03A-7728-2799-A1832505E48D}"/>
                </a:ext>
              </a:extLst>
            </p:cNvPr>
            <p:cNvSpPr/>
            <p:nvPr/>
          </p:nvSpPr>
          <p:spPr>
            <a:xfrm>
              <a:off x="476547" y="1915564"/>
              <a:ext cx="937863" cy="74394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Authentication &amp; Authorization</a:t>
              </a:r>
            </a:p>
            <a:p>
              <a:pPr algn="ctr"/>
              <a:endParaRPr lang="en-US" sz="1000" dirty="0"/>
            </a:p>
          </p:txBody>
        </p:sp>
        <p:sp>
          <p:nvSpPr>
            <p:cNvPr id="21" name="Can 20">
              <a:extLst>
                <a:ext uri="{FF2B5EF4-FFF2-40B4-BE49-F238E27FC236}">
                  <a16:creationId xmlns:a16="http://schemas.microsoft.com/office/drawing/2014/main" id="{0EE5F759-F935-3F9F-8BC6-F041EC51C20D}"/>
                </a:ext>
              </a:extLst>
            </p:cNvPr>
            <p:cNvSpPr/>
            <p:nvPr/>
          </p:nvSpPr>
          <p:spPr>
            <a:xfrm>
              <a:off x="852863" y="2391837"/>
              <a:ext cx="341348" cy="421854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DB9F59-F520-08A2-0DC7-B7A5379E9ED0}"/>
              </a:ext>
            </a:extLst>
          </p:cNvPr>
          <p:cNvGrpSpPr/>
          <p:nvPr/>
        </p:nvGrpSpPr>
        <p:grpSpPr>
          <a:xfrm>
            <a:off x="2938191" y="1536970"/>
            <a:ext cx="810061" cy="923489"/>
            <a:chOff x="9915" y="1924195"/>
            <a:chExt cx="810061" cy="92348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B788066-0B41-A0A9-E206-27C5F9C6F2F2}"/>
                </a:ext>
              </a:extLst>
            </p:cNvPr>
            <p:cNvSpPr/>
            <p:nvPr/>
          </p:nvSpPr>
          <p:spPr>
            <a:xfrm>
              <a:off x="9915" y="1924195"/>
              <a:ext cx="810061" cy="74394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Notifications &amp; Reminders</a:t>
              </a:r>
            </a:p>
            <a:p>
              <a:pPr algn="ctr"/>
              <a:endParaRPr lang="en-US" sz="1000" dirty="0"/>
            </a:p>
          </p:txBody>
        </p:sp>
        <p:sp>
          <p:nvSpPr>
            <p:cNvPr id="24" name="Can 23">
              <a:extLst>
                <a:ext uri="{FF2B5EF4-FFF2-40B4-BE49-F238E27FC236}">
                  <a16:creationId xmlns:a16="http://schemas.microsoft.com/office/drawing/2014/main" id="{2E21CFB4-5EEC-9104-8673-0A74D490B106}"/>
                </a:ext>
              </a:extLst>
            </p:cNvPr>
            <p:cNvSpPr/>
            <p:nvPr/>
          </p:nvSpPr>
          <p:spPr>
            <a:xfrm>
              <a:off x="308403" y="2425830"/>
              <a:ext cx="341348" cy="421854"/>
            </a:xfrm>
            <a:prstGeom prst="can">
              <a:avLst>
                <a:gd name="adj" fmla="val 31534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D7C5AA5-9491-92DE-2DB4-41E517E48412}"/>
              </a:ext>
            </a:extLst>
          </p:cNvPr>
          <p:cNvGrpSpPr/>
          <p:nvPr/>
        </p:nvGrpSpPr>
        <p:grpSpPr>
          <a:xfrm>
            <a:off x="1749718" y="2688974"/>
            <a:ext cx="810061" cy="923489"/>
            <a:chOff x="9915" y="1924195"/>
            <a:chExt cx="810061" cy="923489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6FEEC3D-A182-AE6C-735A-0ADC4972784D}"/>
                </a:ext>
              </a:extLst>
            </p:cNvPr>
            <p:cNvSpPr/>
            <p:nvPr/>
          </p:nvSpPr>
          <p:spPr>
            <a:xfrm>
              <a:off x="9915" y="1924195"/>
              <a:ext cx="810061" cy="74394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User and  XPNS MGMT</a:t>
              </a:r>
            </a:p>
            <a:p>
              <a:pPr algn="ctr"/>
              <a:endParaRPr lang="en-US" sz="1000" dirty="0"/>
            </a:p>
          </p:txBody>
        </p:sp>
        <p:sp>
          <p:nvSpPr>
            <p:cNvPr id="27" name="Can 26">
              <a:extLst>
                <a:ext uri="{FF2B5EF4-FFF2-40B4-BE49-F238E27FC236}">
                  <a16:creationId xmlns:a16="http://schemas.microsoft.com/office/drawing/2014/main" id="{ED46906F-7691-0A29-C6F1-B0C06A125981}"/>
                </a:ext>
              </a:extLst>
            </p:cNvPr>
            <p:cNvSpPr/>
            <p:nvPr/>
          </p:nvSpPr>
          <p:spPr>
            <a:xfrm>
              <a:off x="308403" y="2425830"/>
              <a:ext cx="341348" cy="421854"/>
            </a:xfrm>
            <a:prstGeom prst="can">
              <a:avLst>
                <a:gd name="adj" fmla="val 31534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22DEBB-3E35-E399-378F-68AD282D7F31}"/>
              </a:ext>
            </a:extLst>
          </p:cNvPr>
          <p:cNvGrpSpPr/>
          <p:nvPr/>
        </p:nvGrpSpPr>
        <p:grpSpPr>
          <a:xfrm>
            <a:off x="2951319" y="2688974"/>
            <a:ext cx="810061" cy="923489"/>
            <a:chOff x="9915" y="1924195"/>
            <a:chExt cx="810061" cy="92348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DD1E4CD7-3C79-E538-45DA-757F43EF0192}"/>
                </a:ext>
              </a:extLst>
            </p:cNvPr>
            <p:cNvSpPr/>
            <p:nvPr/>
          </p:nvSpPr>
          <p:spPr>
            <a:xfrm>
              <a:off x="9915" y="1924195"/>
              <a:ext cx="810061" cy="74394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Reports, Dashboards, Analytics</a:t>
              </a:r>
            </a:p>
            <a:p>
              <a:pPr algn="ctr"/>
              <a:endParaRPr lang="en-US" sz="1000" dirty="0"/>
            </a:p>
          </p:txBody>
        </p:sp>
        <p:sp>
          <p:nvSpPr>
            <p:cNvPr id="30" name="Can 29">
              <a:extLst>
                <a:ext uri="{FF2B5EF4-FFF2-40B4-BE49-F238E27FC236}">
                  <a16:creationId xmlns:a16="http://schemas.microsoft.com/office/drawing/2014/main" id="{78D14E72-D9F8-427A-09C4-F6C0D510007A}"/>
                </a:ext>
              </a:extLst>
            </p:cNvPr>
            <p:cNvSpPr/>
            <p:nvPr/>
          </p:nvSpPr>
          <p:spPr>
            <a:xfrm>
              <a:off x="308403" y="2425830"/>
              <a:ext cx="341348" cy="421854"/>
            </a:xfrm>
            <a:prstGeom prst="can">
              <a:avLst>
                <a:gd name="adj" fmla="val 31534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54C194A-0D45-49A2-E324-CE2CCFFCD554}"/>
              </a:ext>
            </a:extLst>
          </p:cNvPr>
          <p:cNvGrpSpPr/>
          <p:nvPr/>
        </p:nvGrpSpPr>
        <p:grpSpPr>
          <a:xfrm>
            <a:off x="531092" y="3977732"/>
            <a:ext cx="810061" cy="923489"/>
            <a:chOff x="9915" y="1924195"/>
            <a:chExt cx="810061" cy="923489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4C182516-C473-0D87-6FAE-F4CE2B76E936}"/>
                </a:ext>
              </a:extLst>
            </p:cNvPr>
            <p:cNvSpPr/>
            <p:nvPr/>
          </p:nvSpPr>
          <p:spPr>
            <a:xfrm>
              <a:off x="9915" y="1924195"/>
              <a:ext cx="810061" cy="74394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Licensing &amp; Subscription</a:t>
              </a:r>
            </a:p>
            <a:p>
              <a:pPr algn="ctr"/>
              <a:endParaRPr lang="en-US" sz="1000" dirty="0"/>
            </a:p>
          </p:txBody>
        </p:sp>
        <p:sp>
          <p:nvSpPr>
            <p:cNvPr id="33" name="Can 32">
              <a:extLst>
                <a:ext uri="{FF2B5EF4-FFF2-40B4-BE49-F238E27FC236}">
                  <a16:creationId xmlns:a16="http://schemas.microsoft.com/office/drawing/2014/main" id="{3BBD7242-6B5E-FF14-3EEB-7C3B49730675}"/>
                </a:ext>
              </a:extLst>
            </p:cNvPr>
            <p:cNvSpPr/>
            <p:nvPr/>
          </p:nvSpPr>
          <p:spPr>
            <a:xfrm>
              <a:off x="308403" y="2425830"/>
              <a:ext cx="341348" cy="421854"/>
            </a:xfrm>
            <a:prstGeom prst="can">
              <a:avLst>
                <a:gd name="adj" fmla="val 31534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8A53C1F-32DE-73A1-CBD7-10CF9501A58D}"/>
              </a:ext>
            </a:extLst>
          </p:cNvPr>
          <p:cNvGrpSpPr/>
          <p:nvPr/>
        </p:nvGrpSpPr>
        <p:grpSpPr>
          <a:xfrm>
            <a:off x="1749718" y="3980211"/>
            <a:ext cx="810061" cy="923489"/>
            <a:chOff x="9915" y="1924195"/>
            <a:chExt cx="810061" cy="923489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C99D335-C35C-2520-D4B5-9E136D5367BF}"/>
                </a:ext>
              </a:extLst>
            </p:cNvPr>
            <p:cNvSpPr/>
            <p:nvPr/>
          </p:nvSpPr>
          <p:spPr>
            <a:xfrm>
              <a:off x="9915" y="1924195"/>
              <a:ext cx="810061" cy="74394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Policy &amp; Workflow Mgmt.</a:t>
              </a:r>
            </a:p>
            <a:p>
              <a:pPr algn="ctr"/>
              <a:endParaRPr lang="en-US" sz="1000" dirty="0"/>
            </a:p>
          </p:txBody>
        </p:sp>
        <p:sp>
          <p:nvSpPr>
            <p:cNvPr id="36" name="Can 35">
              <a:extLst>
                <a:ext uri="{FF2B5EF4-FFF2-40B4-BE49-F238E27FC236}">
                  <a16:creationId xmlns:a16="http://schemas.microsoft.com/office/drawing/2014/main" id="{8B18BC07-92AE-D2A5-C2C8-9D1A8027423B}"/>
                </a:ext>
              </a:extLst>
            </p:cNvPr>
            <p:cNvSpPr/>
            <p:nvPr/>
          </p:nvSpPr>
          <p:spPr>
            <a:xfrm>
              <a:off x="308403" y="2425830"/>
              <a:ext cx="341348" cy="421854"/>
            </a:xfrm>
            <a:prstGeom prst="can">
              <a:avLst>
                <a:gd name="adj" fmla="val 31534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361C316-8F6A-B3A8-856E-E15A92EC33ED}"/>
              </a:ext>
            </a:extLst>
          </p:cNvPr>
          <p:cNvGrpSpPr/>
          <p:nvPr/>
        </p:nvGrpSpPr>
        <p:grpSpPr>
          <a:xfrm>
            <a:off x="2938192" y="3988047"/>
            <a:ext cx="810061" cy="923489"/>
            <a:chOff x="9915" y="1924195"/>
            <a:chExt cx="810061" cy="923489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0BFEED42-4032-07E1-2D5B-5FE953D9A851}"/>
                </a:ext>
              </a:extLst>
            </p:cNvPr>
            <p:cNvSpPr/>
            <p:nvPr/>
          </p:nvSpPr>
          <p:spPr>
            <a:xfrm>
              <a:off x="9915" y="1924195"/>
              <a:ext cx="810061" cy="74394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Tax Mgmt.</a:t>
              </a:r>
            </a:p>
            <a:p>
              <a:pPr algn="ctr"/>
              <a:endParaRPr lang="en-US" sz="1000" dirty="0"/>
            </a:p>
          </p:txBody>
        </p:sp>
        <p:sp>
          <p:nvSpPr>
            <p:cNvPr id="39" name="Can 38">
              <a:extLst>
                <a:ext uri="{FF2B5EF4-FFF2-40B4-BE49-F238E27FC236}">
                  <a16:creationId xmlns:a16="http://schemas.microsoft.com/office/drawing/2014/main" id="{D9B8D21A-48C3-A2CC-118B-34F6DFBFCDF5}"/>
                </a:ext>
              </a:extLst>
            </p:cNvPr>
            <p:cNvSpPr/>
            <p:nvPr/>
          </p:nvSpPr>
          <p:spPr>
            <a:xfrm>
              <a:off x="308403" y="2425830"/>
              <a:ext cx="341348" cy="421854"/>
            </a:xfrm>
            <a:prstGeom prst="can">
              <a:avLst>
                <a:gd name="adj" fmla="val 31534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4BCBEBB-81FA-9435-E1FF-10A251A6C9BF}"/>
              </a:ext>
            </a:extLst>
          </p:cNvPr>
          <p:cNvGrpSpPr/>
          <p:nvPr/>
        </p:nvGrpSpPr>
        <p:grpSpPr>
          <a:xfrm>
            <a:off x="605612" y="5065767"/>
            <a:ext cx="810061" cy="923489"/>
            <a:chOff x="9915" y="1924195"/>
            <a:chExt cx="810061" cy="923489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0CBD61C1-F883-0825-C413-26F773F079E6}"/>
                </a:ext>
              </a:extLst>
            </p:cNvPr>
            <p:cNvSpPr/>
            <p:nvPr/>
          </p:nvSpPr>
          <p:spPr>
            <a:xfrm>
              <a:off x="9915" y="1924195"/>
              <a:ext cx="810061" cy="74394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Global Search</a:t>
              </a:r>
            </a:p>
            <a:p>
              <a:pPr algn="ctr"/>
              <a:endParaRPr lang="en-US" sz="1000" dirty="0"/>
            </a:p>
          </p:txBody>
        </p:sp>
        <p:sp>
          <p:nvSpPr>
            <p:cNvPr id="42" name="Can 41">
              <a:extLst>
                <a:ext uri="{FF2B5EF4-FFF2-40B4-BE49-F238E27FC236}">
                  <a16:creationId xmlns:a16="http://schemas.microsoft.com/office/drawing/2014/main" id="{A72855EC-8B7F-F3E9-0F6E-D3EC7892006B}"/>
                </a:ext>
              </a:extLst>
            </p:cNvPr>
            <p:cNvSpPr/>
            <p:nvPr/>
          </p:nvSpPr>
          <p:spPr>
            <a:xfrm>
              <a:off x="308403" y="2425830"/>
              <a:ext cx="341348" cy="421854"/>
            </a:xfrm>
            <a:prstGeom prst="can">
              <a:avLst>
                <a:gd name="adj" fmla="val 31534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C8BB004-7651-82C1-4C78-17F46B9CB728}"/>
              </a:ext>
            </a:extLst>
          </p:cNvPr>
          <p:cNvGrpSpPr/>
          <p:nvPr/>
        </p:nvGrpSpPr>
        <p:grpSpPr>
          <a:xfrm>
            <a:off x="5822357" y="1889075"/>
            <a:ext cx="810061" cy="877834"/>
            <a:chOff x="8196691" y="3084639"/>
            <a:chExt cx="810061" cy="877834"/>
          </a:xfrm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05A7452C-A835-BC7C-F149-8B73D561F832}"/>
                </a:ext>
              </a:extLst>
            </p:cNvPr>
            <p:cNvSpPr/>
            <p:nvPr/>
          </p:nvSpPr>
          <p:spPr>
            <a:xfrm>
              <a:off x="8196691" y="3084639"/>
              <a:ext cx="810061" cy="74394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Expense</a:t>
              </a:r>
            </a:p>
            <a:p>
              <a:pPr algn="ctr"/>
              <a:endParaRPr lang="en-US" sz="1000" dirty="0"/>
            </a:p>
          </p:txBody>
        </p:sp>
        <p:sp>
          <p:nvSpPr>
            <p:cNvPr id="70" name="Can 69">
              <a:extLst>
                <a:ext uri="{FF2B5EF4-FFF2-40B4-BE49-F238E27FC236}">
                  <a16:creationId xmlns:a16="http://schemas.microsoft.com/office/drawing/2014/main" id="{47BECDB3-D09A-D6C7-C378-186DA4D28D5B}"/>
                </a:ext>
              </a:extLst>
            </p:cNvPr>
            <p:cNvSpPr/>
            <p:nvPr/>
          </p:nvSpPr>
          <p:spPr>
            <a:xfrm>
              <a:off x="8431047" y="3540619"/>
              <a:ext cx="341348" cy="421854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A5EC89D-AEA5-CDD5-071F-2F7922ABDA4B}"/>
              </a:ext>
            </a:extLst>
          </p:cNvPr>
          <p:cNvGrpSpPr/>
          <p:nvPr/>
        </p:nvGrpSpPr>
        <p:grpSpPr>
          <a:xfrm>
            <a:off x="7094686" y="1873980"/>
            <a:ext cx="810061" cy="878513"/>
            <a:chOff x="8166799" y="3083960"/>
            <a:chExt cx="810061" cy="878513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EEF26AC7-4DF9-C169-11DD-7512FF75947D}"/>
                </a:ext>
              </a:extLst>
            </p:cNvPr>
            <p:cNvSpPr/>
            <p:nvPr/>
          </p:nvSpPr>
          <p:spPr>
            <a:xfrm>
              <a:off x="8166799" y="3083960"/>
              <a:ext cx="810061" cy="74394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Advance</a:t>
              </a:r>
            </a:p>
            <a:p>
              <a:pPr algn="ctr"/>
              <a:endParaRPr lang="en-US" sz="1000" dirty="0"/>
            </a:p>
          </p:txBody>
        </p:sp>
        <p:sp>
          <p:nvSpPr>
            <p:cNvPr id="73" name="Can 72">
              <a:extLst>
                <a:ext uri="{FF2B5EF4-FFF2-40B4-BE49-F238E27FC236}">
                  <a16:creationId xmlns:a16="http://schemas.microsoft.com/office/drawing/2014/main" id="{43FA7963-3024-BAEF-AC8C-1F674CF26854}"/>
                </a:ext>
              </a:extLst>
            </p:cNvPr>
            <p:cNvSpPr/>
            <p:nvPr/>
          </p:nvSpPr>
          <p:spPr>
            <a:xfrm>
              <a:off x="8431047" y="3540619"/>
              <a:ext cx="341348" cy="421854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B15F01A-A94A-C474-3347-1D04FC4BF41C}"/>
              </a:ext>
            </a:extLst>
          </p:cNvPr>
          <p:cNvGrpSpPr/>
          <p:nvPr/>
        </p:nvGrpSpPr>
        <p:grpSpPr>
          <a:xfrm>
            <a:off x="5796071" y="3078215"/>
            <a:ext cx="810061" cy="877834"/>
            <a:chOff x="8196691" y="3084639"/>
            <a:chExt cx="810061" cy="877834"/>
          </a:xfrm>
        </p:grpSpPr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F1785AEB-0AB7-2F51-58BA-D5FF0F65D829}"/>
                </a:ext>
              </a:extLst>
            </p:cNvPr>
            <p:cNvSpPr/>
            <p:nvPr/>
          </p:nvSpPr>
          <p:spPr>
            <a:xfrm>
              <a:off x="8196691" y="3084639"/>
              <a:ext cx="810061" cy="74394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Approval</a:t>
              </a:r>
            </a:p>
            <a:p>
              <a:pPr algn="ctr"/>
              <a:endParaRPr lang="en-US" sz="1000" dirty="0"/>
            </a:p>
          </p:txBody>
        </p:sp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C61551A3-C854-B7A2-A726-70F6FFDE5C2A}"/>
                </a:ext>
              </a:extLst>
            </p:cNvPr>
            <p:cNvSpPr/>
            <p:nvPr/>
          </p:nvSpPr>
          <p:spPr>
            <a:xfrm>
              <a:off x="8431047" y="3540619"/>
              <a:ext cx="341348" cy="421854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40D4063-8885-5E5E-AB6B-82C9E6E5C0C8}"/>
              </a:ext>
            </a:extLst>
          </p:cNvPr>
          <p:cNvGrpSpPr/>
          <p:nvPr/>
        </p:nvGrpSpPr>
        <p:grpSpPr>
          <a:xfrm>
            <a:off x="7111213" y="3078215"/>
            <a:ext cx="810061" cy="877834"/>
            <a:chOff x="8196691" y="3084639"/>
            <a:chExt cx="810061" cy="877834"/>
          </a:xfrm>
        </p:grpSpPr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72DF2205-B293-C545-D991-8B2B0AF9F608}"/>
                </a:ext>
              </a:extLst>
            </p:cNvPr>
            <p:cNvSpPr/>
            <p:nvPr/>
          </p:nvSpPr>
          <p:spPr>
            <a:xfrm>
              <a:off x="8196691" y="3084639"/>
              <a:ext cx="810061" cy="74394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XPNS Cards</a:t>
              </a:r>
            </a:p>
            <a:p>
              <a:pPr algn="ctr"/>
              <a:endParaRPr lang="en-US" sz="1000" dirty="0"/>
            </a:p>
          </p:txBody>
        </p:sp>
        <p:sp>
          <p:nvSpPr>
            <p:cNvPr id="79" name="Can 78">
              <a:extLst>
                <a:ext uri="{FF2B5EF4-FFF2-40B4-BE49-F238E27FC236}">
                  <a16:creationId xmlns:a16="http://schemas.microsoft.com/office/drawing/2014/main" id="{6699DB10-3CAE-EB6D-22AE-5AA4892146CE}"/>
                </a:ext>
              </a:extLst>
            </p:cNvPr>
            <p:cNvSpPr/>
            <p:nvPr/>
          </p:nvSpPr>
          <p:spPr>
            <a:xfrm>
              <a:off x="8431047" y="3540619"/>
              <a:ext cx="341348" cy="421854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34CA0FA-1990-8A29-85C1-A9D77EB6D28E}"/>
              </a:ext>
            </a:extLst>
          </p:cNvPr>
          <p:cNvGrpSpPr/>
          <p:nvPr/>
        </p:nvGrpSpPr>
        <p:grpSpPr>
          <a:xfrm>
            <a:off x="6271961" y="4463780"/>
            <a:ext cx="810061" cy="877834"/>
            <a:chOff x="8196691" y="3084639"/>
            <a:chExt cx="810061" cy="877834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FDAA7789-EC39-0088-9F18-D77E231F4C06}"/>
                </a:ext>
              </a:extLst>
            </p:cNvPr>
            <p:cNvSpPr/>
            <p:nvPr/>
          </p:nvSpPr>
          <p:spPr>
            <a:xfrm>
              <a:off x="8196691" y="3084639"/>
              <a:ext cx="810061" cy="74394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XPNS </a:t>
              </a:r>
              <a:r>
                <a:rPr lang="en-US" sz="1000" dirty="0" err="1"/>
                <a:t>Txn</a:t>
              </a:r>
              <a:endParaRPr lang="en-US" sz="1000" dirty="0"/>
            </a:p>
            <a:p>
              <a:pPr algn="ctr"/>
              <a:endParaRPr lang="en-US" sz="1000" dirty="0"/>
            </a:p>
          </p:txBody>
        </p:sp>
        <p:sp>
          <p:nvSpPr>
            <p:cNvPr id="82" name="Can 81">
              <a:extLst>
                <a:ext uri="{FF2B5EF4-FFF2-40B4-BE49-F238E27FC236}">
                  <a16:creationId xmlns:a16="http://schemas.microsoft.com/office/drawing/2014/main" id="{850BEC78-8088-E277-61CE-C2595730A898}"/>
                </a:ext>
              </a:extLst>
            </p:cNvPr>
            <p:cNvSpPr/>
            <p:nvPr/>
          </p:nvSpPr>
          <p:spPr>
            <a:xfrm>
              <a:off x="8431047" y="3540619"/>
              <a:ext cx="341348" cy="421854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4A584BE-0944-D2C1-9DC8-659B03B8A429}"/>
              </a:ext>
            </a:extLst>
          </p:cNvPr>
          <p:cNvSpPr txBox="1"/>
          <p:nvPr/>
        </p:nvSpPr>
        <p:spPr>
          <a:xfrm>
            <a:off x="6227388" y="1015956"/>
            <a:ext cx="186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XPNS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4D36906-4169-BC44-2A84-469047147C93}"/>
              </a:ext>
            </a:extLst>
          </p:cNvPr>
          <p:cNvGrpSpPr/>
          <p:nvPr/>
        </p:nvGrpSpPr>
        <p:grpSpPr>
          <a:xfrm>
            <a:off x="1763776" y="5105657"/>
            <a:ext cx="810061" cy="923489"/>
            <a:chOff x="9915" y="1924195"/>
            <a:chExt cx="810061" cy="923489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155B5BFE-9263-BFDC-9F01-99883D2C398C}"/>
                </a:ext>
              </a:extLst>
            </p:cNvPr>
            <p:cNvSpPr/>
            <p:nvPr/>
          </p:nvSpPr>
          <p:spPr>
            <a:xfrm>
              <a:off x="9915" y="1924195"/>
              <a:ext cx="810061" cy="74394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Integration Svc</a:t>
              </a:r>
            </a:p>
            <a:p>
              <a:pPr algn="ctr"/>
              <a:endParaRPr lang="en-US" sz="1000" dirty="0"/>
            </a:p>
          </p:txBody>
        </p:sp>
        <p:sp>
          <p:nvSpPr>
            <p:cNvPr id="17" name="Can 16">
              <a:extLst>
                <a:ext uri="{FF2B5EF4-FFF2-40B4-BE49-F238E27FC236}">
                  <a16:creationId xmlns:a16="http://schemas.microsoft.com/office/drawing/2014/main" id="{BFB46B6E-A87F-8513-6CE1-702D3B8520E0}"/>
                </a:ext>
              </a:extLst>
            </p:cNvPr>
            <p:cNvSpPr/>
            <p:nvPr/>
          </p:nvSpPr>
          <p:spPr>
            <a:xfrm>
              <a:off x="308403" y="2425830"/>
              <a:ext cx="341348" cy="421854"/>
            </a:xfrm>
            <a:prstGeom prst="can">
              <a:avLst>
                <a:gd name="adj" fmla="val 31534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752E6C-07F8-3EA1-C015-F3B8826D70D3}"/>
              </a:ext>
            </a:extLst>
          </p:cNvPr>
          <p:cNvGrpSpPr/>
          <p:nvPr/>
        </p:nvGrpSpPr>
        <p:grpSpPr>
          <a:xfrm>
            <a:off x="2946863" y="5193460"/>
            <a:ext cx="810061" cy="923489"/>
            <a:chOff x="9915" y="1924195"/>
            <a:chExt cx="810061" cy="923489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51C79803-7D2B-CCF0-DA09-4A7193BE15D4}"/>
                </a:ext>
              </a:extLst>
            </p:cNvPr>
            <p:cNvSpPr/>
            <p:nvPr/>
          </p:nvSpPr>
          <p:spPr>
            <a:xfrm>
              <a:off x="9915" y="1924195"/>
              <a:ext cx="810061" cy="74394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Scheduler Svc</a:t>
              </a:r>
            </a:p>
            <a:p>
              <a:pPr algn="ctr"/>
              <a:endParaRPr lang="en-US" sz="1000" dirty="0"/>
            </a:p>
          </p:txBody>
        </p:sp>
        <p:sp>
          <p:nvSpPr>
            <p:cNvPr id="83" name="Can 82">
              <a:extLst>
                <a:ext uri="{FF2B5EF4-FFF2-40B4-BE49-F238E27FC236}">
                  <a16:creationId xmlns:a16="http://schemas.microsoft.com/office/drawing/2014/main" id="{64B09C1E-2343-F43B-D935-9AA6BD15B13A}"/>
                </a:ext>
              </a:extLst>
            </p:cNvPr>
            <p:cNvSpPr/>
            <p:nvPr/>
          </p:nvSpPr>
          <p:spPr>
            <a:xfrm>
              <a:off x="308403" y="2425830"/>
              <a:ext cx="341348" cy="421854"/>
            </a:xfrm>
            <a:prstGeom prst="can">
              <a:avLst>
                <a:gd name="adj" fmla="val 31534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1CC12FC-7287-88B2-BB6E-C0A6AEFA5E4C}"/>
              </a:ext>
            </a:extLst>
          </p:cNvPr>
          <p:cNvGrpSpPr/>
          <p:nvPr/>
        </p:nvGrpSpPr>
        <p:grpSpPr>
          <a:xfrm>
            <a:off x="4014099" y="2501783"/>
            <a:ext cx="810061" cy="923489"/>
            <a:chOff x="9915" y="1924195"/>
            <a:chExt cx="810061" cy="923489"/>
          </a:xfrm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DCF3A755-03C1-A2B1-2B7A-DBF64BEF3C79}"/>
                </a:ext>
              </a:extLst>
            </p:cNvPr>
            <p:cNvSpPr/>
            <p:nvPr/>
          </p:nvSpPr>
          <p:spPr>
            <a:xfrm>
              <a:off x="9915" y="1924195"/>
              <a:ext cx="810061" cy="74394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Config Svc</a:t>
              </a:r>
            </a:p>
            <a:p>
              <a:pPr algn="ctr"/>
              <a:endParaRPr lang="en-US" sz="1000" dirty="0"/>
            </a:p>
          </p:txBody>
        </p:sp>
        <p:sp>
          <p:nvSpPr>
            <p:cNvPr id="86" name="Can 85">
              <a:extLst>
                <a:ext uri="{FF2B5EF4-FFF2-40B4-BE49-F238E27FC236}">
                  <a16:creationId xmlns:a16="http://schemas.microsoft.com/office/drawing/2014/main" id="{8208B078-E098-0877-D848-FE25BDFAAE0D}"/>
                </a:ext>
              </a:extLst>
            </p:cNvPr>
            <p:cNvSpPr/>
            <p:nvPr/>
          </p:nvSpPr>
          <p:spPr>
            <a:xfrm>
              <a:off x="308403" y="2425830"/>
              <a:ext cx="341348" cy="421854"/>
            </a:xfrm>
            <a:prstGeom prst="can">
              <a:avLst>
                <a:gd name="adj" fmla="val 31534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2BB1616-163B-FF8C-47E8-D9CFB649E989}"/>
              </a:ext>
            </a:extLst>
          </p:cNvPr>
          <p:cNvGrpSpPr/>
          <p:nvPr/>
        </p:nvGrpSpPr>
        <p:grpSpPr>
          <a:xfrm>
            <a:off x="4014324" y="4127750"/>
            <a:ext cx="810061" cy="923489"/>
            <a:chOff x="9915" y="1924195"/>
            <a:chExt cx="810061" cy="923489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DE0D1EEA-81D8-708B-8D94-5ED4338D50C0}"/>
                </a:ext>
              </a:extLst>
            </p:cNvPr>
            <p:cNvSpPr/>
            <p:nvPr/>
          </p:nvSpPr>
          <p:spPr>
            <a:xfrm>
              <a:off x="9915" y="1924195"/>
              <a:ext cx="810061" cy="74394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Settings &amp; Rules</a:t>
              </a:r>
            </a:p>
            <a:p>
              <a:pPr algn="ctr"/>
              <a:endParaRPr lang="en-US" sz="1000" dirty="0"/>
            </a:p>
          </p:txBody>
        </p:sp>
        <p:sp>
          <p:nvSpPr>
            <p:cNvPr id="89" name="Can 88">
              <a:extLst>
                <a:ext uri="{FF2B5EF4-FFF2-40B4-BE49-F238E27FC236}">
                  <a16:creationId xmlns:a16="http://schemas.microsoft.com/office/drawing/2014/main" id="{926013DC-D0DF-0736-F2B7-65825B7B4531}"/>
                </a:ext>
              </a:extLst>
            </p:cNvPr>
            <p:cNvSpPr/>
            <p:nvPr/>
          </p:nvSpPr>
          <p:spPr>
            <a:xfrm>
              <a:off x="308403" y="2425830"/>
              <a:ext cx="341348" cy="421854"/>
            </a:xfrm>
            <a:prstGeom prst="can">
              <a:avLst>
                <a:gd name="adj" fmla="val 31534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30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E502-00B8-349E-A1CF-62F943DA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416" y="0"/>
            <a:ext cx="9914859" cy="1329004"/>
          </a:xfrm>
        </p:spPr>
        <p:txBody>
          <a:bodyPr>
            <a:normAutofit/>
          </a:bodyPr>
          <a:lstStyle/>
          <a:p>
            <a:r>
              <a:rPr lang="en-IN" sz="3600" dirty="0"/>
              <a:t>Sample </a:t>
            </a:r>
            <a:r>
              <a:rPr lang="en-IN" sz="3600" dirty="0" err="1"/>
              <a:t>UseCase</a:t>
            </a:r>
            <a:r>
              <a:rPr lang="en-IN" sz="3600" dirty="0"/>
              <a:t> – ENTERPRISE CHAT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34B77-2DB4-B66F-F31A-D30E6921C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976" y="1255990"/>
            <a:ext cx="10595864" cy="5327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Cobranded, Multi Lingual, Self Onboarded, fully digital platform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Support all categories of merchants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Digital ledger features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dirty="0"/>
              <a:t>Merchant debit / credit sales entries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dirty="0"/>
              <a:t>GST Invoicing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dirty="0"/>
              <a:t>Payment Gateway Integration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dirty="0"/>
              <a:t>Send Payment Links </a:t>
            </a:r>
          </a:p>
          <a:p>
            <a:pPr marL="0" indent="0">
              <a:buNone/>
            </a:pPr>
            <a:r>
              <a:rPr lang="en-IN" b="1" dirty="0"/>
              <a:t>Actors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Merchant ( Any one who provides products / services to a customer) –  Manage Business Activity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Customer – Place &amp; Manage Order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Delivery – Order Tracking &amp; P2P deliveries</a:t>
            </a:r>
          </a:p>
          <a:p>
            <a:pPr marL="457200" lvl="1" indent="0">
              <a:buNone/>
            </a:pPr>
            <a:endParaRPr lang="en-IN" dirty="0"/>
          </a:p>
          <a:p>
            <a:pPr lvl="1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197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B9FEE-8280-50E9-63D7-40A8881A4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04" y="6994"/>
            <a:ext cx="10202248" cy="1325890"/>
          </a:xfrm>
        </p:spPr>
        <p:txBody>
          <a:bodyPr/>
          <a:lstStyle/>
          <a:p>
            <a:r>
              <a:rPr lang="en-IN" dirty="0"/>
              <a:t>Sample Business Flow – Enterprise Chat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1CBF09-A872-FA80-F298-A5D4672C1E04}"/>
              </a:ext>
            </a:extLst>
          </p:cNvPr>
          <p:cNvSpPr txBox="1"/>
          <p:nvPr/>
        </p:nvSpPr>
        <p:spPr>
          <a:xfrm>
            <a:off x="1057275" y="2028825"/>
            <a:ext cx="6657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1930329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36156</TotalTime>
  <Words>632</Words>
  <Application>Microsoft Macintosh PowerPoint</Application>
  <PresentationFormat>Widescreen</PresentationFormat>
  <Paragraphs>137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ZPAS Platform As a Service</vt:lpstr>
      <vt:lpstr>What is the Need</vt:lpstr>
      <vt:lpstr>ZPAS</vt:lpstr>
      <vt:lpstr>ZPAS – features &amp; capabilities</vt:lpstr>
      <vt:lpstr>ZPAS EcoSystem</vt:lpstr>
      <vt:lpstr>PowerPoint Presentation</vt:lpstr>
      <vt:lpstr>Services Distribution</vt:lpstr>
      <vt:lpstr>Sample UseCase – ENTERPRISE CHAT</vt:lpstr>
      <vt:lpstr>Sample Business Flow – Enterprise Chat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UFIP</dc:title>
  <dc:creator>Sambit Rath</dc:creator>
  <cp:lastModifiedBy>Sambit Rath</cp:lastModifiedBy>
  <cp:revision>41</cp:revision>
  <dcterms:created xsi:type="dcterms:W3CDTF">2022-07-21T06:40:50Z</dcterms:created>
  <dcterms:modified xsi:type="dcterms:W3CDTF">2023-05-30T05:01:23Z</dcterms:modified>
</cp:coreProperties>
</file>