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9" r:id="rId3"/>
    <p:sldId id="260" r:id="rId4"/>
    <p:sldId id="261" r:id="rId5"/>
    <p:sldId id="257" r:id="rId6"/>
    <p:sldId id="262" r:id="rId7"/>
    <p:sldId id="263" r:id="rId8"/>
    <p:sldId id="264" r:id="rId9"/>
    <p:sldId id="267" r:id="rId10"/>
    <p:sldId id="265" r:id="rId11"/>
    <p:sldId id="266"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86" d="100"/>
          <a:sy n="86" d="100"/>
        </p:scale>
        <p:origin x="33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userId="1ff97204a2467a14" providerId="LiveId" clId="{35779DEB-1E2F-4FED-9CDC-DC15F118C387}"/>
    <pc:docChg chg="undo redo custSel addSld modSld">
      <pc:chgData name="akshay" userId="1ff97204a2467a14" providerId="LiveId" clId="{35779DEB-1E2F-4FED-9CDC-DC15F118C387}" dt="2023-02-02T07:02:09.956" v="311" actId="207"/>
      <pc:docMkLst>
        <pc:docMk/>
      </pc:docMkLst>
      <pc:sldChg chg="modSp mod">
        <pc:chgData name="akshay" userId="1ff97204a2467a14" providerId="LiveId" clId="{35779DEB-1E2F-4FED-9CDC-DC15F118C387}" dt="2023-02-01T11:33:49.212" v="4" actId="207"/>
        <pc:sldMkLst>
          <pc:docMk/>
          <pc:sldMk cId="1987953842" sldId="257"/>
        </pc:sldMkLst>
        <pc:spChg chg="mod">
          <ac:chgData name="akshay" userId="1ff97204a2467a14" providerId="LiveId" clId="{35779DEB-1E2F-4FED-9CDC-DC15F118C387}" dt="2023-02-01T11:33:49.212" v="4" actId="207"/>
          <ac:spMkLst>
            <pc:docMk/>
            <pc:sldMk cId="1987953842" sldId="257"/>
            <ac:spMk id="2" creationId="{9DC099E9-C8E2-DA80-42E2-F8BA7E3D1AA2}"/>
          </ac:spMkLst>
        </pc:spChg>
        <pc:spChg chg="mod">
          <ac:chgData name="akshay" userId="1ff97204a2467a14" providerId="LiveId" clId="{35779DEB-1E2F-4FED-9CDC-DC15F118C387}" dt="2023-02-01T11:33:00.819" v="0" actId="207"/>
          <ac:spMkLst>
            <pc:docMk/>
            <pc:sldMk cId="1987953842" sldId="257"/>
            <ac:spMk id="3" creationId="{E60F3D22-3966-E31C-26B8-23AF096BF342}"/>
          </ac:spMkLst>
        </pc:spChg>
      </pc:sldChg>
      <pc:sldChg chg="modSp mod">
        <pc:chgData name="akshay" userId="1ff97204a2467a14" providerId="LiveId" clId="{35779DEB-1E2F-4FED-9CDC-DC15F118C387}" dt="2023-02-02T06:26:19.138" v="284" actId="27636"/>
        <pc:sldMkLst>
          <pc:docMk/>
          <pc:sldMk cId="3594849185" sldId="259"/>
        </pc:sldMkLst>
        <pc:spChg chg="mod">
          <ac:chgData name="akshay" userId="1ff97204a2467a14" providerId="LiveId" clId="{35779DEB-1E2F-4FED-9CDC-DC15F118C387}" dt="2023-02-02T06:26:19.138" v="284" actId="27636"/>
          <ac:spMkLst>
            <pc:docMk/>
            <pc:sldMk cId="3594849185" sldId="259"/>
            <ac:spMk id="3" creationId="{57E52C30-95EA-D391-5ED2-1032C1CF720E}"/>
          </ac:spMkLst>
        </pc:spChg>
      </pc:sldChg>
      <pc:sldChg chg="modSp mod">
        <pc:chgData name="akshay" userId="1ff97204a2467a14" providerId="LiveId" clId="{35779DEB-1E2F-4FED-9CDC-DC15F118C387}" dt="2023-02-02T06:26:37.360" v="285" actId="255"/>
        <pc:sldMkLst>
          <pc:docMk/>
          <pc:sldMk cId="1516362246" sldId="261"/>
        </pc:sldMkLst>
        <pc:spChg chg="mod">
          <ac:chgData name="akshay" userId="1ff97204a2467a14" providerId="LiveId" clId="{35779DEB-1E2F-4FED-9CDC-DC15F118C387}" dt="2023-02-02T06:26:37.360" v="285" actId="255"/>
          <ac:spMkLst>
            <pc:docMk/>
            <pc:sldMk cId="1516362246" sldId="261"/>
            <ac:spMk id="3" creationId="{815624C0-854C-BF4A-0442-C8BED49B2E3B}"/>
          </ac:spMkLst>
        </pc:spChg>
      </pc:sldChg>
      <pc:sldChg chg="modSp mod">
        <pc:chgData name="akshay" userId="1ff97204a2467a14" providerId="LiveId" clId="{35779DEB-1E2F-4FED-9CDC-DC15F118C387}" dt="2023-02-01T11:34:12.142" v="6" actId="207"/>
        <pc:sldMkLst>
          <pc:docMk/>
          <pc:sldMk cId="757007430" sldId="262"/>
        </pc:sldMkLst>
        <pc:spChg chg="mod">
          <ac:chgData name="akshay" userId="1ff97204a2467a14" providerId="LiveId" clId="{35779DEB-1E2F-4FED-9CDC-DC15F118C387}" dt="2023-02-01T11:34:03.428" v="5" actId="207"/>
          <ac:spMkLst>
            <pc:docMk/>
            <pc:sldMk cId="757007430" sldId="262"/>
            <ac:spMk id="2" creationId="{883855C1-6001-2A63-7C4B-7D7B8FFCBF87}"/>
          </ac:spMkLst>
        </pc:spChg>
        <pc:spChg chg="mod">
          <ac:chgData name="akshay" userId="1ff97204a2467a14" providerId="LiveId" clId="{35779DEB-1E2F-4FED-9CDC-DC15F118C387}" dt="2023-02-01T11:34:12.142" v="6" actId="207"/>
          <ac:spMkLst>
            <pc:docMk/>
            <pc:sldMk cId="757007430" sldId="262"/>
            <ac:spMk id="3" creationId="{701E871D-0CD9-E4A9-447F-D7B28F6FE2E2}"/>
          </ac:spMkLst>
        </pc:spChg>
      </pc:sldChg>
      <pc:sldChg chg="modSp mod">
        <pc:chgData name="akshay" userId="1ff97204a2467a14" providerId="LiveId" clId="{35779DEB-1E2F-4FED-9CDC-DC15F118C387}" dt="2023-02-01T15:15:13.195" v="208" actId="20577"/>
        <pc:sldMkLst>
          <pc:docMk/>
          <pc:sldMk cId="329051270" sldId="264"/>
        </pc:sldMkLst>
        <pc:spChg chg="mod">
          <ac:chgData name="akshay" userId="1ff97204a2467a14" providerId="LiveId" clId="{35779DEB-1E2F-4FED-9CDC-DC15F118C387}" dt="2023-02-01T15:15:13.195" v="208" actId="20577"/>
          <ac:spMkLst>
            <pc:docMk/>
            <pc:sldMk cId="329051270" sldId="264"/>
            <ac:spMk id="25" creationId="{7A216241-663C-B90E-00AE-E73486E092DE}"/>
          </ac:spMkLst>
        </pc:spChg>
      </pc:sldChg>
      <pc:sldChg chg="modSp new mod">
        <pc:chgData name="akshay" userId="1ff97204a2467a14" providerId="LiveId" clId="{35779DEB-1E2F-4FED-9CDC-DC15F118C387}" dt="2023-02-01T11:35:59.857" v="15" actId="207"/>
        <pc:sldMkLst>
          <pc:docMk/>
          <pc:sldMk cId="3919454963" sldId="265"/>
        </pc:sldMkLst>
        <pc:spChg chg="mod">
          <ac:chgData name="akshay" userId="1ff97204a2467a14" providerId="LiveId" clId="{35779DEB-1E2F-4FED-9CDC-DC15F118C387}" dt="2023-02-01T11:35:59.857" v="15" actId="207"/>
          <ac:spMkLst>
            <pc:docMk/>
            <pc:sldMk cId="3919454963" sldId="265"/>
            <ac:spMk id="2" creationId="{6B9BFCB5-440B-E3AF-FF79-36044CFD9D29}"/>
          </ac:spMkLst>
        </pc:spChg>
        <pc:spChg chg="mod">
          <ac:chgData name="akshay" userId="1ff97204a2467a14" providerId="LiveId" clId="{35779DEB-1E2F-4FED-9CDC-DC15F118C387}" dt="2023-02-01T11:35:44.612" v="12" actId="27636"/>
          <ac:spMkLst>
            <pc:docMk/>
            <pc:sldMk cId="3919454963" sldId="265"/>
            <ac:spMk id="3" creationId="{4AB3BA71-A71F-6280-6F19-960975438BA7}"/>
          </ac:spMkLst>
        </pc:spChg>
      </pc:sldChg>
      <pc:sldChg chg="addSp delSp modSp new mod">
        <pc:chgData name="akshay" userId="1ff97204a2467a14" providerId="LiveId" clId="{35779DEB-1E2F-4FED-9CDC-DC15F118C387}" dt="2023-02-01T11:39:42.042" v="45" actId="207"/>
        <pc:sldMkLst>
          <pc:docMk/>
          <pc:sldMk cId="2492571712" sldId="266"/>
        </pc:sldMkLst>
        <pc:spChg chg="mod">
          <ac:chgData name="akshay" userId="1ff97204a2467a14" providerId="LiveId" clId="{35779DEB-1E2F-4FED-9CDC-DC15F118C387}" dt="2023-02-01T11:37:19.406" v="22" actId="255"/>
          <ac:spMkLst>
            <pc:docMk/>
            <pc:sldMk cId="2492571712" sldId="266"/>
            <ac:spMk id="2" creationId="{C550D48C-CBB0-44DA-9F04-27DC37768B06}"/>
          </ac:spMkLst>
        </pc:spChg>
        <pc:spChg chg="mod">
          <ac:chgData name="akshay" userId="1ff97204a2467a14" providerId="LiveId" clId="{35779DEB-1E2F-4FED-9CDC-DC15F118C387}" dt="2023-02-01T11:39:42.042" v="45" actId="207"/>
          <ac:spMkLst>
            <pc:docMk/>
            <pc:sldMk cId="2492571712" sldId="266"/>
            <ac:spMk id="3" creationId="{05D32717-0576-6314-7582-08AB3B0F70B4}"/>
          </ac:spMkLst>
        </pc:spChg>
        <pc:spChg chg="add del">
          <ac:chgData name="akshay" userId="1ff97204a2467a14" providerId="LiveId" clId="{35779DEB-1E2F-4FED-9CDC-DC15F118C387}" dt="2023-02-01T11:36:44.901" v="18"/>
          <ac:spMkLst>
            <pc:docMk/>
            <pc:sldMk cId="2492571712" sldId="266"/>
            <ac:spMk id="4" creationId="{1F243979-5C0E-6D16-7743-0D75F59CA26D}"/>
          </ac:spMkLst>
        </pc:spChg>
        <pc:spChg chg="add del">
          <ac:chgData name="akshay" userId="1ff97204a2467a14" providerId="LiveId" clId="{35779DEB-1E2F-4FED-9CDC-DC15F118C387}" dt="2023-02-01T11:36:44.901" v="18"/>
          <ac:spMkLst>
            <pc:docMk/>
            <pc:sldMk cId="2492571712" sldId="266"/>
            <ac:spMk id="5" creationId="{D373EBBD-2F5F-FD8B-7196-F1682CEDF8F1}"/>
          </ac:spMkLst>
        </pc:spChg>
        <pc:spChg chg="add del">
          <ac:chgData name="akshay" userId="1ff97204a2467a14" providerId="LiveId" clId="{35779DEB-1E2F-4FED-9CDC-DC15F118C387}" dt="2023-02-01T11:36:44.901" v="18"/>
          <ac:spMkLst>
            <pc:docMk/>
            <pc:sldMk cId="2492571712" sldId="266"/>
            <ac:spMk id="6" creationId="{36F82968-24BC-6E3F-B94E-E254E0489493}"/>
          </ac:spMkLst>
        </pc:spChg>
        <pc:spChg chg="add del">
          <ac:chgData name="akshay" userId="1ff97204a2467a14" providerId="LiveId" clId="{35779DEB-1E2F-4FED-9CDC-DC15F118C387}" dt="2023-02-01T11:36:50.051" v="20"/>
          <ac:spMkLst>
            <pc:docMk/>
            <pc:sldMk cId="2492571712" sldId="266"/>
            <ac:spMk id="7" creationId="{B4122F79-B51E-9294-E111-BEA4426296DA}"/>
          </ac:spMkLst>
        </pc:spChg>
        <pc:spChg chg="add del">
          <ac:chgData name="akshay" userId="1ff97204a2467a14" providerId="LiveId" clId="{35779DEB-1E2F-4FED-9CDC-DC15F118C387}" dt="2023-02-01T11:36:50.051" v="20"/>
          <ac:spMkLst>
            <pc:docMk/>
            <pc:sldMk cId="2492571712" sldId="266"/>
            <ac:spMk id="8" creationId="{6A3D1A7E-8299-831E-A12E-972DD0DB0127}"/>
          </ac:spMkLst>
        </pc:spChg>
        <pc:spChg chg="add del">
          <ac:chgData name="akshay" userId="1ff97204a2467a14" providerId="LiveId" clId="{35779DEB-1E2F-4FED-9CDC-DC15F118C387}" dt="2023-02-01T11:36:50.051" v="20"/>
          <ac:spMkLst>
            <pc:docMk/>
            <pc:sldMk cId="2492571712" sldId="266"/>
            <ac:spMk id="9" creationId="{D76B0F76-899E-0276-9A40-8C912DAD797B}"/>
          </ac:spMkLst>
        </pc:spChg>
        <pc:spChg chg="add del mod">
          <ac:chgData name="akshay" userId="1ff97204a2467a14" providerId="LiveId" clId="{35779DEB-1E2F-4FED-9CDC-DC15F118C387}" dt="2023-02-01T11:37:44.162" v="28"/>
          <ac:spMkLst>
            <pc:docMk/>
            <pc:sldMk cId="2492571712" sldId="266"/>
            <ac:spMk id="10" creationId="{D9EB7DCB-E733-0B4C-0EA7-9DC3B21E1BD4}"/>
          </ac:spMkLst>
        </pc:spChg>
        <pc:spChg chg="add del mod">
          <ac:chgData name="akshay" userId="1ff97204a2467a14" providerId="LiveId" clId="{35779DEB-1E2F-4FED-9CDC-DC15F118C387}" dt="2023-02-01T11:37:44.162" v="28"/>
          <ac:spMkLst>
            <pc:docMk/>
            <pc:sldMk cId="2492571712" sldId="266"/>
            <ac:spMk id="11" creationId="{5E3F1561-B662-2F7C-757E-4FE936A8728F}"/>
          </ac:spMkLst>
        </pc:spChg>
        <pc:spChg chg="add del mod">
          <ac:chgData name="akshay" userId="1ff97204a2467a14" providerId="LiveId" clId="{35779DEB-1E2F-4FED-9CDC-DC15F118C387}" dt="2023-02-01T11:37:44.162" v="28"/>
          <ac:spMkLst>
            <pc:docMk/>
            <pc:sldMk cId="2492571712" sldId="266"/>
            <ac:spMk id="12" creationId="{8CCD2991-B86F-9533-1518-D66DAF458ECB}"/>
          </ac:spMkLst>
        </pc:spChg>
        <pc:spChg chg="add del">
          <ac:chgData name="akshay" userId="1ff97204a2467a14" providerId="LiveId" clId="{35779DEB-1E2F-4FED-9CDC-DC15F118C387}" dt="2023-02-01T11:37:54.354" v="31"/>
          <ac:spMkLst>
            <pc:docMk/>
            <pc:sldMk cId="2492571712" sldId="266"/>
            <ac:spMk id="13" creationId="{1C7244F3-9B2A-A652-BA31-D861B7B033B3}"/>
          </ac:spMkLst>
        </pc:spChg>
        <pc:spChg chg="add del">
          <ac:chgData name="akshay" userId="1ff97204a2467a14" providerId="LiveId" clId="{35779DEB-1E2F-4FED-9CDC-DC15F118C387}" dt="2023-02-01T11:37:54.354" v="31"/>
          <ac:spMkLst>
            <pc:docMk/>
            <pc:sldMk cId="2492571712" sldId="266"/>
            <ac:spMk id="14" creationId="{0FD26397-6C80-F959-7302-ECC1290F81D4}"/>
          </ac:spMkLst>
        </pc:spChg>
        <pc:spChg chg="add del">
          <ac:chgData name="akshay" userId="1ff97204a2467a14" providerId="LiveId" clId="{35779DEB-1E2F-4FED-9CDC-DC15F118C387}" dt="2023-02-01T11:37:54.354" v="31"/>
          <ac:spMkLst>
            <pc:docMk/>
            <pc:sldMk cId="2492571712" sldId="266"/>
            <ac:spMk id="15" creationId="{CCC9C921-840E-4A71-FA94-127BDFEE2641}"/>
          </ac:spMkLst>
        </pc:spChg>
        <pc:spChg chg="add del">
          <ac:chgData name="akshay" userId="1ff97204a2467a14" providerId="LiveId" clId="{35779DEB-1E2F-4FED-9CDC-DC15F118C387}" dt="2023-02-01T11:38:08.923" v="33"/>
          <ac:spMkLst>
            <pc:docMk/>
            <pc:sldMk cId="2492571712" sldId="266"/>
            <ac:spMk id="16" creationId="{25534A56-D6C0-67FB-34AB-6B4A691DD1FB}"/>
          </ac:spMkLst>
        </pc:spChg>
        <pc:spChg chg="add del">
          <ac:chgData name="akshay" userId="1ff97204a2467a14" providerId="LiveId" clId="{35779DEB-1E2F-4FED-9CDC-DC15F118C387}" dt="2023-02-01T11:38:08.923" v="33"/>
          <ac:spMkLst>
            <pc:docMk/>
            <pc:sldMk cId="2492571712" sldId="266"/>
            <ac:spMk id="17" creationId="{885449FC-8E3C-F24C-499C-383EB86C83A0}"/>
          </ac:spMkLst>
        </pc:spChg>
        <pc:spChg chg="add del">
          <ac:chgData name="akshay" userId="1ff97204a2467a14" providerId="LiveId" clId="{35779DEB-1E2F-4FED-9CDC-DC15F118C387}" dt="2023-02-01T11:38:08.923" v="33"/>
          <ac:spMkLst>
            <pc:docMk/>
            <pc:sldMk cId="2492571712" sldId="266"/>
            <ac:spMk id="18" creationId="{CC3AAE06-D505-3C4E-B985-2B679E7BAB95}"/>
          </ac:spMkLst>
        </pc:spChg>
        <pc:spChg chg="add del">
          <ac:chgData name="akshay" userId="1ff97204a2467a14" providerId="LiveId" clId="{35779DEB-1E2F-4FED-9CDC-DC15F118C387}" dt="2023-02-01T11:39:13.181" v="36"/>
          <ac:spMkLst>
            <pc:docMk/>
            <pc:sldMk cId="2492571712" sldId="266"/>
            <ac:spMk id="19" creationId="{D2187A8A-DB4D-7354-6CA1-EFF0B71E561E}"/>
          </ac:spMkLst>
        </pc:spChg>
        <pc:spChg chg="add del">
          <ac:chgData name="akshay" userId="1ff97204a2467a14" providerId="LiveId" clId="{35779DEB-1E2F-4FED-9CDC-DC15F118C387}" dt="2023-02-01T11:39:13.181" v="36"/>
          <ac:spMkLst>
            <pc:docMk/>
            <pc:sldMk cId="2492571712" sldId="266"/>
            <ac:spMk id="20" creationId="{4B906290-A803-9341-2E47-7FF50F7EC40D}"/>
          </ac:spMkLst>
        </pc:spChg>
        <pc:spChg chg="add del">
          <ac:chgData name="akshay" userId="1ff97204a2467a14" providerId="LiveId" clId="{35779DEB-1E2F-4FED-9CDC-DC15F118C387}" dt="2023-02-01T11:39:13.181" v="36"/>
          <ac:spMkLst>
            <pc:docMk/>
            <pc:sldMk cId="2492571712" sldId="266"/>
            <ac:spMk id="21" creationId="{525DAF7E-8A3B-B52D-A400-95BEE847E6D8}"/>
          </ac:spMkLst>
        </pc:spChg>
        <pc:spChg chg="add del">
          <ac:chgData name="akshay" userId="1ff97204a2467a14" providerId="LiveId" clId="{35779DEB-1E2F-4FED-9CDC-DC15F118C387}" dt="2023-02-01T11:39:20.229" v="39"/>
          <ac:spMkLst>
            <pc:docMk/>
            <pc:sldMk cId="2492571712" sldId="266"/>
            <ac:spMk id="22" creationId="{13D6BBD4-0677-FB1B-D1F6-7C8CAE550530}"/>
          </ac:spMkLst>
        </pc:spChg>
        <pc:spChg chg="add del">
          <ac:chgData name="akshay" userId="1ff97204a2467a14" providerId="LiveId" clId="{35779DEB-1E2F-4FED-9CDC-DC15F118C387}" dt="2023-02-01T11:39:20.229" v="39"/>
          <ac:spMkLst>
            <pc:docMk/>
            <pc:sldMk cId="2492571712" sldId="266"/>
            <ac:spMk id="23" creationId="{2DF930DF-69FF-C13D-1C19-C5358C0B50D0}"/>
          </ac:spMkLst>
        </pc:spChg>
        <pc:spChg chg="add del">
          <ac:chgData name="akshay" userId="1ff97204a2467a14" providerId="LiveId" clId="{35779DEB-1E2F-4FED-9CDC-DC15F118C387}" dt="2023-02-01T11:39:20.229" v="39"/>
          <ac:spMkLst>
            <pc:docMk/>
            <pc:sldMk cId="2492571712" sldId="266"/>
            <ac:spMk id="24" creationId="{FE566780-72D2-450C-7D61-65590A42A064}"/>
          </ac:spMkLst>
        </pc:spChg>
      </pc:sldChg>
      <pc:sldChg chg="modSp new mod">
        <pc:chgData name="akshay" userId="1ff97204a2467a14" providerId="LiveId" clId="{35779DEB-1E2F-4FED-9CDC-DC15F118C387}" dt="2023-02-01T11:41:15.130" v="87" actId="207"/>
        <pc:sldMkLst>
          <pc:docMk/>
          <pc:sldMk cId="3629739408" sldId="267"/>
        </pc:sldMkLst>
        <pc:spChg chg="mod">
          <ac:chgData name="akshay" userId="1ff97204a2467a14" providerId="LiveId" clId="{35779DEB-1E2F-4FED-9CDC-DC15F118C387}" dt="2023-02-01T11:41:01.014" v="82" actId="20577"/>
          <ac:spMkLst>
            <pc:docMk/>
            <pc:sldMk cId="3629739408" sldId="267"/>
            <ac:spMk id="2" creationId="{6653D96B-BEC1-7996-6019-594E8ED32F67}"/>
          </ac:spMkLst>
        </pc:spChg>
        <pc:spChg chg="mod">
          <ac:chgData name="akshay" userId="1ff97204a2467a14" providerId="LiveId" clId="{35779DEB-1E2F-4FED-9CDC-DC15F118C387}" dt="2023-02-01T11:41:15.130" v="87" actId="207"/>
          <ac:spMkLst>
            <pc:docMk/>
            <pc:sldMk cId="3629739408" sldId="267"/>
            <ac:spMk id="3" creationId="{CA806CA9-A3A8-5A53-415F-9B9CC286A0B5}"/>
          </ac:spMkLst>
        </pc:spChg>
      </pc:sldChg>
      <pc:sldChg chg="modSp new mod">
        <pc:chgData name="akshay" userId="1ff97204a2467a14" providerId="LiveId" clId="{35779DEB-1E2F-4FED-9CDC-DC15F118C387}" dt="2023-02-01T11:42:58.588" v="113" actId="113"/>
        <pc:sldMkLst>
          <pc:docMk/>
          <pc:sldMk cId="653701912" sldId="268"/>
        </pc:sldMkLst>
        <pc:spChg chg="mod">
          <ac:chgData name="akshay" userId="1ff97204a2467a14" providerId="LiveId" clId="{35779DEB-1E2F-4FED-9CDC-DC15F118C387}" dt="2023-02-01T11:41:40.199" v="102" actId="113"/>
          <ac:spMkLst>
            <pc:docMk/>
            <pc:sldMk cId="653701912" sldId="268"/>
            <ac:spMk id="2" creationId="{39E83283-8931-70DE-5165-760DBEF25097}"/>
          </ac:spMkLst>
        </pc:spChg>
        <pc:spChg chg="mod">
          <ac:chgData name="akshay" userId="1ff97204a2467a14" providerId="LiveId" clId="{35779DEB-1E2F-4FED-9CDC-DC15F118C387}" dt="2023-02-01T11:42:58.588" v="113" actId="113"/>
          <ac:spMkLst>
            <pc:docMk/>
            <pc:sldMk cId="653701912" sldId="268"/>
            <ac:spMk id="3" creationId="{52669A0A-E65D-E25D-0E67-7E01A726505C}"/>
          </ac:spMkLst>
        </pc:spChg>
      </pc:sldChg>
      <pc:sldChg chg="modSp new mod">
        <pc:chgData name="akshay" userId="1ff97204a2467a14" providerId="LiveId" clId="{35779DEB-1E2F-4FED-9CDC-DC15F118C387}" dt="2023-02-02T05:20:40.364" v="251" actId="122"/>
        <pc:sldMkLst>
          <pc:docMk/>
          <pc:sldMk cId="1046011527" sldId="269"/>
        </pc:sldMkLst>
        <pc:spChg chg="mod">
          <ac:chgData name="akshay" userId="1ff97204a2467a14" providerId="LiveId" clId="{35779DEB-1E2F-4FED-9CDC-DC15F118C387}" dt="2023-02-02T05:20:40.364" v="251" actId="122"/>
          <ac:spMkLst>
            <pc:docMk/>
            <pc:sldMk cId="1046011527" sldId="269"/>
            <ac:spMk id="2" creationId="{7996934D-BCBB-997C-D5CD-AC5FF0C1921C}"/>
          </ac:spMkLst>
        </pc:spChg>
      </pc:sldChg>
      <pc:sldChg chg="modSp new mod">
        <pc:chgData name="akshay" userId="1ff97204a2467a14" providerId="LiveId" clId="{35779DEB-1E2F-4FED-9CDC-DC15F118C387}" dt="2023-02-02T07:02:09.956" v="311" actId="207"/>
        <pc:sldMkLst>
          <pc:docMk/>
          <pc:sldMk cId="2847626575" sldId="270"/>
        </pc:sldMkLst>
        <pc:spChg chg="mod">
          <ac:chgData name="akshay" userId="1ff97204a2467a14" providerId="LiveId" clId="{35779DEB-1E2F-4FED-9CDC-DC15F118C387}" dt="2023-02-02T06:59:01.488" v="298" actId="122"/>
          <ac:spMkLst>
            <pc:docMk/>
            <pc:sldMk cId="2847626575" sldId="270"/>
            <ac:spMk id="2" creationId="{FDA82EB0-5953-A3D2-C6CF-DEBEC14922F6}"/>
          </ac:spMkLst>
        </pc:spChg>
        <pc:spChg chg="mod">
          <ac:chgData name="akshay" userId="1ff97204a2467a14" providerId="LiveId" clId="{35779DEB-1E2F-4FED-9CDC-DC15F118C387}" dt="2023-02-02T07:02:09.956" v="311" actId="207"/>
          <ac:spMkLst>
            <pc:docMk/>
            <pc:sldMk cId="2847626575" sldId="270"/>
            <ac:spMk id="3" creationId="{CC8351DB-72AA-6C72-B2FA-47E392579DD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B9EBBA-996F-894A-B54A-D6246ED52CEA}" type="datetimeFigureOut">
              <a:rPr lang="en-US" smtClean="0"/>
              <a:pPr/>
              <a:t>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83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1892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7961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02102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20783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B482E8-6E0E-1B4F-B1FD-C69DB9E858D9}" type="datetimeFigureOut">
              <a:rPr lang="en-US" smtClean="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340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B482E8-6E0E-1B4F-B1FD-C69DB9E858D9}" type="datetimeFigureOut">
              <a:rPr lang="en-US" smtClean="0"/>
              <a:pPr/>
              <a:t>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299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C52C72-DE31-F449-A4ED-4C594FD9140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60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62726E-379B-B349-9EED-81ED093FA806}"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80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60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816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97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35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29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185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9116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B482E8-6E0E-1B4F-B1FD-C69DB9E858D9}" type="datetimeFigureOut">
              <a:rPr lang="en-US" smtClean="0"/>
              <a:pPr/>
              <a:t>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14833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nkitnitjsr13.medium.com/math-behind-decision-tree-algorithm-2aa398561d6d" TargetMode="External"/><Relationship Id="rId2" Type="http://schemas.openxmlformats.org/officeDocument/2006/relationships/hyperlink" Target="https://www.saedsayad.com/decision_tree_reg.htm" TargetMode="External"/><Relationship Id="rId1" Type="http://schemas.openxmlformats.org/officeDocument/2006/relationships/slideLayout" Target="../slideLayouts/slideLayout2.xml"/><Relationship Id="rId6" Type="http://schemas.openxmlformats.org/officeDocument/2006/relationships/hyperlink" Target="https://towardsdatascience.com/decision-trees-d07e0f420175" TargetMode="External"/><Relationship Id="rId5" Type="http://schemas.openxmlformats.org/officeDocument/2006/relationships/hyperlink" Target="https://www.geeksforgeeks.org/cart-classification-and-regression-tree-in-machine-learning/" TargetMode="External"/><Relationship Id="rId4" Type="http://schemas.openxmlformats.org/officeDocument/2006/relationships/hyperlink" Target="https://www.datascienceprophet.com/understanding-the-mathematics-behind-the-decision-tree-algorithm-part-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0722-325B-AD6D-2BA8-2924AC5AD7CC}"/>
              </a:ext>
            </a:extLst>
          </p:cNvPr>
          <p:cNvSpPr>
            <a:spLocks noGrp="1"/>
          </p:cNvSpPr>
          <p:nvPr>
            <p:ph type="ctrTitle"/>
          </p:nvPr>
        </p:nvSpPr>
        <p:spPr/>
        <p:txBody>
          <a:bodyPr/>
          <a:lstStyle/>
          <a:p>
            <a:r>
              <a:rPr lang="en-US" dirty="0"/>
              <a:t>Decision Tree Regression(CART)</a:t>
            </a:r>
            <a:endParaRPr lang="en-IN" dirty="0"/>
          </a:p>
        </p:txBody>
      </p:sp>
      <p:sp>
        <p:nvSpPr>
          <p:cNvPr id="3" name="Subtitle 2">
            <a:extLst>
              <a:ext uri="{FF2B5EF4-FFF2-40B4-BE49-F238E27FC236}">
                <a16:creationId xmlns:a16="http://schemas.microsoft.com/office/drawing/2014/main" id="{97901320-FCC0-84E7-493F-1EF1CBED8484}"/>
              </a:ext>
            </a:extLst>
          </p:cNvPr>
          <p:cNvSpPr>
            <a:spLocks noGrp="1"/>
          </p:cNvSpPr>
          <p:nvPr>
            <p:ph type="subTitle" idx="1"/>
          </p:nvPr>
        </p:nvSpPr>
        <p:spPr>
          <a:xfrm>
            <a:off x="9276084" y="5408853"/>
            <a:ext cx="1870137" cy="930767"/>
          </a:xfrm>
        </p:spPr>
        <p:txBody>
          <a:bodyPr>
            <a:normAutofit fontScale="92500"/>
          </a:bodyPr>
          <a:lstStyle/>
          <a:p>
            <a:r>
              <a:rPr lang="en-US" sz="2000" dirty="0"/>
              <a:t>Presented by,</a:t>
            </a:r>
          </a:p>
          <a:p>
            <a:r>
              <a:rPr lang="en-IN" sz="2000" dirty="0"/>
              <a:t>Akshaya K P</a:t>
            </a:r>
          </a:p>
        </p:txBody>
      </p:sp>
    </p:spTree>
    <p:extLst>
      <p:ext uri="{BB962C8B-B14F-4D97-AF65-F5344CB8AC3E}">
        <p14:creationId xmlns:p14="http://schemas.microsoft.com/office/powerpoint/2010/main" val="409611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FCB5-440B-E3AF-FF79-36044CFD9D29}"/>
              </a:ext>
            </a:extLst>
          </p:cNvPr>
          <p:cNvSpPr>
            <a:spLocks noGrp="1"/>
          </p:cNvSpPr>
          <p:nvPr>
            <p:ph type="title"/>
          </p:nvPr>
        </p:nvSpPr>
        <p:spPr/>
        <p:txBody>
          <a:bodyPr/>
          <a:lstStyle/>
          <a:p>
            <a:r>
              <a:rPr lang="en-US" sz="3200" b="0" i="0" dirty="0">
                <a:solidFill>
                  <a:schemeClr val="bg1"/>
                </a:solidFill>
                <a:effectLst/>
                <a:latin typeface="Söhne"/>
              </a:rPr>
              <a:t>Advantages of Decision Tree Regression in CART:</a:t>
            </a:r>
            <a:br>
              <a:rPr lang="en-US" b="0" i="0" dirty="0">
                <a:solidFill>
                  <a:schemeClr val="tx1"/>
                </a:solidFill>
                <a:effectLst/>
                <a:latin typeface="Söhne"/>
              </a:rPr>
            </a:br>
            <a:endParaRPr lang="en-IN" dirty="0"/>
          </a:p>
        </p:txBody>
      </p:sp>
      <p:sp>
        <p:nvSpPr>
          <p:cNvPr id="3" name="Content Placeholder 2">
            <a:extLst>
              <a:ext uri="{FF2B5EF4-FFF2-40B4-BE49-F238E27FC236}">
                <a16:creationId xmlns:a16="http://schemas.microsoft.com/office/drawing/2014/main" id="{4AB3BA71-A71F-6280-6F19-960975438BA7}"/>
              </a:ext>
            </a:extLst>
          </p:cNvPr>
          <p:cNvSpPr>
            <a:spLocks noGrp="1"/>
          </p:cNvSpPr>
          <p:nvPr>
            <p:ph idx="1"/>
          </p:nvPr>
        </p:nvSpPr>
        <p:spPr/>
        <p:txBody>
          <a:bodyPr>
            <a:normAutofit/>
          </a:bodyPr>
          <a:lstStyle/>
          <a:p>
            <a:pPr algn="l">
              <a:buFont typeface="+mj-lt"/>
              <a:buAutoNum type="arabicPeriod"/>
            </a:pPr>
            <a:r>
              <a:rPr lang="en-US" b="0" i="0" dirty="0">
                <a:solidFill>
                  <a:schemeClr val="tx1"/>
                </a:solidFill>
                <a:effectLst/>
                <a:latin typeface="Söhne"/>
              </a:rPr>
              <a:t>Interpretability: Decision trees are easy to interpret and visualize, allowing the user to understand the relationship between the features and the target variable, and how the model is making predictions.</a:t>
            </a:r>
          </a:p>
          <a:p>
            <a:pPr algn="l">
              <a:buFont typeface="+mj-lt"/>
              <a:buAutoNum type="arabicPeriod"/>
            </a:pPr>
            <a:r>
              <a:rPr lang="en-US" b="0" i="0" dirty="0">
                <a:solidFill>
                  <a:schemeClr val="tx1"/>
                </a:solidFill>
                <a:effectLst/>
                <a:latin typeface="Söhne"/>
              </a:rPr>
              <a:t>Handling missing values and non-linear relationships: Decision trees can handle missing values and non-linear relationships between the features and target variable without requiring additional pre-processing.</a:t>
            </a:r>
          </a:p>
          <a:p>
            <a:pPr algn="l">
              <a:buFont typeface="+mj-lt"/>
              <a:buAutoNum type="arabicPeriod"/>
            </a:pPr>
            <a:r>
              <a:rPr lang="en-US" b="0" i="0" dirty="0">
                <a:solidFill>
                  <a:schemeClr val="tx1"/>
                </a:solidFill>
                <a:effectLst/>
                <a:latin typeface="Söhne"/>
              </a:rPr>
              <a:t>Fast Training and Prediction: Decision trees can be trained and make predictions very quickly, making them a good choice for large datasets.</a:t>
            </a:r>
          </a:p>
          <a:p>
            <a:pPr algn="l">
              <a:buFont typeface="+mj-lt"/>
              <a:buAutoNum type="arabicPeriod"/>
            </a:pPr>
            <a:r>
              <a:rPr lang="en-US" b="0" i="0" dirty="0">
                <a:solidFill>
                  <a:schemeClr val="tx1"/>
                </a:solidFill>
                <a:effectLst/>
                <a:latin typeface="Söhne"/>
              </a:rPr>
              <a:t>Robust to Outliers: Decision trees are robust to outliers, and do not require normalization of the input data.</a:t>
            </a:r>
          </a:p>
          <a:p>
            <a:endParaRPr lang="en-IN" dirty="0">
              <a:solidFill>
                <a:schemeClr val="tx1"/>
              </a:solidFill>
            </a:endParaRPr>
          </a:p>
        </p:txBody>
      </p:sp>
    </p:spTree>
    <p:extLst>
      <p:ext uri="{BB962C8B-B14F-4D97-AF65-F5344CB8AC3E}">
        <p14:creationId xmlns:p14="http://schemas.microsoft.com/office/powerpoint/2010/main" val="391945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D48C-CBB0-44DA-9F04-27DC37768B06}"/>
              </a:ext>
            </a:extLst>
          </p:cNvPr>
          <p:cNvSpPr>
            <a:spLocks noGrp="1"/>
          </p:cNvSpPr>
          <p:nvPr>
            <p:ph type="title"/>
          </p:nvPr>
        </p:nvSpPr>
        <p:spPr/>
        <p:txBody>
          <a:bodyPr/>
          <a:lstStyle/>
          <a:p>
            <a:r>
              <a:rPr lang="en-US" sz="2800" b="0" i="0" dirty="0">
                <a:solidFill>
                  <a:srgbClr val="D1D5DB"/>
                </a:solidFill>
                <a:effectLst/>
                <a:latin typeface="Söhne"/>
              </a:rPr>
              <a:t>Disadvantages of Decision Tree Regression in CART:</a:t>
            </a:r>
            <a:endParaRPr lang="en-IN" sz="2800" dirty="0"/>
          </a:p>
        </p:txBody>
      </p:sp>
      <p:sp>
        <p:nvSpPr>
          <p:cNvPr id="3" name="Content Placeholder 2">
            <a:extLst>
              <a:ext uri="{FF2B5EF4-FFF2-40B4-BE49-F238E27FC236}">
                <a16:creationId xmlns:a16="http://schemas.microsoft.com/office/drawing/2014/main" id="{05D32717-0576-6314-7582-08AB3B0F70B4}"/>
              </a:ext>
            </a:extLst>
          </p:cNvPr>
          <p:cNvSpPr>
            <a:spLocks noGrp="1"/>
          </p:cNvSpPr>
          <p:nvPr>
            <p:ph idx="1"/>
          </p:nvPr>
        </p:nvSpPr>
        <p:spPr/>
        <p:txBody>
          <a:bodyPr/>
          <a:lstStyle/>
          <a:p>
            <a:pPr algn="l">
              <a:buFont typeface="+mj-lt"/>
              <a:buAutoNum type="arabicPeriod"/>
            </a:pPr>
            <a:r>
              <a:rPr lang="en-US" b="0" i="0" dirty="0">
                <a:solidFill>
                  <a:schemeClr val="tx1"/>
                </a:solidFill>
                <a:effectLst/>
                <a:latin typeface="Söhne"/>
              </a:rPr>
              <a:t>Overfitting: Decision trees can easily overfit the training data, leading to poor generalization to new, unseen data.</a:t>
            </a:r>
          </a:p>
          <a:p>
            <a:pPr algn="l">
              <a:buFont typeface="+mj-lt"/>
              <a:buAutoNum type="arabicPeriod"/>
            </a:pPr>
            <a:r>
              <a:rPr lang="en-US" b="0" i="0" dirty="0">
                <a:solidFill>
                  <a:schemeClr val="tx1"/>
                </a:solidFill>
                <a:effectLst/>
                <a:latin typeface="Söhne"/>
              </a:rPr>
              <a:t>Instability: Small changes in the training data can result in large changes in the structure of the tree, leading to instability in the model.</a:t>
            </a:r>
          </a:p>
          <a:p>
            <a:pPr algn="l">
              <a:buFont typeface="+mj-lt"/>
              <a:buAutoNum type="arabicPeriod"/>
            </a:pPr>
            <a:r>
              <a:rPr lang="en-US" b="0" i="0" dirty="0">
                <a:solidFill>
                  <a:schemeClr val="tx1"/>
                </a:solidFill>
                <a:effectLst/>
                <a:latin typeface="Söhne"/>
              </a:rPr>
              <a:t>Bias towards features with many categories: Decision trees can be biased towards features with many categories, as they tend to appear higher up in the tree.</a:t>
            </a:r>
          </a:p>
          <a:p>
            <a:pPr marL="0" indent="0">
              <a:buNone/>
            </a:pPr>
            <a:endParaRPr lang="en-IN" dirty="0">
              <a:solidFill>
                <a:schemeClr val="tx1"/>
              </a:solidFill>
            </a:endParaRPr>
          </a:p>
        </p:txBody>
      </p:sp>
    </p:spTree>
    <p:extLst>
      <p:ext uri="{BB962C8B-B14F-4D97-AF65-F5344CB8AC3E}">
        <p14:creationId xmlns:p14="http://schemas.microsoft.com/office/powerpoint/2010/main" val="249257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283-8931-70DE-5165-760DBEF25097}"/>
              </a:ext>
            </a:extLst>
          </p:cNvPr>
          <p:cNvSpPr>
            <a:spLocks noGrp="1"/>
          </p:cNvSpPr>
          <p:nvPr>
            <p:ph type="title"/>
          </p:nvPr>
        </p:nvSpPr>
        <p:spPr/>
        <p:txBody>
          <a:bodyPr/>
          <a:lstStyle/>
          <a:p>
            <a:pPr algn="ctr"/>
            <a:r>
              <a:rPr lang="en-US" b="1" dirty="0"/>
              <a:t>Applications</a:t>
            </a:r>
            <a:endParaRPr lang="en-IN" b="1" dirty="0"/>
          </a:p>
        </p:txBody>
      </p:sp>
      <p:sp>
        <p:nvSpPr>
          <p:cNvPr id="3" name="Content Placeholder 2">
            <a:extLst>
              <a:ext uri="{FF2B5EF4-FFF2-40B4-BE49-F238E27FC236}">
                <a16:creationId xmlns:a16="http://schemas.microsoft.com/office/drawing/2014/main" id="{52669A0A-E65D-E25D-0E67-7E01A726505C}"/>
              </a:ext>
            </a:extLst>
          </p:cNvPr>
          <p:cNvSpPr>
            <a:spLocks noGrp="1"/>
          </p:cNvSpPr>
          <p:nvPr>
            <p:ph idx="1"/>
          </p:nvPr>
        </p:nvSpPr>
        <p:spPr>
          <a:xfrm>
            <a:off x="1090708" y="2710032"/>
            <a:ext cx="8825659" cy="3416300"/>
          </a:xfrm>
        </p:spPr>
        <p:txBody>
          <a:bodyPr>
            <a:normAutofit fontScale="85000" lnSpcReduction="20000"/>
          </a:bodyPr>
          <a:lstStyle/>
          <a:p>
            <a:pPr algn="l">
              <a:buFont typeface="+mj-lt"/>
              <a:buAutoNum type="arabicPeriod"/>
            </a:pPr>
            <a:r>
              <a:rPr lang="en-US" b="1" i="0" dirty="0">
                <a:solidFill>
                  <a:schemeClr val="tx1"/>
                </a:solidFill>
                <a:effectLst/>
                <a:latin typeface="Söhne"/>
              </a:rPr>
              <a:t>Business and Economics: </a:t>
            </a:r>
            <a:r>
              <a:rPr lang="en-US" b="0" i="0" dirty="0">
                <a:solidFill>
                  <a:schemeClr val="tx1"/>
                </a:solidFill>
                <a:effectLst/>
                <a:latin typeface="Söhne"/>
              </a:rPr>
              <a:t>Decision trees can be used to predict consumer behavior, forecast market trends, and make investment decisions.</a:t>
            </a:r>
          </a:p>
          <a:p>
            <a:pPr algn="l">
              <a:buFont typeface="+mj-lt"/>
              <a:buAutoNum type="arabicPeriod"/>
            </a:pPr>
            <a:r>
              <a:rPr lang="en-US" b="1" i="0" dirty="0">
                <a:solidFill>
                  <a:schemeClr val="tx1"/>
                </a:solidFill>
                <a:effectLst/>
                <a:latin typeface="Söhne"/>
              </a:rPr>
              <a:t>Healthcare</a:t>
            </a:r>
            <a:r>
              <a:rPr lang="en-US" b="0" i="0" dirty="0">
                <a:solidFill>
                  <a:schemeClr val="tx1"/>
                </a:solidFill>
                <a:effectLst/>
                <a:latin typeface="Söhne"/>
              </a:rPr>
              <a:t>: Decision trees can be used to diagnose diseases, predict patient outcomes, and personalize treatments based on individual patient characteristics.</a:t>
            </a:r>
          </a:p>
          <a:p>
            <a:pPr algn="l">
              <a:buFont typeface="+mj-lt"/>
              <a:buAutoNum type="arabicPeriod"/>
            </a:pPr>
            <a:r>
              <a:rPr lang="en-US" b="1" i="0" dirty="0">
                <a:solidFill>
                  <a:schemeClr val="tx1"/>
                </a:solidFill>
                <a:effectLst/>
                <a:latin typeface="Söhne"/>
              </a:rPr>
              <a:t>Environmental Science</a:t>
            </a:r>
            <a:r>
              <a:rPr lang="en-US" b="0" i="0" dirty="0">
                <a:solidFill>
                  <a:schemeClr val="tx1"/>
                </a:solidFill>
                <a:effectLst/>
                <a:latin typeface="Söhne"/>
              </a:rPr>
              <a:t>: Decision trees can be used to predict the impact of environmental changes on biodiversity, ecosystems, and species populations.</a:t>
            </a:r>
          </a:p>
          <a:p>
            <a:pPr algn="l">
              <a:buFont typeface="+mj-lt"/>
              <a:buAutoNum type="arabicPeriod"/>
            </a:pPr>
            <a:r>
              <a:rPr lang="en-US" b="1" i="0" dirty="0">
                <a:solidFill>
                  <a:schemeClr val="tx1"/>
                </a:solidFill>
                <a:effectLst/>
                <a:latin typeface="Söhne"/>
              </a:rPr>
              <a:t>Marketing</a:t>
            </a:r>
            <a:r>
              <a:rPr lang="en-US" b="0" i="0" dirty="0">
                <a:solidFill>
                  <a:schemeClr val="tx1"/>
                </a:solidFill>
                <a:effectLst/>
                <a:latin typeface="Söhne"/>
              </a:rPr>
              <a:t>: Decision trees can be used to analyze customer demographics, preferences, and behavior, and to develop targeted marketing campaigns.</a:t>
            </a:r>
          </a:p>
          <a:p>
            <a:pPr algn="l">
              <a:buFont typeface="+mj-lt"/>
              <a:buAutoNum type="arabicPeriod"/>
            </a:pPr>
            <a:r>
              <a:rPr lang="en-US" b="1" i="0" dirty="0">
                <a:solidFill>
                  <a:schemeClr val="tx1"/>
                </a:solidFill>
                <a:effectLst/>
                <a:latin typeface="Söhne"/>
              </a:rPr>
              <a:t>Fraud Detection: </a:t>
            </a:r>
            <a:r>
              <a:rPr lang="en-US" b="0" i="0" dirty="0">
                <a:solidFill>
                  <a:schemeClr val="tx1"/>
                </a:solidFill>
                <a:effectLst/>
                <a:latin typeface="Söhne"/>
              </a:rPr>
              <a:t>Decision trees can be used to identify unusual patterns of behavior and detect potential fraudulent activity in financial transactions.</a:t>
            </a:r>
          </a:p>
          <a:p>
            <a:pPr algn="l">
              <a:buFont typeface="+mj-lt"/>
              <a:buAutoNum type="arabicPeriod"/>
            </a:pPr>
            <a:r>
              <a:rPr lang="en-US" b="1" i="0" dirty="0">
                <a:solidFill>
                  <a:schemeClr val="tx1"/>
                </a:solidFill>
                <a:effectLst/>
                <a:latin typeface="Söhne"/>
              </a:rPr>
              <a:t>Quality Control: </a:t>
            </a:r>
            <a:r>
              <a:rPr lang="en-US" b="0" i="0" dirty="0">
                <a:solidFill>
                  <a:schemeClr val="tx1"/>
                </a:solidFill>
                <a:effectLst/>
                <a:latin typeface="Söhne"/>
              </a:rPr>
              <a:t>Decision trees can be used to identify the causes of defects in products, and to improve quality control processes in manufacturing.</a:t>
            </a:r>
          </a:p>
          <a:p>
            <a:pPr algn="l">
              <a:buFont typeface="+mj-lt"/>
              <a:buAutoNum type="arabicPeriod"/>
            </a:pPr>
            <a:r>
              <a:rPr lang="en-US" b="1" i="0" dirty="0">
                <a:solidFill>
                  <a:schemeClr val="tx1"/>
                </a:solidFill>
                <a:effectLst/>
                <a:latin typeface="Söhne"/>
              </a:rPr>
              <a:t>Agriculture: </a:t>
            </a:r>
            <a:r>
              <a:rPr lang="en-US" b="0" i="0" dirty="0">
                <a:solidFill>
                  <a:schemeClr val="tx1"/>
                </a:solidFill>
                <a:effectLst/>
                <a:latin typeface="Söhne"/>
              </a:rPr>
              <a:t>Decision trees can be used to predict crop yields, and to optimize irrigation, fertilization, and pest control practices.</a:t>
            </a:r>
          </a:p>
          <a:p>
            <a:endParaRPr lang="en-IN" dirty="0">
              <a:solidFill>
                <a:schemeClr val="tx1"/>
              </a:solidFill>
            </a:endParaRPr>
          </a:p>
        </p:txBody>
      </p:sp>
    </p:spTree>
    <p:extLst>
      <p:ext uri="{BB962C8B-B14F-4D97-AF65-F5344CB8AC3E}">
        <p14:creationId xmlns:p14="http://schemas.microsoft.com/office/powerpoint/2010/main" val="65370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EB0-5953-A3D2-C6CF-DEBEC14922F6}"/>
              </a:ext>
            </a:extLst>
          </p:cNvPr>
          <p:cNvSpPr>
            <a:spLocks noGrp="1"/>
          </p:cNvSpPr>
          <p:nvPr>
            <p:ph type="title"/>
          </p:nvPr>
        </p:nvSpPr>
        <p:spPr/>
        <p:txBody>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CC8351DB-72AA-6C72-B2FA-47E392579DD0}"/>
              </a:ext>
            </a:extLst>
          </p:cNvPr>
          <p:cNvSpPr>
            <a:spLocks noGrp="1"/>
          </p:cNvSpPr>
          <p:nvPr>
            <p:ph idx="1"/>
          </p:nvPr>
        </p:nvSpPr>
        <p:spPr/>
        <p:txBody>
          <a:bodyPr/>
          <a:lstStyle/>
          <a:p>
            <a:r>
              <a:rPr lang="en-IN" dirty="0">
                <a:solidFill>
                  <a:schemeClr val="tx1"/>
                </a:solidFill>
                <a:hlinkClick r:id="rId2">
                  <a:extLst>
                    <a:ext uri="{A12FA001-AC4F-418D-AE19-62706E023703}">
                      <ahyp:hlinkClr xmlns:ahyp="http://schemas.microsoft.com/office/drawing/2018/hyperlinkcolor" val="tx"/>
                    </a:ext>
                  </a:extLst>
                </a:hlinkClick>
              </a:rPr>
              <a:t>https://www.saedsayad.com/decision_tree_reg.htm</a:t>
            </a:r>
            <a:endParaRPr lang="en-IN" dirty="0">
              <a:solidFill>
                <a:schemeClr val="tx1"/>
              </a:solidFill>
            </a:endParaRPr>
          </a:p>
          <a:p>
            <a:r>
              <a:rPr lang="en-IN" dirty="0">
                <a:solidFill>
                  <a:schemeClr val="tx1"/>
                </a:solidFill>
                <a:hlinkClick r:id="rId3">
                  <a:extLst>
                    <a:ext uri="{A12FA001-AC4F-418D-AE19-62706E023703}">
                      <ahyp:hlinkClr xmlns:ahyp="http://schemas.microsoft.com/office/drawing/2018/hyperlinkcolor" val="tx"/>
                    </a:ext>
                  </a:extLst>
                </a:hlinkClick>
              </a:rPr>
              <a:t>https://ankitnitjsr13.medium.com/math-behind-decision-tree-algorithm-2aa398561d6d</a:t>
            </a:r>
            <a:endParaRPr lang="en-IN" dirty="0">
              <a:solidFill>
                <a:schemeClr val="tx1"/>
              </a:solidFill>
            </a:endParaRPr>
          </a:p>
          <a:p>
            <a:r>
              <a:rPr lang="en-IN" dirty="0">
                <a:solidFill>
                  <a:schemeClr val="tx1"/>
                </a:solidFill>
                <a:hlinkClick r:id="rId4">
                  <a:extLst>
                    <a:ext uri="{A12FA001-AC4F-418D-AE19-62706E023703}">
                      <ahyp:hlinkClr xmlns:ahyp="http://schemas.microsoft.com/office/drawing/2018/hyperlinkcolor" val="tx"/>
                    </a:ext>
                  </a:extLst>
                </a:hlinkClick>
              </a:rPr>
              <a:t>https://www.datascienceprophet.com/understanding-the-mathematics-behind-the-decision-tree-algorithm-part-i/</a:t>
            </a:r>
            <a:endParaRPr lang="en-IN" dirty="0">
              <a:solidFill>
                <a:schemeClr val="tx1"/>
              </a:solidFill>
            </a:endParaRPr>
          </a:p>
          <a:p>
            <a:r>
              <a:rPr lang="en-IN" dirty="0">
                <a:solidFill>
                  <a:schemeClr val="tx1"/>
                </a:solidFill>
                <a:hlinkClick r:id="rId5">
                  <a:extLst>
                    <a:ext uri="{A12FA001-AC4F-418D-AE19-62706E023703}">
                      <ahyp:hlinkClr xmlns:ahyp="http://schemas.microsoft.com/office/drawing/2018/hyperlinkcolor" val="tx"/>
                    </a:ext>
                  </a:extLst>
                </a:hlinkClick>
              </a:rPr>
              <a:t>https://www.geeksforgeeks.org/cart-classification-and-regression-tree-in-machine-learning/</a:t>
            </a:r>
            <a:endParaRPr lang="en-IN" dirty="0">
              <a:solidFill>
                <a:schemeClr val="tx1"/>
              </a:solidFill>
            </a:endParaRPr>
          </a:p>
          <a:p>
            <a:r>
              <a:rPr lang="en-IN" dirty="0">
                <a:solidFill>
                  <a:schemeClr val="tx1"/>
                </a:solidFill>
                <a:hlinkClick r:id="rId6">
                  <a:extLst>
                    <a:ext uri="{A12FA001-AC4F-418D-AE19-62706E023703}">
                      <ahyp:hlinkClr xmlns:ahyp="http://schemas.microsoft.com/office/drawing/2018/hyperlinkcolor" val="tx"/>
                    </a:ext>
                  </a:extLst>
                </a:hlinkClick>
              </a:rPr>
              <a:t>https://towardsdatascience.com/decision-trees-d07e0f420175</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84762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934D-BCBB-997C-D5CD-AC5FF0C1921C}"/>
              </a:ext>
            </a:extLst>
          </p:cNvPr>
          <p:cNvSpPr>
            <a:spLocks noGrp="1"/>
          </p:cNvSpPr>
          <p:nvPr>
            <p:ph type="title"/>
          </p:nvPr>
        </p:nvSpPr>
        <p:spPr>
          <a:xfrm>
            <a:off x="3391271" y="3089430"/>
            <a:ext cx="4128116" cy="1393794"/>
          </a:xfrm>
        </p:spPr>
        <p:txBody>
          <a:bodyPr/>
          <a:lstStyle/>
          <a:p>
            <a:pPr algn="ctr"/>
            <a:r>
              <a:rPr lang="en-US" sz="4400" b="1" dirty="0">
                <a:solidFill>
                  <a:schemeClr val="tx1"/>
                </a:solidFill>
              </a:rPr>
              <a:t>THANK YOU</a:t>
            </a:r>
            <a:endParaRPr lang="en-IN" sz="4400" b="1" dirty="0">
              <a:solidFill>
                <a:schemeClr val="tx1"/>
              </a:solidFill>
            </a:endParaRPr>
          </a:p>
        </p:txBody>
      </p:sp>
    </p:spTree>
    <p:extLst>
      <p:ext uri="{BB962C8B-B14F-4D97-AF65-F5344CB8AC3E}">
        <p14:creationId xmlns:p14="http://schemas.microsoft.com/office/powerpoint/2010/main" val="104601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214D-850C-D9F4-5E7D-ABB131137174}"/>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57E52C30-95EA-D391-5ED2-1032C1CF720E}"/>
              </a:ext>
            </a:extLst>
          </p:cNvPr>
          <p:cNvSpPr>
            <a:spLocks noGrp="1"/>
          </p:cNvSpPr>
          <p:nvPr>
            <p:ph idx="1"/>
          </p:nvPr>
        </p:nvSpPr>
        <p:spPr/>
        <p:txBody>
          <a:bodyPr>
            <a:normAutofit/>
          </a:bodyPr>
          <a:lstStyle/>
          <a:p>
            <a:pPr>
              <a:buFont typeface="Wingdings" panose="05000000000000000000" pitchFamily="2" charset="2"/>
              <a:buChar char="Ø"/>
            </a:pPr>
            <a:r>
              <a:rPr lang="en-US" dirty="0"/>
              <a:t>What is decision tree</a:t>
            </a:r>
          </a:p>
          <a:p>
            <a:pPr>
              <a:buFont typeface="Wingdings" panose="05000000000000000000" pitchFamily="2" charset="2"/>
              <a:buChar char="Ø"/>
            </a:pPr>
            <a:r>
              <a:rPr lang="en-US" dirty="0"/>
              <a:t>What is CART</a:t>
            </a:r>
          </a:p>
          <a:p>
            <a:pPr>
              <a:buFont typeface="Wingdings" panose="05000000000000000000" pitchFamily="2" charset="2"/>
              <a:buChar char="Ø"/>
            </a:pPr>
            <a:r>
              <a:rPr lang="en-US" dirty="0"/>
              <a:t>What is decision tree regression</a:t>
            </a:r>
          </a:p>
          <a:p>
            <a:pPr>
              <a:buFont typeface="Wingdings" panose="05000000000000000000" pitchFamily="2" charset="2"/>
              <a:buChar char="Ø"/>
            </a:pPr>
            <a:r>
              <a:rPr lang="en-US" dirty="0"/>
              <a:t>Components of DTR(CART)</a:t>
            </a:r>
          </a:p>
          <a:p>
            <a:pPr>
              <a:buFont typeface="Wingdings" panose="05000000000000000000" pitchFamily="2" charset="2"/>
              <a:buChar char="Ø"/>
            </a:pPr>
            <a:r>
              <a:rPr lang="en-US" dirty="0"/>
              <a:t>Mathematical understanding of decision tree regression with example</a:t>
            </a:r>
          </a:p>
          <a:p>
            <a:pPr>
              <a:buFont typeface="Wingdings" panose="05000000000000000000" pitchFamily="2" charset="2"/>
              <a:buChar char="Ø"/>
            </a:pPr>
            <a:r>
              <a:rPr lang="en-US" dirty="0"/>
              <a:t>Parameter and Hyperparameter</a:t>
            </a:r>
          </a:p>
          <a:p>
            <a:pPr>
              <a:buFont typeface="Wingdings" panose="05000000000000000000" pitchFamily="2" charset="2"/>
              <a:buChar char="Ø"/>
            </a:pPr>
            <a:r>
              <a:rPr lang="en-US" dirty="0"/>
              <a:t>Advantage and disadvantage</a:t>
            </a:r>
          </a:p>
          <a:p>
            <a:pPr>
              <a:buFont typeface="Wingdings" panose="05000000000000000000" pitchFamily="2" charset="2"/>
              <a:buChar char="Ø"/>
            </a:pPr>
            <a:r>
              <a:rPr lang="en-US" dirty="0"/>
              <a:t>Applications</a:t>
            </a:r>
            <a:endParaRPr lang="en-IN" dirty="0"/>
          </a:p>
        </p:txBody>
      </p:sp>
    </p:spTree>
    <p:extLst>
      <p:ext uri="{BB962C8B-B14F-4D97-AF65-F5344CB8AC3E}">
        <p14:creationId xmlns:p14="http://schemas.microsoft.com/office/powerpoint/2010/main" val="359484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EB1D-C83E-AA94-BEC0-7D1BD6F84A7A}"/>
              </a:ext>
            </a:extLst>
          </p:cNvPr>
          <p:cNvSpPr>
            <a:spLocks noGrp="1"/>
          </p:cNvSpPr>
          <p:nvPr>
            <p:ph type="title"/>
          </p:nvPr>
        </p:nvSpPr>
        <p:spPr/>
        <p:txBody>
          <a:bodyPr/>
          <a:lstStyle/>
          <a:p>
            <a:r>
              <a:rPr lang="en-US" dirty="0"/>
              <a:t>What is decision tree?</a:t>
            </a:r>
            <a:endParaRPr lang="en-IN" dirty="0"/>
          </a:p>
        </p:txBody>
      </p:sp>
      <p:sp>
        <p:nvSpPr>
          <p:cNvPr id="3" name="Content Placeholder 2">
            <a:extLst>
              <a:ext uri="{FF2B5EF4-FFF2-40B4-BE49-F238E27FC236}">
                <a16:creationId xmlns:a16="http://schemas.microsoft.com/office/drawing/2014/main" id="{496F7022-A129-65A9-F17C-7BC1EDB5AD08}"/>
              </a:ext>
            </a:extLst>
          </p:cNvPr>
          <p:cNvSpPr>
            <a:spLocks noGrp="1"/>
          </p:cNvSpPr>
          <p:nvPr>
            <p:ph idx="1"/>
          </p:nvPr>
        </p:nvSpPr>
        <p:spPr>
          <a:xfrm>
            <a:off x="621436" y="2272683"/>
            <a:ext cx="11168109" cy="4585317"/>
          </a:xfrm>
        </p:spPr>
        <p:txBody>
          <a:bodyPr/>
          <a:lstStyle/>
          <a:p>
            <a:r>
              <a:rPr lang="en-US" dirty="0"/>
              <a:t>Decision tree is a supervised learning algorithm that works for both categorical and continuous input and output variables that is we can predict both categorical variables (classification tree) and a continuous variable (regression tree).</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E5A63ABA-A626-109E-321E-5E897CFA06FA}"/>
              </a:ext>
            </a:extLst>
          </p:cNvPr>
          <p:cNvPicPr>
            <a:picLocks noChangeAspect="1"/>
          </p:cNvPicPr>
          <p:nvPr/>
        </p:nvPicPr>
        <p:blipFill>
          <a:blip r:embed="rId2"/>
          <a:stretch>
            <a:fillRect/>
          </a:stretch>
        </p:blipFill>
        <p:spPr>
          <a:xfrm>
            <a:off x="6192175" y="3171547"/>
            <a:ext cx="5257800" cy="3571875"/>
          </a:xfrm>
          <a:prstGeom prst="rect">
            <a:avLst/>
          </a:prstGeom>
        </p:spPr>
      </p:pic>
    </p:spTree>
    <p:extLst>
      <p:ext uri="{BB962C8B-B14F-4D97-AF65-F5344CB8AC3E}">
        <p14:creationId xmlns:p14="http://schemas.microsoft.com/office/powerpoint/2010/main" val="40387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B356-A0FD-0694-AB67-4DAA8DE027CB}"/>
              </a:ext>
            </a:extLst>
          </p:cNvPr>
          <p:cNvSpPr>
            <a:spLocks noGrp="1"/>
          </p:cNvSpPr>
          <p:nvPr>
            <p:ph type="title"/>
          </p:nvPr>
        </p:nvSpPr>
        <p:spPr/>
        <p:txBody>
          <a:bodyPr/>
          <a:lstStyle/>
          <a:p>
            <a:r>
              <a:rPr lang="en-US" dirty="0"/>
              <a:t>CART</a:t>
            </a:r>
            <a:endParaRPr lang="en-IN" dirty="0"/>
          </a:p>
        </p:txBody>
      </p:sp>
      <p:sp>
        <p:nvSpPr>
          <p:cNvPr id="3" name="Content Placeholder 2">
            <a:extLst>
              <a:ext uri="{FF2B5EF4-FFF2-40B4-BE49-F238E27FC236}">
                <a16:creationId xmlns:a16="http://schemas.microsoft.com/office/drawing/2014/main" id="{815624C0-854C-BF4A-0442-C8BED49B2E3B}"/>
              </a:ext>
            </a:extLst>
          </p:cNvPr>
          <p:cNvSpPr>
            <a:spLocks noGrp="1"/>
          </p:cNvSpPr>
          <p:nvPr>
            <p:ph idx="1"/>
          </p:nvPr>
        </p:nvSpPr>
        <p:spPr>
          <a:xfrm>
            <a:off x="1122830" y="2248393"/>
            <a:ext cx="8825659" cy="3806178"/>
          </a:xfrm>
        </p:spPr>
        <p:txBody>
          <a:bodyPr>
            <a:noAutofit/>
          </a:bodyPr>
          <a:lstStyle/>
          <a:p>
            <a:pPr algn="l"/>
            <a:r>
              <a:rPr lang="en-US" sz="1600" b="1" i="0" dirty="0">
                <a:effectLst/>
                <a:latin typeface="Söhne"/>
              </a:rPr>
              <a:t>CART (Classification and Regression Tree) is a popular decision tree algorithm that can be used for both classification and regression tasks. The algorithm builds a binary tree-like structure, where internal nodes represent decisions based on feature values, and leaf nodes represent the prediction.</a:t>
            </a:r>
            <a:endParaRPr lang="en-US" sz="1600" b="1" dirty="0"/>
          </a:p>
          <a:p>
            <a:r>
              <a:rPr lang="en-US" sz="1600" b="1" dirty="0"/>
              <a:t>Regression tree</a:t>
            </a:r>
            <a:endParaRPr lang="en-US" sz="1600" dirty="0"/>
          </a:p>
          <a:p>
            <a:r>
              <a:rPr lang="en-US" sz="1600" dirty="0"/>
              <a:t>A decision tree where the target variable is continuous/discrete</a:t>
            </a:r>
          </a:p>
          <a:p>
            <a:r>
              <a:rPr lang="en-US" sz="1600" dirty="0"/>
              <a:t>It uses least square / standard deviation reduction as a metric to select features in case of the Regression tree.</a:t>
            </a:r>
          </a:p>
          <a:p>
            <a:r>
              <a:rPr lang="en-US" sz="1600" dirty="0"/>
              <a:t>Example like predicting the price of a house, predicting the sell of crops</a:t>
            </a:r>
            <a:endParaRPr lang="en-IN" sz="1600" dirty="0"/>
          </a:p>
        </p:txBody>
      </p:sp>
    </p:spTree>
    <p:extLst>
      <p:ext uri="{BB962C8B-B14F-4D97-AF65-F5344CB8AC3E}">
        <p14:creationId xmlns:p14="http://schemas.microsoft.com/office/powerpoint/2010/main" val="151636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99E9-C8E2-DA80-42E2-F8BA7E3D1AA2}"/>
              </a:ext>
            </a:extLst>
          </p:cNvPr>
          <p:cNvSpPr>
            <a:spLocks noGrp="1"/>
          </p:cNvSpPr>
          <p:nvPr>
            <p:ph type="title"/>
          </p:nvPr>
        </p:nvSpPr>
        <p:spPr>
          <a:xfrm>
            <a:off x="648070" y="838200"/>
            <a:ext cx="10733928" cy="875190"/>
          </a:xfrm>
        </p:spPr>
        <p:txBody>
          <a:bodyPr/>
          <a:lstStyle/>
          <a:p>
            <a:pPr algn="ctr"/>
            <a:br>
              <a:rPr lang="en-IN" dirty="0"/>
            </a:br>
            <a:br>
              <a:rPr lang="en-IN" dirty="0"/>
            </a:br>
            <a:br>
              <a:rPr lang="en-IN" dirty="0"/>
            </a:br>
            <a:br>
              <a:rPr lang="en-IN" dirty="0"/>
            </a:br>
            <a:br>
              <a:rPr lang="en-IN" dirty="0">
                <a:solidFill>
                  <a:schemeClr val="bg1"/>
                </a:solidFill>
              </a:rPr>
            </a:br>
            <a:r>
              <a:rPr lang="en-US" b="0" i="0" dirty="0">
                <a:solidFill>
                  <a:schemeClr val="bg1"/>
                </a:solidFill>
                <a:effectLst/>
                <a:latin typeface="Söhne"/>
              </a:rPr>
              <a:t>Decision Tree Regression in CART</a:t>
            </a:r>
            <a:br>
              <a:rPr lang="en-IN" dirty="0"/>
            </a:br>
            <a:br>
              <a:rPr lang="en-IN" dirty="0"/>
            </a:br>
            <a:br>
              <a:rPr lang="en-IN" dirty="0"/>
            </a:br>
            <a:br>
              <a:rPr lang="en-IN" dirty="0"/>
            </a:br>
            <a:r>
              <a:rPr lang="en-IN" dirty="0"/>
              <a:t>Decision Tree - Regression</a:t>
            </a:r>
            <a:br>
              <a:rPr lang="en-IN" dirty="0"/>
            </a:br>
            <a:endParaRPr lang="en-IN" dirty="0"/>
          </a:p>
        </p:txBody>
      </p:sp>
      <p:sp>
        <p:nvSpPr>
          <p:cNvPr id="3" name="Content Placeholder 2">
            <a:extLst>
              <a:ext uri="{FF2B5EF4-FFF2-40B4-BE49-F238E27FC236}">
                <a16:creationId xmlns:a16="http://schemas.microsoft.com/office/drawing/2014/main" id="{E60F3D22-3966-E31C-26B8-23AF096BF342}"/>
              </a:ext>
            </a:extLst>
          </p:cNvPr>
          <p:cNvSpPr>
            <a:spLocks noGrp="1"/>
          </p:cNvSpPr>
          <p:nvPr>
            <p:ph idx="1"/>
          </p:nvPr>
        </p:nvSpPr>
        <p:spPr/>
        <p:txBody>
          <a:bodyPr/>
          <a:lstStyle/>
          <a:p>
            <a:r>
              <a:rPr lang="en-US" b="0" i="0" dirty="0">
                <a:solidFill>
                  <a:schemeClr val="tx1"/>
                </a:solidFill>
                <a:effectLst/>
                <a:latin typeface="Söhne"/>
              </a:rPr>
              <a:t>Decision Tree Regression in CART (Classification and Regression Trees) is a machine learning technique for regression problems where the aim is to predict a continuous target variable based on the values of several input features. It works by recursively splitting the dataset into smaller subsets based on the feature that provides the best reduction in variance</a:t>
            </a:r>
          </a:p>
          <a:p>
            <a:r>
              <a:rPr lang="en-US" b="0" i="0" dirty="0">
                <a:solidFill>
                  <a:schemeClr val="tx1"/>
                </a:solidFill>
                <a:effectLst/>
                <a:latin typeface="Söhne"/>
              </a:rPr>
              <a:t>The splits are made until a stopping criteria is reached, such as a minimum number of samples in a leaf node or a maximum depth of the tree. The prediction for a new instance is made by traversing the tree and taking the average value of the training instances in the corresponding leaf node.</a:t>
            </a:r>
            <a:endParaRPr lang="en-IN" dirty="0">
              <a:solidFill>
                <a:schemeClr val="tx1"/>
              </a:solidFill>
            </a:endParaRPr>
          </a:p>
        </p:txBody>
      </p:sp>
    </p:spTree>
    <p:extLst>
      <p:ext uri="{BB962C8B-B14F-4D97-AF65-F5344CB8AC3E}">
        <p14:creationId xmlns:p14="http://schemas.microsoft.com/office/powerpoint/2010/main" val="198795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55C1-6001-2A63-7C4B-7D7B8FFCBF87}"/>
              </a:ext>
            </a:extLst>
          </p:cNvPr>
          <p:cNvSpPr>
            <a:spLocks noGrp="1"/>
          </p:cNvSpPr>
          <p:nvPr>
            <p:ph type="title"/>
          </p:nvPr>
        </p:nvSpPr>
        <p:spPr/>
        <p:txBody>
          <a:bodyPr/>
          <a:lstStyle/>
          <a:p>
            <a:r>
              <a:rPr lang="en-US" sz="2800" b="0" i="0" dirty="0">
                <a:solidFill>
                  <a:schemeClr val="bg1"/>
                </a:solidFill>
                <a:effectLst/>
                <a:latin typeface="Söhne"/>
              </a:rPr>
              <a:t>The components of Decision Tree Regression in CART are:</a:t>
            </a:r>
            <a:br>
              <a:rPr lang="en-US" sz="1100" b="0" i="0" dirty="0">
                <a:solidFill>
                  <a:schemeClr val="bg1"/>
                </a:solidFill>
                <a:effectLst/>
                <a:latin typeface="Söhne"/>
              </a:rPr>
            </a:br>
            <a:endParaRPr lang="en-IN" sz="2400" dirty="0">
              <a:solidFill>
                <a:schemeClr val="bg1"/>
              </a:solidFill>
            </a:endParaRPr>
          </a:p>
        </p:txBody>
      </p:sp>
      <p:sp>
        <p:nvSpPr>
          <p:cNvPr id="3" name="Content Placeholder 2">
            <a:extLst>
              <a:ext uri="{FF2B5EF4-FFF2-40B4-BE49-F238E27FC236}">
                <a16:creationId xmlns:a16="http://schemas.microsoft.com/office/drawing/2014/main" id="{701E871D-0CD9-E4A9-447F-D7B28F6FE2E2}"/>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chemeClr val="tx1"/>
                </a:solidFill>
                <a:effectLst/>
                <a:latin typeface="Söhne"/>
              </a:rPr>
              <a:t>Root node: The root node represents the entire dataset and the first split of the tree is made here.</a:t>
            </a:r>
          </a:p>
          <a:p>
            <a:pPr algn="l">
              <a:buFont typeface="+mj-lt"/>
              <a:buAutoNum type="arabicPeriod"/>
            </a:pPr>
            <a:r>
              <a:rPr lang="en-US" b="0" i="0" dirty="0">
                <a:solidFill>
                  <a:schemeClr val="tx1"/>
                </a:solidFill>
                <a:effectLst/>
                <a:latin typeface="Söhne"/>
              </a:rPr>
              <a:t>Splitting criterion: The criterion used to determine the best feature to split the data on at each node. In regression, this is typically the reduction in variance.</a:t>
            </a:r>
          </a:p>
          <a:p>
            <a:pPr algn="l">
              <a:buFont typeface="+mj-lt"/>
              <a:buAutoNum type="arabicPeriod"/>
            </a:pPr>
            <a:r>
              <a:rPr lang="en-US" b="0" i="0" dirty="0">
                <a:solidFill>
                  <a:schemeClr val="tx1"/>
                </a:solidFill>
                <a:effectLst/>
                <a:latin typeface="Söhne"/>
              </a:rPr>
              <a:t>Split: The process of dividing the data into subsets based on a feature value.</a:t>
            </a:r>
          </a:p>
          <a:p>
            <a:pPr algn="l">
              <a:buFont typeface="+mj-lt"/>
              <a:buAutoNum type="arabicPeriod"/>
            </a:pPr>
            <a:r>
              <a:rPr lang="en-US" b="0" i="0" dirty="0">
                <a:solidFill>
                  <a:schemeClr val="tx1"/>
                </a:solidFill>
                <a:effectLst/>
                <a:latin typeface="Söhne"/>
              </a:rPr>
              <a:t>Internal nodes: Nodes other than the root and leaf nodes which represent the splits made on the features.</a:t>
            </a:r>
          </a:p>
          <a:p>
            <a:pPr algn="l">
              <a:buFont typeface="+mj-lt"/>
              <a:buAutoNum type="arabicPeriod"/>
            </a:pPr>
            <a:r>
              <a:rPr lang="en-US" b="0" i="0" dirty="0">
                <a:solidFill>
                  <a:schemeClr val="tx1"/>
                </a:solidFill>
                <a:effectLst/>
                <a:latin typeface="Söhne"/>
              </a:rPr>
              <a:t>Leaf nodes: The final nodes in the tree that represent the prediction for a new instance. The prediction is made by taking the average of the target values of the instances in that node.</a:t>
            </a:r>
          </a:p>
          <a:p>
            <a:pPr algn="l">
              <a:buFont typeface="+mj-lt"/>
              <a:buAutoNum type="arabicPeriod"/>
            </a:pPr>
            <a:r>
              <a:rPr lang="en-US" b="0" i="0" dirty="0">
                <a:solidFill>
                  <a:schemeClr val="tx1"/>
                </a:solidFill>
                <a:effectLst/>
                <a:latin typeface="Söhne"/>
              </a:rPr>
              <a:t>Pruning: The process of removing branches from the tree that do not contribute much to the prediction. This is done to avoid overfitting and to make the tree more interpretable.</a:t>
            </a:r>
          </a:p>
          <a:p>
            <a:pPr algn="l">
              <a:buFont typeface="+mj-lt"/>
              <a:buAutoNum type="arabicPeriod"/>
            </a:pPr>
            <a:r>
              <a:rPr lang="en-US" b="0" i="0" dirty="0">
                <a:solidFill>
                  <a:schemeClr val="tx1"/>
                </a:solidFill>
                <a:effectLst/>
                <a:latin typeface="Söhne"/>
              </a:rPr>
              <a:t>Stopping criteria: The criteria used to determine when the tree building process should stop, such as a maximum depth or a minimum number of samples in a leaf node.</a:t>
            </a:r>
          </a:p>
          <a:p>
            <a:endParaRPr lang="en-IN" dirty="0"/>
          </a:p>
        </p:txBody>
      </p:sp>
    </p:spTree>
    <p:extLst>
      <p:ext uri="{BB962C8B-B14F-4D97-AF65-F5344CB8AC3E}">
        <p14:creationId xmlns:p14="http://schemas.microsoft.com/office/powerpoint/2010/main" val="75700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4170-2B27-50AC-4593-8CC501358EF6}"/>
              </a:ext>
            </a:extLst>
          </p:cNvPr>
          <p:cNvSpPr>
            <a:spLocks noGrp="1"/>
          </p:cNvSpPr>
          <p:nvPr>
            <p:ph type="title"/>
          </p:nvPr>
        </p:nvSpPr>
        <p:spPr>
          <a:xfrm>
            <a:off x="941034" y="754602"/>
            <a:ext cx="8975334" cy="926029"/>
          </a:xfrm>
        </p:spPr>
        <p:txBody>
          <a:bodyPr/>
          <a:lstStyle/>
          <a:p>
            <a:r>
              <a:rPr lang="en-US" sz="2400" dirty="0"/>
              <a:t>Mathematical understanding of decision tree regression with example</a:t>
            </a:r>
            <a:br>
              <a:rPr lang="en-US" sz="2400" dirty="0"/>
            </a:br>
            <a:endParaRPr lang="en-IN" sz="2400" dirty="0"/>
          </a:p>
        </p:txBody>
      </p:sp>
      <p:graphicFrame>
        <p:nvGraphicFramePr>
          <p:cNvPr id="4" name="Table 4">
            <a:extLst>
              <a:ext uri="{FF2B5EF4-FFF2-40B4-BE49-F238E27FC236}">
                <a16:creationId xmlns:a16="http://schemas.microsoft.com/office/drawing/2014/main" id="{581FF33D-5AD8-0699-5848-E4C2A07A7E20}"/>
              </a:ext>
            </a:extLst>
          </p:cNvPr>
          <p:cNvGraphicFramePr>
            <a:graphicFrameLocks noGrp="1"/>
          </p:cNvGraphicFramePr>
          <p:nvPr>
            <p:ph idx="1"/>
            <p:extLst>
              <p:ext uri="{D42A27DB-BD31-4B8C-83A1-F6EECF244321}">
                <p14:modId xmlns:p14="http://schemas.microsoft.com/office/powerpoint/2010/main" val="2791572967"/>
              </p:ext>
            </p:extLst>
          </p:nvPr>
        </p:nvGraphicFramePr>
        <p:xfrm>
          <a:off x="1155700" y="2821418"/>
          <a:ext cx="6825324" cy="2736003"/>
        </p:xfrm>
        <a:graphic>
          <a:graphicData uri="http://schemas.openxmlformats.org/drawingml/2006/table">
            <a:tbl>
              <a:tblPr firstRow="1" bandRow="1">
                <a:tableStyleId>{5C22544A-7EE6-4342-B048-85BDC9FD1C3A}</a:tableStyleId>
              </a:tblPr>
              <a:tblGrid>
                <a:gridCol w="2275108">
                  <a:extLst>
                    <a:ext uri="{9D8B030D-6E8A-4147-A177-3AD203B41FA5}">
                      <a16:colId xmlns:a16="http://schemas.microsoft.com/office/drawing/2014/main" val="570581619"/>
                    </a:ext>
                  </a:extLst>
                </a:gridCol>
                <a:gridCol w="2275108">
                  <a:extLst>
                    <a:ext uri="{9D8B030D-6E8A-4147-A177-3AD203B41FA5}">
                      <a16:colId xmlns:a16="http://schemas.microsoft.com/office/drawing/2014/main" val="3558204548"/>
                    </a:ext>
                  </a:extLst>
                </a:gridCol>
                <a:gridCol w="2275108">
                  <a:extLst>
                    <a:ext uri="{9D8B030D-6E8A-4147-A177-3AD203B41FA5}">
                      <a16:colId xmlns:a16="http://schemas.microsoft.com/office/drawing/2014/main" val="2855500861"/>
                    </a:ext>
                  </a:extLst>
                </a:gridCol>
              </a:tblGrid>
              <a:tr h="695708">
                <a:tc>
                  <a:txBody>
                    <a:bodyPr/>
                    <a:lstStyle/>
                    <a:p>
                      <a:pPr algn="ctr"/>
                      <a:r>
                        <a:rPr lang="en-US" dirty="0"/>
                        <a:t>Experience</a:t>
                      </a:r>
                      <a:endParaRPr lang="en-IN" dirty="0"/>
                    </a:p>
                  </a:txBody>
                  <a:tcPr/>
                </a:tc>
                <a:tc>
                  <a:txBody>
                    <a:bodyPr/>
                    <a:lstStyle/>
                    <a:p>
                      <a:pPr algn="ctr"/>
                      <a:r>
                        <a:rPr lang="en-US" dirty="0"/>
                        <a:t>Education Gap</a:t>
                      </a:r>
                      <a:endParaRPr lang="en-IN" dirty="0"/>
                    </a:p>
                  </a:txBody>
                  <a:tcPr/>
                </a:tc>
                <a:tc>
                  <a:txBody>
                    <a:bodyPr/>
                    <a:lstStyle/>
                    <a:p>
                      <a:pPr algn="ctr"/>
                      <a:r>
                        <a:rPr lang="en-US" dirty="0"/>
                        <a:t>         Salary</a:t>
                      </a:r>
                      <a:endParaRPr lang="en-IN" dirty="0"/>
                    </a:p>
                  </a:txBody>
                  <a:tcPr/>
                </a:tc>
                <a:extLst>
                  <a:ext uri="{0D108BD9-81ED-4DB2-BD59-A6C34878D82A}">
                    <a16:rowId xmlns:a16="http://schemas.microsoft.com/office/drawing/2014/main" val="3306496996"/>
                  </a:ext>
                </a:extLst>
              </a:tr>
              <a:tr h="408059">
                <a:tc>
                  <a:txBody>
                    <a:bodyPr/>
                    <a:lstStyle/>
                    <a:p>
                      <a:pPr algn="ctr"/>
                      <a:r>
                        <a:rPr lang="en-US" dirty="0"/>
                        <a:t>2</a:t>
                      </a:r>
                      <a:endParaRPr lang="en-IN" dirty="0"/>
                    </a:p>
                  </a:txBody>
                  <a:tcPr/>
                </a:tc>
                <a:tc>
                  <a:txBody>
                    <a:bodyPr/>
                    <a:lstStyle/>
                    <a:p>
                      <a:pPr algn="ctr"/>
                      <a:r>
                        <a:rPr lang="en-US" dirty="0"/>
                        <a:t>Yes</a:t>
                      </a:r>
                      <a:endParaRPr lang="en-IN" dirty="0"/>
                    </a:p>
                  </a:txBody>
                  <a:tcPr/>
                </a:tc>
                <a:tc>
                  <a:txBody>
                    <a:bodyPr/>
                    <a:lstStyle/>
                    <a:p>
                      <a:pPr algn="ctr"/>
                      <a:r>
                        <a:rPr lang="en-US" dirty="0"/>
                        <a:t>40k</a:t>
                      </a:r>
                      <a:endParaRPr lang="en-IN" dirty="0"/>
                    </a:p>
                  </a:txBody>
                  <a:tcPr/>
                </a:tc>
                <a:extLst>
                  <a:ext uri="{0D108BD9-81ED-4DB2-BD59-A6C34878D82A}">
                    <a16:rowId xmlns:a16="http://schemas.microsoft.com/office/drawing/2014/main" val="3230970684"/>
                  </a:ext>
                </a:extLst>
              </a:tr>
              <a:tr h="408059">
                <a:tc>
                  <a:txBody>
                    <a:bodyPr/>
                    <a:lstStyle/>
                    <a:p>
                      <a:pPr algn="ctr"/>
                      <a:r>
                        <a:rPr lang="en-US" dirty="0"/>
                        <a:t>2.5</a:t>
                      </a:r>
                      <a:endParaRPr lang="en-IN" dirty="0"/>
                    </a:p>
                  </a:txBody>
                  <a:tcPr/>
                </a:tc>
                <a:tc>
                  <a:txBody>
                    <a:bodyPr/>
                    <a:lstStyle/>
                    <a:p>
                      <a:pPr algn="ctr"/>
                      <a:r>
                        <a:rPr lang="en-US" dirty="0"/>
                        <a:t>Yes</a:t>
                      </a:r>
                      <a:endParaRPr lang="en-IN" dirty="0"/>
                    </a:p>
                  </a:txBody>
                  <a:tcPr/>
                </a:tc>
                <a:tc>
                  <a:txBody>
                    <a:bodyPr/>
                    <a:lstStyle/>
                    <a:p>
                      <a:pPr algn="ctr"/>
                      <a:r>
                        <a:rPr lang="en-US" dirty="0"/>
                        <a:t>42k</a:t>
                      </a:r>
                      <a:endParaRPr lang="en-IN" dirty="0"/>
                    </a:p>
                  </a:txBody>
                  <a:tcPr/>
                </a:tc>
                <a:extLst>
                  <a:ext uri="{0D108BD9-81ED-4DB2-BD59-A6C34878D82A}">
                    <a16:rowId xmlns:a16="http://schemas.microsoft.com/office/drawing/2014/main" val="2942822485"/>
                  </a:ext>
                </a:extLst>
              </a:tr>
              <a:tr h="408059">
                <a:tc>
                  <a:txBody>
                    <a:bodyPr/>
                    <a:lstStyle/>
                    <a:p>
                      <a:pPr algn="ctr"/>
                      <a:r>
                        <a:rPr lang="en-US" dirty="0"/>
                        <a:t>3</a:t>
                      </a:r>
                      <a:endParaRPr lang="en-IN" dirty="0"/>
                    </a:p>
                  </a:txBody>
                  <a:tcPr/>
                </a:tc>
                <a:tc>
                  <a:txBody>
                    <a:bodyPr/>
                    <a:lstStyle/>
                    <a:p>
                      <a:pPr algn="ctr"/>
                      <a:r>
                        <a:rPr lang="en-US" dirty="0"/>
                        <a:t>No</a:t>
                      </a:r>
                      <a:endParaRPr lang="en-IN" dirty="0"/>
                    </a:p>
                  </a:txBody>
                  <a:tcPr/>
                </a:tc>
                <a:tc>
                  <a:txBody>
                    <a:bodyPr/>
                    <a:lstStyle/>
                    <a:p>
                      <a:pPr algn="ctr"/>
                      <a:r>
                        <a:rPr lang="en-US" dirty="0"/>
                        <a:t>52k</a:t>
                      </a:r>
                      <a:endParaRPr lang="en-IN" dirty="0"/>
                    </a:p>
                  </a:txBody>
                  <a:tcPr/>
                </a:tc>
                <a:extLst>
                  <a:ext uri="{0D108BD9-81ED-4DB2-BD59-A6C34878D82A}">
                    <a16:rowId xmlns:a16="http://schemas.microsoft.com/office/drawing/2014/main" val="1311249164"/>
                  </a:ext>
                </a:extLst>
              </a:tr>
              <a:tr h="408059">
                <a:tc>
                  <a:txBody>
                    <a:bodyPr/>
                    <a:lstStyle/>
                    <a:p>
                      <a:pPr algn="ctr"/>
                      <a:r>
                        <a:rPr lang="en-US" dirty="0"/>
                        <a:t>4</a:t>
                      </a:r>
                      <a:endParaRPr lang="en-IN" dirty="0"/>
                    </a:p>
                  </a:txBody>
                  <a:tcPr/>
                </a:tc>
                <a:tc>
                  <a:txBody>
                    <a:bodyPr/>
                    <a:lstStyle/>
                    <a:p>
                      <a:pPr algn="ctr"/>
                      <a:r>
                        <a:rPr lang="en-US" dirty="0"/>
                        <a:t>No</a:t>
                      </a:r>
                      <a:endParaRPr lang="en-IN" dirty="0"/>
                    </a:p>
                  </a:txBody>
                  <a:tcPr/>
                </a:tc>
                <a:tc>
                  <a:txBody>
                    <a:bodyPr/>
                    <a:lstStyle/>
                    <a:p>
                      <a:pPr algn="ctr"/>
                      <a:r>
                        <a:rPr lang="en-US" dirty="0"/>
                        <a:t>60k</a:t>
                      </a:r>
                      <a:endParaRPr lang="en-IN" dirty="0"/>
                    </a:p>
                  </a:txBody>
                  <a:tcPr/>
                </a:tc>
                <a:extLst>
                  <a:ext uri="{0D108BD9-81ED-4DB2-BD59-A6C34878D82A}">
                    <a16:rowId xmlns:a16="http://schemas.microsoft.com/office/drawing/2014/main" val="115574018"/>
                  </a:ext>
                </a:extLst>
              </a:tr>
              <a:tr h="408059">
                <a:tc>
                  <a:txBody>
                    <a:bodyPr/>
                    <a:lstStyle/>
                    <a:p>
                      <a:pPr algn="ctr"/>
                      <a:r>
                        <a:rPr lang="en-US" dirty="0"/>
                        <a:t>5</a:t>
                      </a:r>
                      <a:endParaRPr lang="en-IN" dirty="0"/>
                    </a:p>
                  </a:txBody>
                  <a:tcPr/>
                </a:tc>
                <a:tc>
                  <a:txBody>
                    <a:bodyPr/>
                    <a:lstStyle/>
                    <a:p>
                      <a:pPr algn="ctr"/>
                      <a:r>
                        <a:rPr lang="en-US" dirty="0"/>
                        <a:t>yes</a:t>
                      </a:r>
                      <a:endParaRPr lang="en-IN" dirty="0"/>
                    </a:p>
                  </a:txBody>
                  <a:tcPr/>
                </a:tc>
                <a:tc>
                  <a:txBody>
                    <a:bodyPr/>
                    <a:lstStyle/>
                    <a:p>
                      <a:pPr algn="ctr"/>
                      <a:r>
                        <a:rPr lang="en-US" dirty="0"/>
                        <a:t>56k</a:t>
                      </a:r>
                      <a:endParaRPr lang="en-IN" dirty="0"/>
                    </a:p>
                  </a:txBody>
                  <a:tcPr/>
                </a:tc>
                <a:extLst>
                  <a:ext uri="{0D108BD9-81ED-4DB2-BD59-A6C34878D82A}">
                    <a16:rowId xmlns:a16="http://schemas.microsoft.com/office/drawing/2014/main" val="2448882374"/>
                  </a:ext>
                </a:extLst>
              </a:tr>
            </a:tbl>
          </a:graphicData>
        </a:graphic>
      </p:graphicFrame>
    </p:spTree>
    <p:extLst>
      <p:ext uri="{BB962C8B-B14F-4D97-AF65-F5344CB8AC3E}">
        <p14:creationId xmlns:p14="http://schemas.microsoft.com/office/powerpoint/2010/main" val="269811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6BBC744-589D-295A-CC53-8DFF36D3BC3F}"/>
              </a:ext>
            </a:extLst>
          </p:cNvPr>
          <p:cNvSpPr/>
          <p:nvPr/>
        </p:nvSpPr>
        <p:spPr>
          <a:xfrm>
            <a:off x="6204014" y="1715609"/>
            <a:ext cx="1199964" cy="4882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&lt;=2.5</a:t>
            </a:r>
            <a:endParaRPr lang="en-IN" dirty="0"/>
          </a:p>
        </p:txBody>
      </p:sp>
      <p:cxnSp>
        <p:nvCxnSpPr>
          <p:cNvPr id="12" name="Straight Arrow Connector 11">
            <a:extLst>
              <a:ext uri="{FF2B5EF4-FFF2-40B4-BE49-F238E27FC236}">
                <a16:creationId xmlns:a16="http://schemas.microsoft.com/office/drawing/2014/main" id="{683470CB-1B3D-2427-5FF0-505A120A6356}"/>
              </a:ext>
            </a:extLst>
          </p:cNvPr>
          <p:cNvCxnSpPr/>
          <p:nvPr/>
        </p:nvCxnSpPr>
        <p:spPr>
          <a:xfrm flipH="1">
            <a:off x="6147049" y="2195003"/>
            <a:ext cx="470517" cy="78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D0CA8C1-4639-EB16-300E-0126F7AA1939}"/>
              </a:ext>
            </a:extLst>
          </p:cNvPr>
          <p:cNvCxnSpPr/>
          <p:nvPr/>
        </p:nvCxnSpPr>
        <p:spPr>
          <a:xfrm>
            <a:off x="6937162" y="2203881"/>
            <a:ext cx="435006" cy="7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77CE913-E3A7-DC3C-BFC1-F00F31071607}"/>
              </a:ext>
            </a:extLst>
          </p:cNvPr>
          <p:cNvSpPr/>
          <p:nvPr/>
        </p:nvSpPr>
        <p:spPr>
          <a:xfrm>
            <a:off x="5667655" y="3056137"/>
            <a:ext cx="949911"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40,42k</a:t>
            </a:r>
            <a:endParaRPr lang="en-IN" dirty="0"/>
          </a:p>
        </p:txBody>
      </p:sp>
      <p:sp>
        <p:nvSpPr>
          <p:cNvPr id="15" name="Rectangle 14">
            <a:extLst>
              <a:ext uri="{FF2B5EF4-FFF2-40B4-BE49-F238E27FC236}">
                <a16:creationId xmlns:a16="http://schemas.microsoft.com/office/drawing/2014/main" id="{4E5B51A7-3CA7-BDA6-CB8E-BAF50BF765FD}"/>
              </a:ext>
            </a:extLst>
          </p:cNvPr>
          <p:cNvSpPr/>
          <p:nvPr/>
        </p:nvSpPr>
        <p:spPr>
          <a:xfrm>
            <a:off x="7083644" y="2976238"/>
            <a:ext cx="130501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52,60,56k</a:t>
            </a:r>
            <a:endParaRPr lang="en-IN" dirty="0"/>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5EE2FB2C-7C57-6C98-4EF8-82CB42550321}"/>
                  </a:ext>
                </a:extLst>
              </p:cNvPr>
              <p:cNvSpPr/>
              <p:nvPr/>
            </p:nvSpPr>
            <p:spPr>
              <a:xfrm>
                <a:off x="8563992" y="1262855"/>
                <a:ext cx="3628008" cy="896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Variance reduction:</a:t>
                </a:r>
              </a:p>
              <a:p>
                <a:pPr algn="ctr"/>
                <a:r>
                  <a:rPr lang="en-US" sz="1400" dirty="0"/>
                  <a:t>Variance (MSE)= </a:t>
                </a:r>
                <a14:m>
                  <m:oMath xmlns:m="http://schemas.openxmlformats.org/officeDocument/2006/math">
                    <m:f>
                      <m:fPr>
                        <m:type m:val="lin"/>
                        <m:ctrlPr>
                          <a:rPr lang="en-IN" sz="1400" i="1" dirty="0" smtClean="0">
                            <a:latin typeface="Cambria Math" panose="02040503050406030204" pitchFamily="18" charset="0"/>
                          </a:rPr>
                        </m:ctrlPr>
                      </m:fPr>
                      <m:num>
                        <m:r>
                          <a:rPr lang="en-IN" sz="1400" dirty="0">
                            <a:latin typeface="Cambria Math" panose="02040503050406030204" pitchFamily="18" charset="0"/>
                          </a:rPr>
                          <m:t>1</m:t>
                        </m:r>
                      </m:num>
                      <m:den>
                        <m:r>
                          <a:rPr lang="en-IN" sz="1400" i="1" dirty="0">
                            <a:latin typeface="Cambria Math" panose="02040503050406030204" pitchFamily="18" charset="0"/>
                          </a:rPr>
                          <m:t>𝑛</m:t>
                        </m:r>
                      </m:den>
                    </m:f>
                    <m:nary>
                      <m:naryPr>
                        <m:chr m:val="∑"/>
                        <m:limLoc m:val="undOvr"/>
                        <m:grow m:val="on"/>
                        <m:supHide m:val="on"/>
                        <m:ctrlPr>
                          <a:rPr lang="en-IN" sz="1400" i="1" dirty="0">
                            <a:latin typeface="Cambria Math" panose="02040503050406030204" pitchFamily="18" charset="0"/>
                          </a:rPr>
                        </m:ctrlPr>
                      </m:naryPr>
                      <m:sub>
                        <m:r>
                          <a:rPr lang="en-IN" sz="1400" i="1" dirty="0">
                            <a:latin typeface="Cambria Math" panose="02040503050406030204" pitchFamily="18" charset="0"/>
                          </a:rPr>
                          <m:t>𝑖</m:t>
                        </m:r>
                        <m:r>
                          <a:rPr lang="en-IN" sz="1400" i="0" dirty="0">
                            <a:latin typeface="Cambria Math" panose="02040503050406030204" pitchFamily="18" charset="0"/>
                          </a:rPr>
                          <m:t>=1</m:t>
                        </m:r>
                      </m:sub>
                      <m:sup/>
                      <m:e>
                        <m:eqArr>
                          <m:eqArrPr>
                            <m:ctrlPr>
                              <a:rPr lang="en-IN" sz="1400" i="1" dirty="0">
                                <a:solidFill>
                                  <a:srgbClr val="836967"/>
                                </a:solidFill>
                                <a:latin typeface="Cambria Math" panose="02040503050406030204" pitchFamily="18" charset="0"/>
                              </a:rPr>
                            </m:ctrlPr>
                          </m:eqArrPr>
                          <m:e>
                            <m:sSup>
                              <m:sSupPr>
                                <m:ctrlPr>
                                  <a:rPr lang="en-IN" sz="1400" i="1" dirty="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sSub>
                                      <m:sSubPr>
                                        <m:ctrlPr>
                                          <a:rPr lang="en-IN" sz="1400" i="1" dirty="0">
                                            <a:solidFill>
                                              <a:srgbClr val="836967"/>
                                            </a:solidFill>
                                            <a:latin typeface="Cambria Math" panose="02040503050406030204" pitchFamily="18" charset="0"/>
                                          </a:rPr>
                                        </m:ctrlPr>
                                      </m:sSubPr>
                                      <m:e>
                                        <m:r>
                                          <a:rPr lang="en-IN" sz="1400" i="1" dirty="0">
                                            <a:latin typeface="Cambria Math" panose="02040503050406030204" pitchFamily="18" charset="0"/>
                                          </a:rPr>
                                          <m:t>𝑦</m:t>
                                        </m:r>
                                      </m:e>
                                      <m:sub>
                                        <m:r>
                                          <a:rPr lang="en-IN" sz="1400" i="1" dirty="0">
                                            <a:latin typeface="Cambria Math" panose="02040503050406030204" pitchFamily="18" charset="0"/>
                                          </a:rPr>
                                          <m:t>𝑖</m:t>
                                        </m:r>
                                      </m:sub>
                                    </m:sSub>
                                    <m:r>
                                      <a:rPr lang="en-IN" sz="1400" i="0" dirty="0">
                                        <a:latin typeface="Cambria Math" panose="02040503050406030204" pitchFamily="18" charset="0"/>
                                      </a:rPr>
                                      <m:t>−</m:t>
                                    </m:r>
                                    <m:acc>
                                      <m:accPr>
                                        <m:chr m:val="̅"/>
                                        <m:ctrlPr>
                                          <a:rPr lang="en-IN" sz="1400" i="1" dirty="0">
                                            <a:solidFill>
                                              <a:srgbClr val="836967"/>
                                            </a:solidFill>
                                            <a:latin typeface="Cambria Math" panose="02040503050406030204" pitchFamily="18" charset="0"/>
                                          </a:rPr>
                                        </m:ctrlPr>
                                      </m:accPr>
                                      <m:e>
                                        <m:r>
                                          <a:rPr lang="en-IN" sz="1400" i="1" dirty="0">
                                            <a:latin typeface="Cambria Math" panose="02040503050406030204" pitchFamily="18" charset="0"/>
                                          </a:rPr>
                                          <m:t>𝑦</m:t>
                                        </m:r>
                                      </m:e>
                                    </m:acc>
                                  </m:e>
                                </m:d>
                              </m:e>
                              <m:sup>
                                <m:eqArr>
                                  <m:eqArrPr>
                                    <m:ctrlPr>
                                      <a:rPr lang="en-IN" sz="1400" i="1" dirty="0">
                                        <a:latin typeface="Cambria Math" panose="02040503050406030204" pitchFamily="18" charset="0"/>
                                      </a:rPr>
                                    </m:ctrlPr>
                                  </m:eqArrPr>
                                  <m:e>
                                    <m:r>
                                      <a:rPr lang="en-IN" sz="1400" i="0" dirty="0">
                                        <a:latin typeface="Cambria Math" panose="02040503050406030204" pitchFamily="18" charset="0"/>
                                      </a:rPr>
                                      <m:t>2</m:t>
                                    </m:r>
                                  </m:e>
                                  <m:e/>
                                </m:eqArr>
                              </m:sup>
                            </m:sSup>
                          </m:e>
                          <m:e/>
                        </m:eqArr>
                      </m:e>
                    </m:nary>
                  </m:oMath>
                </a14:m>
                <a:endParaRPr lang="en-IN" sz="1400" dirty="0"/>
              </a:p>
            </p:txBody>
          </p:sp>
        </mc:Choice>
        <mc:Fallback xmlns="">
          <p:sp>
            <p:nvSpPr>
              <p:cNvPr id="16" name="Rectangle: Rounded Corners 15">
                <a:extLst>
                  <a:ext uri="{FF2B5EF4-FFF2-40B4-BE49-F238E27FC236}">
                    <a16:creationId xmlns:a16="http://schemas.microsoft.com/office/drawing/2014/main" id="{5EE2FB2C-7C57-6C98-4EF8-82CB42550321}"/>
                  </a:ext>
                </a:extLst>
              </p:cNvPr>
              <p:cNvSpPr>
                <a:spLocks noRot="1" noChangeAspect="1" noMove="1" noResize="1" noEditPoints="1" noAdjustHandles="1" noChangeArrowheads="1" noChangeShapeType="1" noTextEdit="1"/>
              </p:cNvSpPr>
              <p:nvPr/>
            </p:nvSpPr>
            <p:spPr>
              <a:xfrm>
                <a:off x="8563992" y="1262855"/>
                <a:ext cx="3628008" cy="896644"/>
              </a:xfrm>
              <a:prstGeom prst="round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8D6BBD3D-1432-E56B-9EA2-AEDEFE20F299}"/>
                  </a:ext>
                </a:extLst>
              </p:cNvPr>
              <p:cNvSpPr/>
              <p:nvPr/>
            </p:nvSpPr>
            <p:spPr>
              <a:xfrm>
                <a:off x="9777273" y="2293769"/>
                <a:ext cx="2414727" cy="9432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IN" i="1" smtClean="0">
                              <a:solidFill>
                                <a:srgbClr val="836967"/>
                              </a:solidFill>
                              <a:latin typeface="Cambria Math" panose="02040503050406030204" pitchFamily="18" charset="0"/>
                            </a:rPr>
                          </m:ctrlPr>
                        </m:accPr>
                        <m:e>
                          <m:r>
                            <a:rPr lang="en-IN" i="1">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𝐴𝑣𝑒𝑟𝑎𝑔𝑒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IN" dirty="0"/>
              </a:p>
              <a:p>
                <a:pPr algn="ctr"/>
                <a:r>
                  <a:rPr lang="en-IN" dirty="0"/>
                  <a:t>=250/5</a:t>
                </a:r>
              </a:p>
              <a:p>
                <a:pPr algn="ctr"/>
                <a:r>
                  <a:rPr lang="en-IN" dirty="0"/>
                  <a:t>=50</a:t>
                </a:r>
              </a:p>
            </p:txBody>
          </p:sp>
        </mc:Choice>
        <mc:Fallback xmlns="">
          <p:sp>
            <p:nvSpPr>
              <p:cNvPr id="17" name="Rectangle: Rounded Corners 16">
                <a:extLst>
                  <a:ext uri="{FF2B5EF4-FFF2-40B4-BE49-F238E27FC236}">
                    <a16:creationId xmlns:a16="http://schemas.microsoft.com/office/drawing/2014/main" id="{8D6BBD3D-1432-E56B-9EA2-AEDEFE20F299}"/>
                  </a:ext>
                </a:extLst>
              </p:cNvPr>
              <p:cNvSpPr>
                <a:spLocks noRot="1" noChangeAspect="1" noMove="1" noResize="1" noEditPoints="1" noAdjustHandles="1" noChangeArrowheads="1" noChangeShapeType="1" noTextEdit="1"/>
              </p:cNvSpPr>
              <p:nvPr/>
            </p:nvSpPr>
            <p:spPr>
              <a:xfrm>
                <a:off x="9777273" y="2293769"/>
                <a:ext cx="2414727" cy="943252"/>
              </a:xfrm>
              <a:prstGeom prst="roundRect">
                <a:avLst/>
              </a:prstGeom>
              <a:blipFill>
                <a:blip r:embed="rId3"/>
                <a:stretch>
                  <a:fillRect b="-75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990D9042-F47C-05B8-E795-E18807953978}"/>
                  </a:ext>
                </a:extLst>
              </p:cNvPr>
              <p:cNvSpPr/>
              <p:nvPr/>
            </p:nvSpPr>
            <p:spPr>
              <a:xfrm>
                <a:off x="248575" y="142043"/>
                <a:ext cx="8655727" cy="10930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Variance(root)=1/5[</a:t>
                </a:r>
                <a14:m>
                  <m:oMath xmlns:m="http://schemas.openxmlformats.org/officeDocument/2006/math">
                    <m:sSup>
                      <m:sSupPr>
                        <m:ctrlPr>
                          <a:rPr lang="en-IN" i="1" dirty="0" smtClean="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IN" dirty="0">
                                <a:latin typeface="Cambria Math" panose="02040503050406030204" pitchFamily="18" charset="0"/>
                              </a:rPr>
                              <m:t>40</m:t>
                            </m:r>
                            <m:r>
                              <a:rPr lang="en-IN" i="0" dirty="0">
                                <a:latin typeface="Cambria Math" panose="02040503050406030204" pitchFamily="18" charset="0"/>
                              </a:rPr>
                              <m:t>−50</m:t>
                            </m:r>
                          </m:e>
                        </m:d>
                      </m:e>
                      <m:sup>
                        <m:r>
                          <a:rPr lang="en-IN" i="0" dirty="0">
                            <a:latin typeface="Cambria Math" panose="02040503050406030204" pitchFamily="18" charset="0"/>
                          </a:rPr>
                          <m:t>2</m:t>
                        </m:r>
                      </m:sup>
                    </m:sSup>
                    <m:r>
                      <a:rPr lang="en-US" b="0" i="0" dirty="0" smtClean="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IN" dirty="0">
                                <a:latin typeface="Cambria Math" panose="02040503050406030204" pitchFamily="18" charset="0"/>
                              </a:rPr>
                              <m:t>4</m:t>
                            </m:r>
                            <m:r>
                              <a:rPr lang="en-US" b="0" i="0" dirty="0" smtClean="0">
                                <a:latin typeface="Cambria Math" panose="02040503050406030204" pitchFamily="18" charset="0"/>
                              </a:rPr>
                              <m:t>2</m:t>
                            </m:r>
                            <m:r>
                              <a:rPr lang="en-IN" dirty="0">
                                <a:latin typeface="Cambria Math" panose="02040503050406030204" pitchFamily="18" charset="0"/>
                              </a:rPr>
                              <m:t>−50</m:t>
                            </m:r>
                          </m:e>
                        </m:d>
                      </m:e>
                      <m:sup>
                        <m:r>
                          <a:rPr lang="en-IN" dirty="0">
                            <a:latin typeface="Cambria Math" panose="02040503050406030204" pitchFamily="18" charset="0"/>
                          </a:rPr>
                          <m:t>2</m:t>
                        </m:r>
                      </m:sup>
                    </m:sSup>
                  </m:oMath>
                </a14:m>
                <a:r>
                  <a:rPr lang="en-US" dirty="0"/>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b="0" i="0" dirty="0" smtClean="0">
                                <a:solidFill>
                                  <a:srgbClr val="836967"/>
                                </a:solidFill>
                                <a:latin typeface="Cambria Math" panose="02040503050406030204" pitchFamily="18" charset="0"/>
                              </a:rPr>
                              <m:t>52</m:t>
                            </m:r>
                            <m:r>
                              <a:rPr lang="en-IN" dirty="0">
                                <a:latin typeface="Cambria Math" panose="02040503050406030204" pitchFamily="18" charset="0"/>
                              </a:rPr>
                              <m:t>−50</m:t>
                            </m:r>
                          </m:e>
                        </m:d>
                      </m:e>
                      <m:sup>
                        <m:r>
                          <a:rPr lang="en-IN" dirty="0">
                            <a:latin typeface="Cambria Math" panose="02040503050406030204" pitchFamily="18" charset="0"/>
                          </a:rPr>
                          <m:t>2</m:t>
                        </m:r>
                      </m:sup>
                    </m:sSup>
                  </m:oMath>
                </a14:m>
                <a:r>
                  <a:rPr lang="en-US" dirty="0"/>
                  <a:t> +</a:t>
                </a:r>
                <a14:m>
                  <m:oMath xmlns:m="http://schemas.openxmlformats.org/officeDocument/2006/math">
                    <m:sSup>
                      <m:sSupPr>
                        <m:ctrlPr>
                          <a:rPr lang="en-IN" i="1" dirty="0" smtClean="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b="0" i="0" dirty="0" smtClean="0">
                                <a:solidFill>
                                  <a:srgbClr val="836967"/>
                                </a:solidFill>
                                <a:latin typeface="Cambria Math" panose="02040503050406030204" pitchFamily="18" charset="0"/>
                              </a:rPr>
                              <m:t>60</m:t>
                            </m:r>
                            <m:r>
                              <a:rPr lang="en-IN" dirty="0">
                                <a:latin typeface="Cambria Math" panose="02040503050406030204" pitchFamily="18" charset="0"/>
                              </a:rPr>
                              <m:t>−50</m:t>
                            </m:r>
                          </m:e>
                        </m:d>
                      </m:e>
                      <m:sup>
                        <m:r>
                          <a:rPr lang="en-IN" dirty="0">
                            <a:latin typeface="Cambria Math" panose="02040503050406030204" pitchFamily="18" charset="0"/>
                          </a:rPr>
                          <m:t>2</m:t>
                        </m:r>
                      </m:sup>
                    </m:sSup>
                  </m:oMath>
                </a14:m>
                <a:r>
                  <a:rPr lang="en-US" dirty="0"/>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smtClean="0">
                                <a:solidFill>
                                  <a:srgbClr val="836967"/>
                                </a:solidFill>
                                <a:latin typeface="Cambria Math" panose="02040503050406030204" pitchFamily="18" charset="0"/>
                              </a:rPr>
                            </m:ctrlPr>
                          </m:dPr>
                          <m:e>
                            <m:r>
                              <a:rPr lang="en-US" b="0" i="0" dirty="0" smtClean="0">
                                <a:solidFill>
                                  <a:srgbClr val="836967"/>
                                </a:solidFill>
                                <a:latin typeface="Cambria Math" panose="02040503050406030204" pitchFamily="18" charset="0"/>
                              </a:rPr>
                              <m:t>56</m:t>
                            </m:r>
                            <m:r>
                              <a:rPr lang="en-IN" dirty="0">
                                <a:latin typeface="Cambria Math" panose="02040503050406030204" pitchFamily="18" charset="0"/>
                              </a:rPr>
                              <m:t>−50</m:t>
                            </m:r>
                          </m:e>
                        </m:d>
                      </m:e>
                      <m:sup>
                        <m:r>
                          <a:rPr lang="en-IN" dirty="0">
                            <a:latin typeface="Cambria Math" panose="02040503050406030204" pitchFamily="18" charset="0"/>
                          </a:rPr>
                          <m:t>2</m:t>
                        </m:r>
                      </m:sup>
                    </m:sSup>
                  </m:oMath>
                </a14:m>
                <a:r>
                  <a:rPr lang="en-IN" dirty="0"/>
                  <a:t>]</a:t>
                </a:r>
              </a:p>
              <a:p>
                <a:pPr algn="ctr"/>
                <a:r>
                  <a:rPr lang="en-IN" dirty="0"/>
                  <a:t>=1/5[100+64+4+81+36]</a:t>
                </a:r>
              </a:p>
              <a:p>
                <a:pPr algn="ctr"/>
                <a:r>
                  <a:rPr lang="en-IN" dirty="0"/>
                  <a:t>=60.8</a:t>
                </a:r>
              </a:p>
            </p:txBody>
          </p:sp>
        </mc:Choice>
        <mc:Fallback xmlns="">
          <p:sp>
            <p:nvSpPr>
              <p:cNvPr id="18" name="Rectangle: Rounded Corners 17">
                <a:extLst>
                  <a:ext uri="{FF2B5EF4-FFF2-40B4-BE49-F238E27FC236}">
                    <a16:creationId xmlns:a16="http://schemas.microsoft.com/office/drawing/2014/main" id="{990D9042-F47C-05B8-E795-E18807953978}"/>
                  </a:ext>
                </a:extLst>
              </p:cNvPr>
              <p:cNvSpPr>
                <a:spLocks noRot="1" noChangeAspect="1" noMove="1" noResize="1" noEditPoints="1" noAdjustHandles="1" noChangeArrowheads="1" noChangeShapeType="1" noTextEdit="1"/>
              </p:cNvSpPr>
              <p:nvPr/>
            </p:nvSpPr>
            <p:spPr>
              <a:xfrm>
                <a:off x="248575" y="142043"/>
                <a:ext cx="8655727" cy="1093065"/>
              </a:xfrm>
              <a:prstGeom prst="roundRect">
                <a:avLst/>
              </a:prstGeom>
              <a:blipFill>
                <a:blip r:embed="rId4"/>
                <a:stretch>
                  <a:fillRect t="-42623" b="-16393"/>
                </a:stretch>
              </a:blipFill>
            </p:spPr>
            <p:txBody>
              <a:bodyPr/>
              <a:lstStyle/>
              <a:p>
                <a:r>
                  <a:rPr lang="en-IN">
                    <a:noFill/>
                  </a:rPr>
                  <a:t> </a:t>
                </a:r>
              </a:p>
            </p:txBody>
          </p:sp>
        </mc:Fallback>
      </mc:AlternateContent>
      <p:sp>
        <p:nvSpPr>
          <p:cNvPr id="19" name="Oval 18">
            <a:extLst>
              <a:ext uri="{FF2B5EF4-FFF2-40B4-BE49-F238E27FC236}">
                <a16:creationId xmlns:a16="http://schemas.microsoft.com/office/drawing/2014/main" id="{182BB14E-2B24-F551-4D6B-54FD26F3CDE9}"/>
              </a:ext>
            </a:extLst>
          </p:cNvPr>
          <p:cNvSpPr/>
          <p:nvPr/>
        </p:nvSpPr>
        <p:spPr>
          <a:xfrm>
            <a:off x="1708585" y="1715609"/>
            <a:ext cx="941033" cy="4882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&lt;=2</a:t>
            </a:r>
            <a:endParaRPr lang="en-IN" dirty="0"/>
          </a:p>
        </p:txBody>
      </p:sp>
      <p:cxnSp>
        <p:nvCxnSpPr>
          <p:cNvPr id="20" name="Straight Arrow Connector 19">
            <a:extLst>
              <a:ext uri="{FF2B5EF4-FFF2-40B4-BE49-F238E27FC236}">
                <a16:creationId xmlns:a16="http://schemas.microsoft.com/office/drawing/2014/main" id="{FA9E2BB1-2D14-79B6-DBD4-551DCB614D48}"/>
              </a:ext>
            </a:extLst>
          </p:cNvPr>
          <p:cNvCxnSpPr/>
          <p:nvPr/>
        </p:nvCxnSpPr>
        <p:spPr>
          <a:xfrm flipH="1">
            <a:off x="1522154" y="2195003"/>
            <a:ext cx="470517" cy="78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2203558-6DFC-56B1-F5AD-139A32E25F7E}"/>
              </a:ext>
            </a:extLst>
          </p:cNvPr>
          <p:cNvCxnSpPr/>
          <p:nvPr/>
        </p:nvCxnSpPr>
        <p:spPr>
          <a:xfrm>
            <a:off x="2312267" y="2203881"/>
            <a:ext cx="435006" cy="7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45E6435-2741-7EF8-DF58-D98239515581}"/>
              </a:ext>
            </a:extLst>
          </p:cNvPr>
          <p:cNvSpPr/>
          <p:nvPr/>
        </p:nvSpPr>
        <p:spPr>
          <a:xfrm>
            <a:off x="1042760" y="3056137"/>
            <a:ext cx="949911"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40k</a:t>
            </a:r>
            <a:endParaRPr lang="en-IN" dirty="0"/>
          </a:p>
        </p:txBody>
      </p:sp>
      <p:sp>
        <p:nvSpPr>
          <p:cNvPr id="23" name="Rectangle 22">
            <a:extLst>
              <a:ext uri="{FF2B5EF4-FFF2-40B4-BE49-F238E27FC236}">
                <a16:creationId xmlns:a16="http://schemas.microsoft.com/office/drawing/2014/main" id="{A60973D6-DA7F-BAA0-7D30-7D26ABF72F5B}"/>
              </a:ext>
            </a:extLst>
          </p:cNvPr>
          <p:cNvSpPr/>
          <p:nvPr/>
        </p:nvSpPr>
        <p:spPr>
          <a:xfrm>
            <a:off x="2338901" y="2995105"/>
            <a:ext cx="1305017" cy="45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42,52,60,</a:t>
            </a:r>
          </a:p>
          <a:p>
            <a:pPr algn="ctr"/>
            <a:r>
              <a:rPr lang="en-US" dirty="0"/>
              <a:t>56k</a:t>
            </a:r>
            <a:endParaRPr lang="en-IN" dirty="0"/>
          </a:p>
        </p:txBody>
      </p:sp>
      <mc:AlternateContent xmlns:mc="http://schemas.openxmlformats.org/markup-compatibility/2006">
        <mc:Choice xmlns:a14="http://schemas.microsoft.com/office/drawing/2010/main" Requires="a14">
          <p:sp>
            <p:nvSpPr>
              <p:cNvPr id="24" name="Rectangle: Rounded Corners 23">
                <a:extLst>
                  <a:ext uri="{FF2B5EF4-FFF2-40B4-BE49-F238E27FC236}">
                    <a16:creationId xmlns:a16="http://schemas.microsoft.com/office/drawing/2014/main" id="{058AFF9F-9B99-4186-50AA-60F9E0280022}"/>
                  </a:ext>
                </a:extLst>
              </p:cNvPr>
              <p:cNvSpPr/>
              <p:nvPr/>
            </p:nvSpPr>
            <p:spPr>
              <a:xfrm>
                <a:off x="62145" y="3653164"/>
                <a:ext cx="4536488" cy="3062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VR(1)</a:t>
                </a:r>
              </a:p>
              <a:p>
                <a:pPr algn="ctr"/>
                <a:r>
                  <a:rPr lang="en-US" sz="1400" dirty="0"/>
                  <a:t>Variance(child1)=1/1</a:t>
                </a:r>
                <a14:m>
                  <m:oMath xmlns:m="http://schemas.openxmlformats.org/officeDocument/2006/math">
                    <m:sSup>
                      <m:sSupPr>
                        <m:ctrlPr>
                          <a:rPr lang="en-IN" sz="1400" i="1" dirty="0" smtClean="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IN" sz="1400" dirty="0">
                                <a:latin typeface="Cambria Math" panose="02040503050406030204" pitchFamily="18" charset="0"/>
                              </a:rPr>
                              <m:t>40</m:t>
                            </m:r>
                            <m:r>
                              <a:rPr lang="en-IN" sz="1400" i="0" dirty="0">
                                <a:latin typeface="Cambria Math" panose="02040503050406030204" pitchFamily="18" charset="0"/>
                              </a:rPr>
                              <m:t>−50</m:t>
                            </m:r>
                          </m:e>
                        </m:d>
                      </m:e>
                      <m:sup>
                        <m:r>
                          <a:rPr lang="en-IN" sz="1400" i="0" dirty="0">
                            <a:latin typeface="Cambria Math" panose="02040503050406030204" pitchFamily="18" charset="0"/>
                          </a:rPr>
                          <m:t>2</m:t>
                        </m:r>
                      </m:sup>
                    </m:sSup>
                  </m:oMath>
                </a14:m>
                <a:endParaRPr lang="en-US" sz="1400" dirty="0"/>
              </a:p>
              <a:p>
                <a:pPr algn="ctr"/>
                <a:r>
                  <a:rPr lang="en-IN" sz="1400" dirty="0"/>
                  <a:t>=100</a:t>
                </a:r>
              </a:p>
              <a:p>
                <a:pPr algn="ctr"/>
                <a:r>
                  <a:rPr lang="en-US" sz="1400" dirty="0"/>
                  <a:t>Variance(child2)=1/4</a:t>
                </a:r>
                <a14:m>
                  <m:oMath xmlns:m="http://schemas.openxmlformats.org/officeDocument/2006/math">
                    <m:sSup>
                      <m:sSupPr>
                        <m:ctrlPr>
                          <a:rPr lang="en-IN" sz="1400" i="1" dirty="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IN" sz="1400" dirty="0">
                                <a:latin typeface="Cambria Math" panose="02040503050406030204" pitchFamily="18" charset="0"/>
                              </a:rPr>
                              <m:t>4</m:t>
                            </m:r>
                            <m:r>
                              <a:rPr lang="en-US" sz="1400" b="0" i="0" dirty="0" smtClean="0">
                                <a:latin typeface="Cambria Math" panose="02040503050406030204" pitchFamily="18" charset="0"/>
                              </a:rPr>
                              <m:t>2</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r>
                  <a:rPr lang="en-US" sz="1400" dirty="0"/>
                  <a:t> +</a:t>
                </a:r>
                <a14:m>
                  <m:oMath xmlns:m="http://schemas.openxmlformats.org/officeDocument/2006/math">
                    <m:sSup>
                      <m:sSupPr>
                        <m:ctrlPr>
                          <a:rPr lang="en-IN" sz="1400" i="1" dirty="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US" sz="1400" b="0" i="0" dirty="0" smtClean="0">
                                <a:solidFill>
                                  <a:srgbClr val="836967"/>
                                </a:solidFill>
                                <a:latin typeface="Cambria Math" panose="02040503050406030204" pitchFamily="18" charset="0"/>
                              </a:rPr>
                              <m:t>52</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r>
                  <a:rPr lang="en-US" sz="1400" dirty="0"/>
                  <a:t> +</a:t>
                </a:r>
                <a14:m>
                  <m:oMath xmlns:m="http://schemas.openxmlformats.org/officeDocument/2006/math">
                    <m:sSup>
                      <m:sSupPr>
                        <m:ctrlPr>
                          <a:rPr lang="en-IN" sz="1400" i="1" dirty="0" smtClean="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US" sz="1400" b="0" i="0" dirty="0" smtClean="0">
                                <a:solidFill>
                                  <a:srgbClr val="836967"/>
                                </a:solidFill>
                                <a:latin typeface="Cambria Math" panose="02040503050406030204" pitchFamily="18" charset="0"/>
                              </a:rPr>
                              <m:t>60</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r>
                  <a:rPr lang="en-US" sz="1400" dirty="0"/>
                  <a:t> +</a:t>
                </a:r>
                <a14:m>
                  <m:oMath xmlns:m="http://schemas.openxmlformats.org/officeDocument/2006/math">
                    <m:sSup>
                      <m:sSupPr>
                        <m:ctrlPr>
                          <a:rPr lang="en-IN" sz="1400" i="1" dirty="0">
                            <a:solidFill>
                              <a:srgbClr val="836967"/>
                            </a:solidFill>
                            <a:latin typeface="Cambria Math" panose="02040503050406030204" pitchFamily="18" charset="0"/>
                          </a:rPr>
                        </m:ctrlPr>
                      </m:sSupPr>
                      <m:e>
                        <m:d>
                          <m:dPr>
                            <m:ctrlPr>
                              <a:rPr lang="en-IN" sz="1400" i="1" dirty="0" smtClean="0">
                                <a:solidFill>
                                  <a:srgbClr val="836967"/>
                                </a:solidFill>
                                <a:latin typeface="Cambria Math" panose="02040503050406030204" pitchFamily="18" charset="0"/>
                              </a:rPr>
                            </m:ctrlPr>
                          </m:dPr>
                          <m:e>
                            <m:r>
                              <a:rPr lang="en-US" sz="1400" b="0" i="0" dirty="0" smtClean="0">
                                <a:solidFill>
                                  <a:srgbClr val="836967"/>
                                </a:solidFill>
                                <a:latin typeface="Cambria Math" panose="02040503050406030204" pitchFamily="18" charset="0"/>
                              </a:rPr>
                              <m:t>56</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endParaRPr lang="en-IN" sz="1400" dirty="0"/>
              </a:p>
              <a:p>
                <a:pPr algn="ctr"/>
                <a:r>
                  <a:rPr lang="en-IN" sz="1400" dirty="0"/>
                  <a:t>=1/4[64+4+100+36]</a:t>
                </a:r>
              </a:p>
              <a:p>
                <a:pPr algn="ctr"/>
                <a:r>
                  <a:rPr lang="en-IN" sz="1400" dirty="0"/>
                  <a:t>=51</a:t>
                </a:r>
              </a:p>
              <a:p>
                <a:pPr algn="ctr"/>
                <a:endParaRPr lang="en-IN" sz="1400" b="1" dirty="0"/>
              </a:p>
              <a:p>
                <a:pPr algn="ctr"/>
                <a:r>
                  <a:rPr lang="en-IN" sz="1400" b="1" dirty="0"/>
                  <a:t>Variance Reduction=var(root)- </a:t>
                </a:r>
                <a14:m>
                  <m:oMath xmlns:m="http://schemas.openxmlformats.org/officeDocument/2006/math">
                    <m:nary>
                      <m:naryPr>
                        <m:chr m:val="∑"/>
                        <m:limLoc m:val="undOvr"/>
                        <m:grow m:val="on"/>
                        <m:supHide m:val="on"/>
                        <m:ctrlPr>
                          <a:rPr lang="en-IN" sz="1400" b="1" i="1" dirty="0">
                            <a:latin typeface="Cambria Math" panose="02040503050406030204" pitchFamily="18" charset="0"/>
                          </a:rPr>
                        </m:ctrlPr>
                      </m:naryPr>
                      <m:sub>
                        <m:r>
                          <m:rPr>
                            <m:brk/>
                            <m:aln/>
                          </m:rPr>
                          <a:rPr lang="en-US" sz="1400" b="1" i="1" dirty="0" smtClean="0">
                            <a:latin typeface="Cambria Math" panose="02040503050406030204" pitchFamily="18" charset="0"/>
                          </a:rPr>
                          <m:t>𝒘</m:t>
                        </m:r>
                        <m:r>
                          <a:rPr lang="en-IN" sz="1400" b="1" i="1" dirty="0" smtClean="0">
                            <a:latin typeface="Cambria Math" panose="02040503050406030204" pitchFamily="18" charset="0"/>
                          </a:rPr>
                          <m:t>𝒊</m:t>
                        </m:r>
                      </m:sub>
                      <m:sup/>
                      <m:e>
                        <m:r>
                          <a:rPr lang="en-US" sz="1400" b="1" i="1" dirty="0" smtClean="0">
                            <a:latin typeface="Cambria Math" panose="02040503050406030204" pitchFamily="18" charset="0"/>
                          </a:rPr>
                          <m:t>𝒗𝒂𝒓</m:t>
                        </m:r>
                        <m:d>
                          <m:dPr>
                            <m:ctrlPr>
                              <a:rPr lang="en-US" sz="1400" b="1" i="1" dirty="0" smtClean="0">
                                <a:latin typeface="Cambria Math" panose="02040503050406030204" pitchFamily="18" charset="0"/>
                              </a:rPr>
                            </m:ctrlPr>
                          </m:dPr>
                          <m:e>
                            <m:r>
                              <a:rPr lang="en-US" sz="1400" b="1" i="1" dirty="0" smtClean="0">
                                <a:latin typeface="Cambria Math" panose="02040503050406030204" pitchFamily="18" charset="0"/>
                              </a:rPr>
                              <m:t>𝒄𝒉𝒊𝒍𝒅</m:t>
                            </m:r>
                          </m:e>
                        </m:d>
                      </m:e>
                    </m:nary>
                  </m:oMath>
                </a14:m>
                <a:endParaRPr lang="en-IN" sz="1400" b="1" dirty="0"/>
              </a:p>
              <a:p>
                <a:pPr algn="ctr"/>
                <a:r>
                  <a:rPr lang="en-IN" sz="1400" dirty="0"/>
                  <a:t>=60.8-[1/5(100)+4/5(51)]</a:t>
                </a:r>
              </a:p>
              <a:p>
                <a:pPr algn="ctr"/>
                <a:r>
                  <a:rPr lang="en-IN" sz="1400" dirty="0"/>
                  <a:t>=60.8-20+40.8</a:t>
                </a:r>
              </a:p>
              <a:p>
                <a:pPr algn="ctr"/>
                <a:r>
                  <a:rPr lang="en-IN" sz="1400" dirty="0"/>
                  <a:t>=0</a:t>
                </a:r>
              </a:p>
              <a:p>
                <a:pPr algn="ctr"/>
                <a:endParaRPr lang="en-IN" dirty="0"/>
              </a:p>
            </p:txBody>
          </p:sp>
        </mc:Choice>
        <mc:Fallback>
          <p:sp>
            <p:nvSpPr>
              <p:cNvPr id="24" name="Rectangle: Rounded Corners 23">
                <a:extLst>
                  <a:ext uri="{FF2B5EF4-FFF2-40B4-BE49-F238E27FC236}">
                    <a16:creationId xmlns:a16="http://schemas.microsoft.com/office/drawing/2014/main" id="{058AFF9F-9B99-4186-50AA-60F9E0280022}"/>
                  </a:ext>
                </a:extLst>
              </p:cNvPr>
              <p:cNvSpPr>
                <a:spLocks noRot="1" noChangeAspect="1" noMove="1" noResize="1" noEditPoints="1" noAdjustHandles="1" noChangeArrowheads="1" noChangeShapeType="1" noTextEdit="1"/>
              </p:cNvSpPr>
              <p:nvPr/>
            </p:nvSpPr>
            <p:spPr>
              <a:xfrm>
                <a:off x="62145" y="3653164"/>
                <a:ext cx="4536488" cy="3062793"/>
              </a:xfrm>
              <a:prstGeom prst="round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 name="Rectangle: Rounded Corners 24">
                <a:extLst>
                  <a:ext uri="{FF2B5EF4-FFF2-40B4-BE49-F238E27FC236}">
                    <a16:creationId xmlns:a16="http://schemas.microsoft.com/office/drawing/2014/main" id="{7A216241-663C-B90E-00AE-E73486E092DE}"/>
                  </a:ext>
                </a:extLst>
              </p:cNvPr>
              <p:cNvSpPr/>
              <p:nvPr/>
            </p:nvSpPr>
            <p:spPr>
              <a:xfrm>
                <a:off x="5042516" y="3579922"/>
                <a:ext cx="4465467" cy="3136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VR(2)</a:t>
                </a:r>
              </a:p>
              <a:p>
                <a:pPr algn="ctr"/>
                <a:r>
                  <a:rPr lang="en-US" sz="1400" dirty="0"/>
                  <a:t>Variance(child1)=1/2</a:t>
                </a:r>
                <a14:m>
                  <m:oMath xmlns:m="http://schemas.openxmlformats.org/officeDocument/2006/math">
                    <m:sSup>
                      <m:sSupPr>
                        <m:ctrlPr>
                          <a:rPr lang="en-IN" sz="1400" i="1" dirty="0" smtClean="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IN" sz="1400" dirty="0">
                                <a:latin typeface="Cambria Math" panose="02040503050406030204" pitchFamily="18" charset="0"/>
                              </a:rPr>
                              <m:t>40</m:t>
                            </m:r>
                            <m:r>
                              <a:rPr lang="en-IN" sz="1400" i="0" dirty="0">
                                <a:latin typeface="Cambria Math" panose="02040503050406030204" pitchFamily="18" charset="0"/>
                              </a:rPr>
                              <m:t>−50</m:t>
                            </m:r>
                          </m:e>
                        </m:d>
                      </m:e>
                      <m:sup>
                        <m:r>
                          <a:rPr lang="en-IN" sz="1400" i="0" dirty="0">
                            <a:latin typeface="Cambria Math" panose="02040503050406030204" pitchFamily="18" charset="0"/>
                          </a:rPr>
                          <m:t>2</m:t>
                        </m:r>
                      </m:sup>
                    </m:sSup>
                  </m:oMath>
                </a14:m>
                <a:r>
                  <a:rPr lang="en-US" sz="1400" dirty="0"/>
                  <a:t>+</a:t>
                </a:r>
                <a:r>
                  <a:rPr lang="en-IN" sz="1400" dirty="0">
                    <a:solidFill>
                      <a:srgbClr val="836967"/>
                    </a:solidFill>
                  </a:rPr>
                  <a:t> </a:t>
                </a:r>
                <a14:m>
                  <m:oMath xmlns:m="http://schemas.openxmlformats.org/officeDocument/2006/math">
                    <m:sSup>
                      <m:sSupPr>
                        <m:ctrlPr>
                          <a:rPr lang="en-IN" sz="1400" i="1" dirty="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IN" sz="1400" dirty="0">
                                <a:latin typeface="Cambria Math" panose="02040503050406030204" pitchFamily="18" charset="0"/>
                              </a:rPr>
                              <m:t>4</m:t>
                            </m:r>
                            <m:r>
                              <a:rPr lang="en-US" sz="1400" b="0" i="0" dirty="0" smtClean="0">
                                <a:latin typeface="Cambria Math" panose="02040503050406030204" pitchFamily="18" charset="0"/>
                              </a:rPr>
                              <m:t>2</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endParaRPr lang="en-US" sz="1400" dirty="0"/>
              </a:p>
              <a:p>
                <a:pPr algn="ctr"/>
                <a:r>
                  <a:rPr lang="en-IN" sz="1400" dirty="0"/>
                  <a:t>=1/2[100+64]</a:t>
                </a:r>
              </a:p>
              <a:p>
                <a:pPr algn="ctr"/>
                <a:r>
                  <a:rPr lang="en-IN" sz="1400" dirty="0"/>
                  <a:t>=82</a:t>
                </a:r>
              </a:p>
              <a:p>
                <a:pPr algn="ctr"/>
                <a:r>
                  <a:rPr lang="en-US" sz="1400" dirty="0"/>
                  <a:t>Variance(child2)=1/3 </a:t>
                </a:r>
                <a14:m>
                  <m:oMath xmlns:m="http://schemas.openxmlformats.org/officeDocument/2006/math">
                    <m:sSup>
                      <m:sSupPr>
                        <m:ctrlPr>
                          <a:rPr lang="en-IN" sz="1400" i="1" dirty="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US" sz="1400" b="0" i="0" dirty="0" smtClean="0">
                                <a:solidFill>
                                  <a:srgbClr val="836967"/>
                                </a:solidFill>
                                <a:latin typeface="Cambria Math" panose="02040503050406030204" pitchFamily="18" charset="0"/>
                              </a:rPr>
                              <m:t>52</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r>
                  <a:rPr lang="en-US" sz="1400" dirty="0"/>
                  <a:t> +</a:t>
                </a:r>
                <a14:m>
                  <m:oMath xmlns:m="http://schemas.openxmlformats.org/officeDocument/2006/math">
                    <m:sSup>
                      <m:sSupPr>
                        <m:ctrlPr>
                          <a:rPr lang="en-IN" sz="1400" i="1" dirty="0" smtClean="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r>
                              <a:rPr lang="en-US" sz="1400" b="0" i="0" dirty="0" smtClean="0">
                                <a:solidFill>
                                  <a:srgbClr val="836967"/>
                                </a:solidFill>
                                <a:latin typeface="Cambria Math" panose="02040503050406030204" pitchFamily="18" charset="0"/>
                              </a:rPr>
                              <m:t>60</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r>
                  <a:rPr lang="en-US" sz="1400" dirty="0"/>
                  <a:t> +</a:t>
                </a:r>
                <a14:m>
                  <m:oMath xmlns:m="http://schemas.openxmlformats.org/officeDocument/2006/math">
                    <m:sSup>
                      <m:sSupPr>
                        <m:ctrlPr>
                          <a:rPr lang="en-IN" sz="1400" i="1" dirty="0">
                            <a:solidFill>
                              <a:srgbClr val="836967"/>
                            </a:solidFill>
                            <a:latin typeface="Cambria Math" panose="02040503050406030204" pitchFamily="18" charset="0"/>
                          </a:rPr>
                        </m:ctrlPr>
                      </m:sSupPr>
                      <m:e>
                        <m:d>
                          <m:dPr>
                            <m:ctrlPr>
                              <a:rPr lang="en-IN" sz="1400" i="1" dirty="0" smtClean="0">
                                <a:solidFill>
                                  <a:srgbClr val="836967"/>
                                </a:solidFill>
                                <a:latin typeface="Cambria Math" panose="02040503050406030204" pitchFamily="18" charset="0"/>
                              </a:rPr>
                            </m:ctrlPr>
                          </m:dPr>
                          <m:e>
                            <m:r>
                              <a:rPr lang="en-US" sz="1400" b="0" i="0" dirty="0" smtClean="0">
                                <a:solidFill>
                                  <a:srgbClr val="836967"/>
                                </a:solidFill>
                                <a:latin typeface="Cambria Math" panose="02040503050406030204" pitchFamily="18" charset="0"/>
                              </a:rPr>
                              <m:t>56</m:t>
                            </m:r>
                            <m:r>
                              <a:rPr lang="en-IN" sz="1400" dirty="0">
                                <a:latin typeface="Cambria Math" panose="02040503050406030204" pitchFamily="18" charset="0"/>
                              </a:rPr>
                              <m:t>−50</m:t>
                            </m:r>
                          </m:e>
                        </m:d>
                      </m:e>
                      <m:sup>
                        <m:r>
                          <a:rPr lang="en-IN" sz="1400" dirty="0">
                            <a:latin typeface="Cambria Math" panose="02040503050406030204" pitchFamily="18" charset="0"/>
                          </a:rPr>
                          <m:t>2</m:t>
                        </m:r>
                      </m:sup>
                    </m:sSup>
                  </m:oMath>
                </a14:m>
                <a:endParaRPr lang="en-IN" sz="1400" dirty="0"/>
              </a:p>
              <a:p>
                <a:pPr algn="ctr"/>
                <a:r>
                  <a:rPr lang="en-IN" sz="1400" dirty="0"/>
                  <a:t>=1/3[4+100+36]</a:t>
                </a:r>
              </a:p>
              <a:p>
                <a:pPr algn="ctr"/>
                <a:r>
                  <a:rPr lang="en-IN" sz="1400" dirty="0"/>
                  <a:t>=46.66</a:t>
                </a:r>
              </a:p>
              <a:p>
                <a:pPr algn="ctr"/>
                <a:endParaRPr lang="en-IN" sz="1400" b="1" dirty="0"/>
              </a:p>
              <a:p>
                <a:pPr algn="ctr"/>
                <a:r>
                  <a:rPr lang="en-IN" sz="1400" b="1" dirty="0"/>
                  <a:t>Variance Reduction=var(root)- </a:t>
                </a:r>
                <a14:m>
                  <m:oMath xmlns:m="http://schemas.openxmlformats.org/officeDocument/2006/math">
                    <m:nary>
                      <m:naryPr>
                        <m:chr m:val="∑"/>
                        <m:limLoc m:val="undOvr"/>
                        <m:grow m:val="on"/>
                        <m:supHide m:val="on"/>
                        <m:ctrlPr>
                          <a:rPr lang="en-IN" sz="1400" b="1" i="1" dirty="0">
                            <a:latin typeface="Cambria Math" panose="02040503050406030204" pitchFamily="18" charset="0"/>
                          </a:rPr>
                        </m:ctrlPr>
                      </m:naryPr>
                      <m:sub>
                        <m:r>
                          <m:rPr>
                            <m:brk/>
                            <m:aln/>
                          </m:rPr>
                          <a:rPr lang="en-US" sz="1400" b="1" i="1" dirty="0" smtClean="0">
                            <a:latin typeface="Cambria Math" panose="02040503050406030204" pitchFamily="18" charset="0"/>
                          </a:rPr>
                          <m:t>𝒘</m:t>
                        </m:r>
                        <m:r>
                          <a:rPr lang="en-IN" sz="1400" b="1" i="1" dirty="0" smtClean="0">
                            <a:latin typeface="Cambria Math" panose="02040503050406030204" pitchFamily="18" charset="0"/>
                          </a:rPr>
                          <m:t>𝒊</m:t>
                        </m:r>
                      </m:sub>
                      <m:sup/>
                      <m:e>
                        <m:r>
                          <a:rPr lang="en-US" sz="1400" b="1" i="1" dirty="0" smtClean="0">
                            <a:latin typeface="Cambria Math" panose="02040503050406030204" pitchFamily="18" charset="0"/>
                          </a:rPr>
                          <m:t>𝒗𝒂𝒓</m:t>
                        </m:r>
                        <m:d>
                          <m:dPr>
                            <m:ctrlPr>
                              <a:rPr lang="en-US" sz="1400" b="1" i="1" dirty="0" smtClean="0">
                                <a:latin typeface="Cambria Math" panose="02040503050406030204" pitchFamily="18" charset="0"/>
                              </a:rPr>
                            </m:ctrlPr>
                          </m:dPr>
                          <m:e>
                            <m:r>
                              <a:rPr lang="en-US" sz="1400" b="1" i="1" dirty="0" smtClean="0">
                                <a:latin typeface="Cambria Math" panose="02040503050406030204" pitchFamily="18" charset="0"/>
                              </a:rPr>
                              <m:t>𝒄𝒉𝒊𝒍𝒅</m:t>
                            </m:r>
                          </m:e>
                        </m:d>
                      </m:e>
                    </m:nary>
                  </m:oMath>
                </a14:m>
                <a:endParaRPr lang="en-IN" sz="1400" b="1" dirty="0"/>
              </a:p>
              <a:p>
                <a:pPr algn="ctr"/>
                <a:r>
                  <a:rPr lang="en-IN" sz="1400" dirty="0"/>
                  <a:t>=60.8-[2/5(82)+3/5(46.66)]</a:t>
                </a:r>
              </a:p>
              <a:p>
                <a:pPr algn="ctr"/>
                <a:r>
                  <a:rPr lang="en-IN" sz="1400" dirty="0"/>
                  <a:t>=60.8-32.8+27.996</a:t>
                </a:r>
              </a:p>
              <a:p>
                <a:pPr algn="ctr"/>
                <a:r>
                  <a:rPr lang="en-IN" sz="1400" dirty="0"/>
                  <a:t>=0.304</a:t>
                </a:r>
              </a:p>
            </p:txBody>
          </p:sp>
        </mc:Choice>
        <mc:Fallback>
          <p:sp>
            <p:nvSpPr>
              <p:cNvPr id="25" name="Rectangle: Rounded Corners 24">
                <a:extLst>
                  <a:ext uri="{FF2B5EF4-FFF2-40B4-BE49-F238E27FC236}">
                    <a16:creationId xmlns:a16="http://schemas.microsoft.com/office/drawing/2014/main" id="{7A216241-663C-B90E-00AE-E73486E092DE}"/>
                  </a:ext>
                </a:extLst>
              </p:cNvPr>
              <p:cNvSpPr>
                <a:spLocks noRot="1" noChangeAspect="1" noMove="1" noResize="1" noEditPoints="1" noAdjustHandles="1" noChangeArrowheads="1" noChangeShapeType="1" noTextEdit="1"/>
              </p:cNvSpPr>
              <p:nvPr/>
            </p:nvSpPr>
            <p:spPr>
              <a:xfrm>
                <a:off x="5042516" y="3579922"/>
                <a:ext cx="4465467" cy="3136035"/>
              </a:xfrm>
              <a:prstGeom prst="roundRect">
                <a:avLst/>
              </a:prstGeom>
              <a:blipFill>
                <a:blip r:embed="rId6"/>
                <a:stretch>
                  <a:fillRect/>
                </a:stretch>
              </a:blipFill>
            </p:spPr>
            <p:txBody>
              <a:bodyPr/>
              <a:lstStyle/>
              <a:p>
                <a:r>
                  <a:rPr lang="en-IN">
                    <a:noFill/>
                  </a:rPr>
                  <a:t> </a:t>
                </a:r>
              </a:p>
            </p:txBody>
          </p:sp>
        </mc:Fallback>
      </mc:AlternateContent>
      <p:sp>
        <p:nvSpPr>
          <p:cNvPr id="26" name="Rectangle: Rounded Corners 25">
            <a:extLst>
              <a:ext uri="{FF2B5EF4-FFF2-40B4-BE49-F238E27FC236}">
                <a16:creationId xmlns:a16="http://schemas.microsoft.com/office/drawing/2014/main" id="{59703672-5EED-8110-0BD2-82F71B33F084}"/>
              </a:ext>
            </a:extLst>
          </p:cNvPr>
          <p:cNvSpPr/>
          <p:nvPr/>
        </p:nvSpPr>
        <p:spPr>
          <a:xfrm>
            <a:off x="9951866" y="4864963"/>
            <a:ext cx="1731146" cy="1074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VR(2)&gt;VR(1)</a:t>
            </a:r>
            <a:endParaRPr lang="en-IN" b="1" dirty="0"/>
          </a:p>
        </p:txBody>
      </p:sp>
    </p:spTree>
    <p:extLst>
      <p:ext uri="{BB962C8B-B14F-4D97-AF65-F5344CB8AC3E}">
        <p14:creationId xmlns:p14="http://schemas.microsoft.com/office/powerpoint/2010/main" val="32905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D96B-BEC1-7996-6019-594E8ED32F67}"/>
              </a:ext>
            </a:extLst>
          </p:cNvPr>
          <p:cNvSpPr>
            <a:spLocks noGrp="1"/>
          </p:cNvSpPr>
          <p:nvPr>
            <p:ph type="title"/>
          </p:nvPr>
        </p:nvSpPr>
        <p:spPr/>
        <p:txBody>
          <a:bodyPr/>
          <a:lstStyle/>
          <a:p>
            <a:r>
              <a:rPr lang="en-US" dirty="0"/>
              <a:t>Parameter AND Hyperparameter</a:t>
            </a:r>
            <a:endParaRPr lang="en-IN" dirty="0"/>
          </a:p>
        </p:txBody>
      </p:sp>
      <p:sp>
        <p:nvSpPr>
          <p:cNvPr id="3" name="Content Placeholder 2">
            <a:extLst>
              <a:ext uri="{FF2B5EF4-FFF2-40B4-BE49-F238E27FC236}">
                <a16:creationId xmlns:a16="http://schemas.microsoft.com/office/drawing/2014/main" id="{CA806CA9-A3A8-5A53-415F-9B9CC286A0B5}"/>
              </a:ext>
            </a:extLst>
          </p:cNvPr>
          <p:cNvSpPr>
            <a:spLocks noGrp="1"/>
          </p:cNvSpPr>
          <p:nvPr>
            <p:ph idx="1"/>
          </p:nvPr>
        </p:nvSpPr>
        <p:spPr/>
        <p:txBody>
          <a:bodyPr>
            <a:normAutofit fontScale="92500" lnSpcReduction="20000"/>
          </a:bodyPr>
          <a:lstStyle/>
          <a:p>
            <a:pPr algn="l"/>
            <a:r>
              <a:rPr lang="en-US" b="0" i="0" dirty="0">
                <a:solidFill>
                  <a:schemeClr val="tx1"/>
                </a:solidFill>
                <a:effectLst/>
                <a:latin typeface="Söhne"/>
              </a:rPr>
              <a:t>In Decision Tree Regression in CART, parameters are the values that the model learns from the training data during the training process, while hyperparameters are the values that are set before training, to control the learning process itself.</a:t>
            </a:r>
          </a:p>
          <a:p>
            <a:pPr algn="l"/>
            <a:r>
              <a:rPr lang="en-US" b="0" i="0" dirty="0">
                <a:solidFill>
                  <a:schemeClr val="tx1"/>
                </a:solidFill>
                <a:effectLst/>
                <a:latin typeface="Söhne"/>
              </a:rPr>
              <a:t>The hyperparameters in Decision Tree Regression in CART include:</a:t>
            </a:r>
          </a:p>
          <a:p>
            <a:pPr algn="l">
              <a:buFont typeface="+mj-lt"/>
              <a:buAutoNum type="arabicPeriod"/>
            </a:pPr>
            <a:r>
              <a:rPr lang="en-US" b="0" i="0" dirty="0">
                <a:solidFill>
                  <a:schemeClr val="tx1"/>
                </a:solidFill>
                <a:effectLst/>
                <a:latin typeface="Söhne"/>
              </a:rPr>
              <a:t>Maximum depth: The maximum depth of the tree, which determines the maximum number of splits that can be made in the tree.</a:t>
            </a:r>
          </a:p>
          <a:p>
            <a:pPr algn="l">
              <a:buFont typeface="+mj-lt"/>
              <a:buAutoNum type="arabicPeriod"/>
            </a:pPr>
            <a:r>
              <a:rPr lang="en-US" b="0" i="0" dirty="0">
                <a:solidFill>
                  <a:schemeClr val="tx1"/>
                </a:solidFill>
                <a:effectLst/>
                <a:latin typeface="Söhne"/>
              </a:rPr>
              <a:t>Minimum samples per leaf: The minimum number of samples required to be in a leaf node.</a:t>
            </a:r>
          </a:p>
          <a:p>
            <a:pPr algn="l">
              <a:buFont typeface="+mj-lt"/>
              <a:buAutoNum type="arabicPeriod"/>
            </a:pPr>
            <a:r>
              <a:rPr lang="en-US" b="0" i="0" dirty="0">
                <a:solidFill>
                  <a:schemeClr val="tx1"/>
                </a:solidFill>
                <a:effectLst/>
                <a:latin typeface="Söhne"/>
              </a:rPr>
              <a:t>Splitting criterion: The criterion used to evaluate the quality of a split and choose the best feature to split on.</a:t>
            </a:r>
          </a:p>
          <a:p>
            <a:pPr algn="l">
              <a:buFont typeface="+mj-lt"/>
              <a:buAutoNum type="arabicPeriod"/>
            </a:pPr>
            <a:r>
              <a:rPr lang="en-US" b="0" i="0" dirty="0">
                <a:solidFill>
                  <a:schemeClr val="tx1"/>
                </a:solidFill>
                <a:effectLst/>
                <a:latin typeface="Söhne"/>
              </a:rPr>
              <a:t>Pruning: The process of removing branches from the tree that do not contribute significantly to the prediction accuracy.</a:t>
            </a:r>
          </a:p>
          <a:p>
            <a:pPr algn="l">
              <a:buFont typeface="+mj-lt"/>
              <a:buAutoNum type="arabicPeriod"/>
            </a:pPr>
            <a:r>
              <a:rPr lang="en-US" b="0" i="0" dirty="0">
                <a:solidFill>
                  <a:schemeClr val="tx1"/>
                </a:solidFill>
                <a:effectLst/>
                <a:latin typeface="Söhne"/>
              </a:rPr>
              <a:t>Maximum features: The maximum number of features considered for splitting at each no</a:t>
            </a:r>
          </a:p>
          <a:p>
            <a:endParaRPr lang="en-IN" dirty="0">
              <a:solidFill>
                <a:schemeClr val="tx1"/>
              </a:solidFill>
            </a:endParaRPr>
          </a:p>
        </p:txBody>
      </p:sp>
    </p:spTree>
    <p:extLst>
      <p:ext uri="{BB962C8B-B14F-4D97-AF65-F5344CB8AC3E}">
        <p14:creationId xmlns:p14="http://schemas.microsoft.com/office/powerpoint/2010/main" val="3629739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2177</TotalTime>
  <Words>1288</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Century Gothic</vt:lpstr>
      <vt:lpstr>Söhne</vt:lpstr>
      <vt:lpstr>Wingdings</vt:lpstr>
      <vt:lpstr>Wingdings 3</vt:lpstr>
      <vt:lpstr>Ion Boardroom</vt:lpstr>
      <vt:lpstr>Decision Tree Regression(CART)</vt:lpstr>
      <vt:lpstr>content</vt:lpstr>
      <vt:lpstr>What is decision tree?</vt:lpstr>
      <vt:lpstr>CART</vt:lpstr>
      <vt:lpstr>     Decision Tree Regression in CART    Decision Tree - Regression </vt:lpstr>
      <vt:lpstr>The components of Decision Tree Regression in CART are: </vt:lpstr>
      <vt:lpstr>Mathematical understanding of decision tree regression with example </vt:lpstr>
      <vt:lpstr>PowerPoint Presentation</vt:lpstr>
      <vt:lpstr>Parameter AND Hyperparameter</vt:lpstr>
      <vt:lpstr>Advantages of Decision Tree Regression in CART: </vt:lpstr>
      <vt:lpstr>Disadvantages of Decision Tree Regression in CART:</vt:lpstr>
      <vt:lpstr>Applications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Regression(CART)</dc:title>
  <dc:creator>akshay</dc:creator>
  <cp:lastModifiedBy>akshay</cp:lastModifiedBy>
  <cp:revision>2</cp:revision>
  <dcterms:created xsi:type="dcterms:W3CDTF">2023-01-31T03:38:53Z</dcterms:created>
  <dcterms:modified xsi:type="dcterms:W3CDTF">2023-02-02T16:20:10Z</dcterms:modified>
</cp:coreProperties>
</file>