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9144000" cy="5143500" type="screen16x9"/>
  <p:notesSz cx="6858000" cy="9144000"/>
  <p:embeddedFontLst>
    <p:embeddedFont>
      <p:font typeface="Barlow Medium" panose="00000600000000000000" pitchFamily="2" charset="0"/>
      <p:regular r:id="rId17"/>
      <p:bold r:id="rId18"/>
      <p:italic r:id="rId19"/>
      <p:boldItalic r:id="rId20"/>
    </p:embeddedFont>
    <p:embeddedFont>
      <p:font typeface="Julius Sans One" panose="020B0604020202020204" charset="0"/>
      <p:regular r:id="rId21"/>
    </p:embeddedFont>
    <p:embeddedFont>
      <p:font typeface="Lexend" panose="020B0604020202020204" charset="0"/>
      <p:regular r:id="rId22"/>
      <p:bold r:id="rId23"/>
    </p:embeddedFont>
    <p:embeddedFont>
      <p:font typeface="Lexend ExtraBold" panose="020B0604020202020204" charset="0"/>
      <p:bold r:id="rId24"/>
    </p:embeddedFont>
    <p:embeddedFont>
      <p:font typeface="Lexend Medium" panose="020B0604020202020204" charset="0"/>
      <p:regular r:id="rId25"/>
      <p:bold r:id="rId26"/>
    </p:embeddedFont>
    <p:embeddedFont>
      <p:font typeface="Lexend SemiBold"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a1d8124b9b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a1d8124b9b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a1c41a2eec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a1c41a2ee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1c41a2eec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a1c41a2ee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1c41a2eec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a1c41a2ee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1810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a1d8124b9b_1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a1d8124b9b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a1c41a2eec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a1c41a2ee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a1c41a2eec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a1c41a2ee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1c41a2eec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1c41a2eec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Scale and Rotation invariant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a1c41a2eec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a1c41a2eec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a1c41a2eec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a1c41a2eec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Filtering - Relinearization is also not possible.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1c41a2eec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1c41a2eec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a1d8124b9b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a1d8124b9b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1d8124b9b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1d8124b9b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borglab/gtsam/tree/develop/python"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3444700"/>
            <a:ext cx="8520600" cy="1203900"/>
          </a:xfrm>
          <a:prstGeom prst="rect">
            <a:avLst/>
          </a:prstGeom>
        </p:spPr>
        <p:txBody>
          <a:bodyPr spcFirstLastPara="1" wrap="square" lIns="91425" tIns="91425" rIns="91425" bIns="91425" anchor="t" anchorCtr="0">
            <a:normAutofit fontScale="70000" lnSpcReduction="20000"/>
          </a:bodyPr>
          <a:lstStyle/>
          <a:p>
            <a:pPr marL="0" lvl="0" indent="0" algn="r" rtl="0">
              <a:spcBef>
                <a:spcPts val="0"/>
              </a:spcBef>
              <a:spcAft>
                <a:spcPts val="0"/>
              </a:spcAft>
              <a:buNone/>
            </a:pPr>
            <a:r>
              <a:rPr lang="en" b="1">
                <a:latin typeface="Lexend"/>
                <a:ea typeface="Lexend"/>
                <a:cs typeface="Lexend"/>
                <a:sym typeface="Lexend"/>
              </a:rPr>
              <a:t>By:</a:t>
            </a:r>
            <a:endParaRPr b="1">
              <a:latin typeface="Lexend"/>
              <a:ea typeface="Lexend"/>
              <a:cs typeface="Lexend"/>
              <a:sym typeface="Lexend"/>
            </a:endParaRPr>
          </a:p>
          <a:p>
            <a:pPr marL="0" lvl="0" indent="0" algn="r" rtl="0">
              <a:spcBef>
                <a:spcPts val="0"/>
              </a:spcBef>
              <a:spcAft>
                <a:spcPts val="0"/>
              </a:spcAft>
              <a:buNone/>
            </a:pPr>
            <a:r>
              <a:rPr lang="en" b="1">
                <a:latin typeface="Lexend"/>
                <a:ea typeface="Lexend"/>
                <a:cs typeface="Lexend"/>
                <a:sym typeface="Lexend"/>
              </a:rPr>
              <a:t>Akshay Badagabettu</a:t>
            </a:r>
            <a:endParaRPr b="1">
              <a:latin typeface="Lexend"/>
              <a:ea typeface="Lexend"/>
              <a:cs typeface="Lexend"/>
              <a:sym typeface="Lexend"/>
            </a:endParaRPr>
          </a:p>
          <a:p>
            <a:pPr marL="0" lvl="0" indent="0" algn="r" rtl="0">
              <a:spcBef>
                <a:spcPts val="0"/>
              </a:spcBef>
              <a:spcAft>
                <a:spcPts val="0"/>
              </a:spcAft>
              <a:buNone/>
            </a:pPr>
            <a:r>
              <a:rPr lang="en" b="1">
                <a:latin typeface="Lexend"/>
                <a:ea typeface="Lexend"/>
                <a:cs typeface="Lexend"/>
                <a:sym typeface="Lexend"/>
              </a:rPr>
              <a:t>Shubhra Aich</a:t>
            </a:r>
            <a:endParaRPr b="1">
              <a:latin typeface="Lexend"/>
              <a:ea typeface="Lexend"/>
              <a:cs typeface="Lexend"/>
              <a:sym typeface="Lexend"/>
            </a:endParaRPr>
          </a:p>
          <a:p>
            <a:pPr marL="0" lvl="0" indent="0" algn="r" rtl="0">
              <a:spcBef>
                <a:spcPts val="0"/>
              </a:spcBef>
              <a:spcAft>
                <a:spcPts val="0"/>
              </a:spcAft>
              <a:buNone/>
            </a:pPr>
            <a:r>
              <a:rPr lang="en" b="1">
                <a:latin typeface="Lexend"/>
                <a:ea typeface="Lexend"/>
                <a:cs typeface="Lexend"/>
                <a:sym typeface="Lexend"/>
              </a:rPr>
              <a:t>Sai Sravan Yarlagadda</a:t>
            </a:r>
            <a:endParaRPr b="1">
              <a:latin typeface="Lexend"/>
              <a:ea typeface="Lexend"/>
              <a:cs typeface="Lexend"/>
              <a:sym typeface="Lexend"/>
            </a:endParaRPr>
          </a:p>
        </p:txBody>
      </p:sp>
      <p:sp>
        <p:nvSpPr>
          <p:cNvPr id="55" name="Google Shape;55;p13"/>
          <p:cNvSpPr txBox="1"/>
          <p:nvPr/>
        </p:nvSpPr>
        <p:spPr>
          <a:xfrm>
            <a:off x="1266750" y="143774"/>
            <a:ext cx="6610500" cy="21822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2300">
                <a:solidFill>
                  <a:srgbClr val="FCE5CD"/>
                </a:solidFill>
                <a:latin typeface="Lexend ExtraBold"/>
                <a:ea typeface="Lexend ExtraBold"/>
                <a:cs typeface="Lexend ExtraBold"/>
                <a:sym typeface="Lexend ExtraBold"/>
              </a:rPr>
              <a:t> </a:t>
            </a:r>
            <a:r>
              <a:rPr lang="en" sz="2300">
                <a:solidFill>
                  <a:schemeClr val="dk1"/>
                </a:solidFill>
                <a:latin typeface="Lexend"/>
                <a:ea typeface="Lexend"/>
                <a:cs typeface="Lexend"/>
                <a:sym typeface="Lexend"/>
              </a:rPr>
              <a:t>Robot Localization and Mapping- 16833</a:t>
            </a:r>
            <a:endParaRPr sz="2300">
              <a:solidFill>
                <a:schemeClr val="dk1"/>
              </a:solidFill>
              <a:latin typeface="Lexend"/>
              <a:ea typeface="Lexend"/>
              <a:cs typeface="Lexend"/>
              <a:sym typeface="Lexend"/>
            </a:endParaRPr>
          </a:p>
          <a:p>
            <a:pPr marL="0" lvl="0" indent="0" algn="ctr" rtl="0">
              <a:lnSpc>
                <a:spcPct val="90000"/>
              </a:lnSpc>
              <a:spcBef>
                <a:spcPts val="0"/>
              </a:spcBef>
              <a:spcAft>
                <a:spcPts val="0"/>
              </a:spcAft>
              <a:buNone/>
            </a:pPr>
            <a:br>
              <a:rPr lang="en" sz="4800">
                <a:solidFill>
                  <a:schemeClr val="dk1"/>
                </a:solidFill>
                <a:latin typeface="Lexend ExtraBold"/>
                <a:ea typeface="Lexend ExtraBold"/>
                <a:cs typeface="Lexend ExtraBold"/>
                <a:sym typeface="Lexend ExtraBold"/>
              </a:rPr>
            </a:br>
            <a:r>
              <a:rPr lang="en" sz="3800">
                <a:solidFill>
                  <a:schemeClr val="dk1"/>
                </a:solidFill>
                <a:latin typeface="Lexend ExtraBold"/>
                <a:ea typeface="Lexend ExtraBold"/>
                <a:cs typeface="Lexend ExtraBold"/>
                <a:sym typeface="Lexend ExtraBold"/>
              </a:rPr>
              <a:t>Towards Understanding a Basic Stereo VO-SLAM Framework by building it from Scratch</a:t>
            </a:r>
            <a:endParaRPr sz="3800">
              <a:solidFill>
                <a:schemeClr val="dk1"/>
              </a:solidFill>
              <a:latin typeface="Lexend ExtraBold"/>
              <a:ea typeface="Lexend ExtraBold"/>
              <a:cs typeface="Lexend ExtraBold"/>
              <a:sym typeface="Lexend ExtraBold"/>
            </a:endParaRPr>
          </a:p>
        </p:txBody>
      </p:sp>
      <p:cxnSp>
        <p:nvCxnSpPr>
          <p:cNvPr id="56" name="Google Shape;56;p13"/>
          <p:cNvCxnSpPr/>
          <p:nvPr/>
        </p:nvCxnSpPr>
        <p:spPr>
          <a:xfrm>
            <a:off x="1734463" y="1021024"/>
            <a:ext cx="647100" cy="0"/>
          </a:xfrm>
          <a:prstGeom prst="straightConnector1">
            <a:avLst/>
          </a:prstGeom>
          <a:noFill/>
          <a:ln w="19050" cap="flat" cmpd="sng">
            <a:solidFill>
              <a:srgbClr val="383838"/>
            </a:solidFill>
            <a:prstDash val="solid"/>
            <a:round/>
            <a:headEnd type="none" w="med" len="med"/>
            <a:tailEnd type="none" w="med" len="med"/>
          </a:ln>
        </p:spPr>
      </p:cxnSp>
      <p:cxnSp>
        <p:nvCxnSpPr>
          <p:cNvPr id="57" name="Google Shape;57;p13"/>
          <p:cNvCxnSpPr/>
          <p:nvPr/>
        </p:nvCxnSpPr>
        <p:spPr>
          <a:xfrm>
            <a:off x="6877713" y="3444699"/>
            <a:ext cx="647100" cy="0"/>
          </a:xfrm>
          <a:prstGeom prst="straightConnector1">
            <a:avLst/>
          </a:prstGeom>
          <a:noFill/>
          <a:ln w="19050" cap="flat" cmpd="sng">
            <a:solidFill>
              <a:srgbClr val="383838"/>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body" idx="1"/>
          </p:nvPr>
        </p:nvSpPr>
        <p:spPr>
          <a:xfrm>
            <a:off x="311700" y="1152475"/>
            <a:ext cx="8520600" cy="3638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Barlow Medium"/>
              <a:buChar char="●"/>
            </a:pPr>
            <a:r>
              <a:rPr lang="en">
                <a:latin typeface="Barlow Medium"/>
                <a:ea typeface="Barlow Medium"/>
                <a:cs typeface="Barlow Medium"/>
                <a:sym typeface="Barlow Medium"/>
              </a:rPr>
              <a:t>GTSAM library was used for the backend optimization implementation.</a:t>
            </a:r>
            <a:endParaRPr>
              <a:latin typeface="Barlow Medium"/>
              <a:ea typeface="Barlow Medium"/>
              <a:cs typeface="Barlow Medium"/>
              <a:sym typeface="Barlow Medium"/>
            </a:endParaRPr>
          </a:p>
          <a:p>
            <a:pPr marL="457200" lvl="0" indent="-342900" algn="l" rtl="0">
              <a:spcBef>
                <a:spcPts val="0"/>
              </a:spcBef>
              <a:spcAft>
                <a:spcPts val="0"/>
              </a:spcAft>
              <a:buSzPts val="1800"/>
              <a:buFont typeface="Barlow Medium"/>
              <a:buChar char="●"/>
            </a:pPr>
            <a:r>
              <a:rPr lang="en">
                <a:latin typeface="Barlow Medium"/>
                <a:ea typeface="Barlow Medium"/>
                <a:cs typeface="Barlow Medium"/>
                <a:sym typeface="Barlow Medium"/>
              </a:rPr>
              <a:t>A nonlinear factor graph was initialized and a prior was added to the graph</a:t>
            </a:r>
            <a:endParaRPr>
              <a:latin typeface="Barlow Medium"/>
              <a:ea typeface="Barlow Medium"/>
              <a:cs typeface="Barlow Medium"/>
              <a:sym typeface="Barlow Medium"/>
            </a:endParaRPr>
          </a:p>
          <a:p>
            <a:pPr marL="457200" lvl="0" indent="-342900" algn="l" rtl="0">
              <a:spcBef>
                <a:spcPts val="0"/>
              </a:spcBef>
              <a:spcAft>
                <a:spcPts val="0"/>
              </a:spcAft>
              <a:buSzPts val="1800"/>
              <a:buFont typeface="Barlow Medium"/>
              <a:buChar char="●"/>
            </a:pPr>
            <a:r>
              <a:rPr lang="en">
                <a:latin typeface="Barlow Medium"/>
                <a:ea typeface="Barlow Medium"/>
                <a:cs typeface="Barlow Medium"/>
                <a:sym typeface="Barlow Medium"/>
              </a:rPr>
              <a:t>All the poses were then looped through, and factors were added between two consecutive poses.</a:t>
            </a:r>
            <a:endParaRPr>
              <a:latin typeface="Barlow Medium"/>
              <a:ea typeface="Barlow Medium"/>
              <a:cs typeface="Barlow Medium"/>
              <a:sym typeface="Barlow Medium"/>
            </a:endParaRPr>
          </a:p>
          <a:p>
            <a:pPr marL="457200" lvl="0" indent="-342900" algn="l" rtl="0">
              <a:spcBef>
                <a:spcPts val="0"/>
              </a:spcBef>
              <a:spcAft>
                <a:spcPts val="0"/>
              </a:spcAft>
              <a:buSzPts val="1800"/>
              <a:buFont typeface="Barlow Medium"/>
              <a:buChar char="●"/>
            </a:pPr>
            <a:r>
              <a:rPr lang="en">
                <a:latin typeface="Barlow Medium"/>
                <a:ea typeface="Barlow Medium"/>
                <a:cs typeface="Barlow Medium"/>
                <a:sym typeface="Barlow Medium"/>
              </a:rPr>
              <a:t>Initial estimates for the poses was taken as the VO pose. This ensures that the optimizer does not get stuck in a local minima.</a:t>
            </a:r>
            <a:endParaRPr>
              <a:latin typeface="Barlow Medium"/>
              <a:ea typeface="Barlow Medium"/>
              <a:cs typeface="Barlow Medium"/>
              <a:sym typeface="Barlow Medium"/>
            </a:endParaRPr>
          </a:p>
          <a:p>
            <a:pPr marL="457200" lvl="0" indent="-342900" algn="l" rtl="0">
              <a:spcBef>
                <a:spcPts val="0"/>
              </a:spcBef>
              <a:spcAft>
                <a:spcPts val="0"/>
              </a:spcAft>
              <a:buSzPts val="1800"/>
              <a:buFont typeface="Barlow Medium"/>
              <a:buChar char="●"/>
            </a:pPr>
            <a:r>
              <a:rPr lang="en">
                <a:latin typeface="Barlow Medium"/>
                <a:ea typeface="Barlow Medium"/>
                <a:cs typeface="Barlow Medium"/>
                <a:sym typeface="Barlow Medium"/>
              </a:rPr>
              <a:t>Additional factors were added between the detected loop closure frames.</a:t>
            </a:r>
            <a:endParaRPr>
              <a:latin typeface="Barlow Medium"/>
              <a:ea typeface="Barlow Medium"/>
              <a:cs typeface="Barlow Medium"/>
              <a:sym typeface="Barlow Medium"/>
            </a:endParaRPr>
          </a:p>
          <a:p>
            <a:pPr marL="457200" lvl="0" indent="-342900" algn="l" rtl="0">
              <a:spcBef>
                <a:spcPts val="0"/>
              </a:spcBef>
              <a:spcAft>
                <a:spcPts val="0"/>
              </a:spcAft>
              <a:buSzPts val="1800"/>
              <a:buFont typeface="Barlow Medium"/>
              <a:buChar char="●"/>
            </a:pPr>
            <a:r>
              <a:rPr lang="en">
                <a:latin typeface="Barlow Medium"/>
                <a:ea typeface="Barlow Medium"/>
                <a:cs typeface="Barlow Medium"/>
                <a:sym typeface="Barlow Medium"/>
              </a:rPr>
              <a:t>Levenberg-Marquardt and Powell’s DogLeg Optimizer were used as the nonlinear optimizers.</a:t>
            </a:r>
            <a:endParaRPr>
              <a:latin typeface="Barlow Medium"/>
              <a:ea typeface="Barlow Medium"/>
              <a:cs typeface="Barlow Medium"/>
              <a:sym typeface="Barlow Medium"/>
            </a:endParaRPr>
          </a:p>
          <a:p>
            <a:pPr marL="457200" lvl="0" indent="-342900" algn="l" rtl="0">
              <a:spcBef>
                <a:spcPts val="0"/>
              </a:spcBef>
              <a:spcAft>
                <a:spcPts val="0"/>
              </a:spcAft>
              <a:buSzPts val="1800"/>
              <a:buFont typeface="Barlow Medium"/>
              <a:buChar char="●"/>
            </a:pPr>
            <a:r>
              <a:rPr lang="en">
                <a:latin typeface="Barlow Medium"/>
                <a:ea typeface="Barlow Medium"/>
                <a:cs typeface="Barlow Medium"/>
                <a:sym typeface="Barlow Medium"/>
              </a:rPr>
              <a:t>We initially wanted to use iSAM2 but the computational time was too high (&gt;20min) for the very first loop closure.</a:t>
            </a:r>
            <a:endParaRPr>
              <a:latin typeface="Barlow Medium"/>
              <a:ea typeface="Barlow Medium"/>
              <a:cs typeface="Barlow Medium"/>
              <a:sym typeface="Barlow Medium"/>
            </a:endParaRPr>
          </a:p>
        </p:txBody>
      </p:sp>
      <p:sp>
        <p:nvSpPr>
          <p:cNvPr id="146" name="Google Shape;146;p22"/>
          <p:cNvSpPr txBox="1">
            <a:spLocks noGrp="1"/>
          </p:cNvSpPr>
          <p:nvPr>
            <p:ph type="title"/>
          </p:nvPr>
        </p:nvSpPr>
        <p:spPr>
          <a:xfrm>
            <a:off x="1133725" y="116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exend"/>
                <a:ea typeface="Lexend"/>
                <a:cs typeface="Lexend"/>
                <a:sym typeface="Lexend"/>
              </a:rPr>
              <a:t>Backend Implementation</a:t>
            </a:r>
            <a:endParaRPr b="1">
              <a:latin typeface="Lexend"/>
              <a:ea typeface="Lexend"/>
              <a:cs typeface="Lexend"/>
              <a:sym typeface="Lexend"/>
            </a:endParaRPr>
          </a:p>
        </p:txBody>
      </p:sp>
      <p:cxnSp>
        <p:nvCxnSpPr>
          <p:cNvPr id="147" name="Google Shape;147;p22"/>
          <p:cNvCxnSpPr/>
          <p:nvPr/>
        </p:nvCxnSpPr>
        <p:spPr>
          <a:xfrm>
            <a:off x="1309863" y="636724"/>
            <a:ext cx="647100" cy="0"/>
          </a:xfrm>
          <a:prstGeom prst="straightConnector1">
            <a:avLst/>
          </a:prstGeom>
          <a:noFill/>
          <a:ln w="19050" cap="flat" cmpd="sng">
            <a:solidFill>
              <a:srgbClr val="383838"/>
            </a:solidFill>
            <a:prstDash val="solid"/>
            <a:round/>
            <a:headEnd type="none" w="med" len="med"/>
            <a:tailEnd type="none" w="med" len="med"/>
          </a:ln>
        </p:spPr>
      </p:cxnSp>
      <p:sp>
        <p:nvSpPr>
          <p:cNvPr id="148" name="Google Shape;148;p22"/>
          <p:cNvSpPr txBox="1"/>
          <p:nvPr/>
        </p:nvSpPr>
        <p:spPr>
          <a:xfrm>
            <a:off x="-390025" y="116200"/>
            <a:ext cx="15942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b="1">
                <a:solidFill>
                  <a:srgbClr val="383838"/>
                </a:solidFill>
                <a:latin typeface="Julius Sans One"/>
                <a:ea typeface="Julius Sans One"/>
                <a:cs typeface="Julius Sans One"/>
                <a:sym typeface="Julius Sans One"/>
              </a:rPr>
              <a:t>07</a:t>
            </a:r>
            <a:endParaRPr sz="5000" b="1">
              <a:solidFill>
                <a:srgbClr val="383838"/>
              </a:solidFill>
              <a:latin typeface="Julius Sans One"/>
              <a:ea typeface="Julius Sans One"/>
              <a:cs typeface="Julius Sans One"/>
              <a:sym typeface="Julius Sans O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body" idx="1"/>
          </p:nvPr>
        </p:nvSpPr>
        <p:spPr>
          <a:xfrm>
            <a:off x="311700" y="847675"/>
            <a:ext cx="8520600" cy="57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a:latin typeface="Barlow Medium"/>
                <a:ea typeface="Barlow Medium"/>
                <a:cs typeface="Barlow Medium"/>
                <a:sym typeface="Barlow Medium"/>
              </a:rPr>
              <a:t>The optimization was extremely sensitive to the noise added to the measurements</a:t>
            </a:r>
            <a:endParaRPr>
              <a:latin typeface="Barlow Medium"/>
              <a:ea typeface="Barlow Medium"/>
              <a:cs typeface="Barlow Medium"/>
              <a:sym typeface="Barlow Medium"/>
            </a:endParaRPr>
          </a:p>
        </p:txBody>
      </p:sp>
      <p:sp>
        <p:nvSpPr>
          <p:cNvPr id="154" name="Google Shape;154;p23"/>
          <p:cNvSpPr txBox="1">
            <a:spLocks noGrp="1"/>
          </p:cNvSpPr>
          <p:nvPr>
            <p:ph type="body" idx="1"/>
          </p:nvPr>
        </p:nvSpPr>
        <p:spPr>
          <a:xfrm>
            <a:off x="247675" y="1326775"/>
            <a:ext cx="3276000" cy="833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a:latin typeface="Barlow Medium"/>
                <a:ea typeface="Barlow Medium"/>
                <a:cs typeface="Barlow Medium"/>
                <a:sym typeface="Barlow Medium"/>
              </a:rPr>
              <a:t>If the noise was too little, then it just follows the VO path</a:t>
            </a:r>
            <a:endParaRPr>
              <a:latin typeface="Barlow Medium"/>
              <a:ea typeface="Barlow Medium"/>
              <a:cs typeface="Barlow Medium"/>
              <a:sym typeface="Barlow Medium"/>
            </a:endParaRPr>
          </a:p>
        </p:txBody>
      </p:sp>
      <p:sp>
        <p:nvSpPr>
          <p:cNvPr id="155" name="Google Shape;155;p23"/>
          <p:cNvSpPr txBox="1">
            <a:spLocks noGrp="1"/>
          </p:cNvSpPr>
          <p:nvPr>
            <p:ph type="body" idx="1"/>
          </p:nvPr>
        </p:nvSpPr>
        <p:spPr>
          <a:xfrm>
            <a:off x="5618275" y="1326775"/>
            <a:ext cx="3276000" cy="833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a:latin typeface="Barlow Medium"/>
                <a:ea typeface="Barlow Medium"/>
                <a:cs typeface="Barlow Medium"/>
                <a:sym typeface="Barlow Medium"/>
              </a:rPr>
              <a:t>If the noise was too much, then we get this</a:t>
            </a:r>
            <a:endParaRPr>
              <a:latin typeface="Barlow Medium"/>
              <a:ea typeface="Barlow Medium"/>
              <a:cs typeface="Barlow Medium"/>
              <a:sym typeface="Barlow Medium"/>
            </a:endParaRPr>
          </a:p>
        </p:txBody>
      </p:sp>
      <p:pic>
        <p:nvPicPr>
          <p:cNvPr id="156" name="Google Shape;156;p23"/>
          <p:cNvPicPr preferRelativeResize="0"/>
          <p:nvPr/>
        </p:nvPicPr>
        <p:blipFill>
          <a:blip r:embed="rId3">
            <a:alphaModFix/>
          </a:blip>
          <a:stretch>
            <a:fillRect/>
          </a:stretch>
        </p:blipFill>
        <p:spPr>
          <a:xfrm>
            <a:off x="5405051" y="1999775"/>
            <a:ext cx="3358625" cy="2988375"/>
          </a:xfrm>
          <a:prstGeom prst="rect">
            <a:avLst/>
          </a:prstGeom>
          <a:noFill/>
          <a:ln>
            <a:noFill/>
          </a:ln>
        </p:spPr>
      </p:pic>
      <p:pic>
        <p:nvPicPr>
          <p:cNvPr id="157" name="Google Shape;157;p23"/>
          <p:cNvPicPr preferRelativeResize="0"/>
          <p:nvPr/>
        </p:nvPicPr>
        <p:blipFill>
          <a:blip r:embed="rId4">
            <a:alphaModFix/>
          </a:blip>
          <a:stretch>
            <a:fillRect/>
          </a:stretch>
        </p:blipFill>
        <p:spPr>
          <a:xfrm>
            <a:off x="281400" y="2109525"/>
            <a:ext cx="3208536" cy="2678825"/>
          </a:xfrm>
          <a:prstGeom prst="rect">
            <a:avLst/>
          </a:prstGeom>
          <a:noFill/>
          <a:ln>
            <a:noFill/>
          </a:ln>
        </p:spPr>
      </p:pic>
      <p:sp>
        <p:nvSpPr>
          <p:cNvPr id="158" name="Google Shape;158;p23"/>
          <p:cNvSpPr txBox="1">
            <a:spLocks noGrp="1"/>
          </p:cNvSpPr>
          <p:nvPr>
            <p:ph type="title"/>
          </p:nvPr>
        </p:nvSpPr>
        <p:spPr>
          <a:xfrm>
            <a:off x="1133725" y="116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exend"/>
                <a:ea typeface="Lexend"/>
                <a:cs typeface="Lexend"/>
                <a:sym typeface="Lexend"/>
              </a:rPr>
              <a:t>Results</a:t>
            </a:r>
            <a:endParaRPr b="1">
              <a:latin typeface="Lexend"/>
              <a:ea typeface="Lexend"/>
              <a:cs typeface="Lexend"/>
              <a:sym typeface="Lexend"/>
            </a:endParaRPr>
          </a:p>
        </p:txBody>
      </p:sp>
      <p:cxnSp>
        <p:nvCxnSpPr>
          <p:cNvPr id="159" name="Google Shape;159;p23"/>
          <p:cNvCxnSpPr/>
          <p:nvPr/>
        </p:nvCxnSpPr>
        <p:spPr>
          <a:xfrm>
            <a:off x="1309863" y="636724"/>
            <a:ext cx="647100" cy="0"/>
          </a:xfrm>
          <a:prstGeom prst="straightConnector1">
            <a:avLst/>
          </a:prstGeom>
          <a:noFill/>
          <a:ln w="19050" cap="flat" cmpd="sng">
            <a:solidFill>
              <a:srgbClr val="383838"/>
            </a:solidFill>
            <a:prstDash val="solid"/>
            <a:round/>
            <a:headEnd type="none" w="med" len="med"/>
            <a:tailEnd type="none" w="med" len="med"/>
          </a:ln>
        </p:spPr>
      </p:cxnSp>
      <p:sp>
        <p:nvSpPr>
          <p:cNvPr id="160" name="Google Shape;160;p23"/>
          <p:cNvSpPr txBox="1"/>
          <p:nvPr/>
        </p:nvSpPr>
        <p:spPr>
          <a:xfrm>
            <a:off x="-390025" y="116200"/>
            <a:ext cx="15942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b="1">
                <a:solidFill>
                  <a:srgbClr val="383838"/>
                </a:solidFill>
                <a:latin typeface="Julius Sans One"/>
                <a:ea typeface="Julius Sans One"/>
                <a:cs typeface="Julius Sans One"/>
                <a:sym typeface="Julius Sans One"/>
              </a:rPr>
              <a:t>08</a:t>
            </a:r>
            <a:endParaRPr sz="5000" b="1">
              <a:solidFill>
                <a:srgbClr val="383838"/>
              </a:solidFill>
              <a:latin typeface="Julius Sans One"/>
              <a:ea typeface="Julius Sans One"/>
              <a:cs typeface="Julius Sans One"/>
              <a:sym typeface="Julius Sans O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build="p"/>
      <p:bldP spid="154" grpId="0" build="p"/>
      <p:bldP spid="15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4"/>
          <p:cNvPicPr preferRelativeResize="0"/>
          <p:nvPr/>
        </p:nvPicPr>
        <p:blipFill>
          <a:blip r:embed="rId3">
            <a:alphaModFix/>
          </a:blip>
          <a:stretch>
            <a:fillRect/>
          </a:stretch>
        </p:blipFill>
        <p:spPr>
          <a:xfrm>
            <a:off x="0" y="1082050"/>
            <a:ext cx="3216176" cy="2721025"/>
          </a:xfrm>
          <a:prstGeom prst="rect">
            <a:avLst/>
          </a:prstGeom>
          <a:noFill/>
          <a:ln>
            <a:noFill/>
          </a:ln>
        </p:spPr>
      </p:pic>
      <p:pic>
        <p:nvPicPr>
          <p:cNvPr id="166" name="Google Shape;166;p24"/>
          <p:cNvPicPr preferRelativeResize="0"/>
          <p:nvPr/>
        </p:nvPicPr>
        <p:blipFill>
          <a:blip r:embed="rId4">
            <a:alphaModFix/>
          </a:blip>
          <a:stretch>
            <a:fillRect/>
          </a:stretch>
        </p:blipFill>
        <p:spPr>
          <a:xfrm>
            <a:off x="3396513" y="1229987"/>
            <a:ext cx="2815574" cy="2359476"/>
          </a:xfrm>
          <a:prstGeom prst="rect">
            <a:avLst/>
          </a:prstGeom>
          <a:noFill/>
          <a:ln>
            <a:noFill/>
          </a:ln>
        </p:spPr>
      </p:pic>
      <p:pic>
        <p:nvPicPr>
          <p:cNvPr id="167" name="Google Shape;167;p24"/>
          <p:cNvPicPr preferRelativeResize="0"/>
          <p:nvPr/>
        </p:nvPicPr>
        <p:blipFill>
          <a:blip r:embed="rId5">
            <a:alphaModFix/>
          </a:blip>
          <a:stretch>
            <a:fillRect/>
          </a:stretch>
        </p:blipFill>
        <p:spPr>
          <a:xfrm>
            <a:off x="6392425" y="1278525"/>
            <a:ext cx="2709144" cy="2262400"/>
          </a:xfrm>
          <a:prstGeom prst="rect">
            <a:avLst/>
          </a:prstGeom>
          <a:noFill/>
          <a:ln>
            <a:noFill/>
          </a:ln>
        </p:spPr>
      </p:pic>
      <p:sp>
        <p:nvSpPr>
          <p:cNvPr id="168" name="Google Shape;168;p24"/>
          <p:cNvSpPr txBox="1"/>
          <p:nvPr/>
        </p:nvSpPr>
        <p:spPr>
          <a:xfrm>
            <a:off x="195700" y="3803075"/>
            <a:ext cx="2709300" cy="71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Barlow Medium"/>
                <a:ea typeface="Barlow Medium"/>
                <a:cs typeface="Barlow Medium"/>
                <a:sym typeface="Barlow Medium"/>
              </a:rPr>
              <a:t>Optimization done at the end of the sequence</a:t>
            </a:r>
            <a:endParaRPr sz="1800">
              <a:solidFill>
                <a:schemeClr val="dk2"/>
              </a:solidFill>
              <a:latin typeface="Barlow Medium"/>
              <a:ea typeface="Barlow Medium"/>
              <a:cs typeface="Barlow Medium"/>
              <a:sym typeface="Barlow Medium"/>
            </a:endParaRPr>
          </a:p>
        </p:txBody>
      </p:sp>
      <p:sp>
        <p:nvSpPr>
          <p:cNvPr id="169" name="Google Shape;169;p24"/>
          <p:cNvSpPr txBox="1"/>
          <p:nvPr/>
        </p:nvSpPr>
        <p:spPr>
          <a:xfrm>
            <a:off x="3449650" y="3803075"/>
            <a:ext cx="2709300" cy="10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Barlow Medium"/>
                <a:ea typeface="Barlow Medium"/>
                <a:cs typeface="Barlow Medium"/>
                <a:sym typeface="Barlow Medium"/>
              </a:rPr>
              <a:t>Optimization done at loop closure detection. No noisy measurement</a:t>
            </a:r>
            <a:endParaRPr sz="1800">
              <a:solidFill>
                <a:schemeClr val="dk2"/>
              </a:solidFill>
              <a:latin typeface="Barlow Medium"/>
              <a:ea typeface="Barlow Medium"/>
              <a:cs typeface="Barlow Medium"/>
              <a:sym typeface="Barlow Medium"/>
            </a:endParaRPr>
          </a:p>
        </p:txBody>
      </p:sp>
      <p:sp>
        <p:nvSpPr>
          <p:cNvPr id="170" name="Google Shape;170;p24"/>
          <p:cNvSpPr txBox="1"/>
          <p:nvPr/>
        </p:nvSpPr>
        <p:spPr>
          <a:xfrm>
            <a:off x="6392350" y="3803075"/>
            <a:ext cx="2709300" cy="10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latin typeface="Barlow Medium"/>
                <a:ea typeface="Barlow Medium"/>
                <a:cs typeface="Barlow Medium"/>
                <a:sym typeface="Barlow Medium"/>
              </a:rPr>
              <a:t>Optimization done at loop closure detection. With noisy measurement</a:t>
            </a:r>
            <a:endParaRPr sz="1800" dirty="0">
              <a:solidFill>
                <a:schemeClr val="dk2"/>
              </a:solidFill>
              <a:latin typeface="Barlow Medium"/>
              <a:ea typeface="Barlow Medium"/>
              <a:cs typeface="Barlow Medium"/>
              <a:sym typeface="Barlow Medium"/>
            </a:endParaRPr>
          </a:p>
        </p:txBody>
      </p:sp>
      <p:sp>
        <p:nvSpPr>
          <p:cNvPr id="171" name="Google Shape;171;p24"/>
          <p:cNvSpPr txBox="1">
            <a:spLocks noGrp="1"/>
          </p:cNvSpPr>
          <p:nvPr>
            <p:ph type="title"/>
          </p:nvPr>
        </p:nvSpPr>
        <p:spPr>
          <a:xfrm>
            <a:off x="1133725" y="116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exend"/>
                <a:ea typeface="Lexend"/>
                <a:cs typeface="Lexend"/>
                <a:sym typeface="Lexend"/>
              </a:rPr>
              <a:t>Results contd.</a:t>
            </a:r>
            <a:endParaRPr b="1">
              <a:latin typeface="Lexend"/>
              <a:ea typeface="Lexend"/>
              <a:cs typeface="Lexend"/>
              <a:sym typeface="Lexend"/>
            </a:endParaRPr>
          </a:p>
        </p:txBody>
      </p:sp>
      <p:cxnSp>
        <p:nvCxnSpPr>
          <p:cNvPr id="172" name="Google Shape;172;p24"/>
          <p:cNvCxnSpPr/>
          <p:nvPr/>
        </p:nvCxnSpPr>
        <p:spPr>
          <a:xfrm>
            <a:off x="1309863" y="636724"/>
            <a:ext cx="647100" cy="0"/>
          </a:xfrm>
          <a:prstGeom prst="straightConnector1">
            <a:avLst/>
          </a:prstGeom>
          <a:noFill/>
          <a:ln w="19050" cap="flat" cmpd="sng">
            <a:solidFill>
              <a:srgbClr val="383838"/>
            </a:solidFill>
            <a:prstDash val="solid"/>
            <a:round/>
            <a:headEnd type="none" w="med" len="med"/>
            <a:tailEnd type="none" w="med" len="med"/>
          </a:ln>
        </p:spPr>
      </p:cxnSp>
      <p:sp>
        <p:nvSpPr>
          <p:cNvPr id="173" name="Google Shape;173;p24"/>
          <p:cNvSpPr txBox="1"/>
          <p:nvPr/>
        </p:nvSpPr>
        <p:spPr>
          <a:xfrm>
            <a:off x="-390025" y="116200"/>
            <a:ext cx="15942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b="1">
                <a:solidFill>
                  <a:srgbClr val="383838"/>
                </a:solidFill>
                <a:latin typeface="Julius Sans One"/>
                <a:ea typeface="Julius Sans One"/>
                <a:cs typeface="Julius Sans One"/>
                <a:sym typeface="Julius Sans One"/>
              </a:rPr>
              <a:t>08</a:t>
            </a:r>
            <a:endParaRPr sz="5000" b="1">
              <a:solidFill>
                <a:srgbClr val="383838"/>
              </a:solidFill>
              <a:latin typeface="Julius Sans One"/>
              <a:ea typeface="Julius Sans One"/>
              <a:cs typeface="Julius Sans One"/>
              <a:sym typeface="Julius Sans O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P spid="169" grpId="0"/>
      <p:bldP spid="1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71" name="Google Shape;171;p24"/>
          <p:cNvSpPr txBox="1">
            <a:spLocks noGrp="1"/>
          </p:cNvSpPr>
          <p:nvPr>
            <p:ph type="title"/>
          </p:nvPr>
        </p:nvSpPr>
        <p:spPr>
          <a:xfrm>
            <a:off x="1133725" y="116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Lexend"/>
                <a:ea typeface="Lexend"/>
                <a:cs typeface="Lexend"/>
                <a:sym typeface="Lexend"/>
              </a:rPr>
              <a:t>References</a:t>
            </a:r>
            <a:endParaRPr b="1" dirty="0">
              <a:latin typeface="Lexend"/>
              <a:ea typeface="Lexend"/>
              <a:cs typeface="Lexend"/>
              <a:sym typeface="Lexend"/>
            </a:endParaRPr>
          </a:p>
        </p:txBody>
      </p:sp>
      <p:cxnSp>
        <p:nvCxnSpPr>
          <p:cNvPr id="172" name="Google Shape;172;p24"/>
          <p:cNvCxnSpPr/>
          <p:nvPr/>
        </p:nvCxnSpPr>
        <p:spPr>
          <a:xfrm>
            <a:off x="1309863" y="636724"/>
            <a:ext cx="647100" cy="0"/>
          </a:xfrm>
          <a:prstGeom prst="straightConnector1">
            <a:avLst/>
          </a:prstGeom>
          <a:noFill/>
          <a:ln w="19050" cap="flat" cmpd="sng">
            <a:solidFill>
              <a:srgbClr val="383838"/>
            </a:solidFill>
            <a:prstDash val="solid"/>
            <a:round/>
            <a:headEnd type="none" w="med" len="med"/>
            <a:tailEnd type="none" w="med" len="med"/>
          </a:ln>
        </p:spPr>
      </p:cxnSp>
      <p:sp>
        <p:nvSpPr>
          <p:cNvPr id="173" name="Google Shape;173;p24"/>
          <p:cNvSpPr txBox="1"/>
          <p:nvPr/>
        </p:nvSpPr>
        <p:spPr>
          <a:xfrm>
            <a:off x="-390025" y="116200"/>
            <a:ext cx="15942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b="1" dirty="0">
                <a:solidFill>
                  <a:srgbClr val="383838"/>
                </a:solidFill>
                <a:latin typeface="Julius Sans One"/>
                <a:ea typeface="Julius Sans One"/>
                <a:cs typeface="Julius Sans One"/>
                <a:sym typeface="Julius Sans One"/>
              </a:rPr>
              <a:t>09</a:t>
            </a:r>
            <a:endParaRPr sz="5000" b="1" dirty="0">
              <a:solidFill>
                <a:srgbClr val="383838"/>
              </a:solidFill>
              <a:latin typeface="Julius Sans One"/>
              <a:ea typeface="Julius Sans One"/>
              <a:cs typeface="Julius Sans One"/>
              <a:sym typeface="Julius Sans One"/>
            </a:endParaRPr>
          </a:p>
        </p:txBody>
      </p:sp>
      <p:sp>
        <p:nvSpPr>
          <p:cNvPr id="2" name="TextBox 1">
            <a:extLst>
              <a:ext uri="{FF2B5EF4-FFF2-40B4-BE49-F238E27FC236}">
                <a16:creationId xmlns:a16="http://schemas.microsoft.com/office/drawing/2014/main" id="{0592FA49-40B5-50F8-9C44-07371E258879}"/>
              </a:ext>
            </a:extLst>
          </p:cNvPr>
          <p:cNvSpPr txBox="1"/>
          <p:nvPr/>
        </p:nvSpPr>
        <p:spPr>
          <a:xfrm>
            <a:off x="200722" y="981307"/>
            <a:ext cx="8712819" cy="1384995"/>
          </a:xfrm>
          <a:prstGeom prst="rect">
            <a:avLst/>
          </a:prstGeom>
          <a:noFill/>
        </p:spPr>
        <p:txBody>
          <a:bodyPr wrap="square" rtlCol="0">
            <a:spAutoFit/>
          </a:bodyPr>
          <a:lstStyle/>
          <a:p>
            <a:pPr marL="285750" indent="-285750">
              <a:buFont typeface="Arial" panose="020B0604020202020204" pitchFamily="34" charset="0"/>
              <a:buChar char="•"/>
            </a:pPr>
            <a:r>
              <a:rPr lang="en-IN" dirty="0"/>
              <a:t>Lecture PPTs</a:t>
            </a:r>
          </a:p>
          <a:p>
            <a:pPr marL="285750" indent="-285750">
              <a:buFont typeface="Arial" panose="020B0604020202020204" pitchFamily="34" charset="0"/>
              <a:buChar char="•"/>
            </a:pPr>
            <a:r>
              <a:rPr lang="en-US" b="0" i="0" dirty="0" err="1">
                <a:solidFill>
                  <a:srgbClr val="222222"/>
                </a:solidFill>
                <a:effectLst/>
                <a:latin typeface="Arial" panose="020B0604020202020204" pitchFamily="34" charset="0"/>
              </a:rPr>
              <a:t>Dellaert</a:t>
            </a:r>
            <a:r>
              <a:rPr lang="en-US" b="0" i="0" dirty="0">
                <a:solidFill>
                  <a:srgbClr val="222222"/>
                </a:solidFill>
                <a:effectLst/>
                <a:latin typeface="Arial" panose="020B0604020202020204" pitchFamily="34" charset="0"/>
              </a:rPr>
              <a:t>, F. and </a:t>
            </a:r>
            <a:r>
              <a:rPr lang="en-US" b="0" i="0" dirty="0" err="1">
                <a:solidFill>
                  <a:srgbClr val="222222"/>
                </a:solidFill>
                <a:effectLst/>
                <a:latin typeface="Arial" panose="020B0604020202020204" pitchFamily="34" charset="0"/>
              </a:rPr>
              <a:t>Kaess</a:t>
            </a:r>
            <a:r>
              <a:rPr lang="en-US" b="0" i="0" dirty="0">
                <a:solidFill>
                  <a:srgbClr val="222222"/>
                </a:solidFill>
                <a:effectLst/>
                <a:latin typeface="Arial" panose="020B0604020202020204" pitchFamily="34" charset="0"/>
              </a:rPr>
              <a:t>, M., 2017. Factor graphs for robot perception. </a:t>
            </a:r>
            <a:r>
              <a:rPr lang="en-US" b="0" i="1" dirty="0">
                <a:solidFill>
                  <a:srgbClr val="222222"/>
                </a:solidFill>
                <a:effectLst/>
                <a:latin typeface="Arial" panose="020B0604020202020204" pitchFamily="34" charset="0"/>
              </a:rPr>
              <a:t>Foundations and Trends® in Robotics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6</a:t>
            </a:r>
            <a:r>
              <a:rPr lang="en-US" b="0" i="0" dirty="0">
                <a:solidFill>
                  <a:srgbClr val="222222"/>
                </a:solidFill>
                <a:effectLst/>
                <a:latin typeface="Arial" panose="020B0604020202020204" pitchFamily="34" charset="0"/>
              </a:rPr>
              <a:t>(1-2), pp.1-139.</a:t>
            </a:r>
          </a:p>
          <a:p>
            <a:pPr marL="285750" indent="-285750">
              <a:buFont typeface="Arial" panose="020B0604020202020204" pitchFamily="34" charset="0"/>
              <a:buChar char="•"/>
            </a:pPr>
            <a:r>
              <a:rPr lang="en-US" b="0" i="0" dirty="0">
                <a:solidFill>
                  <a:srgbClr val="222222"/>
                </a:solidFill>
                <a:effectLst/>
                <a:latin typeface="Arial" panose="020B0604020202020204" pitchFamily="34" charset="0"/>
                <a:hlinkClick r:id="rId3"/>
              </a:rPr>
              <a:t>https://github.com/borglab/gtsam/tree/develop/python</a:t>
            </a:r>
            <a:endParaRPr lang="en-US" b="0" i="0" dirty="0">
              <a:solidFill>
                <a:srgbClr val="222222"/>
              </a:solidFill>
              <a:effectLst/>
              <a:latin typeface="Arial" panose="020B0604020202020204" pitchFamily="34" charset="0"/>
            </a:endParaRPr>
          </a:p>
          <a:p>
            <a:pPr marL="285750" indent="-285750">
              <a:buFont typeface="Arial" panose="020B0604020202020204" pitchFamily="34" charset="0"/>
              <a:buChar char="•"/>
            </a:pPr>
            <a:r>
              <a:rPr lang="it-IT" b="0" i="0" dirty="0">
                <a:solidFill>
                  <a:srgbClr val="222222"/>
                </a:solidFill>
                <a:effectLst/>
                <a:latin typeface="Arial" panose="020B0604020202020204" pitchFamily="34" charset="0"/>
              </a:rPr>
              <a:t>Lecture 15 - Stanford Vision Lab; Prof. Fei-Fei Li</a:t>
            </a:r>
            <a:endParaRPr lang="en-US" b="0" i="0" dirty="0">
              <a:solidFill>
                <a:srgbClr val="222222"/>
              </a:solidFill>
              <a:effectLst/>
              <a:latin typeface="Arial" panose="020B0604020202020204" pitchFamily="34"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0301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p:nvPr/>
        </p:nvSpPr>
        <p:spPr>
          <a:xfrm>
            <a:off x="1808100" y="2084100"/>
            <a:ext cx="5527800" cy="81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400">
                <a:solidFill>
                  <a:srgbClr val="595959"/>
                </a:solidFill>
                <a:latin typeface="Lexend SemiBold"/>
                <a:ea typeface="Lexend SemiBold"/>
                <a:cs typeface="Lexend SemiBold"/>
                <a:sym typeface="Lexend SemiBold"/>
              </a:rPr>
              <a:t>THANK YOU</a:t>
            </a:r>
            <a:endParaRPr sz="4400">
              <a:solidFill>
                <a:srgbClr val="595959"/>
              </a:solidFill>
              <a:latin typeface="Lexend SemiBold"/>
              <a:ea typeface="Lexend SemiBold"/>
              <a:cs typeface="Lexend SemiBold"/>
              <a:sym typeface="Lexend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157200" y="362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exend"/>
                <a:ea typeface="Lexend"/>
                <a:cs typeface="Lexend"/>
                <a:sym typeface="Lexend"/>
              </a:rPr>
              <a:t>Motivation</a:t>
            </a:r>
            <a:endParaRPr b="1">
              <a:latin typeface="Lexend"/>
              <a:ea typeface="Lexend"/>
              <a:cs typeface="Lexend"/>
              <a:sym typeface="Lexend"/>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Lexend Medium"/>
              <a:buChar char="●"/>
            </a:pPr>
            <a:r>
              <a:rPr lang="en">
                <a:latin typeface="Lexend Medium"/>
                <a:ea typeface="Lexend Medium"/>
                <a:cs typeface="Lexend Medium"/>
                <a:sym typeface="Lexend Medium"/>
              </a:rPr>
              <a:t>From initial exploratory search, we perceive that none of the SLAM implementations are essentially the same making it difficult for us to choose one.</a:t>
            </a:r>
            <a:endParaRPr>
              <a:latin typeface="Lexend Medium"/>
              <a:ea typeface="Lexend Medium"/>
              <a:cs typeface="Lexend Medium"/>
              <a:sym typeface="Lexend Medium"/>
            </a:endParaRPr>
          </a:p>
          <a:p>
            <a:pPr marL="457200" lvl="0" indent="-342900" algn="l" rtl="0">
              <a:spcBef>
                <a:spcPts val="0"/>
              </a:spcBef>
              <a:spcAft>
                <a:spcPts val="0"/>
              </a:spcAft>
              <a:buSzPts val="1800"/>
              <a:buFont typeface="Lexend Medium"/>
              <a:buChar char="●"/>
            </a:pPr>
            <a:r>
              <a:rPr lang="en">
                <a:latin typeface="Lexend Medium"/>
                <a:ea typeface="Lexend Medium"/>
                <a:cs typeface="Lexend Medium"/>
                <a:sym typeface="Lexend Medium"/>
              </a:rPr>
              <a:t>Instead of playing around with an existing implementation, we decided to build a stereo VO SLAM system from scratch.</a:t>
            </a:r>
            <a:endParaRPr>
              <a:latin typeface="Lexend Medium"/>
              <a:ea typeface="Lexend Medium"/>
              <a:cs typeface="Lexend Medium"/>
              <a:sym typeface="Lexend Medium"/>
            </a:endParaRPr>
          </a:p>
          <a:p>
            <a:pPr marL="457200" lvl="0" indent="-342900" algn="l" rtl="0">
              <a:spcBef>
                <a:spcPts val="0"/>
              </a:spcBef>
              <a:spcAft>
                <a:spcPts val="0"/>
              </a:spcAft>
              <a:buSzPts val="1800"/>
              <a:buFont typeface="Lexend Medium"/>
              <a:buChar char="●"/>
            </a:pPr>
            <a:r>
              <a:rPr lang="en">
                <a:latin typeface="Lexend Medium"/>
                <a:ea typeface="Lexend Medium"/>
                <a:cs typeface="Lexend Medium"/>
                <a:sym typeface="Lexend Medium"/>
              </a:rPr>
              <a:t>This allows us to get a complete understanding of the subtleties associated with building a pipeline from scratch.</a:t>
            </a:r>
            <a:endParaRPr>
              <a:latin typeface="Lexend Medium"/>
              <a:ea typeface="Lexend Medium"/>
              <a:cs typeface="Lexend Medium"/>
              <a:sym typeface="Lexend Medium"/>
            </a:endParaRPr>
          </a:p>
          <a:p>
            <a:pPr marL="457200" lvl="0" indent="-342900" algn="l" rtl="0">
              <a:spcBef>
                <a:spcPts val="0"/>
              </a:spcBef>
              <a:spcAft>
                <a:spcPts val="0"/>
              </a:spcAft>
              <a:buSzPts val="1800"/>
              <a:buFont typeface="Lexend Medium"/>
              <a:buChar char="●"/>
            </a:pPr>
            <a:r>
              <a:rPr lang="en">
                <a:latin typeface="Lexend Medium"/>
                <a:ea typeface="Lexend Medium"/>
                <a:cs typeface="Lexend Medium"/>
                <a:sym typeface="Lexend Medium"/>
              </a:rPr>
              <a:t>Ideally we would have preferred C++, but Python was used for its ease of implementation.</a:t>
            </a:r>
            <a:endParaRPr>
              <a:latin typeface="Lexend Medium"/>
              <a:ea typeface="Lexend Medium"/>
              <a:cs typeface="Lexend Medium"/>
              <a:sym typeface="Lexend Medium"/>
            </a:endParaRPr>
          </a:p>
        </p:txBody>
      </p:sp>
      <p:cxnSp>
        <p:nvCxnSpPr>
          <p:cNvPr id="64" name="Google Shape;64;p14"/>
          <p:cNvCxnSpPr/>
          <p:nvPr/>
        </p:nvCxnSpPr>
        <p:spPr>
          <a:xfrm>
            <a:off x="1311713" y="935524"/>
            <a:ext cx="647100" cy="0"/>
          </a:xfrm>
          <a:prstGeom prst="straightConnector1">
            <a:avLst/>
          </a:prstGeom>
          <a:noFill/>
          <a:ln w="19050" cap="flat" cmpd="sng">
            <a:solidFill>
              <a:srgbClr val="383838"/>
            </a:solidFill>
            <a:prstDash val="solid"/>
            <a:round/>
            <a:headEnd type="none" w="med" len="med"/>
            <a:tailEnd type="none" w="med" len="med"/>
          </a:ln>
        </p:spPr>
      </p:cxnSp>
      <p:sp>
        <p:nvSpPr>
          <p:cNvPr id="65" name="Google Shape;65;p14"/>
          <p:cNvSpPr txBox="1"/>
          <p:nvPr/>
        </p:nvSpPr>
        <p:spPr>
          <a:xfrm>
            <a:off x="-437000" y="362825"/>
            <a:ext cx="15942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b="1">
                <a:solidFill>
                  <a:srgbClr val="383838"/>
                </a:solidFill>
                <a:latin typeface="Julius Sans One"/>
                <a:ea typeface="Julius Sans One"/>
                <a:cs typeface="Julius Sans One"/>
                <a:sym typeface="Julius Sans One"/>
              </a:rPr>
              <a:t>01</a:t>
            </a:r>
            <a:endParaRPr sz="5000" b="1">
              <a:solidFill>
                <a:srgbClr val="383838"/>
              </a:solidFill>
              <a:latin typeface="Julius Sans One"/>
              <a:ea typeface="Julius Sans One"/>
              <a:cs typeface="Julius Sans One"/>
              <a:sym typeface="Julius Sans O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1227650" y="186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exend"/>
                <a:ea typeface="Lexend"/>
                <a:cs typeface="Lexend"/>
                <a:sym typeface="Lexend"/>
              </a:rPr>
              <a:t>Pipeline</a:t>
            </a:r>
            <a:endParaRPr b="1">
              <a:latin typeface="Lexend"/>
              <a:ea typeface="Lexend"/>
              <a:cs typeface="Lexend"/>
              <a:sym typeface="Lexend"/>
            </a:endParaRPr>
          </a:p>
        </p:txBody>
      </p:sp>
      <p:pic>
        <p:nvPicPr>
          <p:cNvPr id="71" name="Google Shape;71;p15"/>
          <p:cNvPicPr preferRelativeResize="0"/>
          <p:nvPr/>
        </p:nvPicPr>
        <p:blipFill>
          <a:blip r:embed="rId3">
            <a:alphaModFix/>
          </a:blip>
          <a:stretch>
            <a:fillRect/>
          </a:stretch>
        </p:blipFill>
        <p:spPr>
          <a:xfrm>
            <a:off x="824350" y="707350"/>
            <a:ext cx="7612701" cy="4263349"/>
          </a:xfrm>
          <a:prstGeom prst="rect">
            <a:avLst/>
          </a:prstGeom>
          <a:noFill/>
          <a:ln>
            <a:noFill/>
          </a:ln>
        </p:spPr>
      </p:pic>
      <p:cxnSp>
        <p:nvCxnSpPr>
          <p:cNvPr id="72" name="Google Shape;72;p15"/>
          <p:cNvCxnSpPr/>
          <p:nvPr/>
        </p:nvCxnSpPr>
        <p:spPr>
          <a:xfrm>
            <a:off x="1405663" y="829824"/>
            <a:ext cx="647100" cy="0"/>
          </a:xfrm>
          <a:prstGeom prst="straightConnector1">
            <a:avLst/>
          </a:prstGeom>
          <a:noFill/>
          <a:ln w="19050" cap="flat" cmpd="sng">
            <a:solidFill>
              <a:srgbClr val="383838"/>
            </a:solidFill>
            <a:prstDash val="solid"/>
            <a:round/>
            <a:headEnd type="none" w="med" len="med"/>
            <a:tailEnd type="none" w="med" len="med"/>
          </a:ln>
        </p:spPr>
      </p:cxnSp>
      <p:sp>
        <p:nvSpPr>
          <p:cNvPr id="73" name="Google Shape;73;p15"/>
          <p:cNvSpPr txBox="1"/>
          <p:nvPr/>
        </p:nvSpPr>
        <p:spPr>
          <a:xfrm>
            <a:off x="-343050" y="257125"/>
            <a:ext cx="15942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b="1">
                <a:solidFill>
                  <a:srgbClr val="383838"/>
                </a:solidFill>
                <a:latin typeface="Julius Sans One"/>
                <a:ea typeface="Julius Sans One"/>
                <a:cs typeface="Julius Sans One"/>
                <a:sym typeface="Julius Sans One"/>
              </a:rPr>
              <a:t>02</a:t>
            </a:r>
            <a:endParaRPr sz="5000" b="1">
              <a:solidFill>
                <a:srgbClr val="383838"/>
              </a:solidFill>
              <a:latin typeface="Julius Sans One"/>
              <a:ea typeface="Julius Sans One"/>
              <a:cs typeface="Julius Sans One"/>
              <a:sym typeface="Julius Sans O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11572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exend"/>
                <a:ea typeface="Lexend"/>
                <a:cs typeface="Lexend"/>
                <a:sym typeface="Lexend"/>
              </a:rPr>
              <a:t>Frontend</a:t>
            </a:r>
            <a:endParaRPr b="1">
              <a:latin typeface="Lexend"/>
              <a:ea typeface="Lexend"/>
              <a:cs typeface="Lexend"/>
              <a:sym typeface="Lexend"/>
            </a:endParaRPr>
          </a:p>
        </p:txBody>
      </p:sp>
      <p:sp>
        <p:nvSpPr>
          <p:cNvPr id="79" name="Google Shape;79;p16"/>
          <p:cNvSpPr txBox="1">
            <a:spLocks noGrp="1"/>
          </p:cNvSpPr>
          <p:nvPr>
            <p:ph type="body" idx="1"/>
          </p:nvPr>
        </p:nvSpPr>
        <p:spPr>
          <a:xfrm>
            <a:off x="311700" y="880750"/>
            <a:ext cx="8520600" cy="3054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Barlow Medium"/>
              <a:buChar char="●"/>
            </a:pPr>
            <a:r>
              <a:rPr lang="en" sz="1600" dirty="0">
                <a:latin typeface="Barlow Medium"/>
                <a:ea typeface="Barlow Medium"/>
                <a:cs typeface="Barlow Medium"/>
                <a:sym typeface="Barlow Medium"/>
              </a:rPr>
              <a:t>Used Semi-Global Block Matching to compute the disparities. More accurate results than BM but requires a bit more compute.</a:t>
            </a:r>
            <a:endParaRPr sz="1600" dirty="0">
              <a:latin typeface="Barlow Medium"/>
              <a:ea typeface="Barlow Medium"/>
              <a:cs typeface="Barlow Medium"/>
              <a:sym typeface="Barlow Medium"/>
            </a:endParaRPr>
          </a:p>
          <a:p>
            <a:pPr marL="457200" lvl="0" indent="-330200" algn="l" rtl="0">
              <a:spcBef>
                <a:spcPts val="0"/>
              </a:spcBef>
              <a:spcAft>
                <a:spcPts val="0"/>
              </a:spcAft>
              <a:buSzPts val="1600"/>
              <a:buFont typeface="Barlow Medium"/>
              <a:buChar char="●"/>
            </a:pPr>
            <a:r>
              <a:rPr lang="en" sz="1600" dirty="0">
                <a:latin typeface="Barlow Medium"/>
                <a:ea typeface="Barlow Medium"/>
                <a:cs typeface="Barlow Medium"/>
                <a:sym typeface="Barlow Medium"/>
              </a:rPr>
              <a:t>Calculated depth using focal length, baseline and disparity.</a:t>
            </a:r>
            <a:endParaRPr sz="1600" dirty="0">
              <a:latin typeface="Barlow Medium"/>
              <a:ea typeface="Barlow Medium"/>
              <a:cs typeface="Barlow Medium"/>
              <a:sym typeface="Barlow Medium"/>
            </a:endParaRPr>
          </a:p>
          <a:p>
            <a:pPr marL="457200" lvl="0" indent="-330200" algn="l" rtl="0">
              <a:spcBef>
                <a:spcPts val="0"/>
              </a:spcBef>
              <a:spcAft>
                <a:spcPts val="0"/>
              </a:spcAft>
              <a:buSzPts val="1600"/>
              <a:buFont typeface="Barlow Medium"/>
              <a:buChar char="●"/>
            </a:pPr>
            <a:r>
              <a:rPr lang="en" sz="1600" dirty="0">
                <a:latin typeface="Barlow Medium"/>
                <a:ea typeface="Barlow Medium"/>
                <a:cs typeface="Barlow Medium"/>
                <a:sym typeface="Barlow Medium"/>
              </a:rPr>
              <a:t>Feature detection and matching was done between left frames of one frame and the next. Many algorithms exist but we decided to use SIFT or ORB as they are scale and rotation invariant.</a:t>
            </a:r>
            <a:endParaRPr sz="1600" dirty="0">
              <a:latin typeface="Barlow Medium"/>
              <a:ea typeface="Barlow Medium"/>
              <a:cs typeface="Barlow Medium"/>
              <a:sym typeface="Barlow Medium"/>
            </a:endParaRPr>
          </a:p>
          <a:p>
            <a:pPr marL="457200" lvl="0" indent="-330200" algn="l" rtl="0">
              <a:spcBef>
                <a:spcPts val="0"/>
              </a:spcBef>
              <a:spcAft>
                <a:spcPts val="0"/>
              </a:spcAft>
              <a:buSzPts val="1600"/>
              <a:buFont typeface="Barlow Medium"/>
              <a:buChar char="●"/>
            </a:pPr>
            <a:r>
              <a:rPr lang="en" sz="1600" dirty="0">
                <a:latin typeface="Barlow Medium"/>
                <a:ea typeface="Barlow Medium"/>
                <a:cs typeface="Barlow Medium"/>
                <a:sym typeface="Barlow Medium"/>
              </a:rPr>
              <a:t>The 3D coordinates of the key-points were then calculated (3D-2D correspondences)</a:t>
            </a:r>
            <a:endParaRPr sz="1600" dirty="0">
              <a:latin typeface="Barlow Medium"/>
              <a:ea typeface="Barlow Medium"/>
              <a:cs typeface="Barlow Medium"/>
              <a:sym typeface="Barlow Medium"/>
            </a:endParaRPr>
          </a:p>
          <a:p>
            <a:pPr marL="457200" lvl="0" indent="-330200" algn="l" rtl="0">
              <a:spcBef>
                <a:spcPts val="0"/>
              </a:spcBef>
              <a:spcAft>
                <a:spcPts val="0"/>
              </a:spcAft>
              <a:buSzPts val="1600"/>
              <a:buFont typeface="Barlow Medium"/>
              <a:buChar char="●"/>
            </a:pPr>
            <a:r>
              <a:rPr lang="en" sz="1600" dirty="0">
                <a:latin typeface="Barlow Medium"/>
                <a:ea typeface="Barlow Medium"/>
                <a:cs typeface="Barlow Medium"/>
                <a:sym typeface="Barlow Medium"/>
              </a:rPr>
              <a:t>We use PnP to find the extrinsic matrix that minimizes the reprojection error.</a:t>
            </a:r>
            <a:endParaRPr sz="1600" dirty="0">
              <a:latin typeface="Barlow Medium"/>
              <a:ea typeface="Barlow Medium"/>
              <a:cs typeface="Barlow Medium"/>
              <a:sym typeface="Barlow Medium"/>
            </a:endParaRPr>
          </a:p>
        </p:txBody>
      </p:sp>
      <p:pic>
        <p:nvPicPr>
          <p:cNvPr id="80" name="Google Shape;80;p16"/>
          <p:cNvPicPr preferRelativeResize="0"/>
          <p:nvPr/>
        </p:nvPicPr>
        <p:blipFill rotWithShape="1">
          <a:blip r:embed="rId3">
            <a:alphaModFix/>
          </a:blip>
          <a:srcRect t="10857"/>
          <a:stretch/>
        </p:blipFill>
        <p:spPr>
          <a:xfrm>
            <a:off x="311700" y="3618200"/>
            <a:ext cx="4362450" cy="687775"/>
          </a:xfrm>
          <a:prstGeom prst="rect">
            <a:avLst/>
          </a:prstGeom>
          <a:noFill/>
          <a:ln>
            <a:noFill/>
          </a:ln>
        </p:spPr>
      </p:pic>
      <p:pic>
        <p:nvPicPr>
          <p:cNvPr id="81" name="Google Shape;81;p16"/>
          <p:cNvPicPr preferRelativeResize="0"/>
          <p:nvPr/>
        </p:nvPicPr>
        <p:blipFill>
          <a:blip r:embed="rId4">
            <a:alphaModFix/>
          </a:blip>
          <a:stretch>
            <a:fillRect/>
          </a:stretch>
        </p:blipFill>
        <p:spPr>
          <a:xfrm>
            <a:off x="4892788" y="3398788"/>
            <a:ext cx="1809750" cy="1438275"/>
          </a:xfrm>
          <a:prstGeom prst="rect">
            <a:avLst/>
          </a:prstGeom>
          <a:noFill/>
          <a:ln>
            <a:noFill/>
          </a:ln>
        </p:spPr>
      </p:pic>
      <p:pic>
        <p:nvPicPr>
          <p:cNvPr id="82" name="Google Shape;82;p16"/>
          <p:cNvPicPr preferRelativeResize="0"/>
          <p:nvPr/>
        </p:nvPicPr>
        <p:blipFill>
          <a:blip r:embed="rId5">
            <a:alphaModFix/>
          </a:blip>
          <a:stretch>
            <a:fillRect/>
          </a:stretch>
        </p:blipFill>
        <p:spPr>
          <a:xfrm>
            <a:off x="7038908" y="3398800"/>
            <a:ext cx="1722933" cy="1438275"/>
          </a:xfrm>
          <a:prstGeom prst="rect">
            <a:avLst/>
          </a:prstGeom>
          <a:noFill/>
          <a:ln>
            <a:noFill/>
          </a:ln>
        </p:spPr>
      </p:pic>
      <p:cxnSp>
        <p:nvCxnSpPr>
          <p:cNvPr id="83" name="Google Shape;83;p16"/>
          <p:cNvCxnSpPr/>
          <p:nvPr/>
        </p:nvCxnSpPr>
        <p:spPr>
          <a:xfrm>
            <a:off x="1311713" y="636724"/>
            <a:ext cx="647100" cy="0"/>
          </a:xfrm>
          <a:prstGeom prst="straightConnector1">
            <a:avLst/>
          </a:prstGeom>
          <a:noFill/>
          <a:ln w="19050" cap="flat" cmpd="sng">
            <a:solidFill>
              <a:srgbClr val="383838"/>
            </a:solidFill>
            <a:prstDash val="solid"/>
            <a:round/>
            <a:headEnd type="none" w="med" len="med"/>
            <a:tailEnd type="none" w="med" len="med"/>
          </a:ln>
        </p:spPr>
      </p:cxnSp>
      <p:sp>
        <p:nvSpPr>
          <p:cNvPr id="84" name="Google Shape;84;p16"/>
          <p:cNvSpPr txBox="1"/>
          <p:nvPr/>
        </p:nvSpPr>
        <p:spPr>
          <a:xfrm>
            <a:off x="-437000" y="64025"/>
            <a:ext cx="15942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b="1">
                <a:solidFill>
                  <a:srgbClr val="383838"/>
                </a:solidFill>
                <a:latin typeface="Julius Sans One"/>
                <a:ea typeface="Julius Sans One"/>
                <a:cs typeface="Julius Sans One"/>
                <a:sym typeface="Julius Sans One"/>
              </a:rPr>
              <a:t>03</a:t>
            </a:r>
            <a:endParaRPr sz="5000" b="1">
              <a:solidFill>
                <a:srgbClr val="383838"/>
              </a:solidFill>
              <a:latin typeface="Julius Sans One"/>
              <a:ea typeface="Julius Sans One"/>
              <a:cs typeface="Julius Sans One"/>
              <a:sym typeface="Julius Sans O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1204175"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exend"/>
                <a:ea typeface="Lexend"/>
                <a:cs typeface="Lexend"/>
                <a:sym typeface="Lexend"/>
              </a:rPr>
              <a:t>Frontend results</a:t>
            </a:r>
            <a:endParaRPr b="1">
              <a:latin typeface="Lexend"/>
              <a:ea typeface="Lexend"/>
              <a:cs typeface="Lexend"/>
              <a:sym typeface="Lexend"/>
            </a:endParaRPr>
          </a:p>
        </p:txBody>
      </p:sp>
      <p:sp>
        <p:nvSpPr>
          <p:cNvPr id="90" name="Google Shape;90;p17"/>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Lexend Medium"/>
              <a:buChar char="●"/>
            </a:pPr>
            <a:r>
              <a:rPr lang="en" sz="1600" dirty="0">
                <a:latin typeface="Lexend Medium"/>
                <a:ea typeface="Lexend Medium"/>
                <a:cs typeface="Lexend Medium"/>
                <a:sym typeface="Lexend Medium"/>
              </a:rPr>
              <a:t>The first camera coordinate is considered the world frame. So the calculated pose is inverted and transformed to the first camera coordinate frame.</a:t>
            </a:r>
            <a:endParaRPr sz="1600" dirty="0">
              <a:latin typeface="Lexend Medium"/>
              <a:ea typeface="Lexend Medium"/>
              <a:cs typeface="Lexend Medium"/>
              <a:sym typeface="Lexend Medium"/>
            </a:endParaRPr>
          </a:p>
          <a:p>
            <a:pPr marL="457200" lvl="0" indent="-330200" algn="l" rtl="0">
              <a:spcBef>
                <a:spcPts val="0"/>
              </a:spcBef>
              <a:spcAft>
                <a:spcPts val="0"/>
              </a:spcAft>
              <a:buSzPts val="1600"/>
              <a:buFont typeface="Lexend Medium"/>
              <a:buChar char="●"/>
            </a:pPr>
            <a:r>
              <a:rPr lang="en" sz="1600" dirty="0">
                <a:latin typeface="Lexend Medium"/>
                <a:ea typeface="Lexend Medium"/>
                <a:cs typeface="Lexend Medium"/>
                <a:sym typeface="Lexend Medium"/>
              </a:rPr>
              <a:t>Our code is evaluated on KITTI Sequence 00.</a:t>
            </a:r>
            <a:endParaRPr sz="1600" dirty="0">
              <a:latin typeface="Lexend Medium"/>
              <a:ea typeface="Lexend Medium"/>
              <a:cs typeface="Lexend Medium"/>
              <a:sym typeface="Lexend Medium"/>
            </a:endParaRPr>
          </a:p>
        </p:txBody>
      </p:sp>
      <p:pic>
        <p:nvPicPr>
          <p:cNvPr id="91" name="Google Shape;91;p17"/>
          <p:cNvPicPr preferRelativeResize="0"/>
          <p:nvPr/>
        </p:nvPicPr>
        <p:blipFill>
          <a:blip r:embed="rId3">
            <a:alphaModFix/>
          </a:blip>
          <a:stretch>
            <a:fillRect/>
          </a:stretch>
        </p:blipFill>
        <p:spPr>
          <a:xfrm>
            <a:off x="1555350" y="1789650"/>
            <a:ext cx="3581151" cy="3012450"/>
          </a:xfrm>
          <a:prstGeom prst="rect">
            <a:avLst/>
          </a:prstGeom>
          <a:noFill/>
          <a:ln>
            <a:noFill/>
          </a:ln>
        </p:spPr>
      </p:pic>
      <p:sp>
        <p:nvSpPr>
          <p:cNvPr id="92" name="Google Shape;92;p17"/>
          <p:cNvSpPr txBox="1"/>
          <p:nvPr/>
        </p:nvSpPr>
        <p:spPr>
          <a:xfrm>
            <a:off x="5271250" y="4221125"/>
            <a:ext cx="2646000" cy="62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Lexend Medium"/>
                <a:ea typeface="Lexend Medium"/>
                <a:cs typeface="Lexend Medium"/>
                <a:sym typeface="Lexend Medium"/>
              </a:rPr>
              <a:t>Black - Ground truth</a:t>
            </a:r>
            <a:endParaRPr sz="1600">
              <a:solidFill>
                <a:schemeClr val="dk2"/>
              </a:solidFill>
              <a:latin typeface="Lexend Medium"/>
              <a:ea typeface="Lexend Medium"/>
              <a:cs typeface="Lexend Medium"/>
              <a:sym typeface="Lexend Medium"/>
            </a:endParaRPr>
          </a:p>
          <a:p>
            <a:pPr marL="0" lvl="0" indent="0" algn="l" rtl="0">
              <a:spcBef>
                <a:spcPts val="0"/>
              </a:spcBef>
              <a:spcAft>
                <a:spcPts val="0"/>
              </a:spcAft>
              <a:buNone/>
            </a:pPr>
            <a:r>
              <a:rPr lang="en" sz="1600">
                <a:solidFill>
                  <a:schemeClr val="dk2"/>
                </a:solidFill>
                <a:latin typeface="Lexend Medium"/>
                <a:ea typeface="Lexend Medium"/>
                <a:cs typeface="Lexend Medium"/>
                <a:sym typeface="Lexend Medium"/>
              </a:rPr>
              <a:t>Orange - VO</a:t>
            </a:r>
            <a:endParaRPr sz="1600">
              <a:solidFill>
                <a:schemeClr val="dk2"/>
              </a:solidFill>
              <a:latin typeface="Lexend Medium"/>
              <a:ea typeface="Lexend Medium"/>
              <a:cs typeface="Lexend Medium"/>
              <a:sym typeface="Lexend Medium"/>
            </a:endParaRPr>
          </a:p>
        </p:txBody>
      </p:sp>
      <p:cxnSp>
        <p:nvCxnSpPr>
          <p:cNvPr id="93" name="Google Shape;93;p17"/>
          <p:cNvCxnSpPr/>
          <p:nvPr/>
        </p:nvCxnSpPr>
        <p:spPr>
          <a:xfrm>
            <a:off x="1309863" y="636724"/>
            <a:ext cx="647100" cy="0"/>
          </a:xfrm>
          <a:prstGeom prst="straightConnector1">
            <a:avLst/>
          </a:prstGeom>
          <a:noFill/>
          <a:ln w="19050" cap="flat" cmpd="sng">
            <a:solidFill>
              <a:srgbClr val="383838"/>
            </a:solidFill>
            <a:prstDash val="solid"/>
            <a:round/>
            <a:headEnd type="none" w="med" len="med"/>
            <a:tailEnd type="none" w="med" len="med"/>
          </a:ln>
        </p:spPr>
      </p:cxnSp>
      <p:sp>
        <p:nvSpPr>
          <p:cNvPr id="94" name="Google Shape;94;p17"/>
          <p:cNvSpPr txBox="1"/>
          <p:nvPr/>
        </p:nvSpPr>
        <p:spPr>
          <a:xfrm>
            <a:off x="-390025" y="116200"/>
            <a:ext cx="15942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b="1">
                <a:solidFill>
                  <a:srgbClr val="383838"/>
                </a:solidFill>
                <a:latin typeface="Julius Sans One"/>
                <a:ea typeface="Julius Sans One"/>
                <a:cs typeface="Julius Sans One"/>
                <a:sym typeface="Julius Sans One"/>
              </a:rPr>
              <a:t>04</a:t>
            </a:r>
            <a:endParaRPr sz="5000" b="1">
              <a:solidFill>
                <a:srgbClr val="383838"/>
              </a:solidFill>
              <a:latin typeface="Julius Sans One"/>
              <a:ea typeface="Julius Sans One"/>
              <a:cs typeface="Julius Sans One"/>
              <a:sym typeface="Julius Sans O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body" idx="1"/>
          </p:nvPr>
        </p:nvSpPr>
        <p:spPr>
          <a:xfrm>
            <a:off x="311700" y="807300"/>
            <a:ext cx="8520600" cy="2052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SLAM is a sequential estimation problem.</a:t>
            </a:r>
            <a:endParaRPr dirty="0"/>
          </a:p>
          <a:p>
            <a:pPr marL="457200" lvl="0" indent="-342900" algn="l" rtl="0">
              <a:spcBef>
                <a:spcPts val="0"/>
              </a:spcBef>
              <a:spcAft>
                <a:spcPts val="0"/>
              </a:spcAft>
              <a:buSzPts val="1800"/>
              <a:buChar char="●"/>
            </a:pPr>
            <a:r>
              <a:rPr lang="en" dirty="0"/>
              <a:t>We can do filtering to optimize the new pose. This reduces the size of the graph but connects all the landmarks making it expensive.</a:t>
            </a:r>
            <a:endParaRPr dirty="0"/>
          </a:p>
          <a:p>
            <a:pPr marL="457200" lvl="0" indent="-342900" algn="l" rtl="0">
              <a:spcBef>
                <a:spcPts val="0"/>
              </a:spcBef>
              <a:spcAft>
                <a:spcPts val="0"/>
              </a:spcAft>
              <a:buSzPts val="1800"/>
              <a:buChar char="●"/>
            </a:pPr>
            <a:r>
              <a:rPr lang="en" dirty="0"/>
              <a:t>Keyframe based approach works best </a:t>
            </a:r>
          </a:p>
          <a:p>
            <a:pPr marL="457200" lvl="0" indent="-342900" algn="l" rtl="0">
              <a:spcBef>
                <a:spcPts val="0"/>
              </a:spcBef>
              <a:spcAft>
                <a:spcPts val="0"/>
              </a:spcAft>
              <a:buSzPts val="1800"/>
              <a:buChar char="●"/>
            </a:pPr>
            <a:r>
              <a:rPr lang="en" dirty="0"/>
              <a:t>The measurement jacobian we are familiar with can be represented as a factor graph.</a:t>
            </a:r>
            <a:endParaRPr dirty="0"/>
          </a:p>
        </p:txBody>
      </p:sp>
      <p:pic>
        <p:nvPicPr>
          <p:cNvPr id="100" name="Google Shape;100;p18"/>
          <p:cNvPicPr preferRelativeResize="0"/>
          <p:nvPr/>
        </p:nvPicPr>
        <p:blipFill>
          <a:blip r:embed="rId3">
            <a:alphaModFix/>
          </a:blip>
          <a:stretch>
            <a:fillRect/>
          </a:stretch>
        </p:blipFill>
        <p:spPr>
          <a:xfrm>
            <a:off x="1450200" y="2930875"/>
            <a:ext cx="6243601" cy="1672675"/>
          </a:xfrm>
          <a:prstGeom prst="rect">
            <a:avLst/>
          </a:prstGeom>
          <a:noFill/>
          <a:ln>
            <a:noFill/>
          </a:ln>
        </p:spPr>
      </p:pic>
      <p:sp>
        <p:nvSpPr>
          <p:cNvPr id="101" name="Google Shape;101;p18"/>
          <p:cNvSpPr txBox="1">
            <a:spLocks noGrp="1"/>
          </p:cNvSpPr>
          <p:nvPr>
            <p:ph type="title"/>
          </p:nvPr>
        </p:nvSpPr>
        <p:spPr>
          <a:xfrm>
            <a:off x="1204175"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exend"/>
                <a:ea typeface="Lexend"/>
                <a:cs typeface="Lexend"/>
                <a:sym typeface="Lexend"/>
              </a:rPr>
              <a:t>Backend</a:t>
            </a:r>
            <a:endParaRPr b="1">
              <a:latin typeface="Lexend"/>
              <a:ea typeface="Lexend"/>
              <a:cs typeface="Lexend"/>
              <a:sym typeface="Lexend"/>
            </a:endParaRPr>
          </a:p>
        </p:txBody>
      </p:sp>
      <p:cxnSp>
        <p:nvCxnSpPr>
          <p:cNvPr id="102" name="Google Shape;102;p18"/>
          <p:cNvCxnSpPr/>
          <p:nvPr/>
        </p:nvCxnSpPr>
        <p:spPr>
          <a:xfrm>
            <a:off x="1309863" y="636724"/>
            <a:ext cx="647100" cy="0"/>
          </a:xfrm>
          <a:prstGeom prst="straightConnector1">
            <a:avLst/>
          </a:prstGeom>
          <a:noFill/>
          <a:ln w="19050" cap="flat" cmpd="sng">
            <a:solidFill>
              <a:srgbClr val="383838"/>
            </a:solidFill>
            <a:prstDash val="solid"/>
            <a:round/>
            <a:headEnd type="none" w="med" len="med"/>
            <a:tailEnd type="none" w="med" len="med"/>
          </a:ln>
        </p:spPr>
      </p:cxnSp>
      <p:sp>
        <p:nvSpPr>
          <p:cNvPr id="103" name="Google Shape;103;p18"/>
          <p:cNvSpPr txBox="1"/>
          <p:nvPr/>
        </p:nvSpPr>
        <p:spPr>
          <a:xfrm>
            <a:off x="-390025" y="116200"/>
            <a:ext cx="15942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b="1">
                <a:solidFill>
                  <a:srgbClr val="383838"/>
                </a:solidFill>
                <a:latin typeface="Julius Sans One"/>
                <a:ea typeface="Julius Sans One"/>
                <a:cs typeface="Julius Sans One"/>
                <a:sym typeface="Julius Sans One"/>
              </a:rPr>
              <a:t>05</a:t>
            </a:r>
            <a:endParaRPr sz="5000" b="1">
              <a:solidFill>
                <a:srgbClr val="383838"/>
              </a:solidFill>
              <a:latin typeface="Julius Sans One"/>
              <a:ea typeface="Julius Sans One"/>
              <a:cs typeface="Julius Sans One"/>
              <a:sym typeface="Julius Sans O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body" idx="1"/>
          </p:nvPr>
        </p:nvSpPr>
        <p:spPr>
          <a:xfrm>
            <a:off x="311700" y="771475"/>
            <a:ext cx="8520600" cy="4845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Barlow Medium"/>
              <a:buChar char="●"/>
            </a:pPr>
            <a:r>
              <a:rPr lang="en" dirty="0">
                <a:latin typeface="Barlow Medium"/>
                <a:ea typeface="Barlow Medium"/>
                <a:cs typeface="Barlow Medium"/>
                <a:sym typeface="Barlow Medium"/>
              </a:rPr>
              <a:t>To reduce computational time, we implemented Pose Graph Optimization.</a:t>
            </a:r>
            <a:endParaRPr dirty="0">
              <a:latin typeface="Barlow Medium"/>
              <a:ea typeface="Barlow Medium"/>
              <a:cs typeface="Barlow Medium"/>
              <a:sym typeface="Barlow Medium"/>
            </a:endParaRPr>
          </a:p>
        </p:txBody>
      </p:sp>
      <p:pic>
        <p:nvPicPr>
          <p:cNvPr id="109" name="Google Shape;109;p19"/>
          <p:cNvPicPr preferRelativeResize="0"/>
          <p:nvPr/>
        </p:nvPicPr>
        <p:blipFill>
          <a:blip r:embed="rId3">
            <a:alphaModFix/>
          </a:blip>
          <a:stretch>
            <a:fillRect/>
          </a:stretch>
        </p:blipFill>
        <p:spPr>
          <a:xfrm>
            <a:off x="1762125" y="1202625"/>
            <a:ext cx="5619750" cy="1247775"/>
          </a:xfrm>
          <a:prstGeom prst="rect">
            <a:avLst/>
          </a:prstGeom>
          <a:noFill/>
          <a:ln>
            <a:noFill/>
          </a:ln>
        </p:spPr>
      </p:pic>
      <p:sp>
        <p:nvSpPr>
          <p:cNvPr id="110" name="Google Shape;110;p19"/>
          <p:cNvSpPr txBox="1">
            <a:spLocks noGrp="1"/>
          </p:cNvSpPr>
          <p:nvPr>
            <p:ph type="body" idx="1"/>
          </p:nvPr>
        </p:nvSpPr>
        <p:spPr>
          <a:xfrm>
            <a:off x="311700" y="2503750"/>
            <a:ext cx="8520600" cy="852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Barlow Medium"/>
              <a:buChar char="●"/>
            </a:pPr>
            <a:r>
              <a:rPr lang="en" dirty="0">
                <a:latin typeface="Barlow Medium"/>
                <a:ea typeface="Barlow Medium"/>
                <a:cs typeface="Barlow Medium"/>
                <a:sym typeface="Barlow Medium"/>
              </a:rPr>
              <a:t>The MAP inference for SLAM problems with Gaussian noise models is equivalent to solving a nonlinear least squares problem.</a:t>
            </a:r>
            <a:endParaRPr dirty="0">
              <a:latin typeface="Barlow Medium"/>
              <a:ea typeface="Barlow Medium"/>
              <a:cs typeface="Barlow Medium"/>
              <a:sym typeface="Barlow Medium"/>
            </a:endParaRPr>
          </a:p>
        </p:txBody>
      </p:sp>
      <p:pic>
        <p:nvPicPr>
          <p:cNvPr id="111" name="Google Shape;111;p19"/>
          <p:cNvPicPr preferRelativeResize="0"/>
          <p:nvPr/>
        </p:nvPicPr>
        <p:blipFill>
          <a:blip r:embed="rId4">
            <a:alphaModFix/>
          </a:blip>
          <a:stretch>
            <a:fillRect/>
          </a:stretch>
        </p:blipFill>
        <p:spPr>
          <a:xfrm>
            <a:off x="2906013" y="3268900"/>
            <a:ext cx="3331975" cy="630375"/>
          </a:xfrm>
          <a:prstGeom prst="rect">
            <a:avLst/>
          </a:prstGeom>
          <a:noFill/>
          <a:ln>
            <a:noFill/>
          </a:ln>
        </p:spPr>
      </p:pic>
      <p:sp>
        <p:nvSpPr>
          <p:cNvPr id="112" name="Google Shape;112;p19"/>
          <p:cNvSpPr txBox="1">
            <a:spLocks noGrp="1"/>
          </p:cNvSpPr>
          <p:nvPr>
            <p:ph type="body" idx="1"/>
          </p:nvPr>
        </p:nvSpPr>
        <p:spPr>
          <a:xfrm>
            <a:off x="311700" y="4027750"/>
            <a:ext cx="8520600" cy="852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Barlow Medium"/>
              <a:buChar char="●"/>
            </a:pPr>
            <a:r>
              <a:rPr lang="en" dirty="0">
                <a:latin typeface="Barlow Medium"/>
                <a:ea typeface="Barlow Medium"/>
                <a:cs typeface="Barlow Medium"/>
                <a:sym typeface="Barlow Medium"/>
              </a:rPr>
              <a:t>We can now linearize and solve for the state update using an initial estimate. There are multiple nonlinear optimizers such as Gauss-Newton, LM, PDL.</a:t>
            </a:r>
            <a:endParaRPr dirty="0">
              <a:latin typeface="Barlow Medium"/>
              <a:ea typeface="Barlow Medium"/>
              <a:cs typeface="Barlow Medium"/>
              <a:sym typeface="Barlow Medium"/>
            </a:endParaRPr>
          </a:p>
        </p:txBody>
      </p:sp>
      <p:sp>
        <p:nvSpPr>
          <p:cNvPr id="113" name="Google Shape;113;p19"/>
          <p:cNvSpPr txBox="1">
            <a:spLocks noGrp="1"/>
          </p:cNvSpPr>
          <p:nvPr>
            <p:ph type="title"/>
          </p:nvPr>
        </p:nvSpPr>
        <p:spPr>
          <a:xfrm>
            <a:off x="1133725" y="116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Lexend"/>
                <a:ea typeface="Lexend"/>
                <a:cs typeface="Lexend"/>
                <a:sym typeface="Lexend"/>
              </a:rPr>
              <a:t>Backend contd.</a:t>
            </a:r>
            <a:endParaRPr b="1">
              <a:latin typeface="Lexend"/>
              <a:ea typeface="Lexend"/>
              <a:cs typeface="Lexend"/>
              <a:sym typeface="Lexend"/>
            </a:endParaRPr>
          </a:p>
          <a:p>
            <a:pPr marL="0" lvl="0" indent="0" algn="l" rtl="0">
              <a:spcBef>
                <a:spcPts val="0"/>
              </a:spcBef>
              <a:spcAft>
                <a:spcPts val="0"/>
              </a:spcAft>
              <a:buNone/>
            </a:pPr>
            <a:endParaRPr b="1">
              <a:latin typeface="Lexend"/>
              <a:ea typeface="Lexend"/>
              <a:cs typeface="Lexend"/>
              <a:sym typeface="Lexend"/>
            </a:endParaRPr>
          </a:p>
        </p:txBody>
      </p:sp>
      <p:cxnSp>
        <p:nvCxnSpPr>
          <p:cNvPr id="114" name="Google Shape;114;p19"/>
          <p:cNvCxnSpPr/>
          <p:nvPr/>
        </p:nvCxnSpPr>
        <p:spPr>
          <a:xfrm>
            <a:off x="1309863" y="636724"/>
            <a:ext cx="647100" cy="0"/>
          </a:xfrm>
          <a:prstGeom prst="straightConnector1">
            <a:avLst/>
          </a:prstGeom>
          <a:noFill/>
          <a:ln w="19050" cap="flat" cmpd="sng">
            <a:solidFill>
              <a:srgbClr val="383838"/>
            </a:solidFill>
            <a:prstDash val="solid"/>
            <a:round/>
            <a:headEnd type="none" w="med" len="med"/>
            <a:tailEnd type="none" w="med" len="med"/>
          </a:ln>
        </p:spPr>
      </p:cxnSp>
      <p:sp>
        <p:nvSpPr>
          <p:cNvPr id="115" name="Google Shape;115;p19"/>
          <p:cNvSpPr txBox="1"/>
          <p:nvPr/>
        </p:nvSpPr>
        <p:spPr>
          <a:xfrm>
            <a:off x="-390025" y="116200"/>
            <a:ext cx="15942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b="1">
                <a:solidFill>
                  <a:srgbClr val="383838"/>
                </a:solidFill>
                <a:latin typeface="Julius Sans One"/>
                <a:ea typeface="Julius Sans One"/>
                <a:cs typeface="Julius Sans One"/>
                <a:sym typeface="Julius Sans One"/>
              </a:rPr>
              <a:t>05</a:t>
            </a:r>
            <a:endParaRPr sz="5000" b="1">
              <a:solidFill>
                <a:srgbClr val="383838"/>
              </a:solidFill>
              <a:latin typeface="Julius Sans One"/>
              <a:ea typeface="Julius Sans One"/>
              <a:cs typeface="Julius Sans One"/>
              <a:sym typeface="Julius Sans O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0"/>
          <p:cNvPicPr preferRelativeResize="0"/>
          <p:nvPr/>
        </p:nvPicPr>
        <p:blipFill>
          <a:blip r:embed="rId3">
            <a:alphaModFix/>
          </a:blip>
          <a:stretch>
            <a:fillRect/>
          </a:stretch>
        </p:blipFill>
        <p:spPr>
          <a:xfrm>
            <a:off x="4041350" y="828275"/>
            <a:ext cx="3879701" cy="1869500"/>
          </a:xfrm>
          <a:prstGeom prst="rect">
            <a:avLst/>
          </a:prstGeom>
          <a:noFill/>
          <a:ln>
            <a:noFill/>
          </a:ln>
        </p:spPr>
      </p:pic>
      <p:sp>
        <p:nvSpPr>
          <p:cNvPr id="121" name="Google Shape;121;p20"/>
          <p:cNvSpPr txBox="1"/>
          <p:nvPr/>
        </p:nvSpPr>
        <p:spPr>
          <a:xfrm>
            <a:off x="1133725" y="116200"/>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b="1">
                <a:solidFill>
                  <a:srgbClr val="000000"/>
                </a:solidFill>
                <a:latin typeface="Lexend"/>
                <a:ea typeface="Lexend"/>
                <a:cs typeface="Lexend"/>
                <a:sym typeface="Lexend"/>
              </a:rPr>
              <a:t>Loop Closure</a:t>
            </a:r>
            <a:endParaRPr sz="2800" b="1">
              <a:solidFill>
                <a:srgbClr val="000000"/>
              </a:solidFill>
              <a:latin typeface="Lexend"/>
              <a:ea typeface="Lexend"/>
              <a:cs typeface="Lexend"/>
              <a:sym typeface="Lexend"/>
            </a:endParaRPr>
          </a:p>
        </p:txBody>
      </p:sp>
      <p:cxnSp>
        <p:nvCxnSpPr>
          <p:cNvPr id="122" name="Google Shape;122;p20"/>
          <p:cNvCxnSpPr/>
          <p:nvPr/>
        </p:nvCxnSpPr>
        <p:spPr>
          <a:xfrm>
            <a:off x="1309863" y="636724"/>
            <a:ext cx="647100" cy="0"/>
          </a:xfrm>
          <a:prstGeom prst="straightConnector1">
            <a:avLst/>
          </a:prstGeom>
          <a:noFill/>
          <a:ln w="19050" cap="flat" cmpd="sng">
            <a:solidFill>
              <a:srgbClr val="383838"/>
            </a:solidFill>
            <a:prstDash val="solid"/>
            <a:round/>
            <a:headEnd type="none" w="med" len="med"/>
            <a:tailEnd type="none" w="med" len="med"/>
          </a:ln>
        </p:spPr>
      </p:cxnSp>
      <p:sp>
        <p:nvSpPr>
          <p:cNvPr id="123" name="Google Shape;123;p20"/>
          <p:cNvSpPr txBox="1"/>
          <p:nvPr/>
        </p:nvSpPr>
        <p:spPr>
          <a:xfrm>
            <a:off x="-390025" y="116200"/>
            <a:ext cx="15942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b="1">
                <a:solidFill>
                  <a:srgbClr val="383838"/>
                </a:solidFill>
                <a:latin typeface="Julius Sans One"/>
                <a:ea typeface="Julius Sans One"/>
                <a:cs typeface="Julius Sans One"/>
                <a:sym typeface="Julius Sans One"/>
              </a:rPr>
              <a:t>06</a:t>
            </a:r>
            <a:endParaRPr sz="5000" b="1">
              <a:solidFill>
                <a:srgbClr val="383838"/>
              </a:solidFill>
              <a:latin typeface="Julius Sans One"/>
              <a:ea typeface="Julius Sans One"/>
              <a:cs typeface="Julius Sans One"/>
              <a:sym typeface="Julius Sans One"/>
            </a:endParaRPr>
          </a:p>
        </p:txBody>
      </p:sp>
      <p:sp>
        <p:nvSpPr>
          <p:cNvPr id="124" name="Google Shape;124;p20"/>
          <p:cNvSpPr txBox="1"/>
          <p:nvPr/>
        </p:nvSpPr>
        <p:spPr>
          <a:xfrm>
            <a:off x="1070975" y="1064250"/>
            <a:ext cx="2806500" cy="12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Barlow Medium"/>
                <a:ea typeface="Barlow Medium"/>
                <a:cs typeface="Barlow Medium"/>
                <a:sym typeface="Barlow Medium"/>
              </a:rPr>
              <a:t>Extract descriptors from the patches around selected key-points in the image.</a:t>
            </a:r>
            <a:endParaRPr sz="1800">
              <a:solidFill>
                <a:schemeClr val="dk2"/>
              </a:solidFill>
              <a:latin typeface="Barlow Medium"/>
              <a:ea typeface="Barlow Medium"/>
              <a:cs typeface="Barlow Medium"/>
              <a:sym typeface="Barlow Medium"/>
            </a:endParaRPr>
          </a:p>
          <a:p>
            <a:pPr marL="0" lvl="0" indent="0" algn="l" rtl="0">
              <a:spcBef>
                <a:spcPts val="0"/>
              </a:spcBef>
              <a:spcAft>
                <a:spcPts val="0"/>
              </a:spcAft>
              <a:buNone/>
            </a:pPr>
            <a:endParaRPr sz="1800">
              <a:solidFill>
                <a:srgbClr val="595959"/>
              </a:solidFill>
            </a:endParaRPr>
          </a:p>
        </p:txBody>
      </p:sp>
      <p:sp>
        <p:nvSpPr>
          <p:cNvPr id="125" name="Google Shape;125;p20"/>
          <p:cNvSpPr txBox="1"/>
          <p:nvPr/>
        </p:nvSpPr>
        <p:spPr>
          <a:xfrm>
            <a:off x="1024125" y="1167150"/>
            <a:ext cx="2806500" cy="111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rgbClr val="595959"/>
              </a:solidFill>
            </a:endParaRPr>
          </a:p>
        </p:txBody>
      </p:sp>
      <p:sp>
        <p:nvSpPr>
          <p:cNvPr id="126" name="Google Shape;126;p20"/>
          <p:cNvSpPr txBox="1"/>
          <p:nvPr/>
        </p:nvSpPr>
        <p:spPr>
          <a:xfrm>
            <a:off x="965325" y="2965325"/>
            <a:ext cx="2806500" cy="111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595959"/>
                </a:solidFill>
                <a:latin typeface="Barlow Medium"/>
                <a:ea typeface="Barlow Medium"/>
                <a:cs typeface="Barlow Medium"/>
                <a:sym typeface="Barlow Medium"/>
              </a:rPr>
              <a:t>After which we compute the K-means from a set of features.</a:t>
            </a:r>
            <a:endParaRPr sz="1800">
              <a:solidFill>
                <a:srgbClr val="595959"/>
              </a:solidFill>
              <a:latin typeface="Barlow Medium"/>
              <a:ea typeface="Barlow Medium"/>
              <a:cs typeface="Barlow Medium"/>
              <a:sym typeface="Barlow Medium"/>
            </a:endParaRPr>
          </a:p>
        </p:txBody>
      </p:sp>
      <p:sp>
        <p:nvSpPr>
          <p:cNvPr id="127" name="Google Shape;127;p20"/>
          <p:cNvSpPr txBox="1"/>
          <p:nvPr/>
        </p:nvSpPr>
        <p:spPr>
          <a:xfrm>
            <a:off x="965325" y="3016650"/>
            <a:ext cx="2865300" cy="1021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595959"/>
              </a:solidFill>
            </a:endParaRPr>
          </a:p>
        </p:txBody>
      </p:sp>
      <p:sp>
        <p:nvSpPr>
          <p:cNvPr id="128" name="Google Shape;128;p20"/>
          <p:cNvSpPr/>
          <p:nvPr/>
        </p:nvSpPr>
        <p:spPr>
          <a:xfrm>
            <a:off x="2133675" y="2282850"/>
            <a:ext cx="469800" cy="729300"/>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9" name="Google Shape;129;p20"/>
          <p:cNvPicPr preferRelativeResize="0"/>
          <p:nvPr/>
        </p:nvPicPr>
        <p:blipFill>
          <a:blip r:embed="rId4">
            <a:alphaModFix/>
          </a:blip>
          <a:stretch>
            <a:fillRect/>
          </a:stretch>
        </p:blipFill>
        <p:spPr>
          <a:xfrm>
            <a:off x="4782188" y="3012287"/>
            <a:ext cx="2806500" cy="16992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5" grpId="0" animBg="1"/>
      <p:bldP spid="126" grpId="0"/>
      <p:bldP spid="127" grpId="0" animBg="1"/>
      <p:bldP spid="1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p:nvPr/>
        </p:nvSpPr>
        <p:spPr>
          <a:xfrm>
            <a:off x="1133725" y="116200"/>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b="1">
                <a:solidFill>
                  <a:srgbClr val="000000"/>
                </a:solidFill>
                <a:latin typeface="Lexend"/>
                <a:ea typeface="Lexend"/>
                <a:cs typeface="Lexend"/>
                <a:sym typeface="Lexend"/>
              </a:rPr>
              <a:t>Loop Closure contd.</a:t>
            </a:r>
            <a:endParaRPr sz="2800" b="1">
              <a:solidFill>
                <a:srgbClr val="000000"/>
              </a:solidFill>
              <a:latin typeface="Lexend"/>
              <a:ea typeface="Lexend"/>
              <a:cs typeface="Lexend"/>
              <a:sym typeface="Lexend"/>
            </a:endParaRPr>
          </a:p>
        </p:txBody>
      </p:sp>
      <p:cxnSp>
        <p:nvCxnSpPr>
          <p:cNvPr id="135" name="Google Shape;135;p21"/>
          <p:cNvCxnSpPr/>
          <p:nvPr/>
        </p:nvCxnSpPr>
        <p:spPr>
          <a:xfrm>
            <a:off x="1309863" y="636724"/>
            <a:ext cx="647100" cy="0"/>
          </a:xfrm>
          <a:prstGeom prst="straightConnector1">
            <a:avLst/>
          </a:prstGeom>
          <a:noFill/>
          <a:ln w="19050" cap="flat" cmpd="sng">
            <a:solidFill>
              <a:srgbClr val="383838"/>
            </a:solidFill>
            <a:prstDash val="solid"/>
            <a:round/>
            <a:headEnd type="none" w="med" len="med"/>
            <a:tailEnd type="none" w="med" len="med"/>
          </a:ln>
        </p:spPr>
      </p:cxnSp>
      <p:sp>
        <p:nvSpPr>
          <p:cNvPr id="136" name="Google Shape;136;p21"/>
          <p:cNvSpPr txBox="1"/>
          <p:nvPr/>
        </p:nvSpPr>
        <p:spPr>
          <a:xfrm>
            <a:off x="-390025" y="116200"/>
            <a:ext cx="15942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b="1">
                <a:solidFill>
                  <a:srgbClr val="383838"/>
                </a:solidFill>
                <a:latin typeface="Julius Sans One"/>
                <a:ea typeface="Julius Sans One"/>
                <a:cs typeface="Julius Sans One"/>
                <a:sym typeface="Julius Sans One"/>
              </a:rPr>
              <a:t>06</a:t>
            </a:r>
            <a:endParaRPr sz="5000" b="1">
              <a:solidFill>
                <a:srgbClr val="383838"/>
              </a:solidFill>
              <a:latin typeface="Julius Sans One"/>
              <a:ea typeface="Julius Sans One"/>
              <a:cs typeface="Julius Sans One"/>
              <a:sym typeface="Julius Sans One"/>
            </a:endParaRPr>
          </a:p>
        </p:txBody>
      </p:sp>
      <p:sp>
        <p:nvSpPr>
          <p:cNvPr id="137" name="Google Shape;137;p21"/>
          <p:cNvSpPr txBox="1"/>
          <p:nvPr/>
        </p:nvSpPr>
        <p:spPr>
          <a:xfrm>
            <a:off x="1035750" y="1321050"/>
            <a:ext cx="4744200" cy="2887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Barlow Medium"/>
              <a:buChar char="●"/>
            </a:pPr>
            <a:r>
              <a:rPr lang="en" sz="1800" dirty="0">
                <a:solidFill>
                  <a:schemeClr val="dk2"/>
                </a:solidFill>
                <a:latin typeface="Barlow Medium"/>
                <a:ea typeface="Barlow Medium"/>
                <a:cs typeface="Barlow Medium"/>
                <a:sym typeface="Barlow Medium"/>
              </a:rPr>
              <a:t>During inference, build histograms with k codewords and compute similarity.</a:t>
            </a:r>
            <a:endParaRPr sz="1800" dirty="0">
              <a:solidFill>
                <a:schemeClr val="dk2"/>
              </a:solidFill>
              <a:latin typeface="Barlow Medium"/>
              <a:ea typeface="Barlow Medium"/>
              <a:cs typeface="Barlow Medium"/>
              <a:sym typeface="Barlow Medium"/>
            </a:endParaRPr>
          </a:p>
          <a:p>
            <a:pPr marL="457200" lvl="0" indent="-342900" algn="l" rtl="0">
              <a:lnSpc>
                <a:spcPct val="115000"/>
              </a:lnSpc>
              <a:spcBef>
                <a:spcPts val="0"/>
              </a:spcBef>
              <a:spcAft>
                <a:spcPts val="0"/>
              </a:spcAft>
              <a:buClr>
                <a:schemeClr val="dk2"/>
              </a:buClr>
              <a:buSzPts val="1800"/>
              <a:buFont typeface="Barlow Medium"/>
              <a:buChar char="●"/>
            </a:pPr>
            <a:r>
              <a:rPr lang="en" sz="1800" dirty="0">
                <a:solidFill>
                  <a:schemeClr val="dk2"/>
                </a:solidFill>
                <a:latin typeface="Barlow Medium"/>
                <a:ea typeface="Barlow Medium"/>
                <a:cs typeface="Barlow Medium"/>
                <a:sym typeface="Barlow Medium"/>
              </a:rPr>
              <a:t>A second check of feature detection and matching was done between the detected frames. If number of matches were greater than 200, then they become loop closure frames.</a:t>
            </a:r>
            <a:endParaRPr sz="1800" dirty="0">
              <a:solidFill>
                <a:schemeClr val="dk2"/>
              </a:solidFill>
              <a:latin typeface="Barlow Medium"/>
              <a:ea typeface="Barlow Medium"/>
              <a:cs typeface="Barlow Medium"/>
              <a:sym typeface="Barlow Medium"/>
            </a:endParaRPr>
          </a:p>
          <a:p>
            <a:pPr marL="0" lvl="0" indent="0" algn="l" rtl="0">
              <a:spcBef>
                <a:spcPts val="1200"/>
              </a:spcBef>
              <a:spcAft>
                <a:spcPts val="0"/>
              </a:spcAft>
              <a:buNone/>
            </a:pPr>
            <a:endParaRPr sz="1800" dirty="0">
              <a:solidFill>
                <a:schemeClr val="dk2"/>
              </a:solidFill>
              <a:latin typeface="Barlow Medium"/>
              <a:ea typeface="Barlow Medium"/>
              <a:cs typeface="Barlow Medium"/>
              <a:sym typeface="Barlow Medium"/>
            </a:endParaRPr>
          </a:p>
        </p:txBody>
      </p:sp>
      <p:sp>
        <p:nvSpPr>
          <p:cNvPr id="138" name="Google Shape;138;p21"/>
          <p:cNvSpPr txBox="1"/>
          <p:nvPr/>
        </p:nvSpPr>
        <p:spPr>
          <a:xfrm>
            <a:off x="930150" y="1274375"/>
            <a:ext cx="4849800" cy="2528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595959"/>
              </a:solidFill>
            </a:endParaRPr>
          </a:p>
        </p:txBody>
      </p:sp>
      <p:pic>
        <p:nvPicPr>
          <p:cNvPr id="139" name="Google Shape;139;p21"/>
          <p:cNvPicPr preferRelativeResize="0"/>
          <p:nvPr/>
        </p:nvPicPr>
        <p:blipFill rotWithShape="1">
          <a:blip r:embed="rId3">
            <a:alphaModFix/>
          </a:blip>
          <a:srcRect t="-4580" b="9651"/>
          <a:stretch/>
        </p:blipFill>
        <p:spPr>
          <a:xfrm>
            <a:off x="5877355" y="1449579"/>
            <a:ext cx="3177436" cy="2126242"/>
          </a:xfrm>
          <a:prstGeom prst="rect">
            <a:avLst/>
          </a:prstGeom>
          <a:noFill/>
          <a:ln>
            <a:noFill/>
          </a:ln>
        </p:spPr>
      </p:pic>
      <p:sp>
        <p:nvSpPr>
          <p:cNvPr id="140" name="Google Shape;140;p21"/>
          <p:cNvSpPr txBox="1"/>
          <p:nvPr/>
        </p:nvSpPr>
        <p:spPr>
          <a:xfrm>
            <a:off x="6531225" y="3551100"/>
            <a:ext cx="1914300" cy="65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Lexend"/>
                <a:ea typeface="Lexend"/>
                <a:cs typeface="Lexend"/>
                <a:sym typeface="Lexend"/>
              </a:rPr>
              <a:t>Bag of words representation</a:t>
            </a:r>
            <a:endParaRPr sz="1800" b="1">
              <a:solidFill>
                <a:schemeClr val="dk2"/>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712</Words>
  <Application>Microsoft Office PowerPoint</Application>
  <PresentationFormat>On-screen Show (16:9)</PresentationFormat>
  <Paragraphs>75</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Lexend ExtraBold</vt:lpstr>
      <vt:lpstr>Barlow Medium</vt:lpstr>
      <vt:lpstr>Arial</vt:lpstr>
      <vt:lpstr>Lexend Medium</vt:lpstr>
      <vt:lpstr>Lexend SemiBold</vt:lpstr>
      <vt:lpstr>Lexend</vt:lpstr>
      <vt:lpstr>Julius Sans One</vt:lpstr>
      <vt:lpstr>Simple Light</vt:lpstr>
      <vt:lpstr>PowerPoint Presentation</vt:lpstr>
      <vt:lpstr>Motivation</vt:lpstr>
      <vt:lpstr>Pipeline</vt:lpstr>
      <vt:lpstr>Frontend</vt:lpstr>
      <vt:lpstr>Frontend results</vt:lpstr>
      <vt:lpstr>Backend</vt:lpstr>
      <vt:lpstr>Backend contd. </vt:lpstr>
      <vt:lpstr>PowerPoint Presentation</vt:lpstr>
      <vt:lpstr>PowerPoint Presentation</vt:lpstr>
      <vt:lpstr>Backend Implementation</vt:lpstr>
      <vt:lpstr>Results</vt:lpstr>
      <vt:lpstr>Results contd.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Badagabettu</dc:creator>
  <cp:lastModifiedBy>AKSHAY B</cp:lastModifiedBy>
  <cp:revision>2</cp:revision>
  <dcterms:modified xsi:type="dcterms:W3CDTF">2023-12-04T18:15:40Z</dcterms:modified>
</cp:coreProperties>
</file>