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1" r:id="rId4"/>
    <p:sldId id="259" r:id="rId5"/>
    <p:sldId id="264" r:id="rId6"/>
    <p:sldId id="265" r:id="rId7"/>
    <p:sldId id="266" r:id="rId8"/>
    <p:sldId id="303" r:id="rId9"/>
    <p:sldId id="267" r:id="rId10"/>
    <p:sldId id="268" r:id="rId11"/>
    <p:sldId id="269" r:id="rId12"/>
    <p:sldId id="270" r:id="rId13"/>
    <p:sldId id="304" r:id="rId14"/>
    <p:sldId id="306" r:id="rId15"/>
    <p:sldId id="307" r:id="rId16"/>
    <p:sldId id="308"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1C06-1443-DAFB-3187-BBD25505E2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35559D-2092-69D1-8419-FCA20673E6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0585D6-5B71-0855-3D74-27F028DED028}"/>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4D39947B-91C5-ACEC-6A49-C55888415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B142E-C57F-05D4-228E-8AA67D060EE4}"/>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09557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5264-E750-AE64-98B1-1B6A6C1703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26FEB-AB8F-1BF6-1B5F-AB632870C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5FC8D-2F81-20FB-0654-AF5BCAA1A3EB}"/>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11F3B3C0-8A7B-414A-79B9-8B49C24E8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136B0-B6DB-C429-2A16-A409AB8BF7DB}"/>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197070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1AEF6-5A29-78D1-4317-DE27385DA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80423-0DC3-4475-3C62-5D77BAA1A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A964FF-4781-2698-E2B5-13C6F581F156}"/>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5FD0565E-D262-FAD1-1D7B-12203E64B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2BD7C-66CD-D21C-4DF6-9FC03C578924}"/>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048915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AB12-E6F5-5813-8435-F34E725B4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63D5E-CFC5-2176-CE79-053726CBF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F3CFF-DC80-AE8B-5974-6C4D53F27228}"/>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5F25117A-78FB-2F23-848C-FBF73B278E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BA699-0FD2-3597-1902-C3A6C5470749}"/>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227540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D888-C2D7-0F98-83D4-9AF94DF7C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3E0766-A6BF-7C27-0461-287E457146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0BDEED-277F-3A39-4D7A-1ACB930F1F5D}"/>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86867220-D416-0B00-A211-666695F21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20BE8-0501-2B2B-7AA5-CCA15C52801B}"/>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236249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C025-19CE-C589-061B-BE038487D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FD7D2-86E8-C1F7-2A9B-4E9EAFBC1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803C5-BA47-9598-65F6-F4F821A38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0EF7EE-DEE4-504A-87D9-D077C9F21DF9}"/>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6" name="Footer Placeholder 5">
            <a:extLst>
              <a:ext uri="{FF2B5EF4-FFF2-40B4-BE49-F238E27FC236}">
                <a16:creationId xmlns:a16="http://schemas.microsoft.com/office/drawing/2014/main" id="{2CF083B3-4367-8B61-57A0-3672F32F49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1C75E7-B759-C7D6-F162-604F6A357670}"/>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258845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DEF9D-6251-28C2-DDBA-29C5148637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560AC1-C7D6-124A-D3BF-D96C99B2C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8BCAB-AD99-EEC8-6C28-93C31DE82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A7822F-3051-2FE1-1757-508C7BAA3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05DC06-B045-DA9D-929A-1FF23A08D3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9D62D4-14CE-3070-B708-1326655D83D9}"/>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8" name="Footer Placeholder 7">
            <a:extLst>
              <a:ext uri="{FF2B5EF4-FFF2-40B4-BE49-F238E27FC236}">
                <a16:creationId xmlns:a16="http://schemas.microsoft.com/office/drawing/2014/main" id="{69EC02FF-4D29-F82D-1CC8-851F4416F1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36F7B0-5943-5E46-25F3-52B653CD5D81}"/>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8602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D344-0C80-D7C9-578E-2D208E813F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3E76BC-34BA-7D6D-8E51-743DC0F073B1}"/>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4" name="Footer Placeholder 3">
            <a:extLst>
              <a:ext uri="{FF2B5EF4-FFF2-40B4-BE49-F238E27FC236}">
                <a16:creationId xmlns:a16="http://schemas.microsoft.com/office/drawing/2014/main" id="{F6B599B1-7833-0700-0640-C6AC589285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D95F12-C8F6-B907-BF09-E4A3E7459303}"/>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78909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9B284E-42D2-9532-D1D3-12F79378A5BA}"/>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3" name="Footer Placeholder 2">
            <a:extLst>
              <a:ext uri="{FF2B5EF4-FFF2-40B4-BE49-F238E27FC236}">
                <a16:creationId xmlns:a16="http://schemas.microsoft.com/office/drawing/2014/main" id="{72F9C33B-D2EA-F769-E296-D3F36F884A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EC7441-8126-7D14-A2A7-39F9A5DFAB99}"/>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67775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EC33-0DC9-87E2-5F08-3F01BEAB7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B4A12A-3691-E7CF-CD20-C5B8C7C8C8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87BBD8-E33C-1B6C-AC07-0BA6136A1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FE75D-4494-F5CA-2C64-3ACA12F0AFFE}"/>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6" name="Footer Placeholder 5">
            <a:extLst>
              <a:ext uri="{FF2B5EF4-FFF2-40B4-BE49-F238E27FC236}">
                <a16:creationId xmlns:a16="http://schemas.microsoft.com/office/drawing/2014/main" id="{33EEA822-5BF5-8992-48C8-C46CB3428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53DE57-4C93-FE9F-9357-8C1169C3E08A}"/>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42371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6B8C-6047-5DD6-D738-ADE7261FA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1570CB-849A-BAC3-5B18-82D015B40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EB5819-9C4C-230A-46FC-2C1574EFD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CFF5A-8AFD-02C6-5CDA-B80FD00E5A75}"/>
              </a:ext>
            </a:extLst>
          </p:cNvPr>
          <p:cNvSpPr>
            <a:spLocks noGrp="1"/>
          </p:cNvSpPr>
          <p:nvPr>
            <p:ph type="dt" sz="half" idx="10"/>
          </p:nvPr>
        </p:nvSpPr>
        <p:spPr/>
        <p:txBody>
          <a:bodyPr/>
          <a:lstStyle/>
          <a:p>
            <a:fld id="{35940CB6-135E-48D9-9E98-17475C90F22C}" type="datetimeFigureOut">
              <a:rPr lang="en-IN" smtClean="0"/>
              <a:t>17-01-2025</a:t>
            </a:fld>
            <a:endParaRPr lang="en-IN"/>
          </a:p>
        </p:txBody>
      </p:sp>
      <p:sp>
        <p:nvSpPr>
          <p:cNvPr id="6" name="Footer Placeholder 5">
            <a:extLst>
              <a:ext uri="{FF2B5EF4-FFF2-40B4-BE49-F238E27FC236}">
                <a16:creationId xmlns:a16="http://schemas.microsoft.com/office/drawing/2014/main" id="{A4BD2A04-BB5E-06D3-5582-4C8194983A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DC6B8E-0EA5-0205-0522-7492F6D3A25C}"/>
              </a:ext>
            </a:extLst>
          </p:cNvPr>
          <p:cNvSpPr>
            <a:spLocks noGrp="1"/>
          </p:cNvSpPr>
          <p:nvPr>
            <p:ph type="sldNum" sz="quarter" idx="12"/>
          </p:nvPr>
        </p:nvSpPr>
        <p:spPr/>
        <p:txBody>
          <a:bodyPr/>
          <a:lstStyle/>
          <a:p>
            <a:fld id="{6D66F2C5-4A56-4002-9F10-19611BF4B449}" type="slidenum">
              <a:rPr lang="en-IN" smtClean="0"/>
              <a:t>‹#›</a:t>
            </a:fld>
            <a:endParaRPr lang="en-IN"/>
          </a:p>
        </p:txBody>
      </p:sp>
    </p:spTree>
    <p:extLst>
      <p:ext uri="{BB962C8B-B14F-4D97-AF65-F5344CB8AC3E}">
        <p14:creationId xmlns:p14="http://schemas.microsoft.com/office/powerpoint/2010/main" val="333221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1125D-0996-4C2C-D0EF-23C72DC2E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CD3202-9BA5-4FC1-5E89-867F933E2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0AFA2-C087-16D8-29BA-01EC1FD5B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0CB6-135E-48D9-9E98-17475C90F22C}" type="datetimeFigureOut">
              <a:rPr lang="en-IN" smtClean="0"/>
              <a:t>17-01-2025</a:t>
            </a:fld>
            <a:endParaRPr lang="en-IN"/>
          </a:p>
        </p:txBody>
      </p:sp>
      <p:sp>
        <p:nvSpPr>
          <p:cNvPr id="5" name="Footer Placeholder 4">
            <a:extLst>
              <a:ext uri="{FF2B5EF4-FFF2-40B4-BE49-F238E27FC236}">
                <a16:creationId xmlns:a16="http://schemas.microsoft.com/office/drawing/2014/main" id="{BC3812DA-09AA-CF00-35BE-6208A8DA3B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A2A914-5B7A-60F2-DE77-55B9B6CD5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6F2C5-4A56-4002-9F10-19611BF4B449}" type="slidenum">
              <a:rPr lang="en-IN" smtClean="0"/>
              <a:t>‹#›</a:t>
            </a:fld>
            <a:endParaRPr lang="en-IN"/>
          </a:p>
        </p:txBody>
      </p:sp>
    </p:spTree>
    <p:extLst>
      <p:ext uri="{BB962C8B-B14F-4D97-AF65-F5344CB8AC3E}">
        <p14:creationId xmlns:p14="http://schemas.microsoft.com/office/powerpoint/2010/main" val="390601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computernotes.com/fundamental/introduction-to-computer/what-is-comput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3BA5-CFFE-1A1B-C0EB-4B422F2EC0D9}"/>
              </a:ext>
            </a:extLst>
          </p:cNvPr>
          <p:cNvSpPr>
            <a:spLocks noGrp="1"/>
          </p:cNvSpPr>
          <p:nvPr>
            <p:ph type="ctrTitle"/>
          </p:nvPr>
        </p:nvSpPr>
        <p:spPr/>
        <p:txBody>
          <a:bodyPr>
            <a:normAutofit fontScale="90000"/>
          </a:bodyPr>
          <a:lstStyle/>
          <a:p>
            <a:r>
              <a:rPr lang="en-US" dirty="0"/>
              <a:t>24CSA512-Software Engineering and Design Patterns</a:t>
            </a:r>
            <a:endParaRPr lang="en-IN" dirty="0"/>
          </a:p>
        </p:txBody>
      </p:sp>
      <p:sp>
        <p:nvSpPr>
          <p:cNvPr id="3" name="Subtitle 2">
            <a:extLst>
              <a:ext uri="{FF2B5EF4-FFF2-40B4-BE49-F238E27FC236}">
                <a16:creationId xmlns:a16="http://schemas.microsoft.com/office/drawing/2014/main" id="{ECBA18B9-E9AE-9FA8-373F-A1C504FB7F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47389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EEDFB-1155-499E-97CD-B66B7BD46207}"/>
              </a:ext>
            </a:extLst>
          </p:cNvPr>
          <p:cNvSpPr>
            <a:spLocks noGrp="1"/>
          </p:cNvSpPr>
          <p:nvPr>
            <p:ph idx="1"/>
          </p:nvPr>
        </p:nvSpPr>
        <p:spPr>
          <a:xfrm>
            <a:off x="838200" y="233265"/>
            <a:ext cx="10515600" cy="6400800"/>
          </a:xfrm>
        </p:spPr>
        <p:txBody>
          <a:bodyPr>
            <a:normAutofit fontScale="62500" lnSpcReduction="20000"/>
          </a:bodyPr>
          <a:lstStyle/>
          <a:p>
            <a:pPr algn="l" fontAlgn="base"/>
            <a:r>
              <a:rPr lang="en-US" b="1" i="0" dirty="0">
                <a:solidFill>
                  <a:srgbClr val="273239"/>
                </a:solidFill>
                <a:effectLst/>
                <a:latin typeface="urw-din"/>
              </a:rPr>
              <a:t>Objectives of Software Engineering:</a:t>
            </a:r>
            <a:r>
              <a:rPr lang="en-US" b="0" i="0" dirty="0">
                <a:solidFill>
                  <a:srgbClr val="273239"/>
                </a:solidFill>
                <a:effectLst/>
                <a:latin typeface="urw-din"/>
              </a:rPr>
              <a:t> </a:t>
            </a:r>
          </a:p>
          <a:p>
            <a:pPr algn="l" fontAlgn="base">
              <a:buFont typeface="+mj-lt"/>
              <a:buAutoNum type="arabicPeriod"/>
            </a:pPr>
            <a:r>
              <a:rPr lang="en-US" b="1" i="0" dirty="0">
                <a:solidFill>
                  <a:srgbClr val="273239"/>
                </a:solidFill>
                <a:effectLst/>
                <a:latin typeface="urw-din"/>
              </a:rPr>
              <a:t>Maintainability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It should be feasible for the software to evolve to meet changing requirements.</a:t>
            </a:r>
          </a:p>
          <a:p>
            <a:pPr algn="l" fontAlgn="base">
              <a:buFont typeface="+mj-lt"/>
              <a:buAutoNum type="arabicPeriod"/>
            </a:pPr>
            <a:r>
              <a:rPr lang="en-US" b="1" i="0" dirty="0">
                <a:solidFill>
                  <a:srgbClr val="273239"/>
                </a:solidFill>
                <a:effectLst/>
                <a:latin typeface="urw-din"/>
              </a:rPr>
              <a:t>Efficiency – </a:t>
            </a:r>
            <a:br>
              <a:rPr lang="en-US" b="0" i="0" dirty="0">
                <a:solidFill>
                  <a:srgbClr val="273239"/>
                </a:solidFill>
                <a:effectLst/>
                <a:latin typeface="urw-din"/>
              </a:rPr>
            </a:br>
            <a:r>
              <a:rPr lang="en-US" b="0" i="0" dirty="0">
                <a:solidFill>
                  <a:srgbClr val="273239"/>
                </a:solidFill>
                <a:effectLst/>
                <a:latin typeface="urw-din"/>
              </a:rPr>
              <a:t>The software should not make wasteful use of computing devices such as memory, processor cycles, etc.</a:t>
            </a:r>
          </a:p>
          <a:p>
            <a:pPr algn="l" fontAlgn="base">
              <a:buFont typeface="+mj-lt"/>
              <a:buAutoNum type="arabicPeriod"/>
            </a:pPr>
            <a:r>
              <a:rPr lang="en-US" b="1" i="0" dirty="0">
                <a:solidFill>
                  <a:srgbClr val="273239"/>
                </a:solidFill>
                <a:effectLst/>
                <a:latin typeface="urw-din"/>
              </a:rPr>
              <a:t>Correctness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 software product is correct if the different requirements as specified in the SRS document have been correctly implemented.</a:t>
            </a:r>
          </a:p>
          <a:p>
            <a:pPr algn="l" fontAlgn="base">
              <a:buFont typeface="+mj-lt"/>
              <a:buAutoNum type="arabicPeriod"/>
            </a:pPr>
            <a:r>
              <a:rPr lang="en-US" b="1" i="0" dirty="0">
                <a:solidFill>
                  <a:srgbClr val="273239"/>
                </a:solidFill>
                <a:effectLst/>
                <a:latin typeface="urw-din"/>
              </a:rPr>
              <a:t>Reusability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A software product has good reusability if the different modules of the product can easily be reused to develop new products.</a:t>
            </a:r>
          </a:p>
          <a:p>
            <a:pPr algn="l" fontAlgn="base">
              <a:buFont typeface="+mj-lt"/>
              <a:buAutoNum type="arabicPeriod"/>
            </a:pPr>
            <a:r>
              <a:rPr lang="en-US" b="1" i="0" dirty="0">
                <a:solidFill>
                  <a:srgbClr val="273239"/>
                </a:solidFill>
                <a:effectLst/>
                <a:latin typeface="urw-din"/>
              </a:rPr>
              <a:t>Testability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Here software facilitates both the establishment of test criteria and the evaluation of the software with respect to those criteria.</a:t>
            </a:r>
          </a:p>
          <a:p>
            <a:pPr algn="l" fontAlgn="base">
              <a:buFont typeface="+mj-lt"/>
              <a:buAutoNum type="arabicPeriod"/>
            </a:pPr>
            <a:r>
              <a:rPr lang="en-US" b="1" i="0" dirty="0">
                <a:solidFill>
                  <a:srgbClr val="273239"/>
                </a:solidFill>
                <a:effectLst/>
                <a:latin typeface="urw-din"/>
              </a:rPr>
              <a:t>Reliability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It is an attribute of software quality. The extent to which a program can be expected to perform its desired function, over an arbitrary time period.</a:t>
            </a:r>
          </a:p>
          <a:p>
            <a:pPr algn="l" fontAlgn="base">
              <a:buFont typeface="+mj-lt"/>
              <a:buAutoNum type="arabicPeriod"/>
            </a:pPr>
            <a:r>
              <a:rPr lang="en-US" b="1" i="0" dirty="0">
                <a:solidFill>
                  <a:srgbClr val="273239"/>
                </a:solidFill>
                <a:effectLst/>
                <a:latin typeface="urw-din"/>
              </a:rPr>
              <a:t>Portability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In this case, the software can be transferred from one computer system or environment to another.</a:t>
            </a:r>
          </a:p>
          <a:p>
            <a:pPr algn="l" fontAlgn="base">
              <a:buFont typeface="+mj-lt"/>
              <a:buAutoNum type="arabicPeriod"/>
            </a:pPr>
            <a:r>
              <a:rPr lang="en-US" b="1" i="0" dirty="0">
                <a:solidFill>
                  <a:srgbClr val="273239"/>
                </a:solidFill>
                <a:effectLst/>
                <a:latin typeface="urw-din"/>
              </a:rPr>
              <a:t>Adaptability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In this case, the software allows differing system constraints and the user needs to be satisfied by making changes to the software.</a:t>
            </a:r>
          </a:p>
          <a:p>
            <a:pPr algn="l" fontAlgn="base">
              <a:buFont typeface="+mj-lt"/>
              <a:buAutoNum type="arabicPeriod"/>
            </a:pPr>
            <a:r>
              <a:rPr lang="en-US" b="1" i="0" dirty="0">
                <a:solidFill>
                  <a:srgbClr val="273239"/>
                </a:solidFill>
                <a:effectLst/>
                <a:latin typeface="urw-din"/>
              </a:rPr>
              <a:t>Interoperability </a:t>
            </a:r>
            <a:r>
              <a:rPr lang="en-US" b="0" i="0" dirty="0">
                <a:solidFill>
                  <a:srgbClr val="273239"/>
                </a:solidFill>
                <a:effectLst/>
                <a:latin typeface="urw-din"/>
              </a:rPr>
              <a:t>– Capability of 2 or more functional units to process data cooperatively.</a:t>
            </a:r>
          </a:p>
          <a:p>
            <a:endParaRPr lang="en-IN" dirty="0"/>
          </a:p>
        </p:txBody>
      </p:sp>
    </p:spTree>
    <p:extLst>
      <p:ext uri="{BB962C8B-B14F-4D97-AF65-F5344CB8AC3E}">
        <p14:creationId xmlns:p14="http://schemas.microsoft.com/office/powerpoint/2010/main" val="310236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1EDB4-4A31-4BF2-BD2C-E99AEBE8C329}"/>
              </a:ext>
            </a:extLst>
          </p:cNvPr>
          <p:cNvSpPr>
            <a:spLocks noGrp="1"/>
          </p:cNvSpPr>
          <p:nvPr>
            <p:ph idx="1"/>
          </p:nvPr>
        </p:nvSpPr>
        <p:spPr>
          <a:xfrm>
            <a:off x="838200" y="606490"/>
            <a:ext cx="10515600" cy="5570473"/>
          </a:xfrm>
        </p:spPr>
        <p:txBody>
          <a:bodyPr>
            <a:normAutofit/>
          </a:bodyPr>
          <a:lstStyle/>
          <a:p>
            <a:pPr algn="l" fontAlgn="base"/>
            <a:r>
              <a:rPr lang="en-US" b="1" i="0" dirty="0">
                <a:solidFill>
                  <a:srgbClr val="273239"/>
                </a:solidFill>
                <a:effectLst/>
                <a:latin typeface="urw-din"/>
              </a:rPr>
              <a:t>Program vs Software Product:</a:t>
            </a: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A program is a set of instructions that are given to a computer in order to achieve a specific task whereas software is when a program is made available for commercial business and is properly documented along with its licensing.</a:t>
            </a:r>
          </a:p>
          <a:p>
            <a:pPr marL="0" indent="0" algn="l" fontAlgn="base">
              <a:buNone/>
            </a:pPr>
            <a:r>
              <a:rPr lang="en-US" b="0" i="0" dirty="0">
                <a:solidFill>
                  <a:srgbClr val="273239"/>
                </a:solidFill>
                <a:effectLst/>
                <a:latin typeface="urw-din"/>
              </a:rPr>
              <a:t> </a:t>
            </a:r>
            <a:r>
              <a:rPr lang="en-US" b="0" i="1" dirty="0">
                <a:solidFill>
                  <a:srgbClr val="273239"/>
                </a:solidFill>
                <a:effectLst/>
                <a:latin typeface="urw-din"/>
              </a:rPr>
              <a:t>Software=</a:t>
            </a:r>
            <a:r>
              <a:rPr lang="en-US" b="0" i="1" dirty="0" err="1">
                <a:solidFill>
                  <a:srgbClr val="273239"/>
                </a:solidFill>
                <a:effectLst/>
                <a:latin typeface="urw-din"/>
              </a:rPr>
              <a:t>Program+documentation+licensing</a:t>
            </a:r>
            <a:r>
              <a:rPr lang="en-US" b="0" i="1" dirty="0">
                <a:solidFill>
                  <a:srgbClr val="273239"/>
                </a:solidFill>
                <a:effectLst/>
                <a:latin typeface="urw-din"/>
              </a:rPr>
              <a:t>.</a:t>
            </a:r>
          </a:p>
          <a:p>
            <a:pPr algn="l" fontAlgn="base">
              <a:buFont typeface="+mj-lt"/>
              <a:buAutoNum type="arabicPeriod"/>
            </a:pPr>
            <a:endParaRPr lang="en-US" b="0" i="0" dirty="0">
              <a:solidFill>
                <a:srgbClr val="273239"/>
              </a:solidFill>
              <a:effectLst/>
              <a:latin typeface="urw-din"/>
            </a:endParaRPr>
          </a:p>
          <a:p>
            <a:pPr marL="0" indent="0" algn="l" fontAlgn="base">
              <a:buNone/>
            </a:pPr>
            <a:r>
              <a:rPr lang="en-US" b="0" i="0" dirty="0">
                <a:solidFill>
                  <a:srgbClr val="273239"/>
                </a:solidFill>
                <a:effectLst/>
                <a:latin typeface="urw-din"/>
              </a:rPr>
              <a:t>A program is one of the stages involved in the development of the software, whereas a software development usually follows a life cycle, which involves the feasibility study of the project, requirement gathering, development of a prototype, system design, coding, and testing.</a:t>
            </a:r>
          </a:p>
          <a:p>
            <a:endParaRPr lang="en-IN" dirty="0"/>
          </a:p>
        </p:txBody>
      </p:sp>
    </p:spTree>
    <p:extLst>
      <p:ext uri="{BB962C8B-B14F-4D97-AF65-F5344CB8AC3E}">
        <p14:creationId xmlns:p14="http://schemas.microsoft.com/office/powerpoint/2010/main" val="63785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0D2D-588D-4F04-BE95-B596195D7E76}"/>
              </a:ext>
            </a:extLst>
          </p:cNvPr>
          <p:cNvSpPr>
            <a:spLocks noGrp="1"/>
          </p:cNvSpPr>
          <p:nvPr>
            <p:ph type="title"/>
          </p:nvPr>
        </p:nvSpPr>
        <p:spPr/>
        <p:txBody>
          <a:bodyPr/>
          <a:lstStyle/>
          <a:p>
            <a:br>
              <a:rPr lang="en-IN" b="1" i="0" dirty="0">
                <a:solidFill>
                  <a:srgbClr val="000000"/>
                </a:solidFill>
                <a:effectLst/>
                <a:latin typeface="oswald"/>
              </a:rPr>
            </a:br>
            <a:endParaRPr lang="en-IN" dirty="0"/>
          </a:p>
        </p:txBody>
      </p:sp>
      <p:sp>
        <p:nvSpPr>
          <p:cNvPr id="3" name="Content Placeholder 2">
            <a:extLst>
              <a:ext uri="{FF2B5EF4-FFF2-40B4-BE49-F238E27FC236}">
                <a16:creationId xmlns:a16="http://schemas.microsoft.com/office/drawing/2014/main" id="{03858E4D-83AA-4B0A-95F3-51EF05C1CA85}"/>
              </a:ext>
            </a:extLst>
          </p:cNvPr>
          <p:cNvSpPr>
            <a:spLocks noGrp="1"/>
          </p:cNvSpPr>
          <p:nvPr>
            <p:ph idx="1"/>
          </p:nvPr>
        </p:nvSpPr>
        <p:spPr>
          <a:xfrm>
            <a:off x="838200" y="205273"/>
            <a:ext cx="10515600" cy="6363478"/>
          </a:xfrm>
        </p:spPr>
        <p:txBody>
          <a:bodyPr>
            <a:normAutofit fontScale="77500" lnSpcReduction="20000"/>
          </a:bodyPr>
          <a:lstStyle/>
          <a:p>
            <a:pPr algn="ctr"/>
            <a:r>
              <a:rPr lang="en-IN" sz="2800" b="1" i="0" dirty="0">
                <a:solidFill>
                  <a:srgbClr val="000000"/>
                </a:solidFill>
                <a:effectLst/>
                <a:latin typeface="arial" panose="020B0604020202020204" pitchFamily="34" charset="0"/>
              </a:rPr>
              <a:t>Classification of Software</a:t>
            </a:r>
          </a:p>
          <a:p>
            <a:pPr algn="l" fontAlgn="base"/>
            <a:r>
              <a:rPr lang="en-US" b="1" i="0" dirty="0">
                <a:solidFill>
                  <a:srgbClr val="273239"/>
                </a:solidFill>
                <a:effectLst/>
                <a:latin typeface="urw-din"/>
              </a:rPr>
              <a:t>On the basis of application:</a:t>
            </a:r>
          </a:p>
          <a:p>
            <a:pPr marL="0" indent="0" algn="l" fontAlgn="base">
              <a:buNone/>
            </a:pPr>
            <a:endParaRPr lang="en-US" b="0" i="0" dirty="0">
              <a:solidFill>
                <a:srgbClr val="273239"/>
              </a:solidFill>
              <a:effectLst/>
              <a:latin typeface="urw-din"/>
            </a:endParaRPr>
          </a:p>
          <a:p>
            <a:pPr algn="l" fontAlgn="base">
              <a:buFont typeface="+mj-lt"/>
              <a:buAutoNum type="arabicPeriod"/>
            </a:pPr>
            <a:r>
              <a:rPr lang="en-US" b="1" i="0" dirty="0">
                <a:solidFill>
                  <a:srgbClr val="273239"/>
                </a:solidFill>
                <a:effectLst/>
                <a:latin typeface="urw-din"/>
              </a:rPr>
              <a:t>System Software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System Software is necessary to manage the computer resources and support the execution of application programs. Software like operating systems, compilers, editors and drivers etc., come under this category. A computer cannot function without the presence of these. Operating systems are needed to link the machine dependent needs of a program with the capabilities of the machine on which it runs. Compilers translate programs from high-level language to machine language.  </a:t>
            </a:r>
          </a:p>
          <a:p>
            <a:pPr algn="l" fontAlgn="base">
              <a:buFont typeface="+mj-lt"/>
              <a:buAutoNum type="arabicPeriod"/>
            </a:pPr>
            <a:r>
              <a:rPr lang="en-US" b="1" i="0" dirty="0">
                <a:solidFill>
                  <a:srgbClr val="273239"/>
                </a:solidFill>
                <a:effectLst/>
                <a:latin typeface="urw-din"/>
              </a:rPr>
              <a:t>Networking and Web Applications Software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Networking Software provides the required support necessary for computers to interact with each other and with data storage facilities. The networking software is also used when software is running on a network of computers (such as World Wide Web). It includes all network management software, server software, security and encryption software and software to develop web-based applications like HTML, PHP, XML, etc.  </a:t>
            </a:r>
          </a:p>
          <a:p>
            <a:pPr algn="l" fontAlgn="base">
              <a:buFont typeface="+mj-lt"/>
              <a:buAutoNum type="arabicPeriod"/>
            </a:pPr>
            <a:r>
              <a:rPr lang="en-US" b="1" i="0" dirty="0">
                <a:solidFill>
                  <a:srgbClr val="273239"/>
                </a:solidFill>
                <a:effectLst/>
                <a:latin typeface="urw-din"/>
              </a:rPr>
              <a:t>Embedded Software –</a:t>
            </a:r>
            <a:r>
              <a:rPr lang="en-US" b="0" i="0" dirty="0">
                <a:solidFill>
                  <a:srgbClr val="273239"/>
                </a:solidFill>
                <a:effectLst/>
                <a:latin typeface="urw-din"/>
              </a:rPr>
              <a:t> </a:t>
            </a:r>
            <a:br>
              <a:rPr lang="en-US" b="0" i="0" dirty="0">
                <a:solidFill>
                  <a:srgbClr val="273239"/>
                </a:solidFill>
                <a:effectLst/>
                <a:latin typeface="urw-din"/>
              </a:rPr>
            </a:br>
            <a:r>
              <a:rPr lang="en-US" b="0" i="0" dirty="0">
                <a:solidFill>
                  <a:srgbClr val="273239"/>
                </a:solidFill>
                <a:effectLst/>
                <a:latin typeface="urw-din"/>
              </a:rPr>
              <a:t>This type of software is embedded into the hardware normally in the Read Only Memory (ROM) as a part of a large system and is used to support certain functionality under the control conditions. Examples are software used in instrumentation and control applications like washing machines, satellites, microwaves etc.  </a:t>
            </a:r>
          </a:p>
          <a:p>
            <a:pPr algn="l" fontAlgn="base">
              <a:buFont typeface="+mj-lt"/>
              <a:buAutoNum type="arabicPeriod"/>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329726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D34F-E75E-5E8B-E70E-A20600DDDC3D}"/>
              </a:ext>
            </a:extLst>
          </p:cNvPr>
          <p:cNvSpPr>
            <a:spLocks noGrp="1"/>
          </p:cNvSpPr>
          <p:nvPr>
            <p:ph type="title"/>
          </p:nvPr>
        </p:nvSpPr>
        <p:spPr/>
        <p:txBody>
          <a:bodyPr/>
          <a:lstStyle/>
          <a:p>
            <a:endParaRPr lang="en-IN"/>
          </a:p>
        </p:txBody>
      </p:sp>
      <p:pic>
        <p:nvPicPr>
          <p:cNvPr id="2050" name="Picture 2" descr="Software Engineering Introduction">
            <a:extLst>
              <a:ext uri="{FF2B5EF4-FFF2-40B4-BE49-F238E27FC236}">
                <a16:creationId xmlns:a16="http://schemas.microsoft.com/office/drawing/2014/main" id="{72D01E1F-4C20-C088-0AD2-FD4A024635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5150" y="2453481"/>
            <a:ext cx="5981700" cy="366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0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77217-A10F-AB7D-BCF1-6394B094F3AC}"/>
              </a:ext>
            </a:extLst>
          </p:cNvPr>
          <p:cNvSpPr>
            <a:spLocks noGrp="1"/>
          </p:cNvSpPr>
          <p:nvPr>
            <p:ph idx="1"/>
          </p:nvPr>
        </p:nvSpPr>
        <p:spPr/>
        <p:txBody>
          <a:bodyPr>
            <a:normAutofit fontScale="77500" lnSpcReduction="20000"/>
          </a:bodyPr>
          <a:lstStyle/>
          <a:p>
            <a:pPr algn="just"/>
            <a:r>
              <a:rPr lang="en-US" b="0" i="0" dirty="0">
                <a:solidFill>
                  <a:srgbClr val="610B38"/>
                </a:solidFill>
                <a:effectLst/>
                <a:latin typeface="erdana"/>
              </a:rPr>
              <a:t>Software Processes</a:t>
            </a:r>
          </a:p>
          <a:p>
            <a:pPr algn="just"/>
            <a:r>
              <a:rPr lang="en-US" b="0" i="0" dirty="0">
                <a:solidFill>
                  <a:srgbClr val="333333"/>
                </a:solidFill>
                <a:effectLst/>
                <a:latin typeface="inter-regular"/>
              </a:rPr>
              <a:t>The term </a:t>
            </a:r>
            <a:r>
              <a:rPr lang="en-US" b="1" i="0" dirty="0">
                <a:solidFill>
                  <a:srgbClr val="333333"/>
                </a:solidFill>
                <a:effectLst/>
                <a:latin typeface="inter-bold"/>
              </a:rPr>
              <a:t>software</a:t>
            </a:r>
            <a:r>
              <a:rPr lang="en-US" b="0" i="0" dirty="0">
                <a:solidFill>
                  <a:srgbClr val="333333"/>
                </a:solidFill>
                <a:effectLst/>
                <a:latin typeface="inter-regular"/>
              </a:rPr>
              <a:t> specifies to the set of computer programs, procedures and associated documents (Flowcharts, manuals, etc.) that describe the program and how they are to be used.</a:t>
            </a:r>
          </a:p>
          <a:p>
            <a:pPr algn="just"/>
            <a:r>
              <a:rPr lang="en-US" b="0" i="0" dirty="0">
                <a:solidFill>
                  <a:srgbClr val="333333"/>
                </a:solidFill>
                <a:effectLst/>
                <a:latin typeface="inter-regular"/>
              </a:rPr>
              <a:t>A software process is the set of activities and associated outcome that produce a software product. Software engineers mostly carry out these activities. These are four key process activities, which are common to all software processes. These activities are:</a:t>
            </a:r>
          </a:p>
          <a:p>
            <a:pPr algn="just">
              <a:buFont typeface="+mj-lt"/>
              <a:buAutoNum type="arabicPeriod"/>
            </a:pPr>
            <a:r>
              <a:rPr lang="en-US" b="1" i="0" dirty="0">
                <a:solidFill>
                  <a:srgbClr val="000000"/>
                </a:solidFill>
                <a:effectLst/>
                <a:latin typeface="inter-bold"/>
              </a:rPr>
              <a:t>Software specifications:</a:t>
            </a:r>
            <a:r>
              <a:rPr lang="en-US" b="0" i="0" dirty="0">
                <a:solidFill>
                  <a:srgbClr val="000000"/>
                </a:solidFill>
                <a:effectLst/>
                <a:latin typeface="inter-regular"/>
              </a:rPr>
              <a:t> The functionality of the software and constraints on its operation must be defined.</a:t>
            </a:r>
          </a:p>
          <a:p>
            <a:pPr algn="just">
              <a:buFont typeface="+mj-lt"/>
              <a:buAutoNum type="arabicPeriod"/>
            </a:pPr>
            <a:r>
              <a:rPr lang="en-US" b="1" i="0" dirty="0">
                <a:solidFill>
                  <a:srgbClr val="000000"/>
                </a:solidFill>
                <a:effectLst/>
                <a:latin typeface="inter-bold"/>
              </a:rPr>
              <a:t>Software development:</a:t>
            </a:r>
            <a:r>
              <a:rPr lang="en-US" b="0" i="0" dirty="0">
                <a:solidFill>
                  <a:srgbClr val="000000"/>
                </a:solidFill>
                <a:effectLst/>
                <a:latin typeface="inter-regular"/>
              </a:rPr>
              <a:t> The software to meet the requirement must be produced.</a:t>
            </a:r>
          </a:p>
          <a:p>
            <a:pPr algn="just">
              <a:buFont typeface="+mj-lt"/>
              <a:buAutoNum type="arabicPeriod"/>
            </a:pPr>
            <a:r>
              <a:rPr lang="en-US" b="1" i="0" dirty="0">
                <a:solidFill>
                  <a:srgbClr val="000000"/>
                </a:solidFill>
                <a:effectLst/>
                <a:latin typeface="inter-bold"/>
              </a:rPr>
              <a:t>Software validation:</a:t>
            </a:r>
            <a:r>
              <a:rPr lang="en-US" b="0" i="0" dirty="0">
                <a:solidFill>
                  <a:srgbClr val="000000"/>
                </a:solidFill>
                <a:effectLst/>
                <a:latin typeface="inter-regular"/>
              </a:rPr>
              <a:t> The software must be validated to ensure that it does what the customer wants.</a:t>
            </a:r>
          </a:p>
          <a:p>
            <a:pPr algn="just">
              <a:buFont typeface="+mj-lt"/>
              <a:buAutoNum type="arabicPeriod"/>
            </a:pPr>
            <a:r>
              <a:rPr lang="en-US" b="1" i="0" dirty="0">
                <a:solidFill>
                  <a:srgbClr val="000000"/>
                </a:solidFill>
                <a:effectLst/>
                <a:latin typeface="inter-bold"/>
              </a:rPr>
              <a:t>Software evolution:</a:t>
            </a:r>
            <a:r>
              <a:rPr lang="en-US" b="0" i="0" dirty="0">
                <a:solidFill>
                  <a:srgbClr val="000000"/>
                </a:solidFill>
                <a:effectLst/>
                <a:latin typeface="inter-regular"/>
              </a:rPr>
              <a:t> The software must evolve to meet changing client needs.</a:t>
            </a:r>
          </a:p>
          <a:p>
            <a:endParaRPr lang="en-IN" dirty="0"/>
          </a:p>
        </p:txBody>
      </p:sp>
    </p:spTree>
    <p:extLst>
      <p:ext uri="{BB962C8B-B14F-4D97-AF65-F5344CB8AC3E}">
        <p14:creationId xmlns:p14="http://schemas.microsoft.com/office/powerpoint/2010/main" val="2147645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DBF690-12C7-F73E-6AEE-30455E8EFB91}"/>
              </a:ext>
            </a:extLst>
          </p:cNvPr>
          <p:cNvSpPr>
            <a:spLocks noGrp="1"/>
          </p:cNvSpPr>
          <p:nvPr>
            <p:ph idx="1"/>
          </p:nvPr>
        </p:nvSpPr>
        <p:spPr>
          <a:xfrm>
            <a:off x="838200" y="477795"/>
            <a:ext cx="10515600" cy="5699168"/>
          </a:xfrm>
        </p:spPr>
        <p:txBody>
          <a:bodyPr>
            <a:normAutofit fontScale="62500" lnSpcReduction="20000"/>
          </a:bodyPr>
          <a:lstStyle/>
          <a:p>
            <a:pPr algn="ctr"/>
            <a:r>
              <a:rPr lang="en-US" sz="6500" b="1" i="0" dirty="0">
                <a:solidFill>
                  <a:srgbClr val="610B38"/>
                </a:solidFill>
                <a:effectLst/>
                <a:latin typeface="erdana"/>
              </a:rPr>
              <a:t>The Software Process Model</a:t>
            </a:r>
          </a:p>
          <a:p>
            <a:pPr algn="just"/>
            <a:endParaRPr lang="en-US" dirty="0">
              <a:solidFill>
                <a:srgbClr val="610B38"/>
              </a:solidFill>
              <a:latin typeface="erdana"/>
            </a:endParaRPr>
          </a:p>
          <a:p>
            <a:pPr algn="just"/>
            <a:endParaRPr lang="en-US" b="0" i="0" dirty="0">
              <a:solidFill>
                <a:srgbClr val="610B38"/>
              </a:solidFill>
              <a:effectLst/>
              <a:latin typeface="erdana"/>
            </a:endParaRPr>
          </a:p>
          <a:p>
            <a:pPr algn="just"/>
            <a:r>
              <a:rPr lang="en-US" b="0" i="0" dirty="0">
                <a:solidFill>
                  <a:srgbClr val="333333"/>
                </a:solidFill>
                <a:effectLst/>
                <a:latin typeface="inter-regular"/>
              </a:rPr>
              <a:t>A software process model is a specified definition of a software process, which is presented from a particular perspective. </a:t>
            </a:r>
          </a:p>
          <a:p>
            <a:pPr algn="just"/>
            <a:r>
              <a:rPr lang="en-US" b="0" i="0" dirty="0">
                <a:solidFill>
                  <a:srgbClr val="333333"/>
                </a:solidFill>
                <a:effectLst/>
                <a:latin typeface="inter-regular"/>
              </a:rPr>
              <a:t>Process models may contain activities, which are part of the software process, software product, and the roles of people involved in software engineering.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several various general models or paradigms of software development:</a:t>
            </a:r>
          </a:p>
          <a:p>
            <a:pPr algn="just">
              <a:buFont typeface="+mj-lt"/>
              <a:buAutoNum type="arabicPeriod"/>
            </a:pPr>
            <a:r>
              <a:rPr lang="en-US" b="1" i="0" dirty="0">
                <a:solidFill>
                  <a:srgbClr val="000000"/>
                </a:solidFill>
                <a:effectLst/>
                <a:latin typeface="inter-bold"/>
              </a:rPr>
              <a:t>The waterfall approach:</a:t>
            </a:r>
            <a:r>
              <a:rPr lang="en-US" b="0" i="0" dirty="0">
                <a:solidFill>
                  <a:srgbClr val="000000"/>
                </a:solidFill>
                <a:effectLst/>
                <a:latin typeface="inter-regular"/>
              </a:rPr>
              <a:t> This takes the above activities and produces them as separate process phases such as requirements specification, software design, implementation, testing, and so on. </a:t>
            </a:r>
          </a:p>
          <a:p>
            <a:pPr algn="just">
              <a:buFont typeface="+mj-lt"/>
              <a:buAutoNum type="arabicPeriod"/>
            </a:pPr>
            <a:r>
              <a:rPr lang="en-US" b="1" i="0" dirty="0">
                <a:solidFill>
                  <a:srgbClr val="000000"/>
                </a:solidFill>
                <a:effectLst/>
                <a:latin typeface="inter-bold"/>
              </a:rPr>
              <a:t>Evolutionary development:</a:t>
            </a:r>
            <a:r>
              <a:rPr lang="en-US" b="0" i="0" dirty="0">
                <a:solidFill>
                  <a:srgbClr val="000000"/>
                </a:solidFill>
                <a:effectLst/>
                <a:latin typeface="inter-regular"/>
              </a:rPr>
              <a:t> This method interleaves the activities of specification, development, and validation. An initial system is rapidly developed from a very abstract specification.</a:t>
            </a:r>
          </a:p>
          <a:p>
            <a:pPr algn="just">
              <a:buFont typeface="+mj-lt"/>
              <a:buAutoNum type="arabicPeriod"/>
            </a:pPr>
            <a:r>
              <a:rPr lang="en-US" b="1" i="0" dirty="0">
                <a:solidFill>
                  <a:srgbClr val="000000"/>
                </a:solidFill>
                <a:effectLst/>
                <a:latin typeface="inter-bold"/>
              </a:rPr>
              <a:t>Formal transformation:</a:t>
            </a:r>
            <a:r>
              <a:rPr lang="en-US" b="0" i="0" dirty="0">
                <a:solidFill>
                  <a:srgbClr val="000000"/>
                </a:solidFill>
                <a:effectLst/>
                <a:latin typeface="inter-regular"/>
              </a:rPr>
              <a:t> This method is based on producing a formal mathematical system specification and transforming this specification, using mathematical methods to a program. These transformations are 'correctness preserving.' This means that you can be sure that the developed programs meet its specification.</a:t>
            </a:r>
          </a:p>
          <a:p>
            <a:pPr algn="just">
              <a:buFont typeface="+mj-lt"/>
              <a:buAutoNum type="arabicPeriod"/>
            </a:pPr>
            <a:r>
              <a:rPr lang="en-US" b="1" i="0" dirty="0">
                <a:solidFill>
                  <a:srgbClr val="000000"/>
                </a:solidFill>
                <a:effectLst/>
                <a:latin typeface="inter-bold"/>
              </a:rPr>
              <a:t>System assembly from reusable components:</a:t>
            </a:r>
            <a:r>
              <a:rPr lang="en-US" b="0" i="0" dirty="0">
                <a:solidFill>
                  <a:srgbClr val="000000"/>
                </a:solidFill>
                <a:effectLst/>
                <a:latin typeface="inter-regular"/>
              </a:rPr>
              <a:t> This method assumes the parts of the system already exist. The system development process target on integrating these parts rather than developing them from scratch.</a:t>
            </a:r>
          </a:p>
          <a:p>
            <a:pPr algn="just"/>
            <a:endParaRPr lang="en-IN" dirty="0"/>
          </a:p>
        </p:txBody>
      </p:sp>
    </p:spTree>
    <p:extLst>
      <p:ext uri="{BB962C8B-B14F-4D97-AF65-F5344CB8AC3E}">
        <p14:creationId xmlns:p14="http://schemas.microsoft.com/office/powerpoint/2010/main" val="122759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BE71-005D-57F7-CB34-D5F347695446}"/>
              </a:ext>
            </a:extLst>
          </p:cNvPr>
          <p:cNvSpPr>
            <a:spLocks noGrp="1"/>
          </p:cNvSpPr>
          <p:nvPr>
            <p:ph type="title"/>
          </p:nvPr>
        </p:nvSpPr>
        <p:spPr/>
        <p:txBody>
          <a:bodyPr/>
          <a:lstStyle/>
          <a:p>
            <a:pPr algn="ctr"/>
            <a:r>
              <a:rPr lang="en-US" b="0" i="0" dirty="0">
                <a:solidFill>
                  <a:srgbClr val="610B38"/>
                </a:solidFill>
                <a:effectLst/>
                <a:latin typeface="erdana"/>
              </a:rPr>
              <a:t>Software Crisis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74FD424-B3A0-8B5A-EE3F-CBF3DB1C24ED}"/>
              </a:ext>
            </a:extLst>
          </p:cNvPr>
          <p:cNvSpPr>
            <a:spLocks noGrp="1"/>
          </p:cNvSpPr>
          <p:nvPr>
            <p:ph idx="1"/>
          </p:nvPr>
        </p:nvSpPr>
        <p:spPr/>
        <p:txBody>
          <a:bodyPr>
            <a:normAutofit fontScale="85000" lnSpcReduction="10000"/>
          </a:bodyPr>
          <a:lstStyle/>
          <a:p>
            <a:pPr algn="just">
              <a:buFont typeface="+mj-lt"/>
              <a:buAutoNum type="arabicPeriod"/>
            </a:pPr>
            <a:r>
              <a:rPr lang="en-US" b="1" i="0" dirty="0">
                <a:solidFill>
                  <a:srgbClr val="000000"/>
                </a:solidFill>
                <a:effectLst/>
                <a:latin typeface="inter-bold"/>
              </a:rPr>
              <a:t>Size:</a:t>
            </a:r>
            <a:r>
              <a:rPr lang="en-US" b="0" i="0" dirty="0">
                <a:solidFill>
                  <a:srgbClr val="000000"/>
                </a:solidFill>
                <a:effectLst/>
                <a:latin typeface="inter-regular"/>
              </a:rPr>
              <a:t> Software is becoming more expensive and more complex with the growing complexity and expectation out of software. For example, the code in the consumer product is doubling every couple of years.</a:t>
            </a:r>
          </a:p>
          <a:p>
            <a:pPr algn="just">
              <a:buFont typeface="+mj-lt"/>
              <a:buAutoNum type="arabicPeriod"/>
            </a:pPr>
            <a:r>
              <a:rPr lang="en-US" b="1" i="0" dirty="0">
                <a:solidFill>
                  <a:srgbClr val="000000"/>
                </a:solidFill>
                <a:effectLst/>
                <a:latin typeface="inter-bold"/>
              </a:rPr>
              <a:t>Quality:</a:t>
            </a:r>
            <a:r>
              <a:rPr lang="en-US" b="0" i="0" dirty="0">
                <a:solidFill>
                  <a:srgbClr val="000000"/>
                </a:solidFill>
                <a:effectLst/>
                <a:latin typeface="inter-regular"/>
              </a:rPr>
              <a:t> Many software products have poor quality, i.e., the software products defects after putting into use due to ineffective testing technique. For example, Software testing typically finds 25 errors per 1000 lines of code.</a:t>
            </a:r>
          </a:p>
          <a:p>
            <a:pPr algn="just">
              <a:buFont typeface="+mj-lt"/>
              <a:buAutoNum type="arabicPeriod"/>
            </a:pPr>
            <a:r>
              <a:rPr lang="en-US" b="1" i="0" dirty="0">
                <a:solidFill>
                  <a:srgbClr val="000000"/>
                </a:solidFill>
                <a:effectLst/>
                <a:latin typeface="inter-bold"/>
              </a:rPr>
              <a:t>Cost:</a:t>
            </a:r>
            <a:r>
              <a:rPr lang="en-US" b="0" i="0" dirty="0">
                <a:solidFill>
                  <a:srgbClr val="000000"/>
                </a:solidFill>
                <a:effectLst/>
                <a:latin typeface="inter-regular"/>
              </a:rPr>
              <a:t> Software development is costly i.e. in terms of time taken to develop and the money involved. For example, Development of the FAA's Advanced Automation System cost over $700 per lines of code.</a:t>
            </a:r>
          </a:p>
          <a:p>
            <a:pPr algn="just">
              <a:buFont typeface="+mj-lt"/>
              <a:buAutoNum type="arabicPeriod"/>
            </a:pPr>
            <a:r>
              <a:rPr lang="en-US" b="1" i="0" dirty="0">
                <a:solidFill>
                  <a:srgbClr val="000000"/>
                </a:solidFill>
                <a:effectLst/>
                <a:latin typeface="inter-bold"/>
              </a:rPr>
              <a:t>Delayed Delivery:</a:t>
            </a:r>
            <a:r>
              <a:rPr lang="en-US" b="0" i="0" dirty="0">
                <a:solidFill>
                  <a:srgbClr val="000000"/>
                </a:solidFill>
                <a:effectLst/>
                <a:latin typeface="inter-regular"/>
              </a:rPr>
              <a:t> Serious schedule overruns are common. Very often the software takes longer than the estimated time to develop, which in turn leads to cost shooting up. For example, one in four large-scale development projects is never completed.</a:t>
            </a:r>
          </a:p>
          <a:p>
            <a:endParaRPr lang="en-IN" dirty="0"/>
          </a:p>
        </p:txBody>
      </p:sp>
    </p:spTree>
    <p:extLst>
      <p:ext uri="{BB962C8B-B14F-4D97-AF65-F5344CB8AC3E}">
        <p14:creationId xmlns:p14="http://schemas.microsoft.com/office/powerpoint/2010/main" val="413035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786D-EAD8-4454-8C1A-5466C2DAC285}"/>
              </a:ext>
            </a:extLst>
          </p:cNvPr>
          <p:cNvSpPr>
            <a:spLocks noGrp="1"/>
          </p:cNvSpPr>
          <p:nvPr>
            <p:ph type="title"/>
          </p:nvPr>
        </p:nvSpPr>
        <p:spPr>
          <a:xfrm>
            <a:off x="1052804" y="122530"/>
            <a:ext cx="10515600" cy="1325563"/>
          </a:xfrm>
        </p:spPr>
        <p:txBody>
          <a:bodyPr>
            <a:normAutofit/>
          </a:bodyPr>
          <a:lstStyle/>
          <a:p>
            <a:r>
              <a:rPr lang="en-IN" b="0" i="0" dirty="0">
                <a:solidFill>
                  <a:srgbClr val="000000"/>
                </a:solidFill>
                <a:effectLst/>
                <a:latin typeface="Times New Roman" panose="02020603050405020304" pitchFamily="18" charset="0"/>
                <a:cs typeface="Times New Roman" panose="02020603050405020304" pitchFamily="18" charset="0"/>
              </a:rPr>
              <a:t>Software Engineering - Layered technology</a:t>
            </a:r>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C933B707-C2B6-4783-91BE-4D3E660A56D6}"/>
              </a:ext>
            </a:extLst>
          </p:cNvPr>
          <p:cNvSpPr>
            <a:spLocks noGrp="1"/>
          </p:cNvSpPr>
          <p:nvPr>
            <p:ph idx="1"/>
          </p:nvPr>
        </p:nvSpPr>
        <p:spPr>
          <a:xfrm>
            <a:off x="838199" y="1343607"/>
            <a:ext cx="10515600" cy="7163659"/>
          </a:xfrm>
        </p:spPr>
        <p:txBody>
          <a:bodyPr>
            <a:normAutofit/>
          </a:bodyPr>
          <a:lstStyle/>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Software engineering is a fully layered technology.</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To develop a software, we need to go from one layer to another.</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All these layers are related to each other and each layer demands the fulfillment of the previous layer.</a:t>
            </a:r>
          </a:p>
          <a:p>
            <a:endParaRPr lang="en-IN" dirty="0"/>
          </a:p>
        </p:txBody>
      </p:sp>
      <p:pic>
        <p:nvPicPr>
          <p:cNvPr id="1028" name="Picture 4" descr="se layers">
            <a:extLst>
              <a:ext uri="{FF2B5EF4-FFF2-40B4-BE49-F238E27FC236}">
                <a16:creationId xmlns:a16="http://schemas.microsoft.com/office/drawing/2014/main" id="{322B73C2-C7A4-41FD-BF92-9A44E4768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230" y="3768239"/>
            <a:ext cx="3648075" cy="272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07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376E4-BDCB-49C2-A6E4-48CE3764117E}"/>
              </a:ext>
            </a:extLst>
          </p:cNvPr>
          <p:cNvSpPr>
            <a:spLocks noGrp="1"/>
          </p:cNvSpPr>
          <p:nvPr>
            <p:ph idx="1"/>
          </p:nvPr>
        </p:nvSpPr>
        <p:spPr>
          <a:xfrm>
            <a:off x="838200" y="612843"/>
            <a:ext cx="10515600" cy="5564120"/>
          </a:xfrm>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The layered technology consists of:</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1. Quality focus</a:t>
            </a:r>
          </a:p>
          <a:p>
            <a:pPr marL="0" indent="0" algn="l">
              <a:buNone/>
            </a:pP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The characteristics of good quality software are:</a:t>
            </a:r>
          </a:p>
          <a:p>
            <a:pPr marL="0" indent="0" algn="l">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Correctness of the functions required to be performed by the software.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Maintainability of the software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Integrity i.e. providing security so that the unauthorized user cannot access information or data.</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Usability i.e. the efforts required to use or operate the software.</a:t>
            </a:r>
          </a:p>
          <a:p>
            <a:endParaRPr lang="en-IN" dirty="0"/>
          </a:p>
        </p:txBody>
      </p:sp>
    </p:spTree>
    <p:extLst>
      <p:ext uri="{BB962C8B-B14F-4D97-AF65-F5344CB8AC3E}">
        <p14:creationId xmlns:p14="http://schemas.microsoft.com/office/powerpoint/2010/main" val="1324421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3EFAD-38E0-4399-8730-B1BB9362D805}"/>
              </a:ext>
            </a:extLst>
          </p:cNvPr>
          <p:cNvSpPr>
            <a:spLocks noGrp="1"/>
          </p:cNvSpPr>
          <p:nvPr>
            <p:ph idx="1"/>
          </p:nvPr>
        </p:nvSpPr>
        <p:spPr>
          <a:xfrm>
            <a:off x="838200" y="437745"/>
            <a:ext cx="10515600" cy="5739218"/>
          </a:xfrm>
        </p:spPr>
        <p:txBody>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2. Process</a:t>
            </a:r>
          </a:p>
          <a:p>
            <a:pPr algn="l">
              <a:buFont typeface="Arial" panose="020B0604020202020204" pitchFamily="34" charset="0"/>
              <a:buChar char="•"/>
            </a:pPr>
            <a:endParaRPr lang="en-US" b="1" dirty="0">
              <a:solidFill>
                <a:srgbClr val="00000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is the base layer or foundation layer for the software engineering.</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software process is the key to keep all levels together.</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defines a framework that includes different activities and tasks.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 short, it covers all  activities, actions and tasks required to be carried out for software development.</a:t>
            </a:r>
          </a:p>
          <a:p>
            <a:endParaRPr lang="en-IN" dirty="0"/>
          </a:p>
        </p:txBody>
      </p:sp>
    </p:spTree>
    <p:extLst>
      <p:ext uri="{BB962C8B-B14F-4D97-AF65-F5344CB8AC3E}">
        <p14:creationId xmlns:p14="http://schemas.microsoft.com/office/powerpoint/2010/main" val="406937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FB8298-9463-3F4C-ABD3-B828815B4547}"/>
              </a:ext>
            </a:extLst>
          </p:cNvPr>
          <p:cNvPicPr>
            <a:picLocks noGrp="1" noChangeAspect="1"/>
          </p:cNvPicPr>
          <p:nvPr>
            <p:ph idx="1"/>
          </p:nvPr>
        </p:nvPicPr>
        <p:blipFill>
          <a:blip r:embed="rId2"/>
          <a:stretch>
            <a:fillRect/>
          </a:stretch>
        </p:blipFill>
        <p:spPr>
          <a:xfrm>
            <a:off x="617837" y="477795"/>
            <a:ext cx="10700951" cy="5815913"/>
          </a:xfrm>
        </p:spPr>
      </p:pic>
    </p:spTree>
    <p:extLst>
      <p:ext uri="{BB962C8B-B14F-4D97-AF65-F5344CB8AC3E}">
        <p14:creationId xmlns:p14="http://schemas.microsoft.com/office/powerpoint/2010/main" val="858621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D2478-A80E-4869-A8CD-1E06591D276D}"/>
              </a:ext>
            </a:extLst>
          </p:cNvPr>
          <p:cNvSpPr>
            <a:spLocks noGrp="1"/>
          </p:cNvSpPr>
          <p:nvPr>
            <p:ph idx="1"/>
          </p:nvPr>
        </p:nvSpPr>
        <p:spPr>
          <a:xfrm>
            <a:off x="838200" y="583660"/>
            <a:ext cx="10515600" cy="5593303"/>
          </a:xfrm>
        </p:spPr>
        <p:txBody>
          <a:bodyPr>
            <a:normAutofit fontScale="92500" lnSpcReduction="10000"/>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3. Methods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method provides the answers of all 'how-to' that are asked during the process.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provides the technical way to implement the software.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includes collection of tasks starting from communication, requirement analysis, analysis and design modelling, program construction, testing and support.</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4. Tools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software engineering tool is an automated support for the software development.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tools are integrated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i.e</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information created by one tool can be used by the other tool.</a:t>
            </a:r>
          </a:p>
          <a:p>
            <a:pPr algn="l">
              <a:buFont typeface="Arial" panose="020B0604020202020204" pitchFamily="34" charset="0"/>
              <a:buChar char="•"/>
            </a:pPr>
            <a:r>
              <a:rPr lang="en-US" b="1" i="0" u="none" strike="noStrike" dirty="0">
                <a:solidFill>
                  <a:srgbClr val="000000"/>
                </a:solidFill>
                <a:effectLst/>
                <a:latin typeface="Times New Roman" panose="02020603050405020304" pitchFamily="18" charset="0"/>
                <a:cs typeface="Times New Roman" panose="02020603050405020304" pitchFamily="18" charset="0"/>
              </a:rPr>
              <a:t>For example:</a:t>
            </a:r>
            <a:r>
              <a:rPr lang="en-US" b="0" i="0" u="none" strike="noStrike" dirty="0">
                <a:solidFill>
                  <a:srgbClr val="000000"/>
                </a:solidFill>
                <a:effectLst/>
                <a:latin typeface="Times New Roman" panose="02020603050405020304" pitchFamily="18" charset="0"/>
                <a:cs typeface="Times New Roman" panose="02020603050405020304" pitchFamily="18" charset="0"/>
              </a:rPr>
              <a:t> The Microsoft publisher can be used as a web designing tool.</a:t>
            </a:r>
          </a:p>
          <a:p>
            <a:endParaRPr lang="en-IN" dirty="0"/>
          </a:p>
        </p:txBody>
      </p:sp>
    </p:spTree>
    <p:extLst>
      <p:ext uri="{BB962C8B-B14F-4D97-AF65-F5344CB8AC3E}">
        <p14:creationId xmlns:p14="http://schemas.microsoft.com/office/powerpoint/2010/main" val="132631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B242-2EE4-422B-9DEB-C3BCEF61F8B9}"/>
              </a:ext>
            </a:extLst>
          </p:cNvPr>
          <p:cNvSpPr>
            <a:spLocks noGrp="1"/>
          </p:cNvSpPr>
          <p:nvPr>
            <p:ph type="title"/>
          </p:nvPr>
        </p:nvSpPr>
        <p:spPr/>
        <p:txBody>
          <a:bodyPr/>
          <a:lstStyle/>
          <a:p>
            <a:pPr algn="ctr"/>
            <a:r>
              <a:rPr lang="en-IN" b="0" i="0" dirty="0">
                <a:solidFill>
                  <a:srgbClr val="000000"/>
                </a:solidFill>
                <a:effectLst/>
                <a:latin typeface="Times New Roman" panose="02020603050405020304" pitchFamily="18" charset="0"/>
                <a:cs typeface="Times New Roman" panose="02020603050405020304" pitchFamily="18" charset="0"/>
              </a:rPr>
              <a:t>Software Process Framework</a:t>
            </a:r>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1A15DE69-16FB-4A0F-A89F-1D79D724BD73}"/>
              </a:ext>
            </a:extLst>
          </p:cNvPr>
          <p:cNvSpPr>
            <a:spLocks noGrp="1"/>
          </p:cNvSpPr>
          <p:nvPr>
            <p:ph idx="1"/>
          </p:nvPr>
        </p:nvSpPr>
        <p:spPr>
          <a:xfrm>
            <a:off x="838199" y="1010597"/>
            <a:ext cx="10515600" cy="18000000"/>
          </a:xfrm>
        </p:spPr>
        <p:txBody>
          <a:bodyPr/>
          <a:lstStyle/>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process of framework defines a small set of activities that are applicable to all types of projects.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software process framework is a collection of task sets.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Task sets consist of a collection of small work tasks, project milestones, work productivity and software quality assurance points.</a:t>
            </a:r>
          </a:p>
          <a:p>
            <a:endParaRPr lang="en-IN" dirty="0"/>
          </a:p>
        </p:txBody>
      </p:sp>
      <p:pic>
        <p:nvPicPr>
          <p:cNvPr id="2050" name="Picture 2" descr="software process framework">
            <a:extLst>
              <a:ext uri="{FF2B5EF4-FFF2-40B4-BE49-F238E27FC236}">
                <a16:creationId xmlns:a16="http://schemas.microsoft.com/office/drawing/2014/main" id="{DDCA7DFD-F729-4BD9-8744-215DCB17F2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25758" y="3429000"/>
            <a:ext cx="374332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7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469A-93F1-4E31-8F9E-D39DAF0A1521}"/>
              </a:ext>
            </a:extLst>
          </p:cNvPr>
          <p:cNvSpPr>
            <a:spLocks noGrp="1"/>
          </p:cNvSpPr>
          <p:nvPr>
            <p:ph type="title"/>
          </p:nvPr>
        </p:nvSpPr>
        <p:spPr/>
        <p:txBody>
          <a:bodyPr/>
          <a:lstStyle/>
          <a:p>
            <a:pPr algn="ctr"/>
            <a:r>
              <a:rPr lang="en-IN" b="0" i="0" dirty="0">
                <a:solidFill>
                  <a:srgbClr val="000000"/>
                </a:solidFill>
                <a:effectLst/>
                <a:latin typeface="Times New Roman" panose="02020603050405020304" pitchFamily="18" charset="0"/>
                <a:cs typeface="Times New Roman" panose="02020603050405020304" pitchFamily="18" charset="0"/>
              </a:rPr>
              <a:t>Umbrella activities</a:t>
            </a:r>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13F69CFD-6049-4BD1-8DE0-1AB465A34C91}"/>
              </a:ext>
            </a:extLst>
          </p:cNvPr>
          <p:cNvSpPr>
            <a:spLocks noGrp="1"/>
          </p:cNvSpPr>
          <p:nvPr>
            <p:ph idx="1"/>
          </p:nvPr>
        </p:nvSpPr>
        <p:spPr>
          <a:xfrm>
            <a:off x="838200" y="1119673"/>
            <a:ext cx="10515600" cy="5057290"/>
          </a:xfrm>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Typical umbrella activities are:</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1. Software project tracking and control</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 this activity, the developing team accesses project plan and compares it with the predefined schedule.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If these project plans do not match with the predefined schedule, then the required actions are taken to maintain the schedule.</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2. Risk management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Risk is an event that may or may not occur.</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If the event occurs, then it causes some unwanted outcome. Hence, proper risk management is required.</a:t>
            </a:r>
          </a:p>
          <a:p>
            <a:endParaRPr lang="en-IN" dirty="0"/>
          </a:p>
        </p:txBody>
      </p:sp>
    </p:spTree>
    <p:extLst>
      <p:ext uri="{BB962C8B-B14F-4D97-AF65-F5344CB8AC3E}">
        <p14:creationId xmlns:p14="http://schemas.microsoft.com/office/powerpoint/2010/main" val="367179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5A980-69B9-455C-9C18-0CEF008C9D25}"/>
              </a:ext>
            </a:extLst>
          </p:cNvPr>
          <p:cNvSpPr>
            <a:spLocks noGrp="1"/>
          </p:cNvSpPr>
          <p:nvPr>
            <p:ph idx="1"/>
          </p:nvPr>
        </p:nvSpPr>
        <p:spPr>
          <a:xfrm>
            <a:off x="838200" y="326571"/>
            <a:ext cx="10515600" cy="5850392"/>
          </a:xfrm>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3. Software Quality Assurance (SQA)</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SQA is the planned and systematic pattern of activities which are required to give a guarantee of software quality.</a:t>
            </a:r>
            <a:br>
              <a:rPr lang="en-US" b="0" i="0" u="none" strike="noStrike" dirty="0">
                <a:solidFill>
                  <a:srgbClr val="000000"/>
                </a:solidFill>
                <a:effectLst/>
                <a:latin typeface="Times New Roman" panose="02020603050405020304" pitchFamily="18" charset="0"/>
                <a:cs typeface="Times New Roman" panose="02020603050405020304" pitchFamily="18" charset="0"/>
              </a:rPr>
            </a:br>
            <a:r>
              <a:rPr lang="en-US" b="1" i="0" u="none" strike="noStrike" dirty="0">
                <a:solidFill>
                  <a:srgbClr val="000000"/>
                </a:solidFill>
                <a:effectLst/>
                <a:latin typeface="Times New Roman" panose="02020603050405020304" pitchFamily="18" charset="0"/>
                <a:cs typeface="Times New Roman" panose="02020603050405020304" pitchFamily="18" charset="0"/>
              </a:rPr>
              <a:t>For example,</a:t>
            </a:r>
            <a:r>
              <a:rPr lang="en-US" b="0" i="0" u="none" strike="noStrike" dirty="0">
                <a:solidFill>
                  <a:srgbClr val="000000"/>
                </a:solidFill>
                <a:effectLst/>
                <a:latin typeface="Times New Roman" panose="02020603050405020304" pitchFamily="18" charset="0"/>
                <a:cs typeface="Times New Roman" panose="02020603050405020304" pitchFamily="18" charset="0"/>
              </a:rPr>
              <a:t> during the software development meetings are conducted at every stage of development to find out the defects and suggest improvements to produce good quality software.</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4. Formal Technical Reviews (FTR)</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FTR is a meeting conducted by the technical staff.</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motive of the meeting is to detect quality problems and suggest improvements.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technical person focuses on the quality of the software from the customer point of view.</a:t>
            </a:r>
          </a:p>
          <a:p>
            <a:endParaRPr lang="en-IN" dirty="0"/>
          </a:p>
        </p:txBody>
      </p:sp>
    </p:spTree>
    <p:extLst>
      <p:ext uri="{BB962C8B-B14F-4D97-AF65-F5344CB8AC3E}">
        <p14:creationId xmlns:p14="http://schemas.microsoft.com/office/powerpoint/2010/main" val="228022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04048-8CD9-4AF2-8EF1-E10198B05D49}"/>
              </a:ext>
            </a:extLst>
          </p:cNvPr>
          <p:cNvSpPr>
            <a:spLocks noGrp="1"/>
          </p:cNvSpPr>
          <p:nvPr>
            <p:ph idx="1"/>
          </p:nvPr>
        </p:nvSpPr>
        <p:spPr>
          <a:xfrm>
            <a:off x="838200" y="466531"/>
            <a:ext cx="10515600" cy="5710432"/>
          </a:xfrm>
        </p:spPr>
        <p:txBody>
          <a:bodyPr>
            <a:normAutofit/>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5. Measurement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Measurement consists of the effort required to measure the software.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software cannot be measured directly. It is measured by direct and indirect measures.</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Direct measures like cost, lines of code, size of software etc.</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Indirect measures such as quality of software which is measured by some other factor. Hence, it is an indirect measure of software.</a:t>
            </a: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6. Software Configuration Management (SCM)</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It manages the effect of change throughout the software process.</a:t>
            </a:r>
          </a:p>
          <a:p>
            <a:endParaRPr lang="en-IN" dirty="0"/>
          </a:p>
        </p:txBody>
      </p:sp>
    </p:spTree>
    <p:extLst>
      <p:ext uri="{BB962C8B-B14F-4D97-AF65-F5344CB8AC3E}">
        <p14:creationId xmlns:p14="http://schemas.microsoft.com/office/powerpoint/2010/main" val="2190458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0F321-87C2-4B0A-9AA8-8ECC6A235239}"/>
              </a:ext>
            </a:extLst>
          </p:cNvPr>
          <p:cNvSpPr>
            <a:spLocks noGrp="1"/>
          </p:cNvSpPr>
          <p:nvPr>
            <p:ph idx="1"/>
          </p:nvPr>
        </p:nvSpPr>
        <p:spPr>
          <a:xfrm>
            <a:off x="838200" y="587829"/>
            <a:ext cx="10515600" cy="5589134"/>
          </a:xfrm>
        </p:spPr>
        <p:txBody>
          <a:bodyPr/>
          <a:lstStyle/>
          <a:p>
            <a:r>
              <a:rPr lang="en-US" b="1" dirty="0">
                <a:latin typeface="Times New Roman" panose="02020603050405020304" pitchFamily="18" charset="0"/>
                <a:cs typeface="Times New Roman" panose="02020603050405020304" pitchFamily="18" charset="0"/>
              </a:rPr>
              <a:t>7. Reusability management</a:t>
            </a:r>
          </a:p>
          <a:p>
            <a:r>
              <a:rPr lang="en-US" dirty="0">
                <a:latin typeface="Times New Roman" panose="02020603050405020304" pitchFamily="18" charset="0"/>
                <a:cs typeface="Times New Roman" panose="02020603050405020304" pitchFamily="18" charset="0"/>
              </a:rPr>
              <a:t>It defines the criteria for reuse the product.</a:t>
            </a:r>
          </a:p>
          <a:p>
            <a:r>
              <a:rPr lang="en-US" dirty="0">
                <a:latin typeface="Times New Roman" panose="02020603050405020304" pitchFamily="18" charset="0"/>
                <a:cs typeface="Times New Roman" panose="02020603050405020304" pitchFamily="18" charset="0"/>
              </a:rPr>
              <a:t>The quality of software is good when the components of the software are developed for certain application and are useful for developing other applications.</a:t>
            </a:r>
          </a:p>
          <a:p>
            <a:r>
              <a:rPr lang="en-US" b="1" dirty="0">
                <a:latin typeface="Times New Roman" panose="02020603050405020304" pitchFamily="18" charset="0"/>
                <a:cs typeface="Times New Roman" panose="02020603050405020304" pitchFamily="18" charset="0"/>
              </a:rPr>
              <a:t>8. Work product preparation and production</a:t>
            </a:r>
          </a:p>
          <a:p>
            <a:r>
              <a:rPr lang="en-US" dirty="0">
                <a:latin typeface="Times New Roman" panose="02020603050405020304" pitchFamily="18" charset="0"/>
                <a:cs typeface="Times New Roman" panose="02020603050405020304" pitchFamily="18" charset="0"/>
              </a:rPr>
              <a:t>It consists of the activities that are needed to create the documents, forms, lists, logs and user manuals for developing a software.</a:t>
            </a:r>
          </a:p>
          <a:p>
            <a:endParaRPr lang="en-IN" dirty="0"/>
          </a:p>
        </p:txBody>
      </p:sp>
    </p:spTree>
    <p:extLst>
      <p:ext uri="{BB962C8B-B14F-4D97-AF65-F5344CB8AC3E}">
        <p14:creationId xmlns:p14="http://schemas.microsoft.com/office/powerpoint/2010/main" val="2126101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491586-705C-4064-B903-5CE876783A45}"/>
              </a:ext>
            </a:extLst>
          </p:cNvPr>
          <p:cNvSpPr>
            <a:spLocks noGrp="1"/>
          </p:cNvSpPr>
          <p:nvPr>
            <p:ph idx="1"/>
          </p:nvPr>
        </p:nvSpPr>
        <p:spPr>
          <a:xfrm>
            <a:off x="838200" y="382555"/>
            <a:ext cx="10515600" cy="5794408"/>
          </a:xfrm>
        </p:spPr>
        <p:txBody>
          <a:bodyPr>
            <a:normAutofit/>
          </a:bodyPr>
          <a:lstStyle/>
          <a:p>
            <a:r>
              <a:rPr lang="en-US" b="0" i="0" dirty="0">
                <a:solidFill>
                  <a:srgbClr val="000000"/>
                </a:solidFill>
                <a:effectLst/>
                <a:latin typeface="Times New Roman" panose="02020603050405020304" pitchFamily="18" charset="0"/>
                <a:cs typeface="Times New Roman" panose="02020603050405020304" pitchFamily="18" charset="0"/>
              </a:rPr>
              <a:t>A software process is a collection of various </a:t>
            </a:r>
            <a:r>
              <a:rPr lang="en-US" b="0" i="0">
                <a:solidFill>
                  <a:srgbClr val="000000"/>
                </a:solidFill>
                <a:effectLst/>
                <a:latin typeface="Times New Roman" panose="02020603050405020304" pitchFamily="18" charset="0"/>
                <a:cs typeface="Times New Roman" panose="02020603050405020304" pitchFamily="18" charset="0"/>
              </a:rPr>
              <a:t>activities.</a:t>
            </a:r>
          </a:p>
          <a:p>
            <a:pPr marL="0" indent="0">
              <a:buNone/>
            </a:pP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There are five generic process framework activities:</a:t>
            </a:r>
          </a:p>
          <a:p>
            <a:pPr marL="0" indent="0" algn="l">
              <a:buNone/>
            </a:pPr>
            <a:r>
              <a:rPr lang="en-US" b="1" dirty="0">
                <a:solidFill>
                  <a:srgbClr val="000000"/>
                </a:solidFill>
                <a:latin typeface="Times New Roman" panose="02020603050405020304" pitchFamily="18" charset="0"/>
                <a:cs typeface="Times New Roman" panose="02020603050405020304" pitchFamily="18" charset="0"/>
              </a:rPr>
              <a:t>1.</a:t>
            </a:r>
            <a:r>
              <a:rPr lang="en-US" b="1" i="0" dirty="0">
                <a:solidFill>
                  <a:srgbClr val="000000"/>
                </a:solidFill>
                <a:effectLst/>
                <a:latin typeface="Times New Roman" panose="02020603050405020304" pitchFamily="18" charset="0"/>
                <a:cs typeface="Times New Roman" panose="02020603050405020304" pitchFamily="18" charset="0"/>
              </a:rPr>
              <a:t>Communication</a:t>
            </a:r>
          </a:p>
          <a:p>
            <a:pPr marL="0" indent="0" algn="l">
              <a:buNone/>
            </a:pPr>
            <a:r>
              <a:rPr lang="en-US" b="1" dirty="0">
                <a:solidFill>
                  <a:srgbClr val="000000"/>
                </a:solidFill>
                <a:latin typeface="Times New Roman" panose="02020603050405020304" pitchFamily="18" charset="0"/>
                <a:cs typeface="Times New Roman" panose="02020603050405020304" pitchFamily="18" charset="0"/>
              </a:rPr>
              <a:t>2.Planning</a:t>
            </a:r>
          </a:p>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3.Modeling</a:t>
            </a:r>
          </a:p>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4.Construction</a:t>
            </a:r>
          </a:p>
          <a:p>
            <a:pPr marL="0" indent="0" algn="l">
              <a:buNone/>
            </a:pPr>
            <a:r>
              <a:rPr lang="en-US" b="1" i="0" dirty="0">
                <a:solidFill>
                  <a:srgbClr val="000000"/>
                </a:solidFill>
                <a:effectLst/>
                <a:latin typeface="Times New Roman" panose="02020603050405020304" pitchFamily="18" charset="0"/>
                <a:cs typeface="Times New Roman" panose="02020603050405020304" pitchFamily="18" charset="0"/>
              </a:rPr>
              <a:t>5.Deployment</a:t>
            </a:r>
          </a:p>
          <a:p>
            <a:pPr algn="l">
              <a:buFont typeface="Arial" panose="020B0604020202020204" pitchFamily="34" charset="0"/>
              <a:buChar char="•"/>
            </a:pPr>
            <a:endParaRPr lang="en-US" b="1"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8090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6DA6A-9B62-41CD-8D7B-33C732CE9435}"/>
              </a:ext>
            </a:extLst>
          </p:cNvPr>
          <p:cNvSpPr>
            <a:spLocks noGrp="1"/>
          </p:cNvSpPr>
          <p:nvPr>
            <p:ph idx="1"/>
          </p:nvPr>
        </p:nvSpPr>
        <p:spPr>
          <a:xfrm>
            <a:off x="838200" y="93306"/>
            <a:ext cx="10515600" cy="6083657"/>
          </a:xfrm>
        </p:spPr>
        <p:txBody>
          <a:bodyPr>
            <a:normAutofit fontScale="77500" lnSpcReduction="20000"/>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1. Communication:</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The software development starts with the communication between customer and developer.</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2. Planning:</a:t>
            </a:r>
            <a:br>
              <a:rPr lang="en-US" dirty="0">
                <a:latin typeface="Times New Roman" panose="02020603050405020304" pitchFamily="18" charset="0"/>
                <a:cs typeface="Times New Roman" panose="02020603050405020304" pitchFamily="18" charset="0"/>
              </a:rPr>
            </a:br>
            <a:r>
              <a:rPr lang="en-US" b="0" i="0" dirty="0">
                <a:solidFill>
                  <a:srgbClr val="000000"/>
                </a:solidFill>
                <a:effectLst/>
                <a:latin typeface="Times New Roman" panose="02020603050405020304" pitchFamily="18" charset="0"/>
                <a:cs typeface="Times New Roman" panose="02020603050405020304" pitchFamily="18" charset="0"/>
              </a:rPr>
              <a:t>It consists of complete estimation, scheduling for project development and tracking.</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3. Modeling:</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Modeling consists of complete requirement analysis and the design of the project like algorithm, flowchart etc.</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The algorithm is the step-by-step solution of the problem and the flow chart shows a complete flow diagram of a program.</a:t>
            </a:r>
          </a:p>
          <a:p>
            <a:pPr algn="l">
              <a:buFont typeface="Arial" panose="020B0604020202020204" pitchFamily="34" charset="0"/>
              <a:buChar char="•"/>
            </a:pP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4. Construction:</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Construction consists of code generation and the testing part.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Coding part implements the design details using an appropriate programming language.</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Testing is to check whether the flow of coding is correct or not.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Testing also check that the program provides desired output.</a:t>
            </a:r>
          </a:p>
          <a:p>
            <a:pPr algn="l">
              <a:buFont typeface="Arial" panose="020B0604020202020204" pitchFamily="34" charset="0"/>
              <a:buChar char="•"/>
            </a:pPr>
            <a:endParaRPr lang="en-US" b="0" i="0" u="none" strike="noStrike"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406535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6A9-D905-457D-BE0F-2C06F4B3FB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D5CD8D-2862-47C6-861A-C4C595F51E3B}"/>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5. Deployment:</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Deployment step consists of delivering the product to the customer and take feedback from them.</a:t>
            </a:r>
          </a:p>
          <a:p>
            <a:pPr algn="l">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If the customer wants some corrections or demands for the additional capabilities,  then the change is required for improvement in the quality of the software.</a:t>
            </a:r>
          </a:p>
          <a:p>
            <a:endParaRPr lang="en-IN" dirty="0"/>
          </a:p>
        </p:txBody>
      </p:sp>
    </p:spTree>
    <p:extLst>
      <p:ext uri="{BB962C8B-B14F-4D97-AF65-F5344CB8AC3E}">
        <p14:creationId xmlns:p14="http://schemas.microsoft.com/office/powerpoint/2010/main" val="1018340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F47C-590C-D5AD-C981-AC737BAED1F5}"/>
              </a:ext>
            </a:extLst>
          </p:cNvPr>
          <p:cNvSpPr>
            <a:spLocks noGrp="1"/>
          </p:cNvSpPr>
          <p:nvPr>
            <p:ph type="title"/>
          </p:nvPr>
        </p:nvSpPr>
        <p:spPr/>
        <p:txBody>
          <a:bodyPr/>
          <a:lstStyle/>
          <a:p>
            <a:pPr algn="just"/>
            <a:r>
              <a:rPr lang="en-US" b="0" i="0" dirty="0">
                <a:solidFill>
                  <a:srgbClr val="610B38"/>
                </a:solidFill>
                <a:effectLst/>
                <a:latin typeface="erdana"/>
              </a:rPr>
              <a:t>Software Development Life Cycle (SDLC)</a:t>
            </a:r>
          </a:p>
        </p:txBody>
      </p:sp>
      <p:sp>
        <p:nvSpPr>
          <p:cNvPr id="3" name="Content Placeholder 2">
            <a:extLst>
              <a:ext uri="{FF2B5EF4-FFF2-40B4-BE49-F238E27FC236}">
                <a16:creationId xmlns:a16="http://schemas.microsoft.com/office/drawing/2014/main" id="{86A6D10B-69A4-FE73-A29D-CF9F716419D5}"/>
              </a:ext>
            </a:extLst>
          </p:cNvPr>
          <p:cNvSpPr>
            <a:spLocks noGrp="1"/>
          </p:cNvSpPr>
          <p:nvPr>
            <p:ph idx="1"/>
          </p:nvPr>
        </p:nvSpPr>
        <p:spPr/>
        <p:txBody>
          <a:bodyPr/>
          <a:lstStyle/>
          <a:p>
            <a:pPr algn="just"/>
            <a:r>
              <a:rPr lang="en-US" b="0" i="0" dirty="0">
                <a:solidFill>
                  <a:srgbClr val="333333"/>
                </a:solidFill>
                <a:effectLst/>
                <a:latin typeface="inter-regular"/>
              </a:rPr>
              <a:t>A software life cycle model (also termed process model) is a pictorial and diagrammatic representation of the software life cycle.</a:t>
            </a:r>
          </a:p>
          <a:p>
            <a:pPr algn="just"/>
            <a:r>
              <a:rPr lang="en-US" b="0" i="0" dirty="0">
                <a:solidFill>
                  <a:srgbClr val="333333"/>
                </a:solidFill>
                <a:effectLst/>
                <a:latin typeface="inter-regular"/>
              </a:rPr>
              <a:t>A life cycle model represents all the methods required to make a software product transit through its life cycle stages. </a:t>
            </a:r>
          </a:p>
          <a:p>
            <a:pPr algn="just"/>
            <a:r>
              <a:rPr lang="en-US" b="0" i="0" dirty="0">
                <a:solidFill>
                  <a:srgbClr val="333333"/>
                </a:solidFill>
                <a:effectLst/>
                <a:latin typeface="inter-regular"/>
              </a:rPr>
              <a:t>A life cycle model maps the various activities performed on a software product from its inception to retirement. Different life cycle models may plan the necessary development activities to phases in different ways.</a:t>
            </a:r>
          </a:p>
          <a:p>
            <a:r>
              <a:rPr lang="en-US" b="0" i="0" dirty="0">
                <a:solidFill>
                  <a:srgbClr val="333333"/>
                </a:solidFill>
                <a:effectLst/>
                <a:latin typeface="inter-regular"/>
              </a:rPr>
              <a:t>During any life cycle stage, more than one activity may also be carried out.</a:t>
            </a:r>
            <a:endParaRPr lang="en-IN" dirty="0"/>
          </a:p>
        </p:txBody>
      </p:sp>
    </p:spTree>
    <p:extLst>
      <p:ext uri="{BB962C8B-B14F-4D97-AF65-F5344CB8AC3E}">
        <p14:creationId xmlns:p14="http://schemas.microsoft.com/office/powerpoint/2010/main" val="45588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7918-E667-6662-580B-6CC3BD1AEB3A}"/>
              </a:ext>
            </a:extLst>
          </p:cNvPr>
          <p:cNvSpPr>
            <a:spLocks noGrp="1"/>
          </p:cNvSpPr>
          <p:nvPr>
            <p:ph type="ctrTitle"/>
          </p:nvPr>
        </p:nvSpPr>
        <p:spPr/>
        <p:txBody>
          <a:bodyPr/>
          <a:lstStyle/>
          <a:p>
            <a:r>
              <a:rPr lang="en-US" dirty="0"/>
              <a:t>UNIT-I</a:t>
            </a:r>
            <a:endParaRPr lang="en-IN" dirty="0"/>
          </a:p>
        </p:txBody>
      </p:sp>
      <p:sp>
        <p:nvSpPr>
          <p:cNvPr id="3" name="Subtitle 2">
            <a:extLst>
              <a:ext uri="{FF2B5EF4-FFF2-40B4-BE49-F238E27FC236}">
                <a16:creationId xmlns:a16="http://schemas.microsoft.com/office/drawing/2014/main" id="{68184F24-FCF7-AD0B-55F7-37E60CD638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58221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1061-4632-5B4E-07FA-F870A636DF26}"/>
              </a:ext>
            </a:extLst>
          </p:cNvPr>
          <p:cNvSpPr>
            <a:spLocks noGrp="1"/>
          </p:cNvSpPr>
          <p:nvPr>
            <p:ph type="title"/>
          </p:nvPr>
        </p:nvSpPr>
        <p:spPr/>
        <p:txBody>
          <a:bodyPr/>
          <a:lstStyle/>
          <a:p>
            <a:pPr algn="ctr"/>
            <a:r>
              <a:rPr lang="en-IN" b="0" i="0" dirty="0">
                <a:solidFill>
                  <a:srgbClr val="610B38"/>
                </a:solidFill>
                <a:effectLst/>
                <a:latin typeface="erdana"/>
              </a:rPr>
              <a:t>Need of SDLC</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11A3B44-E5F4-48B0-9413-B063F2526DAF}"/>
              </a:ext>
            </a:extLst>
          </p:cNvPr>
          <p:cNvSpPr>
            <a:spLocks noGrp="1"/>
          </p:cNvSpPr>
          <p:nvPr>
            <p:ph idx="1"/>
          </p:nvPr>
        </p:nvSpPr>
        <p:spPr/>
        <p:txBody>
          <a:bodyPr>
            <a:normAutofit lnSpcReduction="10000"/>
          </a:bodyPr>
          <a:lstStyle/>
          <a:p>
            <a:r>
              <a:rPr lang="en-US" b="0" i="0" dirty="0">
                <a:solidFill>
                  <a:srgbClr val="333333"/>
                </a:solidFill>
                <a:effectLst/>
                <a:latin typeface="inter-regular"/>
              </a:rPr>
              <a:t>Without using an exact life cycle model, the development of a software product would not be in a systematic and disciplined manner. When a team is developing a software product, there must be a clear understanding among team representative about when and what to do. </a:t>
            </a:r>
          </a:p>
          <a:p>
            <a:r>
              <a:rPr lang="en-US" b="0" i="0" dirty="0">
                <a:solidFill>
                  <a:srgbClr val="333333"/>
                </a:solidFill>
                <a:effectLst/>
                <a:latin typeface="inter-regular"/>
              </a:rPr>
              <a:t>A software life cycle model describes entry and exit criteria for each phase. A phase can begin only if its stage-entry criteria have been fulfilled. So without a software life cycle model, the entry and exit criteria for a stage cannot be recognized. Without software life cycle models, it becomes tough for software project managers to monitor the progress of the project.</a:t>
            </a:r>
            <a:endParaRPr lang="en-IN" dirty="0"/>
          </a:p>
        </p:txBody>
      </p:sp>
    </p:spTree>
    <p:extLst>
      <p:ext uri="{BB962C8B-B14F-4D97-AF65-F5344CB8AC3E}">
        <p14:creationId xmlns:p14="http://schemas.microsoft.com/office/powerpoint/2010/main" val="2657006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87488-A6DE-7DBE-9680-66B0D65B7DFD}"/>
              </a:ext>
            </a:extLst>
          </p:cNvPr>
          <p:cNvSpPr>
            <a:spLocks noGrp="1"/>
          </p:cNvSpPr>
          <p:nvPr>
            <p:ph type="title"/>
          </p:nvPr>
        </p:nvSpPr>
        <p:spPr/>
        <p:txBody>
          <a:bodyPr/>
          <a:lstStyle/>
          <a:p>
            <a:pPr algn="ctr"/>
            <a:r>
              <a:rPr lang="en-IN" b="0" i="0" dirty="0">
                <a:solidFill>
                  <a:srgbClr val="610B38"/>
                </a:solidFill>
                <a:effectLst/>
                <a:latin typeface="erdana"/>
              </a:rPr>
              <a:t>SDLC Cycle</a:t>
            </a:r>
            <a:br>
              <a:rPr lang="en-IN" b="0" i="0" dirty="0">
                <a:solidFill>
                  <a:srgbClr val="610B38"/>
                </a:solidFill>
                <a:effectLst/>
                <a:latin typeface="erdana"/>
              </a:rPr>
            </a:br>
            <a:endParaRPr lang="en-IN" dirty="0"/>
          </a:p>
        </p:txBody>
      </p:sp>
      <p:pic>
        <p:nvPicPr>
          <p:cNvPr id="4098" name="Picture 2" descr="Software Development Life Cycle(SDLC)">
            <a:extLst>
              <a:ext uri="{FF2B5EF4-FFF2-40B4-BE49-F238E27FC236}">
                <a16:creationId xmlns:a16="http://schemas.microsoft.com/office/drawing/2014/main" id="{200145C0-E2E7-1154-EFB4-E0E3F55F72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275" y="1825625"/>
            <a:ext cx="76364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350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A6EA-898B-4A36-02ED-3C17F3D004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F87097-3FBA-4C8A-C2DF-41C79A7199D1}"/>
              </a:ext>
            </a:extLst>
          </p:cNvPr>
          <p:cNvSpPr>
            <a:spLocks noGrp="1"/>
          </p:cNvSpPr>
          <p:nvPr>
            <p:ph idx="1"/>
          </p:nvPr>
        </p:nvSpPr>
        <p:spPr/>
        <p:txBody>
          <a:bodyPr>
            <a:normAutofit fontScale="92500"/>
          </a:bodyPr>
          <a:lstStyle/>
          <a:p>
            <a:pPr algn="just"/>
            <a:r>
              <a:rPr lang="en-US" b="1" i="0" dirty="0">
                <a:solidFill>
                  <a:srgbClr val="333333"/>
                </a:solidFill>
                <a:effectLst/>
                <a:latin typeface="inter-bold"/>
              </a:rPr>
              <a:t>Stage1: Planning and requirement analysis</a:t>
            </a:r>
            <a:endParaRPr lang="en-US" b="0" i="0" dirty="0">
              <a:solidFill>
                <a:srgbClr val="333333"/>
              </a:solidFill>
              <a:effectLst/>
              <a:latin typeface="inter-regular"/>
            </a:endParaRPr>
          </a:p>
          <a:p>
            <a:pPr algn="just"/>
            <a:r>
              <a:rPr lang="en-US" b="0" i="0" dirty="0">
                <a:solidFill>
                  <a:srgbClr val="333333"/>
                </a:solidFill>
                <a:effectLst/>
                <a:latin typeface="inter-regular"/>
              </a:rPr>
              <a:t>Requirement Analysis is the most important and necessary stage in SDLC.</a:t>
            </a:r>
          </a:p>
          <a:p>
            <a:pPr algn="just"/>
            <a:r>
              <a:rPr lang="en-US" b="0" i="0" dirty="0">
                <a:solidFill>
                  <a:srgbClr val="333333"/>
                </a:solidFill>
                <a:effectLst/>
                <a:latin typeface="inter-regular"/>
              </a:rPr>
              <a:t>The senior members of the team perform it with inputs from all the stakeholders and domain experts or SMEs in the industry.</a:t>
            </a:r>
          </a:p>
          <a:p>
            <a:pPr algn="just"/>
            <a:r>
              <a:rPr lang="en-US" b="0" i="0" dirty="0">
                <a:solidFill>
                  <a:srgbClr val="333333"/>
                </a:solidFill>
                <a:effectLst/>
                <a:latin typeface="inter-regular"/>
              </a:rPr>
              <a:t>Planning for the quality assurance requirements and identifications of the risks associated with the projects is also done at this stage.</a:t>
            </a:r>
          </a:p>
          <a:p>
            <a:pPr algn="just"/>
            <a:r>
              <a:rPr lang="en-US" b="0" i="0" dirty="0">
                <a:solidFill>
                  <a:srgbClr val="333333"/>
                </a:solidFill>
                <a:effectLst/>
                <a:latin typeface="inter-regular"/>
              </a:rPr>
              <a:t>Business analyst and Project organizer set up a meeting with the client to gather all the data like what the customer wants to build, who will be the end user, what is the objective of the product. Before creating a product, a core understanding or knowledge of the product is very necessary.</a:t>
            </a:r>
          </a:p>
          <a:p>
            <a:endParaRPr lang="en-IN" dirty="0"/>
          </a:p>
        </p:txBody>
      </p:sp>
    </p:spTree>
    <p:extLst>
      <p:ext uri="{BB962C8B-B14F-4D97-AF65-F5344CB8AC3E}">
        <p14:creationId xmlns:p14="http://schemas.microsoft.com/office/powerpoint/2010/main" val="2469187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D7F7-CD7A-F961-C393-1CB9E67EA2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C4A94C-E7DF-A0C7-80DA-2E9318C9DFE9}"/>
              </a:ext>
            </a:extLst>
          </p:cNvPr>
          <p:cNvSpPr>
            <a:spLocks noGrp="1"/>
          </p:cNvSpPr>
          <p:nvPr>
            <p:ph idx="1"/>
          </p:nvPr>
        </p:nvSpPr>
        <p:spPr/>
        <p:txBody>
          <a:bodyPr/>
          <a:lstStyle/>
          <a:p>
            <a:pPr algn="just"/>
            <a:r>
              <a:rPr lang="en-US" b="1" i="0" dirty="0">
                <a:solidFill>
                  <a:srgbClr val="333333"/>
                </a:solidFill>
                <a:effectLst/>
                <a:latin typeface="inter-bold"/>
              </a:rPr>
              <a:t>Stage2: Defining Requirements</a:t>
            </a:r>
            <a:endParaRPr lang="en-US" b="0" i="0" dirty="0">
              <a:solidFill>
                <a:srgbClr val="333333"/>
              </a:solidFill>
              <a:effectLst/>
              <a:latin typeface="inter-regular"/>
            </a:endParaRPr>
          </a:p>
          <a:p>
            <a:pPr algn="just"/>
            <a:r>
              <a:rPr lang="en-US" b="0" i="0" dirty="0">
                <a:solidFill>
                  <a:srgbClr val="333333"/>
                </a:solidFill>
                <a:effectLst/>
                <a:latin typeface="inter-regular"/>
              </a:rPr>
              <a:t>Once the requirement analysis is done, the next stage is to certainly represent and document the software requirements and get them accepted from the project stakeholders.</a:t>
            </a:r>
          </a:p>
          <a:p>
            <a:pPr algn="just"/>
            <a:r>
              <a:rPr lang="en-US" b="0" i="0" dirty="0">
                <a:solidFill>
                  <a:srgbClr val="333333"/>
                </a:solidFill>
                <a:effectLst/>
                <a:latin typeface="inter-regular"/>
              </a:rPr>
              <a:t>This is accomplished through "SRS"- Software Requirement Specification document which contains all the product requirements to be constructed and developed during the project life cycle.</a:t>
            </a:r>
          </a:p>
          <a:p>
            <a:endParaRPr lang="en-IN" dirty="0"/>
          </a:p>
        </p:txBody>
      </p:sp>
    </p:spTree>
    <p:extLst>
      <p:ext uri="{BB962C8B-B14F-4D97-AF65-F5344CB8AC3E}">
        <p14:creationId xmlns:p14="http://schemas.microsoft.com/office/powerpoint/2010/main" val="2171697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B480-7069-0D73-1A42-3D46C6FF27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36CC2D-DA10-4627-D7B2-466F556EAA79}"/>
              </a:ext>
            </a:extLst>
          </p:cNvPr>
          <p:cNvSpPr>
            <a:spLocks noGrp="1"/>
          </p:cNvSpPr>
          <p:nvPr>
            <p:ph idx="1"/>
          </p:nvPr>
        </p:nvSpPr>
        <p:spPr/>
        <p:txBody>
          <a:bodyPr/>
          <a:lstStyle/>
          <a:p>
            <a:pPr algn="just"/>
            <a:r>
              <a:rPr lang="en-US" b="1" i="0" dirty="0">
                <a:solidFill>
                  <a:srgbClr val="333333"/>
                </a:solidFill>
                <a:effectLst/>
                <a:latin typeface="inter-bold"/>
              </a:rPr>
              <a:t>Stage3: Designing the Software</a:t>
            </a:r>
            <a:endParaRPr lang="en-US" b="0" i="0" dirty="0">
              <a:solidFill>
                <a:srgbClr val="333333"/>
              </a:solidFill>
              <a:effectLst/>
              <a:latin typeface="inter-regular"/>
            </a:endParaRPr>
          </a:p>
          <a:p>
            <a:pPr algn="just"/>
            <a:r>
              <a:rPr lang="en-US" b="0" i="0" dirty="0">
                <a:solidFill>
                  <a:srgbClr val="333333"/>
                </a:solidFill>
                <a:effectLst/>
                <a:latin typeface="inter-regular"/>
              </a:rPr>
              <a:t>The next phase is about to bring down all the knowledge of requirements, analysis, and design of the software project. This phase is the product of the last two, like inputs from the customer and requirement gathering.</a:t>
            </a:r>
          </a:p>
          <a:p>
            <a:endParaRPr lang="en-IN" dirty="0"/>
          </a:p>
        </p:txBody>
      </p:sp>
    </p:spTree>
    <p:extLst>
      <p:ext uri="{BB962C8B-B14F-4D97-AF65-F5344CB8AC3E}">
        <p14:creationId xmlns:p14="http://schemas.microsoft.com/office/powerpoint/2010/main" val="1723104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1147-3581-A485-4B85-F6053DF32E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204A7D-826C-FF85-E0AF-5CA6B2CC5505}"/>
              </a:ext>
            </a:extLst>
          </p:cNvPr>
          <p:cNvSpPr>
            <a:spLocks noGrp="1"/>
          </p:cNvSpPr>
          <p:nvPr>
            <p:ph idx="1"/>
          </p:nvPr>
        </p:nvSpPr>
        <p:spPr/>
        <p:txBody>
          <a:bodyPr/>
          <a:lstStyle/>
          <a:p>
            <a:pPr algn="just"/>
            <a:r>
              <a:rPr lang="en-US" b="1" i="0" dirty="0">
                <a:solidFill>
                  <a:srgbClr val="333333"/>
                </a:solidFill>
                <a:effectLst/>
                <a:latin typeface="inter-bold"/>
              </a:rPr>
              <a:t>Stage4: Developing the project</a:t>
            </a:r>
            <a:endParaRPr lang="en-US" b="0" i="0" dirty="0">
              <a:solidFill>
                <a:srgbClr val="333333"/>
              </a:solidFill>
              <a:effectLst/>
              <a:latin typeface="inter-regular"/>
            </a:endParaRPr>
          </a:p>
          <a:p>
            <a:pPr algn="just"/>
            <a:r>
              <a:rPr lang="en-US" b="0" i="0" dirty="0">
                <a:solidFill>
                  <a:srgbClr val="333333"/>
                </a:solidFill>
                <a:effectLst/>
                <a:latin typeface="inter-regular"/>
              </a:rPr>
              <a:t>In this phase of SDLC, the actual development begins, and the programming is built. The implementation of design begins concerning writing code. Developers have to follow the coding guidelines described by their management and programming tools like compilers, interpreters, debuggers, etc. are used to develop and implement the code.</a:t>
            </a:r>
          </a:p>
          <a:p>
            <a:endParaRPr lang="en-IN" dirty="0"/>
          </a:p>
        </p:txBody>
      </p:sp>
    </p:spTree>
    <p:extLst>
      <p:ext uri="{BB962C8B-B14F-4D97-AF65-F5344CB8AC3E}">
        <p14:creationId xmlns:p14="http://schemas.microsoft.com/office/powerpoint/2010/main" val="1259307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CB79-8061-4650-3EEC-9A158DC8A9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838322-B63E-27A3-36E9-42709F8FA5FA}"/>
              </a:ext>
            </a:extLst>
          </p:cNvPr>
          <p:cNvSpPr>
            <a:spLocks noGrp="1"/>
          </p:cNvSpPr>
          <p:nvPr>
            <p:ph idx="1"/>
          </p:nvPr>
        </p:nvSpPr>
        <p:spPr/>
        <p:txBody>
          <a:bodyPr/>
          <a:lstStyle/>
          <a:p>
            <a:pPr algn="just"/>
            <a:r>
              <a:rPr lang="en-IN" b="1" i="0" dirty="0">
                <a:solidFill>
                  <a:srgbClr val="333333"/>
                </a:solidFill>
                <a:effectLst/>
                <a:latin typeface="inter-bold"/>
              </a:rPr>
              <a:t>Stage5: Testing</a:t>
            </a:r>
          </a:p>
          <a:p>
            <a:pPr algn="just"/>
            <a:r>
              <a:rPr lang="en-US" b="0" i="0" dirty="0">
                <a:solidFill>
                  <a:srgbClr val="333333"/>
                </a:solidFill>
                <a:effectLst/>
                <a:latin typeface="inter-regular"/>
              </a:rPr>
              <a:t>After the code is generated, it is tested against the requirements to make sure that the products are solving the needs addressed and gathered during the requirements stage.</a:t>
            </a:r>
          </a:p>
          <a:p>
            <a:pPr algn="just"/>
            <a:r>
              <a:rPr lang="en-US" b="0" i="0" dirty="0">
                <a:solidFill>
                  <a:srgbClr val="333333"/>
                </a:solidFill>
                <a:effectLst/>
                <a:latin typeface="inter-regular"/>
              </a:rPr>
              <a:t>During this stage, unit testing, integration testing, system testing, acceptance testing are done.</a:t>
            </a:r>
          </a:p>
          <a:p>
            <a:endParaRPr lang="en-IN" dirty="0"/>
          </a:p>
        </p:txBody>
      </p:sp>
    </p:spTree>
    <p:extLst>
      <p:ext uri="{BB962C8B-B14F-4D97-AF65-F5344CB8AC3E}">
        <p14:creationId xmlns:p14="http://schemas.microsoft.com/office/powerpoint/2010/main" val="3209168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61E3-BF0C-E0D7-922B-43639CF397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CB1848-EF83-DB35-A30F-A1D8482A00FA}"/>
              </a:ext>
            </a:extLst>
          </p:cNvPr>
          <p:cNvSpPr>
            <a:spLocks noGrp="1"/>
          </p:cNvSpPr>
          <p:nvPr>
            <p:ph idx="1"/>
          </p:nvPr>
        </p:nvSpPr>
        <p:spPr/>
        <p:txBody>
          <a:bodyPr/>
          <a:lstStyle/>
          <a:p>
            <a:pPr algn="just"/>
            <a:r>
              <a:rPr lang="en-US" b="1" i="0" dirty="0">
                <a:solidFill>
                  <a:srgbClr val="333333"/>
                </a:solidFill>
                <a:effectLst/>
                <a:latin typeface="inter-bold"/>
              </a:rPr>
              <a:t>Stage6: Deployment</a:t>
            </a:r>
            <a:endParaRPr lang="en-US" b="0" i="0" dirty="0">
              <a:solidFill>
                <a:srgbClr val="333333"/>
              </a:solidFill>
              <a:effectLst/>
              <a:latin typeface="inter-regular"/>
            </a:endParaRPr>
          </a:p>
          <a:p>
            <a:pPr algn="just"/>
            <a:r>
              <a:rPr lang="en-US" b="0" i="0" dirty="0">
                <a:solidFill>
                  <a:srgbClr val="333333"/>
                </a:solidFill>
                <a:effectLst/>
                <a:latin typeface="inter-regular"/>
              </a:rPr>
              <a:t>Once the software is certified, and no bugs or errors are stated, then it is deployed.</a:t>
            </a:r>
          </a:p>
          <a:p>
            <a:pPr algn="just"/>
            <a:r>
              <a:rPr lang="en-US" b="0" i="0" dirty="0">
                <a:solidFill>
                  <a:srgbClr val="333333"/>
                </a:solidFill>
                <a:effectLst/>
                <a:latin typeface="inter-regular"/>
              </a:rPr>
              <a:t>Then based on the assessment, the software may be released as it is or with suggested enhancement in the object segment.</a:t>
            </a:r>
          </a:p>
          <a:p>
            <a:pPr algn="just"/>
            <a:r>
              <a:rPr lang="en-US" b="0" i="0" dirty="0">
                <a:solidFill>
                  <a:srgbClr val="333333"/>
                </a:solidFill>
                <a:effectLst/>
                <a:latin typeface="inter-regular"/>
              </a:rPr>
              <a:t>After the software is deployed, then its maintenance begins.</a:t>
            </a:r>
          </a:p>
          <a:p>
            <a:endParaRPr lang="en-IN" dirty="0"/>
          </a:p>
        </p:txBody>
      </p:sp>
    </p:spTree>
    <p:extLst>
      <p:ext uri="{BB962C8B-B14F-4D97-AF65-F5344CB8AC3E}">
        <p14:creationId xmlns:p14="http://schemas.microsoft.com/office/powerpoint/2010/main" val="3747894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0038-7904-0C38-C62A-153E4CB46B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0F4E36-94FB-7445-592A-DC546F59F08A}"/>
              </a:ext>
            </a:extLst>
          </p:cNvPr>
          <p:cNvSpPr>
            <a:spLocks noGrp="1"/>
          </p:cNvSpPr>
          <p:nvPr>
            <p:ph idx="1"/>
          </p:nvPr>
        </p:nvSpPr>
        <p:spPr/>
        <p:txBody>
          <a:bodyPr/>
          <a:lstStyle/>
          <a:p>
            <a:pPr algn="just"/>
            <a:r>
              <a:rPr lang="en-US" b="1" i="0" dirty="0">
                <a:solidFill>
                  <a:srgbClr val="333333"/>
                </a:solidFill>
                <a:effectLst/>
                <a:latin typeface="inter-bold"/>
              </a:rPr>
              <a:t>Stage7: Maintenance</a:t>
            </a:r>
            <a:endParaRPr lang="en-US" b="0" i="0" dirty="0">
              <a:solidFill>
                <a:srgbClr val="333333"/>
              </a:solidFill>
              <a:effectLst/>
              <a:latin typeface="inter-regular"/>
            </a:endParaRPr>
          </a:p>
          <a:p>
            <a:pPr algn="just"/>
            <a:r>
              <a:rPr lang="en-US" b="0" i="0" dirty="0">
                <a:solidFill>
                  <a:srgbClr val="333333"/>
                </a:solidFill>
                <a:effectLst/>
                <a:latin typeface="inter-regular"/>
              </a:rPr>
              <a:t>Once when the client starts using the developed systems, then the real issues come up and requirements to be solved from time to time.</a:t>
            </a:r>
          </a:p>
          <a:p>
            <a:pPr algn="just"/>
            <a:r>
              <a:rPr lang="en-US" b="0" i="0" dirty="0">
                <a:solidFill>
                  <a:srgbClr val="333333"/>
                </a:solidFill>
                <a:effectLst/>
                <a:latin typeface="inter-regular"/>
              </a:rPr>
              <a:t>This procedure where the care is taken for the developed product is known as maintenance.</a:t>
            </a:r>
          </a:p>
          <a:p>
            <a:endParaRPr lang="en-IN" dirty="0"/>
          </a:p>
        </p:txBody>
      </p:sp>
    </p:spTree>
    <p:extLst>
      <p:ext uri="{BB962C8B-B14F-4D97-AF65-F5344CB8AC3E}">
        <p14:creationId xmlns:p14="http://schemas.microsoft.com/office/powerpoint/2010/main" val="2426061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8621-620F-F2BF-77D0-C4BF4A3C6DE3}"/>
              </a:ext>
            </a:extLst>
          </p:cNvPr>
          <p:cNvSpPr>
            <a:spLocks noGrp="1"/>
          </p:cNvSpPr>
          <p:nvPr>
            <p:ph type="title"/>
          </p:nvPr>
        </p:nvSpPr>
        <p:spPr/>
        <p:txBody>
          <a:bodyPr>
            <a:normAutofit/>
          </a:bodyPr>
          <a:lstStyle/>
          <a:p>
            <a:pPr algn="ctr"/>
            <a:r>
              <a:rPr lang="en-US" sz="2800" b="1" dirty="0">
                <a:effectLst/>
                <a:latin typeface="Times New Roman" panose="02020603050405020304" pitchFamily="18" charset="0"/>
                <a:ea typeface="Times New Roman" panose="02020603050405020304" pitchFamily="18" charset="0"/>
              </a:rPr>
              <a:t>Generic Process Model</a:t>
            </a:r>
            <a:endParaRPr lang="en-IN" sz="6000" b="1" dirty="0"/>
          </a:p>
        </p:txBody>
      </p:sp>
      <p:sp>
        <p:nvSpPr>
          <p:cNvPr id="3" name="Content Placeholder 2">
            <a:extLst>
              <a:ext uri="{FF2B5EF4-FFF2-40B4-BE49-F238E27FC236}">
                <a16:creationId xmlns:a16="http://schemas.microsoft.com/office/drawing/2014/main" id="{57BBE609-1CE5-7F91-C820-28F940FC964F}"/>
              </a:ext>
            </a:extLst>
          </p:cNvPr>
          <p:cNvSpPr>
            <a:spLocks noGrp="1"/>
          </p:cNvSpPr>
          <p:nvPr>
            <p:ph idx="1"/>
          </p:nvPr>
        </p:nvSpPr>
        <p:spPr>
          <a:xfrm>
            <a:off x="838200" y="1491049"/>
            <a:ext cx="10515600" cy="4685914"/>
          </a:xfrm>
        </p:spPr>
        <p:txBody>
          <a:bodyPr/>
          <a:lstStyle/>
          <a:p>
            <a:pPr algn="l"/>
            <a:r>
              <a:rPr lang="en-US" b="0" i="0" dirty="0">
                <a:solidFill>
                  <a:srgbClr val="3D3D4E"/>
                </a:solidFill>
                <a:effectLst/>
                <a:latin typeface="Droid Serif"/>
              </a:rPr>
              <a:t>The </a:t>
            </a:r>
            <a:r>
              <a:rPr lang="en-US" b="1" i="0" dirty="0">
                <a:solidFill>
                  <a:srgbClr val="3D3D4E"/>
                </a:solidFill>
                <a:effectLst/>
                <a:latin typeface="var(--font-family-body-lesson-markdown,&quot;Droid Serif&quot;)"/>
              </a:rPr>
              <a:t>generic process model</a:t>
            </a:r>
            <a:r>
              <a:rPr lang="en-US" b="0" i="0" dirty="0">
                <a:solidFill>
                  <a:srgbClr val="3D3D4E"/>
                </a:solidFill>
                <a:effectLst/>
                <a:latin typeface="Droid Serif"/>
              </a:rPr>
              <a:t> is an abstraction of the software development process. It is used in most software since it provides a base for them.</a:t>
            </a:r>
          </a:p>
          <a:p>
            <a:pPr algn="l"/>
            <a:r>
              <a:rPr lang="en-US" b="0" i="0" dirty="0">
                <a:solidFill>
                  <a:srgbClr val="3D3D4E"/>
                </a:solidFill>
                <a:effectLst/>
                <a:latin typeface="Droid Serif"/>
              </a:rPr>
              <a:t>The generic process model encompasses the following five steps:</a:t>
            </a:r>
          </a:p>
          <a:p>
            <a:pPr algn="l">
              <a:buFont typeface="+mj-lt"/>
              <a:buAutoNum type="arabicPeriod"/>
            </a:pPr>
            <a:r>
              <a:rPr lang="en-US" b="0" i="0" dirty="0">
                <a:solidFill>
                  <a:srgbClr val="3D3D4E"/>
                </a:solidFill>
                <a:effectLst/>
                <a:latin typeface="Droid Serif"/>
              </a:rPr>
              <a:t>Communication</a:t>
            </a:r>
          </a:p>
          <a:p>
            <a:pPr algn="l">
              <a:buFont typeface="+mj-lt"/>
              <a:buAutoNum type="arabicPeriod"/>
            </a:pPr>
            <a:r>
              <a:rPr lang="en-US" b="0" i="0" dirty="0">
                <a:solidFill>
                  <a:srgbClr val="3D3D4E"/>
                </a:solidFill>
                <a:effectLst/>
                <a:latin typeface="Droid Serif"/>
              </a:rPr>
              <a:t>Planning</a:t>
            </a:r>
          </a:p>
          <a:p>
            <a:pPr algn="l">
              <a:buFont typeface="+mj-lt"/>
              <a:buAutoNum type="arabicPeriod"/>
            </a:pPr>
            <a:r>
              <a:rPr lang="en-US" b="0" i="0" dirty="0">
                <a:solidFill>
                  <a:srgbClr val="3D3D4E"/>
                </a:solidFill>
                <a:effectLst/>
                <a:latin typeface="Droid Serif"/>
              </a:rPr>
              <a:t>Modelling</a:t>
            </a:r>
          </a:p>
          <a:p>
            <a:pPr algn="l">
              <a:buFont typeface="+mj-lt"/>
              <a:buAutoNum type="arabicPeriod"/>
            </a:pPr>
            <a:r>
              <a:rPr lang="en-US" b="0" i="0" dirty="0">
                <a:solidFill>
                  <a:srgbClr val="3D3D4E"/>
                </a:solidFill>
                <a:effectLst/>
                <a:latin typeface="Droid Serif"/>
              </a:rPr>
              <a:t>Construction</a:t>
            </a:r>
          </a:p>
          <a:p>
            <a:pPr algn="l">
              <a:buFont typeface="+mj-lt"/>
              <a:buAutoNum type="arabicPeriod"/>
            </a:pPr>
            <a:r>
              <a:rPr lang="en-US" b="0" i="0" dirty="0">
                <a:solidFill>
                  <a:srgbClr val="3D3D4E"/>
                </a:solidFill>
                <a:effectLst/>
                <a:latin typeface="Droid Serif"/>
              </a:rPr>
              <a:t>Deployment</a:t>
            </a:r>
          </a:p>
          <a:p>
            <a:endParaRPr lang="en-IN" dirty="0"/>
          </a:p>
        </p:txBody>
      </p:sp>
    </p:spTree>
    <p:extLst>
      <p:ext uri="{BB962C8B-B14F-4D97-AF65-F5344CB8AC3E}">
        <p14:creationId xmlns:p14="http://schemas.microsoft.com/office/powerpoint/2010/main" val="319680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442C73-EC20-A90C-8E4C-D0867C13635C}"/>
              </a:ext>
            </a:extLst>
          </p:cNvPr>
          <p:cNvPicPr>
            <a:picLocks noGrp="1" noChangeAspect="1"/>
          </p:cNvPicPr>
          <p:nvPr>
            <p:ph idx="1"/>
          </p:nvPr>
        </p:nvPicPr>
        <p:blipFill>
          <a:blip r:embed="rId2"/>
          <a:stretch>
            <a:fillRect/>
          </a:stretch>
        </p:blipFill>
        <p:spPr>
          <a:xfrm>
            <a:off x="838200" y="1573427"/>
            <a:ext cx="10515600" cy="2405450"/>
          </a:xfrm>
        </p:spPr>
      </p:pic>
    </p:spTree>
    <p:extLst>
      <p:ext uri="{BB962C8B-B14F-4D97-AF65-F5344CB8AC3E}">
        <p14:creationId xmlns:p14="http://schemas.microsoft.com/office/powerpoint/2010/main" val="1494871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68E-56F1-47E9-1152-8A68B5D9BE2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B8B0AFA-C946-971C-A2B2-0D6BF4E17E0B}"/>
              </a:ext>
            </a:extLst>
          </p:cNvPr>
          <p:cNvPicPr>
            <a:picLocks noGrp="1" noChangeAspect="1"/>
          </p:cNvPicPr>
          <p:nvPr>
            <p:ph idx="1"/>
          </p:nvPr>
        </p:nvPicPr>
        <p:blipFill>
          <a:blip r:embed="rId2"/>
          <a:stretch>
            <a:fillRect/>
          </a:stretch>
        </p:blipFill>
        <p:spPr>
          <a:xfrm>
            <a:off x="3878085" y="1825625"/>
            <a:ext cx="4435830" cy="4351338"/>
          </a:xfrm>
        </p:spPr>
      </p:pic>
    </p:spTree>
    <p:extLst>
      <p:ext uri="{BB962C8B-B14F-4D97-AF65-F5344CB8AC3E}">
        <p14:creationId xmlns:p14="http://schemas.microsoft.com/office/powerpoint/2010/main" val="268039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B199-36D8-05F8-9C3A-C3685082B0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B44F4E-B615-4FAC-B687-08E95F135D57}"/>
              </a:ext>
            </a:extLst>
          </p:cNvPr>
          <p:cNvSpPr>
            <a:spLocks noGrp="1"/>
          </p:cNvSpPr>
          <p:nvPr>
            <p:ph idx="1"/>
          </p:nvPr>
        </p:nvSpPr>
        <p:spPr/>
        <p:txBody>
          <a:bodyPr>
            <a:normAutofit fontScale="92500" lnSpcReduction="10000"/>
          </a:bodyPr>
          <a:lstStyle/>
          <a:p>
            <a:pPr algn="l"/>
            <a:r>
              <a:rPr lang="en-US" b="1" i="0" dirty="0">
                <a:effectLst/>
                <a:latin typeface="var(--font-family-heading-lesson-markdown)"/>
              </a:rPr>
              <a:t>Communication</a:t>
            </a:r>
          </a:p>
          <a:p>
            <a:pPr algn="l"/>
            <a:r>
              <a:rPr lang="en-US" b="0" i="0" dirty="0">
                <a:solidFill>
                  <a:srgbClr val="3D3D4E"/>
                </a:solidFill>
                <a:effectLst/>
                <a:latin typeface="Droid Serif"/>
              </a:rPr>
              <a:t>In this step, we communicate with the clients and end-users.</a:t>
            </a:r>
          </a:p>
          <a:p>
            <a:pPr algn="l">
              <a:buFont typeface="Arial" panose="020B0604020202020204" pitchFamily="34" charset="0"/>
              <a:buChar char="•"/>
            </a:pPr>
            <a:r>
              <a:rPr lang="en-US" b="0" i="0" dirty="0">
                <a:solidFill>
                  <a:srgbClr val="3D3D4E"/>
                </a:solidFill>
                <a:effectLst/>
                <a:latin typeface="Droid Serif"/>
              </a:rPr>
              <a:t>We discuss the requirements of the project with the users.</a:t>
            </a:r>
          </a:p>
          <a:p>
            <a:pPr algn="l">
              <a:buFont typeface="Arial" panose="020B0604020202020204" pitchFamily="34" charset="0"/>
              <a:buChar char="•"/>
            </a:pPr>
            <a:r>
              <a:rPr lang="en-US" b="0" i="0" dirty="0">
                <a:solidFill>
                  <a:srgbClr val="3D3D4E"/>
                </a:solidFill>
                <a:effectLst/>
                <a:latin typeface="Droid Serif"/>
              </a:rPr>
              <a:t>The users give suggestions on the project. If any changes are difficult to implement, we work on alternative ideas.</a:t>
            </a:r>
          </a:p>
          <a:p>
            <a:pPr algn="l"/>
            <a:r>
              <a:rPr lang="en-US" b="1" i="0" dirty="0">
                <a:effectLst/>
                <a:latin typeface="var(--font-family-heading-lesson-markdown)"/>
              </a:rPr>
              <a:t>Planning</a:t>
            </a:r>
          </a:p>
          <a:p>
            <a:pPr algn="l"/>
            <a:r>
              <a:rPr lang="en-US" b="0" i="0" dirty="0">
                <a:solidFill>
                  <a:srgbClr val="3D3D4E"/>
                </a:solidFill>
                <a:effectLst/>
                <a:latin typeface="Droid Serif"/>
              </a:rPr>
              <a:t>In this step, we plan the steps for project development. After completing the final discussion, we report on the project.</a:t>
            </a:r>
          </a:p>
          <a:p>
            <a:pPr algn="l">
              <a:buFont typeface="Arial" panose="020B0604020202020204" pitchFamily="34" charset="0"/>
              <a:buChar char="•"/>
            </a:pPr>
            <a:r>
              <a:rPr lang="en-US" b="0" i="0" dirty="0">
                <a:solidFill>
                  <a:srgbClr val="3D3D4E"/>
                </a:solidFill>
                <a:effectLst/>
                <a:latin typeface="Droid Serif"/>
              </a:rPr>
              <a:t>Planning plays a key role in the software development process.</a:t>
            </a:r>
          </a:p>
          <a:p>
            <a:pPr algn="l">
              <a:buFont typeface="Arial" panose="020B0604020202020204" pitchFamily="34" charset="0"/>
              <a:buChar char="•"/>
            </a:pPr>
            <a:r>
              <a:rPr lang="en-US" b="0" i="0" dirty="0">
                <a:solidFill>
                  <a:srgbClr val="3D3D4E"/>
                </a:solidFill>
                <a:effectLst/>
                <a:latin typeface="Droid Serif"/>
              </a:rPr>
              <a:t>We discuss the risks involved in the project.</a:t>
            </a:r>
          </a:p>
          <a:p>
            <a:endParaRPr lang="en-IN" dirty="0"/>
          </a:p>
        </p:txBody>
      </p:sp>
    </p:spTree>
    <p:extLst>
      <p:ext uri="{BB962C8B-B14F-4D97-AF65-F5344CB8AC3E}">
        <p14:creationId xmlns:p14="http://schemas.microsoft.com/office/powerpoint/2010/main" val="224303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22F3-FED5-A3D2-B99F-00A917DFB1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B48DCB-F065-7FFE-6036-89EBDA682A71}"/>
              </a:ext>
            </a:extLst>
          </p:cNvPr>
          <p:cNvSpPr>
            <a:spLocks noGrp="1"/>
          </p:cNvSpPr>
          <p:nvPr>
            <p:ph idx="1"/>
          </p:nvPr>
        </p:nvSpPr>
        <p:spPr/>
        <p:txBody>
          <a:bodyPr>
            <a:normAutofit fontScale="92500" lnSpcReduction="10000"/>
          </a:bodyPr>
          <a:lstStyle/>
          <a:p>
            <a:pPr algn="l"/>
            <a:r>
              <a:rPr lang="en-US" b="1" i="0" dirty="0">
                <a:effectLst/>
                <a:latin typeface="var(--font-family-heading-lesson-markdown)"/>
              </a:rPr>
              <a:t>Modelling</a:t>
            </a:r>
          </a:p>
          <a:p>
            <a:pPr algn="l"/>
            <a:r>
              <a:rPr lang="en-US" b="0" i="0" dirty="0">
                <a:solidFill>
                  <a:srgbClr val="3D3D4E"/>
                </a:solidFill>
                <a:effectLst/>
                <a:latin typeface="Droid Serif"/>
              </a:rPr>
              <a:t>In this step, we create a model to understand the project in the real world. We showcase the model to all the developers. If changes are required, we implement them in this step.</a:t>
            </a:r>
          </a:p>
          <a:p>
            <a:pPr algn="l">
              <a:buFont typeface="Arial" panose="020B0604020202020204" pitchFamily="34" charset="0"/>
              <a:buChar char="•"/>
            </a:pPr>
            <a:r>
              <a:rPr lang="en-US" b="0" i="0" dirty="0">
                <a:solidFill>
                  <a:srgbClr val="3D3D4E"/>
                </a:solidFill>
                <a:effectLst/>
                <a:latin typeface="Droid Serif"/>
              </a:rPr>
              <a:t>We develop a practical model to get a better understanding of the project.</a:t>
            </a:r>
          </a:p>
          <a:p>
            <a:pPr algn="l"/>
            <a:r>
              <a:rPr lang="en-US" b="1" i="0" dirty="0">
                <a:effectLst/>
                <a:latin typeface="var(--font-family-heading-lesson-markdown)"/>
              </a:rPr>
              <a:t>Construction</a:t>
            </a:r>
          </a:p>
          <a:p>
            <a:pPr algn="l"/>
            <a:r>
              <a:rPr lang="en-US" b="0" i="0" dirty="0">
                <a:solidFill>
                  <a:srgbClr val="3D3D4E"/>
                </a:solidFill>
                <a:effectLst/>
                <a:latin typeface="Droid Serif"/>
              </a:rPr>
              <a:t>In this step, we follow a procedure to develop the final product.</a:t>
            </a:r>
          </a:p>
          <a:p>
            <a:pPr algn="l">
              <a:buFont typeface="Arial" panose="020B0604020202020204" pitchFamily="34" charset="0"/>
              <a:buChar char="•"/>
            </a:pPr>
            <a:r>
              <a:rPr lang="en-US" b="0" i="0" dirty="0">
                <a:solidFill>
                  <a:srgbClr val="3D3D4E"/>
                </a:solidFill>
                <a:effectLst/>
                <a:latin typeface="Droid Serif"/>
              </a:rPr>
              <a:t>If any code is required for the project development, we implement it in this phase.</a:t>
            </a:r>
          </a:p>
          <a:p>
            <a:pPr algn="l">
              <a:buFont typeface="Arial" panose="020B0604020202020204" pitchFamily="34" charset="0"/>
              <a:buChar char="•"/>
            </a:pPr>
            <a:r>
              <a:rPr lang="en-US" b="0" i="0" dirty="0">
                <a:solidFill>
                  <a:srgbClr val="3D3D4E"/>
                </a:solidFill>
                <a:effectLst/>
                <a:latin typeface="Droid Serif"/>
              </a:rPr>
              <a:t>We also test the project in this phase.</a:t>
            </a:r>
          </a:p>
          <a:p>
            <a:endParaRPr lang="en-IN" dirty="0"/>
          </a:p>
        </p:txBody>
      </p:sp>
    </p:spTree>
    <p:extLst>
      <p:ext uri="{BB962C8B-B14F-4D97-AF65-F5344CB8AC3E}">
        <p14:creationId xmlns:p14="http://schemas.microsoft.com/office/powerpoint/2010/main" val="132565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A8E5-FCDF-3C8B-421D-AB75624451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42996-6908-27FA-EECF-7AA791D6A668}"/>
              </a:ext>
            </a:extLst>
          </p:cNvPr>
          <p:cNvSpPr>
            <a:spLocks noGrp="1"/>
          </p:cNvSpPr>
          <p:nvPr>
            <p:ph idx="1"/>
          </p:nvPr>
        </p:nvSpPr>
        <p:spPr/>
        <p:txBody>
          <a:bodyPr/>
          <a:lstStyle/>
          <a:p>
            <a:pPr algn="l"/>
            <a:r>
              <a:rPr lang="en-US" b="1" i="0" dirty="0">
                <a:effectLst/>
                <a:latin typeface="var(--font-family-heading-lesson-markdown)"/>
              </a:rPr>
              <a:t>Deployment</a:t>
            </a:r>
          </a:p>
          <a:p>
            <a:pPr algn="l"/>
            <a:r>
              <a:rPr lang="en-US" b="0" i="0" dirty="0">
                <a:solidFill>
                  <a:srgbClr val="3D3D4E"/>
                </a:solidFill>
                <a:effectLst/>
                <a:latin typeface="Droid Serif"/>
              </a:rPr>
              <a:t>In this phase, we submit the project to the clients for their feedback and add any missing requirements.</a:t>
            </a:r>
          </a:p>
          <a:p>
            <a:pPr algn="l">
              <a:buFont typeface="Arial" panose="020B0604020202020204" pitchFamily="34" charset="0"/>
              <a:buChar char="•"/>
            </a:pPr>
            <a:r>
              <a:rPr lang="en-US" b="0" i="0" dirty="0">
                <a:solidFill>
                  <a:srgbClr val="3D3D4E"/>
                </a:solidFill>
                <a:effectLst/>
                <a:latin typeface="Droid Serif"/>
              </a:rPr>
              <a:t>We get the client feedback.</a:t>
            </a:r>
          </a:p>
          <a:p>
            <a:pPr algn="l">
              <a:buFont typeface="Arial" panose="020B0604020202020204" pitchFamily="34" charset="0"/>
              <a:buChar char="•"/>
            </a:pPr>
            <a:r>
              <a:rPr lang="en-US" b="0" i="0" dirty="0">
                <a:solidFill>
                  <a:srgbClr val="3D3D4E"/>
                </a:solidFill>
                <a:effectLst/>
                <a:latin typeface="Droid Serif"/>
              </a:rPr>
              <a:t>Depending on the feedback form, we make the appropriate changes.</a:t>
            </a:r>
          </a:p>
          <a:p>
            <a:endParaRPr lang="en-IN" dirty="0"/>
          </a:p>
        </p:txBody>
      </p:sp>
    </p:spTree>
    <p:extLst>
      <p:ext uri="{BB962C8B-B14F-4D97-AF65-F5344CB8AC3E}">
        <p14:creationId xmlns:p14="http://schemas.microsoft.com/office/powerpoint/2010/main" val="255414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FF1-4B33-A1B1-883E-1DA0727CC2F9}"/>
              </a:ext>
            </a:extLst>
          </p:cNvPr>
          <p:cNvSpPr>
            <a:spLocks noGrp="1"/>
          </p:cNvSpPr>
          <p:nvPr>
            <p:ph type="title"/>
          </p:nvPr>
        </p:nvSpPr>
        <p:spPr/>
        <p:txBody>
          <a:bodyPr>
            <a:normAutofit/>
          </a:bodyPr>
          <a:lstStyle/>
          <a:p>
            <a:pPr algn="ctr"/>
            <a:r>
              <a:rPr lang="en-US" sz="3200" b="1" dirty="0">
                <a:effectLst/>
                <a:latin typeface="Times New Roman" panose="02020603050405020304" pitchFamily="18" charset="0"/>
                <a:ea typeface="Times New Roman" panose="02020603050405020304" pitchFamily="18" charset="0"/>
              </a:rPr>
              <a:t>Process Assessment and Improvement </a:t>
            </a:r>
            <a:endParaRPr lang="en-IN" sz="6600" b="1" dirty="0"/>
          </a:p>
        </p:txBody>
      </p:sp>
      <p:sp>
        <p:nvSpPr>
          <p:cNvPr id="3" name="Content Placeholder 2">
            <a:extLst>
              <a:ext uri="{FF2B5EF4-FFF2-40B4-BE49-F238E27FC236}">
                <a16:creationId xmlns:a16="http://schemas.microsoft.com/office/drawing/2014/main" id="{CD1F0AEB-3C09-4CC6-ACA6-FCB4603A8794}"/>
              </a:ext>
            </a:extLst>
          </p:cNvPr>
          <p:cNvSpPr>
            <a:spLocks noGrp="1"/>
          </p:cNvSpPr>
          <p:nvPr>
            <p:ph idx="1"/>
          </p:nvPr>
        </p:nvSpPr>
        <p:spPr>
          <a:xfrm>
            <a:off x="838200" y="1507524"/>
            <a:ext cx="10515600" cy="4669439"/>
          </a:xfrm>
        </p:spPr>
        <p:txBody>
          <a:bodyPr/>
          <a:lstStyle/>
          <a:p>
            <a:r>
              <a:rPr lang="en-US" b="0" i="0" dirty="0">
                <a:solidFill>
                  <a:srgbClr val="273239"/>
                </a:solidFill>
                <a:effectLst/>
                <a:latin typeface="urw-din"/>
              </a:rPr>
              <a:t>Software Process Assessment is a disciplined and organized examination of the software process which is being used by any organization bases the on the process model.</a:t>
            </a:r>
          </a:p>
          <a:p>
            <a:pPr algn="just" fontAlgn="base"/>
            <a:r>
              <a:rPr lang="en-US" b="1" i="0" dirty="0">
                <a:solidFill>
                  <a:srgbClr val="273239"/>
                </a:solidFill>
                <a:effectLst/>
                <a:latin typeface="urw-din"/>
              </a:rPr>
              <a:t>Types of Software Assessment :</a:t>
            </a:r>
          </a:p>
          <a:p>
            <a:pPr algn="just" fontAlgn="base">
              <a:buFont typeface="Arial" panose="020B0604020202020204" pitchFamily="34" charset="0"/>
              <a:buChar char="•"/>
            </a:pPr>
            <a:r>
              <a:rPr lang="en-US" b="1" i="0" dirty="0">
                <a:solidFill>
                  <a:srgbClr val="273239"/>
                </a:solidFill>
                <a:effectLst/>
                <a:latin typeface="urw-din"/>
              </a:rPr>
              <a:t>Self Assessment : </a:t>
            </a:r>
            <a:r>
              <a:rPr lang="en-US" b="0" i="0" dirty="0">
                <a:solidFill>
                  <a:srgbClr val="273239"/>
                </a:solidFill>
                <a:effectLst/>
                <a:latin typeface="urw-din"/>
              </a:rPr>
              <a:t>This is conducted internally by the people of their own </a:t>
            </a:r>
            <a:r>
              <a:rPr lang="en-US" b="0" i="0" dirty="0" err="1">
                <a:solidFill>
                  <a:srgbClr val="273239"/>
                </a:solidFill>
                <a:effectLst/>
                <a:latin typeface="urw-din"/>
              </a:rPr>
              <a:t>organisation</a:t>
            </a:r>
            <a:r>
              <a:rPr lang="en-US" b="0" i="0" dirty="0">
                <a:solidFill>
                  <a:srgbClr val="273239"/>
                </a:solidFill>
                <a:effectLst/>
                <a:latin typeface="urw-din"/>
              </a:rPr>
              <a:t>. </a:t>
            </a:r>
          </a:p>
          <a:p>
            <a:pPr algn="just" fontAlgn="base">
              <a:buFont typeface="Arial" panose="020B0604020202020204" pitchFamily="34" charset="0"/>
              <a:buChar char="•"/>
            </a:pPr>
            <a:r>
              <a:rPr lang="en-US" b="1" i="0" dirty="0">
                <a:solidFill>
                  <a:srgbClr val="273239"/>
                </a:solidFill>
                <a:effectLst/>
                <a:latin typeface="urw-din"/>
              </a:rPr>
              <a:t>Second Party assessment: </a:t>
            </a:r>
            <a:r>
              <a:rPr lang="en-US" b="0" i="0" dirty="0">
                <a:solidFill>
                  <a:srgbClr val="273239"/>
                </a:solidFill>
                <a:effectLst/>
                <a:latin typeface="urw-din"/>
              </a:rPr>
              <a:t>This is conducted by an external team or people of the own </a:t>
            </a:r>
            <a:r>
              <a:rPr lang="en-US" b="0" i="0" dirty="0" err="1">
                <a:solidFill>
                  <a:srgbClr val="273239"/>
                </a:solidFill>
                <a:effectLst/>
                <a:latin typeface="urw-din"/>
              </a:rPr>
              <a:t>organisation</a:t>
            </a:r>
            <a:r>
              <a:rPr lang="en-US" b="0" i="0" dirty="0">
                <a:solidFill>
                  <a:srgbClr val="273239"/>
                </a:solidFill>
                <a:effectLst/>
                <a:latin typeface="urw-din"/>
              </a:rPr>
              <a:t> are supervised by an external team.</a:t>
            </a:r>
          </a:p>
          <a:p>
            <a:pPr algn="just" fontAlgn="base">
              <a:buFont typeface="Arial" panose="020B0604020202020204" pitchFamily="34" charset="0"/>
              <a:buChar char="•"/>
            </a:pPr>
            <a:r>
              <a:rPr lang="en-US" b="1" i="0" dirty="0">
                <a:solidFill>
                  <a:srgbClr val="273239"/>
                </a:solidFill>
                <a:effectLst/>
                <a:latin typeface="urw-din"/>
              </a:rPr>
              <a:t>Third Party assessment:</a:t>
            </a: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4194774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FAC4-34A8-83B7-21FF-0BB23F3290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555920-6F03-7FCB-D0C9-66CCCB34A45A}"/>
              </a:ext>
            </a:extLst>
          </p:cNvPr>
          <p:cNvSpPr>
            <a:spLocks noGrp="1"/>
          </p:cNvSpPr>
          <p:nvPr>
            <p:ph idx="1"/>
          </p:nvPr>
        </p:nvSpPr>
        <p:spPr/>
        <p:txBody>
          <a:bodyPr/>
          <a:lstStyle/>
          <a:p>
            <a:r>
              <a:rPr lang="en-US" b="0" i="0" dirty="0">
                <a:solidFill>
                  <a:srgbClr val="273239"/>
                </a:solidFill>
                <a:effectLst/>
                <a:latin typeface="urw-din"/>
              </a:rPr>
              <a:t>In an ideal case Software Process Assessment should be performed in a transparent, open and collaborative environment. </a:t>
            </a:r>
          </a:p>
          <a:p>
            <a:r>
              <a:rPr lang="en-US" b="0" i="0" dirty="0">
                <a:solidFill>
                  <a:srgbClr val="273239"/>
                </a:solidFill>
                <a:effectLst/>
                <a:latin typeface="urw-din"/>
              </a:rPr>
              <a:t>This is very important for the improvement of the software and the development of the product. </a:t>
            </a:r>
          </a:p>
          <a:p>
            <a:r>
              <a:rPr lang="en-US" b="0" i="0" dirty="0">
                <a:solidFill>
                  <a:srgbClr val="273239"/>
                </a:solidFill>
                <a:effectLst/>
                <a:latin typeface="urw-din"/>
              </a:rPr>
              <a:t>The results of the Software Process Assessment are confidential and are only accessible to the company.</a:t>
            </a:r>
          </a:p>
          <a:p>
            <a:r>
              <a:rPr lang="en-US" b="0" i="0" dirty="0">
                <a:solidFill>
                  <a:srgbClr val="273239"/>
                </a:solidFill>
                <a:effectLst/>
                <a:latin typeface="urw-din"/>
              </a:rPr>
              <a:t> The assessment team must contain at least one person from the organization that is being assessed. </a:t>
            </a:r>
            <a:endParaRPr lang="en-IN" dirty="0"/>
          </a:p>
        </p:txBody>
      </p:sp>
    </p:spTree>
    <p:extLst>
      <p:ext uri="{BB962C8B-B14F-4D97-AF65-F5344CB8AC3E}">
        <p14:creationId xmlns:p14="http://schemas.microsoft.com/office/powerpoint/2010/main" val="3316272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E3F3-A116-E297-366F-BF7F8D6E3D4E}"/>
              </a:ext>
            </a:extLst>
          </p:cNvPr>
          <p:cNvSpPr>
            <a:spLocks noGrp="1"/>
          </p:cNvSpPr>
          <p:nvPr>
            <p:ph type="title"/>
          </p:nvPr>
        </p:nvSpPr>
        <p:spPr/>
        <p:txBody>
          <a:bodyPr/>
          <a:lstStyle/>
          <a:p>
            <a:r>
              <a:rPr lang="en-IN" b="1" i="0" dirty="0">
                <a:solidFill>
                  <a:srgbClr val="273239"/>
                </a:solidFill>
                <a:effectLst/>
                <a:latin typeface="urw-din"/>
              </a:rPr>
              <a:t>Software Process Maturity Assessment:</a:t>
            </a:r>
            <a:br>
              <a:rPr lang="en-IN" b="1" i="0" dirty="0">
                <a:solidFill>
                  <a:srgbClr val="273239"/>
                </a:solidFill>
                <a:effectLst/>
                <a:latin typeface="urw-din"/>
              </a:rPr>
            </a:br>
            <a:endParaRPr lang="en-IN" dirty="0"/>
          </a:p>
        </p:txBody>
      </p:sp>
      <p:sp>
        <p:nvSpPr>
          <p:cNvPr id="3" name="Content Placeholder 2">
            <a:extLst>
              <a:ext uri="{FF2B5EF4-FFF2-40B4-BE49-F238E27FC236}">
                <a16:creationId xmlns:a16="http://schemas.microsoft.com/office/drawing/2014/main" id="{D5BB4476-0DA0-34E6-40D8-047674FBD896}"/>
              </a:ext>
            </a:extLst>
          </p:cNvPr>
          <p:cNvSpPr>
            <a:spLocks noGrp="1"/>
          </p:cNvSpPr>
          <p:nvPr>
            <p:ph idx="1"/>
          </p:nvPr>
        </p:nvSpPr>
        <p:spPr/>
        <p:txBody>
          <a:bodyPr/>
          <a:lstStyle/>
          <a:p>
            <a:r>
              <a:rPr lang="en-US" b="0" i="0" dirty="0">
                <a:solidFill>
                  <a:srgbClr val="273239"/>
                </a:solidFill>
                <a:effectLst/>
                <a:latin typeface="urw-din"/>
              </a:rPr>
              <a:t>The scope of Software Process Assessment includes many components like it should cover all the processes in the </a:t>
            </a:r>
            <a:r>
              <a:rPr lang="en-US" b="0" i="0" dirty="0" err="1">
                <a:solidFill>
                  <a:srgbClr val="273239"/>
                </a:solidFill>
                <a:effectLst/>
                <a:latin typeface="urw-din"/>
              </a:rPr>
              <a:t>organisation</a:t>
            </a:r>
            <a:r>
              <a:rPr lang="en-US" b="0" i="0" dirty="0">
                <a:solidFill>
                  <a:srgbClr val="273239"/>
                </a:solidFill>
                <a:effectLst/>
                <a:latin typeface="urw-din"/>
              </a:rPr>
              <a:t>, a selected subset of the software process or a specific project. The idea of process maturity serves as the foundation for the majority of standard-based process evaluation methodologies.</a:t>
            </a:r>
          </a:p>
          <a:p>
            <a:r>
              <a:rPr lang="en-US" b="0" i="0" dirty="0">
                <a:solidFill>
                  <a:srgbClr val="273239"/>
                </a:solidFill>
                <a:effectLst/>
                <a:latin typeface="urw-din"/>
              </a:rPr>
              <a:t>Process maturity is important when the </a:t>
            </a:r>
            <a:r>
              <a:rPr lang="en-US" b="0" i="0" dirty="0" err="1">
                <a:solidFill>
                  <a:srgbClr val="273239"/>
                </a:solidFill>
                <a:effectLst/>
                <a:latin typeface="urw-din"/>
              </a:rPr>
              <a:t>organisation</a:t>
            </a:r>
            <a:r>
              <a:rPr lang="en-US" b="0" i="0" dirty="0">
                <a:solidFill>
                  <a:srgbClr val="273239"/>
                </a:solidFill>
                <a:effectLst/>
                <a:latin typeface="urw-din"/>
              </a:rPr>
              <a:t> intended to embark on a long term improvement strategy. </a:t>
            </a:r>
            <a:endParaRPr lang="en-IN" dirty="0"/>
          </a:p>
        </p:txBody>
      </p:sp>
    </p:spTree>
    <p:extLst>
      <p:ext uri="{BB962C8B-B14F-4D97-AF65-F5344CB8AC3E}">
        <p14:creationId xmlns:p14="http://schemas.microsoft.com/office/powerpoint/2010/main" val="56799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C930-BE3C-68EC-7BA8-BF34171026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25B3EE-1C60-411E-15CA-7909B76E9F46}"/>
              </a:ext>
            </a:extLst>
          </p:cNvPr>
          <p:cNvSpPr>
            <a:spLocks noGrp="1"/>
          </p:cNvSpPr>
          <p:nvPr>
            <p:ph idx="1"/>
          </p:nvPr>
        </p:nvSpPr>
        <p:spPr/>
        <p:txBody>
          <a:bodyPr/>
          <a:lstStyle/>
          <a:p>
            <a:pPr algn="l" fontAlgn="base"/>
            <a:r>
              <a:rPr lang="en-US" b="0" i="0" dirty="0">
                <a:effectLst/>
                <a:latin typeface="Inter"/>
              </a:rPr>
              <a:t>Software processes are assessed to ensure their ability to control the cost, time and quality of software. Assessment is done to improve the software process followed by an organization.</a:t>
            </a:r>
          </a:p>
          <a:p>
            <a:pPr algn="l" fontAlgn="base"/>
            <a:r>
              <a:rPr lang="en-US" b="0" i="0" dirty="0">
                <a:effectLst/>
                <a:latin typeface="Inter"/>
              </a:rPr>
              <a:t>Software Process Improvement (SPI) Cycle includes:</a:t>
            </a:r>
          </a:p>
          <a:p>
            <a:pPr algn="l" fontAlgn="base">
              <a:buFont typeface="Arial" panose="020B0604020202020204" pitchFamily="34" charset="0"/>
              <a:buChar char="•"/>
            </a:pPr>
            <a:r>
              <a:rPr lang="en-US" b="0" i="0" dirty="0">
                <a:effectLst/>
                <a:latin typeface="Inter"/>
              </a:rPr>
              <a:t>Process measurement</a:t>
            </a:r>
          </a:p>
          <a:p>
            <a:pPr algn="l" fontAlgn="base">
              <a:buFont typeface="Arial" panose="020B0604020202020204" pitchFamily="34" charset="0"/>
              <a:buChar char="•"/>
            </a:pPr>
            <a:r>
              <a:rPr lang="en-US" b="0" i="0" dirty="0">
                <a:effectLst/>
                <a:latin typeface="Inter"/>
              </a:rPr>
              <a:t>Process analysis</a:t>
            </a:r>
          </a:p>
          <a:p>
            <a:pPr algn="l" fontAlgn="base">
              <a:buFont typeface="Arial" panose="020B0604020202020204" pitchFamily="34" charset="0"/>
              <a:buChar char="•"/>
            </a:pPr>
            <a:r>
              <a:rPr lang="en-US" b="0" i="0" dirty="0">
                <a:effectLst/>
                <a:latin typeface="Inter"/>
              </a:rPr>
              <a:t>Process change</a:t>
            </a:r>
          </a:p>
          <a:p>
            <a:endParaRPr lang="en-IN" dirty="0"/>
          </a:p>
        </p:txBody>
      </p:sp>
    </p:spTree>
    <p:extLst>
      <p:ext uri="{BB962C8B-B14F-4D97-AF65-F5344CB8AC3E}">
        <p14:creationId xmlns:p14="http://schemas.microsoft.com/office/powerpoint/2010/main" val="769105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06F6-955E-1627-BB58-A15D555D51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47005-DD91-67A4-05D5-96B147C9F38E}"/>
              </a:ext>
            </a:extLst>
          </p:cNvPr>
          <p:cNvSpPr>
            <a:spLocks noGrp="1"/>
          </p:cNvSpPr>
          <p:nvPr>
            <p:ph idx="1"/>
          </p:nvPr>
        </p:nvSpPr>
        <p:spPr/>
        <p:txBody>
          <a:bodyPr/>
          <a:lstStyle/>
          <a:p>
            <a:pPr algn="l" fontAlgn="base"/>
            <a:r>
              <a:rPr lang="en-US" b="0" i="0" dirty="0">
                <a:effectLst/>
                <a:latin typeface="Inter"/>
              </a:rPr>
              <a:t>Different approaches towards process assessment include</a:t>
            </a:r>
          </a:p>
          <a:p>
            <a:pPr algn="l" fontAlgn="base"/>
            <a:r>
              <a:rPr lang="en-US" b="1" i="0" dirty="0">
                <a:solidFill>
                  <a:srgbClr val="141C3A"/>
                </a:solidFill>
                <a:effectLst/>
                <a:latin typeface="Inter"/>
              </a:rPr>
              <a:t>CMM (Capability Maturity Model) and CMMI (Capability Maturity Model Integration)</a:t>
            </a:r>
          </a:p>
          <a:p>
            <a:pPr algn="l" fontAlgn="base"/>
            <a:endParaRPr lang="en-US" b="1" dirty="0">
              <a:solidFill>
                <a:srgbClr val="141C3A"/>
              </a:solidFill>
              <a:latin typeface="Inter"/>
            </a:endParaRPr>
          </a:p>
          <a:p>
            <a:pPr algn="l" fontAlgn="base"/>
            <a:r>
              <a:rPr lang="en-US" b="0" i="0" dirty="0">
                <a:effectLst/>
                <a:latin typeface="Inter"/>
              </a:rPr>
              <a:t>CMM was developed by SEI (Software Engineering Institute) and evolved into CMMI later. It is an approach based on which an organization’s process maturity is determined.</a:t>
            </a:r>
            <a:endParaRPr lang="en-US" b="1" i="0" dirty="0">
              <a:solidFill>
                <a:srgbClr val="141C3A"/>
              </a:solidFill>
              <a:effectLst/>
              <a:latin typeface="Inter"/>
            </a:endParaRPr>
          </a:p>
          <a:p>
            <a:endParaRPr lang="en-IN" dirty="0"/>
          </a:p>
        </p:txBody>
      </p:sp>
    </p:spTree>
    <p:extLst>
      <p:ext uri="{BB962C8B-B14F-4D97-AF65-F5344CB8AC3E}">
        <p14:creationId xmlns:p14="http://schemas.microsoft.com/office/powerpoint/2010/main" val="282832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9524B-DD7B-4847-4439-BC51DCA5DF19}"/>
              </a:ext>
            </a:extLst>
          </p:cNvPr>
          <p:cNvSpPr>
            <a:spLocks noGrp="1"/>
          </p:cNvSpPr>
          <p:nvPr>
            <p:ph idx="1"/>
          </p:nvPr>
        </p:nvSpPr>
        <p:spPr>
          <a:xfrm>
            <a:off x="838200" y="362465"/>
            <a:ext cx="10515600" cy="5814498"/>
          </a:xfrm>
        </p:spPr>
        <p:txBody>
          <a:bodyPr>
            <a:normAutofit fontScale="92500" lnSpcReduction="20000"/>
          </a:bodyPr>
          <a:lstStyle/>
          <a:p>
            <a:pPr algn="l" fontAlgn="base"/>
            <a:r>
              <a:rPr lang="en-US" b="0" i="0" dirty="0">
                <a:effectLst/>
                <a:latin typeface="Inter"/>
              </a:rPr>
              <a:t>CMM’s </a:t>
            </a:r>
            <a:r>
              <a:rPr lang="en-US" b="1" i="0" dirty="0">
                <a:effectLst/>
                <a:latin typeface="Inter"/>
              </a:rPr>
              <a:t>five</a:t>
            </a:r>
            <a:r>
              <a:rPr lang="en-US" b="0" i="0" dirty="0">
                <a:effectLst/>
                <a:latin typeface="Inter"/>
              </a:rPr>
              <a:t> maturity levels:</a:t>
            </a:r>
          </a:p>
          <a:p>
            <a:pPr algn="l" fontAlgn="base">
              <a:buFont typeface="+mj-lt"/>
              <a:buAutoNum type="arabicPeriod"/>
            </a:pPr>
            <a:r>
              <a:rPr lang="en-US" b="1" i="0" dirty="0">
                <a:effectLst/>
                <a:latin typeface="Inter"/>
              </a:rPr>
              <a:t>Initial Level</a:t>
            </a:r>
            <a:r>
              <a:rPr lang="en-US" b="0" i="0" dirty="0">
                <a:effectLst/>
                <a:latin typeface="Inter"/>
              </a:rPr>
              <a:t>: Processes are not organized and the success of a project depends only on the competence of the individual working on it. May not be able to repeat past successes in future projects. The probability of exceeding the estimated cost and schedule is high.</a:t>
            </a:r>
          </a:p>
          <a:p>
            <a:pPr algn="l" fontAlgn="base">
              <a:buFont typeface="+mj-lt"/>
              <a:buAutoNum type="arabicPeriod"/>
            </a:pPr>
            <a:r>
              <a:rPr lang="en-US" b="1" i="0" dirty="0">
                <a:effectLst/>
                <a:latin typeface="Inter"/>
              </a:rPr>
              <a:t>Repeatable Level</a:t>
            </a:r>
            <a:r>
              <a:rPr lang="en-US" b="0" i="0" dirty="0">
                <a:effectLst/>
                <a:latin typeface="Inter"/>
              </a:rPr>
              <a:t>: In this level, successes of the past could be repeated because the organization uses project management techniques to track cost and schedule. Management according to a documented plan helps in the improved process.</a:t>
            </a:r>
          </a:p>
          <a:p>
            <a:pPr algn="l" fontAlgn="base">
              <a:buFont typeface="+mj-lt"/>
              <a:buAutoNum type="arabicPeriod"/>
            </a:pPr>
            <a:r>
              <a:rPr lang="en-US" b="1" i="0" dirty="0">
                <a:effectLst/>
                <a:latin typeface="Inter"/>
              </a:rPr>
              <a:t>Defined Level</a:t>
            </a:r>
            <a:r>
              <a:rPr lang="en-US" b="0" i="0" dirty="0">
                <a:effectLst/>
                <a:latin typeface="Inter"/>
              </a:rPr>
              <a:t>: Organization’s set of standard processes are defined and are slightly modified to incorporate each project demands. This provides consistency throughout the works of the organization.</a:t>
            </a:r>
          </a:p>
          <a:p>
            <a:pPr algn="l" fontAlgn="base">
              <a:buFont typeface="+mj-lt"/>
              <a:buAutoNum type="arabicPeriod"/>
            </a:pPr>
            <a:r>
              <a:rPr lang="en-US" b="1" i="0" dirty="0">
                <a:effectLst/>
                <a:latin typeface="Inter"/>
              </a:rPr>
              <a:t>Managed</a:t>
            </a:r>
            <a:r>
              <a:rPr lang="en-US" b="0" i="0" dirty="0">
                <a:effectLst/>
                <a:latin typeface="Inter"/>
              </a:rPr>
              <a:t> </a:t>
            </a:r>
            <a:r>
              <a:rPr lang="en-US" b="1" i="0" dirty="0">
                <a:effectLst/>
                <a:latin typeface="Inter"/>
              </a:rPr>
              <a:t>Level</a:t>
            </a:r>
            <a:r>
              <a:rPr lang="en-US" b="0" i="0" dirty="0">
                <a:effectLst/>
                <a:latin typeface="Inter"/>
              </a:rPr>
              <a:t>: Management of processes using quantitative techniques improves performance. Processes are assessed through data collection and analysis.</a:t>
            </a:r>
          </a:p>
          <a:p>
            <a:pPr algn="l" fontAlgn="base">
              <a:buFont typeface="+mj-lt"/>
              <a:buAutoNum type="arabicPeriod"/>
            </a:pPr>
            <a:r>
              <a:rPr lang="en-US" b="1" i="0" dirty="0">
                <a:effectLst/>
                <a:latin typeface="Inter"/>
              </a:rPr>
              <a:t>Optimizing Level</a:t>
            </a:r>
            <a:r>
              <a:rPr lang="en-US" b="0" i="0" dirty="0">
                <a:effectLst/>
                <a:latin typeface="Inter"/>
              </a:rPr>
              <a:t>: Processes are monitored and improved through feedback from current work. Innovative techniques are applied to cope with changing business objectives and the environment.</a:t>
            </a:r>
          </a:p>
          <a:p>
            <a:endParaRPr lang="en-IN" dirty="0"/>
          </a:p>
        </p:txBody>
      </p:sp>
    </p:spTree>
    <p:extLst>
      <p:ext uri="{BB962C8B-B14F-4D97-AF65-F5344CB8AC3E}">
        <p14:creationId xmlns:p14="http://schemas.microsoft.com/office/powerpoint/2010/main" val="60950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5651F-87E6-4334-A203-D6E50742A457}"/>
              </a:ext>
            </a:extLst>
          </p:cNvPr>
          <p:cNvSpPr>
            <a:spLocks noGrp="1"/>
          </p:cNvSpPr>
          <p:nvPr>
            <p:ph idx="1"/>
          </p:nvPr>
        </p:nvSpPr>
        <p:spPr>
          <a:xfrm>
            <a:off x="838200" y="597160"/>
            <a:ext cx="10515600" cy="5579804"/>
          </a:xfrm>
        </p:spPr>
        <p:txBody>
          <a:bodyPr>
            <a:norm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Computer software is a product or program code developed by software engineers.</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The applications of computer software are: Telecommunication, military, medical sciences, online shopping, office products, IT industry etc.</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A Software consists of data and the related documents.</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The software is the key element in all computer based systems and products.</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The main purpose behind software engineering is to give a framework for building a software with best quality.</a:t>
            </a:r>
          </a:p>
          <a:p>
            <a:endParaRPr lang="en-IN" dirty="0"/>
          </a:p>
        </p:txBody>
      </p:sp>
    </p:spTree>
    <p:extLst>
      <p:ext uri="{BB962C8B-B14F-4D97-AF65-F5344CB8AC3E}">
        <p14:creationId xmlns:p14="http://schemas.microsoft.com/office/powerpoint/2010/main" val="1689189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9BCE0-397E-B244-6FAC-52D9F7E700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06A42-F88A-961C-3056-534C7CA052E1}"/>
              </a:ext>
            </a:extLst>
          </p:cNvPr>
          <p:cNvSpPr>
            <a:spLocks noGrp="1"/>
          </p:cNvSpPr>
          <p:nvPr>
            <p:ph idx="1"/>
          </p:nvPr>
        </p:nvSpPr>
        <p:spPr/>
        <p:txBody>
          <a:bodyPr/>
          <a:lstStyle/>
          <a:p>
            <a:pPr algn="l" fontAlgn="base"/>
            <a:r>
              <a:rPr lang="en-US" b="1" i="0" dirty="0">
                <a:effectLst/>
                <a:latin typeface="Inter"/>
              </a:rPr>
              <a:t>CMMI </a:t>
            </a:r>
            <a:r>
              <a:rPr lang="en-US" b="0" i="0" dirty="0">
                <a:effectLst/>
                <a:latin typeface="Inter"/>
              </a:rPr>
              <a:t>maturity levels include:</a:t>
            </a:r>
          </a:p>
          <a:p>
            <a:pPr algn="l" fontAlgn="base">
              <a:buFont typeface="Arial" panose="020B0604020202020204" pitchFamily="34" charset="0"/>
              <a:buChar char="•"/>
            </a:pPr>
            <a:r>
              <a:rPr lang="en-US" b="0" i="0" dirty="0">
                <a:effectLst/>
                <a:latin typeface="Inter"/>
              </a:rPr>
              <a:t>Initial.</a:t>
            </a:r>
          </a:p>
          <a:p>
            <a:pPr algn="l" fontAlgn="base">
              <a:buFont typeface="Arial" panose="020B0604020202020204" pitchFamily="34" charset="0"/>
              <a:buChar char="•"/>
            </a:pPr>
            <a:r>
              <a:rPr lang="en-US" b="0" i="0" dirty="0">
                <a:effectLst/>
                <a:latin typeface="Inter"/>
              </a:rPr>
              <a:t>Managed.</a:t>
            </a:r>
          </a:p>
          <a:p>
            <a:pPr algn="l" fontAlgn="base">
              <a:buFont typeface="Arial" panose="020B0604020202020204" pitchFamily="34" charset="0"/>
              <a:buChar char="•"/>
            </a:pPr>
            <a:r>
              <a:rPr lang="en-US" b="0" i="0" dirty="0">
                <a:effectLst/>
                <a:latin typeface="Inter"/>
              </a:rPr>
              <a:t>Defined.</a:t>
            </a:r>
          </a:p>
          <a:p>
            <a:pPr algn="l" fontAlgn="base">
              <a:buFont typeface="Arial" panose="020B0604020202020204" pitchFamily="34" charset="0"/>
              <a:buChar char="•"/>
            </a:pPr>
            <a:r>
              <a:rPr lang="en-US" b="0" i="0" dirty="0">
                <a:effectLst/>
                <a:latin typeface="Inter"/>
              </a:rPr>
              <a:t>Quantitatively Managed.</a:t>
            </a:r>
          </a:p>
          <a:p>
            <a:pPr algn="l" fontAlgn="base">
              <a:buFont typeface="Arial" panose="020B0604020202020204" pitchFamily="34" charset="0"/>
              <a:buChar char="•"/>
            </a:pPr>
            <a:r>
              <a:rPr lang="en-US" b="0" i="0" dirty="0">
                <a:effectLst/>
                <a:latin typeface="Inter"/>
              </a:rPr>
              <a:t>Optimized.</a:t>
            </a:r>
          </a:p>
          <a:p>
            <a:endParaRPr lang="en-IN" dirty="0"/>
          </a:p>
        </p:txBody>
      </p:sp>
    </p:spTree>
    <p:extLst>
      <p:ext uri="{BB962C8B-B14F-4D97-AF65-F5344CB8AC3E}">
        <p14:creationId xmlns:p14="http://schemas.microsoft.com/office/powerpoint/2010/main" val="2173012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2612E-A42B-5CE5-BEAB-8E9A5743A103}"/>
              </a:ext>
            </a:extLst>
          </p:cNvPr>
          <p:cNvSpPr>
            <a:spLocks noGrp="1"/>
          </p:cNvSpPr>
          <p:nvPr>
            <p:ph idx="1"/>
          </p:nvPr>
        </p:nvSpPr>
        <p:spPr>
          <a:xfrm>
            <a:off x="838200" y="930876"/>
            <a:ext cx="10515600" cy="5246087"/>
          </a:xfrm>
        </p:spPr>
        <p:txBody>
          <a:bodyPr>
            <a:normAutofit fontScale="85000" lnSpcReduction="10000"/>
          </a:bodyPr>
          <a:lstStyle/>
          <a:p>
            <a:pPr algn="l" fontAlgn="base"/>
            <a:r>
              <a:rPr lang="en-US" b="1" i="0" dirty="0">
                <a:effectLst/>
                <a:latin typeface="Inter"/>
              </a:rPr>
              <a:t>CMMI </a:t>
            </a:r>
            <a:r>
              <a:rPr lang="en-US" b="0" i="0" dirty="0">
                <a:effectLst/>
                <a:latin typeface="Inter"/>
              </a:rPr>
              <a:t>capability levels include:</a:t>
            </a:r>
          </a:p>
          <a:p>
            <a:pPr algn="l" fontAlgn="base">
              <a:buFont typeface="Arial" panose="020B0604020202020204" pitchFamily="34" charset="0"/>
              <a:buChar char="•"/>
            </a:pPr>
            <a:r>
              <a:rPr lang="en-US" b="1" i="0" dirty="0">
                <a:effectLst/>
                <a:latin typeface="Inter"/>
              </a:rPr>
              <a:t>Level 0: Incomplete</a:t>
            </a:r>
            <a:r>
              <a:rPr lang="en-US" b="0" i="0" dirty="0">
                <a:effectLst/>
                <a:latin typeface="Inter"/>
              </a:rPr>
              <a:t> – Incomplete processes are processes that are not performed or partially performed.</a:t>
            </a:r>
          </a:p>
          <a:p>
            <a:pPr algn="l" fontAlgn="base">
              <a:buFont typeface="Arial" panose="020B0604020202020204" pitchFamily="34" charset="0"/>
              <a:buChar char="•"/>
            </a:pPr>
            <a:r>
              <a:rPr lang="en-US" b="1" i="0" dirty="0">
                <a:effectLst/>
                <a:latin typeface="Inter"/>
              </a:rPr>
              <a:t>Level 1: Performed</a:t>
            </a:r>
            <a:r>
              <a:rPr lang="en-US" b="0" i="0" dirty="0">
                <a:effectLst/>
                <a:latin typeface="Inter"/>
              </a:rPr>
              <a:t> – Specific goals are satisfied by processes and yet certain objectives related to quality, cost and schedule are not met. Useful work can be done.</a:t>
            </a:r>
          </a:p>
          <a:p>
            <a:pPr algn="l" fontAlgn="base">
              <a:buFont typeface="Arial" panose="020B0604020202020204" pitchFamily="34" charset="0"/>
              <a:buChar char="•"/>
            </a:pPr>
            <a:r>
              <a:rPr lang="en-US" b="1" i="0" dirty="0">
                <a:effectLst/>
                <a:latin typeface="Inter"/>
              </a:rPr>
              <a:t>Level 2: Managed</a:t>
            </a:r>
            <a:r>
              <a:rPr lang="en-US" b="0" i="0" dirty="0">
                <a:effectLst/>
                <a:latin typeface="Inter"/>
              </a:rPr>
              <a:t> – Cost, quality and schedule are managed and processes are monitored by management techniques.</a:t>
            </a:r>
          </a:p>
          <a:p>
            <a:pPr algn="l" fontAlgn="base">
              <a:buFont typeface="Arial" panose="020B0604020202020204" pitchFamily="34" charset="0"/>
              <a:buChar char="•"/>
            </a:pPr>
            <a:r>
              <a:rPr lang="en-US" b="1" i="0" dirty="0">
                <a:effectLst/>
                <a:latin typeface="Inter"/>
              </a:rPr>
              <a:t>Level 3: Defined </a:t>
            </a:r>
            <a:r>
              <a:rPr lang="en-US" b="0" i="0" dirty="0">
                <a:effectLst/>
                <a:latin typeface="Inter"/>
              </a:rPr>
              <a:t>– It includes management and additionally follow the organization’s specified set of standard processes which are altered for each project.</a:t>
            </a:r>
          </a:p>
          <a:p>
            <a:pPr algn="l" fontAlgn="base">
              <a:buFont typeface="Arial" panose="020B0604020202020204" pitchFamily="34" charset="0"/>
              <a:buChar char="•"/>
            </a:pPr>
            <a:r>
              <a:rPr lang="en-US" b="1" i="0" dirty="0">
                <a:effectLst/>
                <a:latin typeface="Inter"/>
              </a:rPr>
              <a:t>Level 4: Quantitatively Managed</a:t>
            </a:r>
            <a:r>
              <a:rPr lang="en-US" b="0" i="0" dirty="0">
                <a:effectLst/>
                <a:latin typeface="Inter"/>
              </a:rPr>
              <a:t> – Statistical and quantitative techniques are used for the management of processes.</a:t>
            </a:r>
          </a:p>
          <a:p>
            <a:pPr algn="l" fontAlgn="base">
              <a:buFont typeface="Arial" panose="020B0604020202020204" pitchFamily="34" charset="0"/>
              <a:buChar char="•"/>
            </a:pPr>
            <a:r>
              <a:rPr lang="en-US" b="1" i="0" dirty="0">
                <a:effectLst/>
                <a:latin typeface="Inter"/>
              </a:rPr>
              <a:t>Level 5: Optimized –</a:t>
            </a:r>
            <a:r>
              <a:rPr lang="en-US" b="0" i="0" dirty="0">
                <a:effectLst/>
                <a:latin typeface="Inter"/>
              </a:rPr>
              <a:t> It focuses on continuous improvement of Quantitatively Managed process through innovations and nature of processes.</a:t>
            </a:r>
          </a:p>
          <a:p>
            <a:endParaRPr lang="en-IN" dirty="0"/>
          </a:p>
        </p:txBody>
      </p:sp>
    </p:spTree>
    <p:extLst>
      <p:ext uri="{BB962C8B-B14F-4D97-AF65-F5344CB8AC3E}">
        <p14:creationId xmlns:p14="http://schemas.microsoft.com/office/powerpoint/2010/main" val="2898749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8304-298F-783C-FBA9-5A09DC3ABE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D62CC5-22CA-8A03-4CEC-9DBCDB91FF8A}"/>
              </a:ext>
            </a:extLst>
          </p:cNvPr>
          <p:cNvSpPr>
            <a:spLocks noGrp="1"/>
          </p:cNvSpPr>
          <p:nvPr>
            <p:ph idx="1"/>
          </p:nvPr>
        </p:nvSpPr>
        <p:spPr/>
        <p:txBody>
          <a:bodyPr/>
          <a:lstStyle/>
          <a:p>
            <a:pPr algn="l" fontAlgn="base"/>
            <a:r>
              <a:rPr lang="en-US" b="1" i="0" dirty="0">
                <a:solidFill>
                  <a:srgbClr val="141C3A"/>
                </a:solidFill>
                <a:effectLst/>
                <a:latin typeface="Inter"/>
              </a:rPr>
              <a:t>Standard CMMI Appraisal Method for Process Improvement ( SCAMPI)</a:t>
            </a:r>
          </a:p>
          <a:p>
            <a:pPr algn="l" fontAlgn="base"/>
            <a:r>
              <a:rPr lang="en-US" b="0" i="0" dirty="0">
                <a:effectLst/>
                <a:latin typeface="Inter"/>
              </a:rPr>
              <a:t>It is a method used by Software Engineering Institute (SEI) for providing quality ratings with respect to Capability Maturity Model Integration (CMMI). Assessment includes five phases initiating, diagnosing, establishing, acting and learning. The appraisal process includes preparation, on-site activities, findings and ratings, final reporting etc.</a:t>
            </a:r>
          </a:p>
          <a:p>
            <a:endParaRPr lang="en-IN" dirty="0"/>
          </a:p>
        </p:txBody>
      </p:sp>
    </p:spTree>
    <p:extLst>
      <p:ext uri="{BB962C8B-B14F-4D97-AF65-F5344CB8AC3E}">
        <p14:creationId xmlns:p14="http://schemas.microsoft.com/office/powerpoint/2010/main" val="2266899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345A-0547-DB5C-5C5B-BA2C6DB22E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D24962-E63F-FB22-FFE1-A8B7D4A86D79}"/>
              </a:ext>
            </a:extLst>
          </p:cNvPr>
          <p:cNvSpPr>
            <a:spLocks noGrp="1"/>
          </p:cNvSpPr>
          <p:nvPr>
            <p:ph idx="1"/>
          </p:nvPr>
        </p:nvSpPr>
        <p:spPr/>
        <p:txBody>
          <a:bodyPr>
            <a:normAutofit fontScale="92500" lnSpcReduction="10000"/>
          </a:bodyPr>
          <a:lstStyle/>
          <a:p>
            <a:pPr algn="l" fontAlgn="base"/>
            <a:r>
              <a:rPr lang="en-US" b="1" i="0" dirty="0">
                <a:solidFill>
                  <a:srgbClr val="141C3A"/>
                </a:solidFill>
                <a:effectLst/>
                <a:latin typeface="Inter"/>
              </a:rPr>
              <a:t>CMM Based Appraisal for Internal Process Improvement (CBA IPI)</a:t>
            </a:r>
          </a:p>
          <a:p>
            <a:pPr algn="l" fontAlgn="base"/>
            <a:r>
              <a:rPr lang="en-US" b="0" i="0" dirty="0">
                <a:effectLst/>
                <a:latin typeface="Inter"/>
              </a:rPr>
              <a:t>It is an SEI CMM(Capability Maturity Model) based assessment method that provides diagnostics, enables and encourages an organization to understand its maturity. It gives the organization an insight into its software development capability by assessing the strength and weakness of the current process.</a:t>
            </a:r>
          </a:p>
          <a:p>
            <a:pPr algn="l" fontAlgn="base"/>
            <a:r>
              <a:rPr lang="en-US" b="1" i="0" dirty="0">
                <a:solidFill>
                  <a:srgbClr val="141C3A"/>
                </a:solidFill>
                <a:effectLst/>
                <a:latin typeface="Inter"/>
              </a:rPr>
              <a:t>SPICE(ISO/IEC15504)</a:t>
            </a:r>
          </a:p>
          <a:p>
            <a:pPr algn="l" fontAlgn="base"/>
            <a:r>
              <a:rPr lang="en-US" b="0" i="0" dirty="0">
                <a:effectLst/>
                <a:latin typeface="Inter"/>
              </a:rPr>
              <a:t>This standard is one of the joint mission of the International Organization for Standardization (ISO) and the International Electrotechnical Commission (IEC). They assist organizations in developing an objective evaluation of the effectiveness of a software process and related business management functions.</a:t>
            </a:r>
          </a:p>
          <a:p>
            <a:endParaRPr lang="en-IN" dirty="0"/>
          </a:p>
        </p:txBody>
      </p:sp>
    </p:spTree>
    <p:extLst>
      <p:ext uri="{BB962C8B-B14F-4D97-AF65-F5344CB8AC3E}">
        <p14:creationId xmlns:p14="http://schemas.microsoft.com/office/powerpoint/2010/main" val="182817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3F93-CBF8-0870-9E40-855C3BBCFE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AED13C-8BED-46D8-1DF7-3B84C87CBD65}"/>
              </a:ext>
            </a:extLst>
          </p:cNvPr>
          <p:cNvSpPr>
            <a:spLocks noGrp="1"/>
          </p:cNvSpPr>
          <p:nvPr>
            <p:ph idx="1"/>
          </p:nvPr>
        </p:nvSpPr>
        <p:spPr/>
        <p:txBody>
          <a:bodyPr/>
          <a:lstStyle/>
          <a:p>
            <a:pPr algn="l" fontAlgn="base"/>
            <a:r>
              <a:rPr lang="en-US" b="0" i="0" dirty="0">
                <a:effectLst/>
                <a:latin typeface="Inter"/>
              </a:rPr>
              <a:t>It consists of six levels as:</a:t>
            </a:r>
          </a:p>
          <a:p>
            <a:pPr algn="l" fontAlgn="base">
              <a:buFont typeface="Arial" panose="020B0604020202020204" pitchFamily="34" charset="0"/>
              <a:buChar char="•"/>
            </a:pPr>
            <a:r>
              <a:rPr lang="en-US" b="0" i="0" dirty="0">
                <a:effectLst/>
                <a:latin typeface="Inter"/>
              </a:rPr>
              <a:t>Not performed.</a:t>
            </a:r>
          </a:p>
          <a:p>
            <a:pPr algn="l" fontAlgn="base">
              <a:buFont typeface="Arial" panose="020B0604020202020204" pitchFamily="34" charset="0"/>
              <a:buChar char="•"/>
            </a:pPr>
            <a:r>
              <a:rPr lang="en-US" b="0" i="0" dirty="0">
                <a:effectLst/>
                <a:latin typeface="Inter"/>
              </a:rPr>
              <a:t>Performed informally.</a:t>
            </a:r>
          </a:p>
          <a:p>
            <a:pPr algn="l" fontAlgn="base">
              <a:buFont typeface="Arial" panose="020B0604020202020204" pitchFamily="34" charset="0"/>
              <a:buChar char="•"/>
            </a:pPr>
            <a:r>
              <a:rPr lang="en-US" b="0" i="0" dirty="0">
                <a:effectLst/>
                <a:latin typeface="Inter"/>
              </a:rPr>
              <a:t>Planned and tracked.</a:t>
            </a:r>
          </a:p>
          <a:p>
            <a:pPr algn="l" fontAlgn="base">
              <a:buFont typeface="Arial" panose="020B0604020202020204" pitchFamily="34" charset="0"/>
              <a:buChar char="•"/>
            </a:pPr>
            <a:r>
              <a:rPr lang="en-US" b="0" i="0" dirty="0">
                <a:effectLst/>
                <a:latin typeface="Inter"/>
              </a:rPr>
              <a:t>Well defined.</a:t>
            </a:r>
          </a:p>
          <a:p>
            <a:pPr algn="l" fontAlgn="base">
              <a:buFont typeface="Arial" panose="020B0604020202020204" pitchFamily="34" charset="0"/>
              <a:buChar char="•"/>
            </a:pPr>
            <a:r>
              <a:rPr lang="en-US" b="0" i="0" dirty="0">
                <a:effectLst/>
                <a:latin typeface="Inter"/>
              </a:rPr>
              <a:t>Quantitatively controlled.</a:t>
            </a:r>
          </a:p>
          <a:p>
            <a:pPr algn="l" fontAlgn="base">
              <a:buFont typeface="Arial" panose="020B0604020202020204" pitchFamily="34" charset="0"/>
              <a:buChar char="•"/>
            </a:pPr>
            <a:r>
              <a:rPr lang="en-US" b="0" i="0" dirty="0">
                <a:effectLst/>
                <a:latin typeface="Inter"/>
              </a:rPr>
              <a:t>Continuously improved.</a:t>
            </a:r>
          </a:p>
          <a:p>
            <a:endParaRPr lang="en-IN" dirty="0"/>
          </a:p>
        </p:txBody>
      </p:sp>
    </p:spTree>
    <p:extLst>
      <p:ext uri="{BB962C8B-B14F-4D97-AF65-F5344CB8AC3E}">
        <p14:creationId xmlns:p14="http://schemas.microsoft.com/office/powerpoint/2010/main" val="82894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0B00-1B7A-D435-869A-31E602E271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8F970A-2CBE-601A-7727-C50B01FE6A62}"/>
              </a:ext>
            </a:extLst>
          </p:cNvPr>
          <p:cNvSpPr>
            <a:spLocks noGrp="1"/>
          </p:cNvSpPr>
          <p:nvPr>
            <p:ph idx="1"/>
          </p:nvPr>
        </p:nvSpPr>
        <p:spPr/>
        <p:txBody>
          <a:bodyPr>
            <a:normAutofit fontScale="85000" lnSpcReduction="20000"/>
          </a:bodyPr>
          <a:lstStyle/>
          <a:p>
            <a:pPr algn="l" fontAlgn="base"/>
            <a:r>
              <a:rPr lang="en-US" b="1" i="0" dirty="0">
                <a:solidFill>
                  <a:srgbClr val="141C3A"/>
                </a:solidFill>
                <a:effectLst/>
                <a:latin typeface="Inter"/>
              </a:rPr>
              <a:t>ISO 9001:2000 for software</a:t>
            </a:r>
          </a:p>
          <a:p>
            <a:pPr algn="l" fontAlgn="base"/>
            <a:r>
              <a:rPr lang="en-US" b="0" i="0" dirty="0">
                <a:effectLst/>
                <a:latin typeface="Inter"/>
              </a:rPr>
              <a:t>It is applied to organizations aiming to improve the overall quality of product, process and services. They evaluate the ability of an organization to consistently provide products that meet customer requirements. Here the main aim of the organization should be enhancing customer satisfaction.</a:t>
            </a:r>
          </a:p>
          <a:p>
            <a:pPr algn="l" fontAlgn="base"/>
            <a:r>
              <a:rPr lang="en-US" b="0" i="0" dirty="0">
                <a:effectLst/>
                <a:latin typeface="Inter"/>
              </a:rPr>
              <a:t>It follows </a:t>
            </a:r>
            <a:r>
              <a:rPr lang="en-US" b="1" i="0" dirty="0">
                <a:effectLst/>
                <a:latin typeface="Inter"/>
              </a:rPr>
              <a:t>Plan Do Check Act </a:t>
            </a:r>
            <a:r>
              <a:rPr lang="en-US" b="0" i="0" dirty="0">
                <a:effectLst/>
                <a:latin typeface="Inter"/>
              </a:rPr>
              <a:t>(PDCA) cycle which includes:</a:t>
            </a:r>
          </a:p>
          <a:p>
            <a:pPr algn="l" fontAlgn="base">
              <a:buFont typeface="Arial" panose="020B0604020202020204" pitchFamily="34" charset="0"/>
              <a:buChar char="•"/>
            </a:pPr>
            <a:r>
              <a:rPr lang="en-US" b="1" i="0" dirty="0">
                <a:effectLst/>
                <a:latin typeface="Inter"/>
              </a:rPr>
              <a:t>Planning </a:t>
            </a:r>
            <a:r>
              <a:rPr lang="en-US" b="0" i="0" dirty="0">
                <a:effectLst/>
                <a:latin typeface="Inter"/>
              </a:rPr>
              <a:t>by defining the processes and their needs required to develop a better-quality product.</a:t>
            </a:r>
          </a:p>
          <a:p>
            <a:pPr algn="l" fontAlgn="base">
              <a:buFont typeface="Arial" panose="020B0604020202020204" pitchFamily="34" charset="0"/>
              <a:buChar char="•"/>
            </a:pPr>
            <a:r>
              <a:rPr lang="en-US" b="1" i="0" dirty="0">
                <a:effectLst/>
                <a:latin typeface="Inter"/>
              </a:rPr>
              <a:t>Doing </a:t>
            </a:r>
            <a:r>
              <a:rPr lang="en-US" b="0" i="0" dirty="0">
                <a:effectLst/>
                <a:latin typeface="Inter"/>
              </a:rPr>
              <a:t>necessary actions according to the plan.</a:t>
            </a:r>
          </a:p>
          <a:p>
            <a:pPr algn="l" fontAlgn="base">
              <a:buFont typeface="Arial" panose="020B0604020202020204" pitchFamily="34" charset="0"/>
              <a:buChar char="•"/>
            </a:pPr>
            <a:r>
              <a:rPr lang="en-US" b="1" i="0" dirty="0">
                <a:effectLst/>
                <a:latin typeface="Inter"/>
              </a:rPr>
              <a:t>Checking </a:t>
            </a:r>
            <a:r>
              <a:rPr lang="en-US" b="0" i="0" dirty="0">
                <a:effectLst/>
                <a:latin typeface="Inter"/>
              </a:rPr>
              <a:t>whether the actions for ensuring quality according to requirements are fulfilled.</a:t>
            </a:r>
          </a:p>
          <a:p>
            <a:pPr algn="l" fontAlgn="base">
              <a:buFont typeface="Arial" panose="020B0604020202020204" pitchFamily="34" charset="0"/>
              <a:buChar char="•"/>
            </a:pPr>
            <a:r>
              <a:rPr lang="en-US" b="1" i="0">
                <a:effectLst/>
                <a:latin typeface="Inter"/>
              </a:rPr>
              <a:t>Acting </a:t>
            </a:r>
            <a:r>
              <a:rPr lang="en-US" b="0" i="0">
                <a:effectLst/>
                <a:latin typeface="Inter"/>
              </a:rPr>
              <a:t>on activities that are used to improve processes in the organization.</a:t>
            </a:r>
          </a:p>
          <a:p>
            <a:endParaRPr lang="en-IN"/>
          </a:p>
        </p:txBody>
      </p:sp>
    </p:spTree>
    <p:extLst>
      <p:ext uri="{BB962C8B-B14F-4D97-AF65-F5344CB8AC3E}">
        <p14:creationId xmlns:p14="http://schemas.microsoft.com/office/powerpoint/2010/main" val="277085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045-6C30-47C2-892A-825B87669E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5C2F53-1EF2-4EE6-8FF5-0DB27ABAF895}"/>
              </a:ext>
            </a:extLst>
          </p:cNvPr>
          <p:cNvSpPr>
            <a:spLocks noGrp="1"/>
          </p:cNvSpPr>
          <p:nvPr>
            <p:ph idx="1"/>
          </p:nvPr>
        </p:nvSpPr>
        <p:spPr/>
        <p:txBody>
          <a:bodyPr/>
          <a:lstStyle/>
          <a:p>
            <a:r>
              <a:rPr lang="en-US" b="0" i="0" dirty="0">
                <a:solidFill>
                  <a:srgbClr val="000000"/>
                </a:solidFill>
                <a:effectLst/>
                <a:latin typeface="arial" panose="020B0604020202020204" pitchFamily="34" charset="0"/>
              </a:rPr>
              <a:t>Software is defined as a collection of programs, documentation and operating procedures.</a:t>
            </a:r>
          </a:p>
          <a:p>
            <a:r>
              <a:rPr lang="en-US" b="0" i="0" dirty="0">
                <a:solidFill>
                  <a:srgbClr val="000000"/>
                </a:solidFill>
                <a:effectLst/>
                <a:latin typeface="arial" panose="020B0604020202020204" pitchFamily="34" charset="0"/>
              </a:rPr>
              <a:t> The </a:t>
            </a:r>
            <a:r>
              <a:rPr lang="en-US" b="1" i="0" dirty="0">
                <a:solidFill>
                  <a:srgbClr val="000000"/>
                </a:solidFill>
                <a:effectLst/>
                <a:latin typeface="arial" panose="020B0604020202020204" pitchFamily="34" charset="0"/>
              </a:rPr>
              <a:t>Institute of Electrical and Electronic Engineers (IEEE)</a:t>
            </a:r>
            <a:r>
              <a:rPr lang="en-US" b="0" i="0" dirty="0">
                <a:solidFill>
                  <a:srgbClr val="000000"/>
                </a:solidFill>
                <a:effectLst/>
                <a:latin typeface="arial" panose="020B0604020202020204" pitchFamily="34" charset="0"/>
              </a:rPr>
              <a:t> defines software as a ‘collection of </a:t>
            </a:r>
            <a:r>
              <a:rPr lang="en-US" b="0" i="0" u="none" strike="noStrike" dirty="0">
                <a:solidFill>
                  <a:srgbClr val="38A8D6"/>
                </a:solidFill>
                <a:effectLst/>
                <a:latin typeface="arial" panose="020B0604020202020204" pitchFamily="34" charset="0"/>
                <a:hlinkClick r:id="rId2"/>
              </a:rPr>
              <a:t>computer</a:t>
            </a:r>
            <a:r>
              <a:rPr lang="en-US" b="0" i="0" dirty="0">
                <a:solidFill>
                  <a:srgbClr val="000000"/>
                </a:solidFill>
                <a:effectLst/>
                <a:latin typeface="arial" panose="020B0604020202020204" pitchFamily="34" charset="0"/>
              </a:rPr>
              <a:t> programs, procedures, rules and associated documentation and data.’</a:t>
            </a:r>
            <a:endParaRPr lang="en-IN" b="1" dirty="0"/>
          </a:p>
        </p:txBody>
      </p:sp>
    </p:spTree>
    <p:extLst>
      <p:ext uri="{BB962C8B-B14F-4D97-AF65-F5344CB8AC3E}">
        <p14:creationId xmlns:p14="http://schemas.microsoft.com/office/powerpoint/2010/main" val="412837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9D83-A3A1-4994-A49C-00249391BE48}"/>
              </a:ext>
            </a:extLst>
          </p:cNvPr>
          <p:cNvSpPr>
            <a:spLocks noGrp="1"/>
          </p:cNvSpPr>
          <p:nvPr>
            <p:ph type="title"/>
          </p:nvPr>
        </p:nvSpPr>
        <p:spPr/>
        <p:txBody>
          <a:bodyPr/>
          <a:lstStyle/>
          <a:p>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0AD9DF95-0577-47F0-85DE-4ADC07909903}"/>
              </a:ext>
            </a:extLst>
          </p:cNvPr>
          <p:cNvSpPr>
            <a:spLocks noGrp="1"/>
          </p:cNvSpPr>
          <p:nvPr>
            <p:ph idx="1"/>
          </p:nvPr>
        </p:nvSpPr>
        <p:spPr>
          <a:xfrm>
            <a:off x="838200" y="457200"/>
            <a:ext cx="10515600" cy="5719763"/>
          </a:xfrm>
        </p:spPr>
        <p:txBody>
          <a:bodyPr>
            <a:normAutofit/>
          </a:bodyPr>
          <a:lstStyle/>
          <a:p>
            <a:r>
              <a:rPr lang="en-US" b="1" i="1" dirty="0">
                <a:solidFill>
                  <a:srgbClr val="273239"/>
                </a:solidFill>
                <a:effectLst/>
                <a:latin typeface="urw-din"/>
              </a:rPr>
              <a:t>Software Engineering</a:t>
            </a:r>
            <a:r>
              <a:rPr lang="en-US" b="0" i="1" dirty="0">
                <a:solidFill>
                  <a:srgbClr val="273239"/>
                </a:solidFill>
                <a:effectLst/>
                <a:latin typeface="urw-din"/>
              </a:rPr>
              <a:t> is a systematic, disciplined, quantifiable study and approach to the design, development, operation, and maintenance of a software system.</a:t>
            </a:r>
          </a:p>
          <a:p>
            <a:pPr algn="l">
              <a:buFont typeface="Arial" panose="020B0604020202020204" pitchFamily="34" charset="0"/>
              <a:buChar char="•"/>
            </a:pPr>
            <a:r>
              <a:rPr lang="en-US" i="1" dirty="0">
                <a:solidFill>
                  <a:srgbClr val="273239"/>
                </a:solidFill>
                <a:latin typeface="urw-din"/>
              </a:rPr>
              <a:t>The establishment and use of sound engineering principles in order to obtain economical software that is reliable and works efficiently on real machines.</a:t>
            </a:r>
          </a:p>
          <a:p>
            <a:pPr algn="l">
              <a:buFont typeface="Arial" panose="020B0604020202020204" pitchFamily="34" charset="0"/>
              <a:buChar char="•"/>
            </a:pPr>
            <a:r>
              <a:rPr lang="en-US" i="1" dirty="0">
                <a:solidFill>
                  <a:srgbClr val="273239"/>
                </a:solidFill>
                <a:latin typeface="urw-din"/>
              </a:rPr>
              <a:t>Software engineering is a systematic and disciplined approach towards the development of the software operation and maintenance.</a:t>
            </a:r>
          </a:p>
          <a:p>
            <a:pPr algn="l">
              <a:buFont typeface="Arial" panose="020B0604020202020204" pitchFamily="34" charset="0"/>
              <a:buChar char="•"/>
            </a:pPr>
            <a:r>
              <a:rPr lang="en-US" i="1" dirty="0">
                <a:solidFill>
                  <a:srgbClr val="273239"/>
                </a:solidFill>
                <a:latin typeface="urw-din"/>
              </a:rPr>
              <a:t>Software engineering is an engineering branch associated with the development of software product using well-defined scientific principles, methods and procedures.</a:t>
            </a:r>
          </a:p>
          <a:p>
            <a:endParaRPr lang="en-IN" dirty="0"/>
          </a:p>
        </p:txBody>
      </p:sp>
    </p:spTree>
    <p:extLst>
      <p:ext uri="{BB962C8B-B14F-4D97-AF65-F5344CB8AC3E}">
        <p14:creationId xmlns:p14="http://schemas.microsoft.com/office/powerpoint/2010/main" val="12902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1796-0018-2A76-0C21-9C45C1CAD8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420F8F-8739-8724-CF41-35C94F6626A4}"/>
              </a:ext>
            </a:extLst>
          </p:cNvPr>
          <p:cNvSpPr>
            <a:spLocks noGrp="1"/>
          </p:cNvSpPr>
          <p:nvPr>
            <p:ph idx="1"/>
          </p:nvPr>
        </p:nvSpPr>
        <p:spPr/>
        <p:txBody>
          <a:bodyPr/>
          <a:lstStyle/>
          <a:p>
            <a:pPr algn="just"/>
            <a:r>
              <a:rPr lang="en-US" b="0" i="0" dirty="0">
                <a:solidFill>
                  <a:srgbClr val="610B38"/>
                </a:solidFill>
                <a:effectLst/>
                <a:latin typeface="erdana"/>
              </a:rPr>
              <a:t>Why is Software Engineering required?</a:t>
            </a:r>
          </a:p>
          <a:p>
            <a:pPr algn="just"/>
            <a:r>
              <a:rPr lang="en-US" b="0" i="0" dirty="0">
                <a:solidFill>
                  <a:srgbClr val="333333"/>
                </a:solidFill>
                <a:effectLst/>
                <a:latin typeface="inter-regular"/>
              </a:rPr>
              <a:t>Software Engineering is required due to the following reasons:</a:t>
            </a:r>
          </a:p>
          <a:p>
            <a:pPr algn="just">
              <a:buFont typeface="Arial" panose="020B0604020202020204" pitchFamily="34" charset="0"/>
              <a:buChar char="•"/>
            </a:pPr>
            <a:r>
              <a:rPr lang="en-US" b="0" i="0" dirty="0">
                <a:solidFill>
                  <a:srgbClr val="000000"/>
                </a:solidFill>
                <a:effectLst/>
                <a:latin typeface="inter-regular"/>
              </a:rPr>
              <a:t>To manage Large software</a:t>
            </a:r>
          </a:p>
          <a:p>
            <a:pPr algn="just">
              <a:buFont typeface="Arial" panose="020B0604020202020204" pitchFamily="34" charset="0"/>
              <a:buChar char="•"/>
            </a:pPr>
            <a:r>
              <a:rPr lang="en-US" b="0" i="0" dirty="0">
                <a:solidFill>
                  <a:srgbClr val="000000"/>
                </a:solidFill>
                <a:effectLst/>
                <a:latin typeface="inter-regular"/>
              </a:rPr>
              <a:t>For more Scalability</a:t>
            </a:r>
          </a:p>
          <a:p>
            <a:pPr algn="just">
              <a:buFont typeface="Arial" panose="020B0604020202020204" pitchFamily="34" charset="0"/>
              <a:buChar char="•"/>
            </a:pPr>
            <a:r>
              <a:rPr lang="en-US" b="0" i="0" dirty="0">
                <a:solidFill>
                  <a:srgbClr val="000000"/>
                </a:solidFill>
                <a:effectLst/>
                <a:latin typeface="inter-regular"/>
              </a:rPr>
              <a:t>Cost Management</a:t>
            </a:r>
          </a:p>
          <a:p>
            <a:pPr algn="just">
              <a:buFont typeface="Arial" panose="020B0604020202020204" pitchFamily="34" charset="0"/>
              <a:buChar char="•"/>
            </a:pPr>
            <a:r>
              <a:rPr lang="en-US" b="0" i="0" dirty="0">
                <a:solidFill>
                  <a:srgbClr val="000000"/>
                </a:solidFill>
                <a:effectLst/>
                <a:latin typeface="inter-regular"/>
              </a:rPr>
              <a:t>To manage the dynamic nature of software</a:t>
            </a:r>
          </a:p>
          <a:p>
            <a:pPr algn="just">
              <a:buFont typeface="Arial" panose="020B0604020202020204" pitchFamily="34" charset="0"/>
              <a:buChar char="•"/>
            </a:pPr>
            <a:r>
              <a:rPr lang="en-US" b="0" i="0" dirty="0">
                <a:solidFill>
                  <a:srgbClr val="000000"/>
                </a:solidFill>
                <a:effectLst/>
                <a:latin typeface="inter-regular"/>
              </a:rPr>
              <a:t>For better quality Management</a:t>
            </a:r>
          </a:p>
          <a:p>
            <a:endParaRPr lang="en-IN" dirty="0"/>
          </a:p>
        </p:txBody>
      </p:sp>
    </p:spTree>
    <p:extLst>
      <p:ext uri="{BB962C8B-B14F-4D97-AF65-F5344CB8AC3E}">
        <p14:creationId xmlns:p14="http://schemas.microsoft.com/office/powerpoint/2010/main" val="197936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F08A-CD1A-470A-A9FF-2A7BE9BE41A6}"/>
              </a:ext>
            </a:extLst>
          </p:cNvPr>
          <p:cNvSpPr>
            <a:spLocks noGrp="1"/>
          </p:cNvSpPr>
          <p:nvPr>
            <p:ph type="title"/>
          </p:nvPr>
        </p:nvSpPr>
        <p:spPr>
          <a:xfrm>
            <a:off x="838200" y="475860"/>
            <a:ext cx="10515600" cy="942393"/>
          </a:xfrm>
        </p:spPr>
        <p:txBody>
          <a:bodyPr>
            <a:normAutofit fontScale="90000"/>
          </a:bodyPr>
          <a:lstStyle/>
          <a:p>
            <a:r>
              <a:rPr lang="en-US" b="0" i="0" dirty="0">
                <a:solidFill>
                  <a:srgbClr val="000000"/>
                </a:solidFill>
                <a:effectLst/>
                <a:latin typeface="Verdana" panose="020B0604030504040204" pitchFamily="34" charset="0"/>
              </a:rPr>
              <a:t>Characteristics of a software</a:t>
            </a:r>
            <a:br>
              <a:rPr lang="en-US"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721DDCE4-FB21-4124-BAB4-E4BD729EED39}"/>
              </a:ext>
            </a:extLst>
          </p:cNvPr>
          <p:cNvSpPr>
            <a:spLocks noGrp="1"/>
          </p:cNvSpPr>
          <p:nvPr>
            <p:ph idx="1"/>
          </p:nvPr>
        </p:nvSpPr>
        <p:spPr>
          <a:xfrm>
            <a:off x="838200" y="1418253"/>
            <a:ext cx="10515600" cy="4758710"/>
          </a:xfrm>
        </p:spPr>
        <p:txBody>
          <a:bodyPr>
            <a:norm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Software should achieve a good quality in design and meet all the specifications of the customer.</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Software does not wear out i.e. it does not lose the material.</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Software should be inherently complex.</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Software must be efficient i.e. the ability of the software to use system resources in an effective and efficient manner.</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Software must be integral i.e. it must prevent from unauthorized access to the software or data.</a:t>
            </a:r>
          </a:p>
          <a:p>
            <a:endParaRPr lang="en-IN" dirty="0"/>
          </a:p>
        </p:txBody>
      </p:sp>
    </p:spTree>
    <p:extLst>
      <p:ext uri="{BB962C8B-B14F-4D97-AF65-F5344CB8AC3E}">
        <p14:creationId xmlns:p14="http://schemas.microsoft.com/office/powerpoint/2010/main" val="265409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0" ma:contentTypeDescription="Create a new document." ma:contentTypeScope="" ma:versionID="4a96d35dbfd0986da56a4258db8c9c1c">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053ABB-823B-4F15-A101-29CB2B49B0D4}"/>
</file>

<file path=customXml/itemProps2.xml><?xml version="1.0" encoding="utf-8"?>
<ds:datastoreItem xmlns:ds="http://schemas.openxmlformats.org/officeDocument/2006/customXml" ds:itemID="{7EDE0AB8-55AC-4A49-B649-2B4875D37235}"/>
</file>

<file path=customXml/itemProps3.xml><?xml version="1.0" encoding="utf-8"?>
<ds:datastoreItem xmlns:ds="http://schemas.openxmlformats.org/officeDocument/2006/customXml" ds:itemID="{23D867CC-8DF8-4604-86C0-32AE1E664C4D}"/>
</file>

<file path=docProps/app.xml><?xml version="1.0" encoding="utf-8"?>
<Properties xmlns="http://schemas.openxmlformats.org/officeDocument/2006/extended-properties" xmlns:vt="http://schemas.openxmlformats.org/officeDocument/2006/docPropsVTypes">
  <TotalTime>38</TotalTime>
  <Words>4214</Words>
  <Application>Microsoft Office PowerPoint</Application>
  <PresentationFormat>Widescreen</PresentationFormat>
  <Paragraphs>264</Paragraphs>
  <Slides>55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55</vt:i4>
      </vt:variant>
    </vt:vector>
  </HeadingPairs>
  <TitlesOfParts>
    <vt:vector size="71" baseType="lpstr">
      <vt:lpstr>arial</vt:lpstr>
      <vt:lpstr>arial</vt:lpstr>
      <vt:lpstr>Calibri</vt:lpstr>
      <vt:lpstr>Calibri Light</vt:lpstr>
      <vt:lpstr>Droid Serif</vt:lpstr>
      <vt:lpstr>erdana</vt:lpstr>
      <vt:lpstr>Inter</vt:lpstr>
      <vt:lpstr>inter-bold</vt:lpstr>
      <vt:lpstr>inter-regular</vt:lpstr>
      <vt:lpstr>oswald</vt:lpstr>
      <vt:lpstr>Times New Roman</vt:lpstr>
      <vt:lpstr>urw-din</vt:lpstr>
      <vt:lpstr>var(--font-family-body-lesson-markdown,"Droid Serif")</vt:lpstr>
      <vt:lpstr>var(--font-family-heading-lesson-markdown)</vt:lpstr>
      <vt:lpstr>Verdana</vt:lpstr>
      <vt:lpstr>Office Theme</vt:lpstr>
      <vt:lpstr>24CSA512-Software Engineering and Design Patterns</vt:lpstr>
      <vt:lpstr>PowerPoint Presentation</vt:lpstr>
      <vt:lpstr>UNIT-I</vt:lpstr>
      <vt:lpstr>PowerPoint Presentation</vt:lpstr>
      <vt:lpstr>PowerPoint Presentation</vt:lpstr>
      <vt:lpstr>PowerPoint Presentation</vt:lpstr>
      <vt:lpstr> </vt:lpstr>
      <vt:lpstr>PowerPoint Presentation</vt:lpstr>
      <vt:lpstr>Characteristics of a software </vt:lpstr>
      <vt:lpstr>PowerPoint Presentation</vt:lpstr>
      <vt:lpstr>PowerPoint Presentation</vt:lpstr>
      <vt:lpstr> </vt:lpstr>
      <vt:lpstr>PowerPoint Presentation</vt:lpstr>
      <vt:lpstr>PowerPoint Presentation</vt:lpstr>
      <vt:lpstr>PowerPoint Presentation</vt:lpstr>
      <vt:lpstr>Software Crisis </vt:lpstr>
      <vt:lpstr>Software Engineering - Layered technology </vt:lpstr>
      <vt:lpstr>PowerPoint Presentation</vt:lpstr>
      <vt:lpstr>PowerPoint Presentation</vt:lpstr>
      <vt:lpstr>PowerPoint Presentation</vt:lpstr>
      <vt:lpstr>Software Process Framework </vt:lpstr>
      <vt:lpstr>Umbrella activities </vt:lpstr>
      <vt:lpstr>PowerPoint Presentation</vt:lpstr>
      <vt:lpstr>PowerPoint Presentation</vt:lpstr>
      <vt:lpstr>PowerPoint Presentation</vt:lpstr>
      <vt:lpstr>PowerPoint Presentation</vt:lpstr>
      <vt:lpstr>PowerPoint Presentation</vt:lpstr>
      <vt:lpstr>PowerPoint Presentation</vt:lpstr>
      <vt:lpstr>Software Development Life Cycle (SDLC)</vt:lpstr>
      <vt:lpstr>Need of SDLC </vt:lpstr>
      <vt:lpstr>SDLC Cycle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Generic Process Model</vt:lpstr>
      <vt:lpstr>PowerPoint Presentation</vt:lpstr>
      <vt:lpstr>PowerPoint Presentation</vt:lpstr>
      <vt:lpstr>PowerPoint Presentation</vt:lpstr>
      <vt:lpstr>PowerPoint Presentation</vt:lpstr>
      <vt:lpstr>Process Assessment and Improvement </vt:lpstr>
      <vt:lpstr>PowerPoint Presentation</vt:lpstr>
      <vt:lpstr>Software Process Maturity Assessment: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2</cp:revision>
  <dcterms:created xsi:type="dcterms:W3CDTF">2025-01-12T07:28:38Z</dcterms:created>
  <dcterms:modified xsi:type="dcterms:W3CDTF">2025-01-17T08:46:02Z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