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9" r:id="rId4"/>
    <p:sldId id="260" r:id="rId5"/>
    <p:sldId id="261" r:id="rId6"/>
    <p:sldId id="268" r:id="rId7"/>
    <p:sldId id="269" r:id="rId8"/>
    <p:sldId id="271" r:id="rId9"/>
    <p:sldId id="272" r:id="rId10"/>
    <p:sldId id="296" r:id="rId11"/>
    <p:sldId id="297" r:id="rId12"/>
    <p:sldId id="298"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1D4EB-A8D9-42D8-A8AB-F2C0475610E3}"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018D1-A64C-4A50-B923-8916AE75BABF}" type="slidenum">
              <a:rPr lang="en-IN" smtClean="0"/>
              <a:t>‹#›</a:t>
            </a:fld>
            <a:endParaRPr lang="en-IN"/>
          </a:p>
        </p:txBody>
      </p:sp>
    </p:spTree>
    <p:extLst>
      <p:ext uri="{BB962C8B-B14F-4D97-AF65-F5344CB8AC3E}">
        <p14:creationId xmlns:p14="http://schemas.microsoft.com/office/powerpoint/2010/main" val="102881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9271A0-FDF4-470E-9682-A256BE42CFAA}" type="slidenum">
              <a:rPr lang="en-IN" smtClean="0"/>
              <a:t>26</a:t>
            </a:fld>
            <a:endParaRPr lang="en-IN"/>
          </a:p>
        </p:txBody>
      </p:sp>
    </p:spTree>
    <p:extLst>
      <p:ext uri="{BB962C8B-B14F-4D97-AF65-F5344CB8AC3E}">
        <p14:creationId xmlns:p14="http://schemas.microsoft.com/office/powerpoint/2010/main" val="94141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B884-C408-4F0B-DB65-D284A5315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E3FC05-5564-6C61-59A6-EF00C90DF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32838A-8969-6470-00DA-A55EC598F813}"/>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5" name="Footer Placeholder 4">
            <a:extLst>
              <a:ext uri="{FF2B5EF4-FFF2-40B4-BE49-F238E27FC236}">
                <a16:creationId xmlns:a16="http://schemas.microsoft.com/office/drawing/2014/main" id="{96014052-F364-B67A-758A-D31FECD2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47BAD-47A5-89B6-5434-FC5ADEF98DFA}"/>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288917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BB56-5B24-8B90-19A8-27873F3F06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BE8EA1-88DD-ADDF-A4D3-8DC358A87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4D416-663A-7EDA-D0A6-6087CED39AD1}"/>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5" name="Footer Placeholder 4">
            <a:extLst>
              <a:ext uri="{FF2B5EF4-FFF2-40B4-BE49-F238E27FC236}">
                <a16:creationId xmlns:a16="http://schemas.microsoft.com/office/drawing/2014/main" id="{FA082210-E4D9-8541-1F04-14E11944B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3CEBE-79BF-CC00-5F21-8374BE307B4C}"/>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69470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C3A72-C93A-FC38-4214-967727F5F2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9574CB-4507-A28A-C0E0-D70D28858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91C21-BB3D-AC5F-75D3-BF29FB7F9D64}"/>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5" name="Footer Placeholder 4">
            <a:extLst>
              <a:ext uri="{FF2B5EF4-FFF2-40B4-BE49-F238E27FC236}">
                <a16:creationId xmlns:a16="http://schemas.microsoft.com/office/drawing/2014/main" id="{7B63A8E6-F8B1-6562-D149-A982A80EA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63E43-9C21-C935-5F82-288976EC8ECB}"/>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224612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BB13-3C26-8FDA-37F5-0BDA68C52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0FAF89-098A-FC78-7F53-FEEF14AC1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BEEAA-7F0A-D23A-320E-45ABB907EA63}"/>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5" name="Footer Placeholder 4">
            <a:extLst>
              <a:ext uri="{FF2B5EF4-FFF2-40B4-BE49-F238E27FC236}">
                <a16:creationId xmlns:a16="http://schemas.microsoft.com/office/drawing/2014/main" id="{975DDB22-1DFB-7C65-72C0-A5F96ED61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64AFC-069D-DFC7-1D3F-C64C154C4AC4}"/>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101680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D7B2-5EBD-0FDE-656C-2F205F7CB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0981ED-101F-54F1-7847-6F757CD06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0739F-515B-0291-D228-26BDA42BD4B4}"/>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5" name="Footer Placeholder 4">
            <a:extLst>
              <a:ext uri="{FF2B5EF4-FFF2-40B4-BE49-F238E27FC236}">
                <a16:creationId xmlns:a16="http://schemas.microsoft.com/office/drawing/2014/main" id="{18678343-C68C-4E42-64A3-9F3A05CA2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963FC-D1DA-AB5B-886F-B76C4BE73D73}"/>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183483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B538-BA04-C1D0-D243-AF73ED572B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C5601-C2F3-C3D3-D8FD-C734E508C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EB5854-6DE3-865D-3C45-8CE7DFA51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7BCE4C-1991-F781-35FA-1A00F408383F}"/>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6" name="Footer Placeholder 5">
            <a:extLst>
              <a:ext uri="{FF2B5EF4-FFF2-40B4-BE49-F238E27FC236}">
                <a16:creationId xmlns:a16="http://schemas.microsoft.com/office/drawing/2014/main" id="{9C281A03-094A-8C69-C10F-77307F3AC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B336C7-DE30-CBBA-994A-855B518DBCE2}"/>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82717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9643-C1AF-D306-7619-6874B10B6A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F7552-E459-52E4-FA61-EA5B6B88E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2DA4BA-4516-B240-793C-2078AD61D5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50E04B-67FC-5954-9FD3-AED9FAC77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59C5C-0E42-B182-6FC1-487FCE1EE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60BAEF-B0CE-56D6-B503-209FB73247F0}"/>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8" name="Footer Placeholder 7">
            <a:extLst>
              <a:ext uri="{FF2B5EF4-FFF2-40B4-BE49-F238E27FC236}">
                <a16:creationId xmlns:a16="http://schemas.microsoft.com/office/drawing/2014/main" id="{63D5A799-3531-40A2-B389-5CC7609023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5AB878-158F-97B3-3E43-0FF29CFBA0F4}"/>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204275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28B5-85C4-8FE9-0451-7B95B83225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F314AF-3784-DAA5-C608-25E88BD5C8C3}"/>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4" name="Footer Placeholder 3">
            <a:extLst>
              <a:ext uri="{FF2B5EF4-FFF2-40B4-BE49-F238E27FC236}">
                <a16:creationId xmlns:a16="http://schemas.microsoft.com/office/drawing/2014/main" id="{8453CBB6-CA28-3BAD-C659-7D3E95EDFC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295EE8-C126-9CA6-43FE-F359CF5F6B66}"/>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13306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7C526-BAC9-9977-29DE-ED536F1C4EA6}"/>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3" name="Footer Placeholder 2">
            <a:extLst>
              <a:ext uri="{FF2B5EF4-FFF2-40B4-BE49-F238E27FC236}">
                <a16:creationId xmlns:a16="http://schemas.microsoft.com/office/drawing/2014/main" id="{6597DE54-89B4-21FD-1982-2A93E08641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193013-DB84-3102-694B-3754C79372ED}"/>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173424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955-8285-5EB7-4AA1-5BA9C33F3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40CC9E-F6F4-A68E-F387-09DDACD16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2A226B-6573-B86F-3273-1D3D40D6D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14ADF-C548-769C-2953-B5591ABFDFE4}"/>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6" name="Footer Placeholder 5">
            <a:extLst>
              <a:ext uri="{FF2B5EF4-FFF2-40B4-BE49-F238E27FC236}">
                <a16:creationId xmlns:a16="http://schemas.microsoft.com/office/drawing/2014/main" id="{A33E0914-3931-B2C6-1B94-AFA8E4232B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AE203C-B0C7-39E4-7D4D-BB908094D4F3}"/>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301515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1F7F-421B-5C6B-6C47-60D9910C0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ED8103-F29D-D51B-92DF-54858981F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CDE20B-1E22-2CF6-2742-650E57893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F9B00-329B-20E0-D5E0-9463CE24927E}"/>
              </a:ext>
            </a:extLst>
          </p:cNvPr>
          <p:cNvSpPr>
            <a:spLocks noGrp="1"/>
          </p:cNvSpPr>
          <p:nvPr>
            <p:ph type="dt" sz="half" idx="10"/>
          </p:nvPr>
        </p:nvSpPr>
        <p:spPr/>
        <p:txBody>
          <a:bodyPr/>
          <a:lstStyle/>
          <a:p>
            <a:fld id="{C440D55B-BB12-47E6-AC9F-33EB33AC237A}" type="datetimeFigureOut">
              <a:rPr lang="en-IN" smtClean="0"/>
              <a:t>19-02-2025</a:t>
            </a:fld>
            <a:endParaRPr lang="en-IN"/>
          </a:p>
        </p:txBody>
      </p:sp>
      <p:sp>
        <p:nvSpPr>
          <p:cNvPr id="6" name="Footer Placeholder 5">
            <a:extLst>
              <a:ext uri="{FF2B5EF4-FFF2-40B4-BE49-F238E27FC236}">
                <a16:creationId xmlns:a16="http://schemas.microsoft.com/office/drawing/2014/main" id="{9621ECE6-FF76-E9FA-7BE9-EDDDEFDE9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B86829-55AB-B58D-5AE9-128E668C687F}"/>
              </a:ext>
            </a:extLst>
          </p:cNvPr>
          <p:cNvSpPr>
            <a:spLocks noGrp="1"/>
          </p:cNvSpPr>
          <p:nvPr>
            <p:ph type="sldNum" sz="quarter" idx="12"/>
          </p:nvPr>
        </p:nvSpPr>
        <p:spPr/>
        <p:txBody>
          <a:bodyPr/>
          <a:lstStyle/>
          <a:p>
            <a:fld id="{0F4C3C9F-CCAC-431A-8CD3-480212C400D4}" type="slidenum">
              <a:rPr lang="en-IN" smtClean="0"/>
              <a:t>‹#›</a:t>
            </a:fld>
            <a:endParaRPr lang="en-IN"/>
          </a:p>
        </p:txBody>
      </p:sp>
    </p:spTree>
    <p:extLst>
      <p:ext uri="{BB962C8B-B14F-4D97-AF65-F5344CB8AC3E}">
        <p14:creationId xmlns:p14="http://schemas.microsoft.com/office/powerpoint/2010/main" val="378433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2435B-BF58-AD47-BDD7-B9B518DE7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113B7E-1576-CAE5-EC8E-526134160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0F546-0A6F-EE4E-76B7-394064D20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D55B-BB12-47E6-AC9F-33EB33AC237A}" type="datetimeFigureOut">
              <a:rPr lang="en-IN" smtClean="0"/>
              <a:t>19-02-2025</a:t>
            </a:fld>
            <a:endParaRPr lang="en-IN"/>
          </a:p>
        </p:txBody>
      </p:sp>
      <p:sp>
        <p:nvSpPr>
          <p:cNvPr id="5" name="Footer Placeholder 4">
            <a:extLst>
              <a:ext uri="{FF2B5EF4-FFF2-40B4-BE49-F238E27FC236}">
                <a16:creationId xmlns:a16="http://schemas.microsoft.com/office/drawing/2014/main" id="{67CB9F7C-D6BE-F7EF-F865-419C5CFE9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941FFF-0F70-C877-1FBA-3958717CBA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C3C9F-CCAC-431A-8CD3-480212C400D4}" type="slidenum">
              <a:rPr lang="en-IN" smtClean="0"/>
              <a:t>‹#›</a:t>
            </a:fld>
            <a:endParaRPr lang="en-IN"/>
          </a:p>
        </p:txBody>
      </p:sp>
    </p:spTree>
    <p:extLst>
      <p:ext uri="{BB962C8B-B14F-4D97-AF65-F5344CB8AC3E}">
        <p14:creationId xmlns:p14="http://schemas.microsoft.com/office/powerpoint/2010/main" val="177567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4F1A-3B07-7548-B5FA-E5F12477BECF}"/>
              </a:ext>
            </a:extLst>
          </p:cNvPr>
          <p:cNvSpPr>
            <a:spLocks noGrp="1"/>
          </p:cNvSpPr>
          <p:nvPr>
            <p:ph type="ctrTitle"/>
          </p:nvPr>
        </p:nvSpPr>
        <p:spPr/>
        <p:txBody>
          <a:bodyPr/>
          <a:lstStyle/>
          <a:p>
            <a:r>
              <a:rPr lang="en-US" dirty="0"/>
              <a:t>Design Engineering</a:t>
            </a:r>
            <a:endParaRPr lang="en-IN" dirty="0"/>
          </a:p>
        </p:txBody>
      </p:sp>
      <p:sp>
        <p:nvSpPr>
          <p:cNvPr id="3" name="Subtitle 2">
            <a:extLst>
              <a:ext uri="{FF2B5EF4-FFF2-40B4-BE49-F238E27FC236}">
                <a16:creationId xmlns:a16="http://schemas.microsoft.com/office/drawing/2014/main" id="{974CFE7B-7B2E-31A4-0398-9DDED1C699F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5235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948B-548A-B51E-3759-407247F3EE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41A211-5D9C-D001-6CEC-5247578639E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30379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8DC4-D07F-12D5-31FF-C16ACD4361EC}"/>
              </a:ext>
            </a:extLst>
          </p:cNvPr>
          <p:cNvSpPr>
            <a:spLocks noGrp="1"/>
          </p:cNvSpPr>
          <p:nvPr>
            <p:ph type="title"/>
          </p:nvPr>
        </p:nvSpPr>
        <p:spPr/>
        <p:txBody>
          <a:bodyPr/>
          <a:lstStyle/>
          <a:p>
            <a:pPr algn="ctr"/>
            <a:r>
              <a:rPr lang="en-US" b="1" dirty="0"/>
              <a:t>Design Engineering</a:t>
            </a:r>
            <a:endParaRPr lang="en-IN" b="1" dirty="0"/>
          </a:p>
        </p:txBody>
      </p:sp>
      <p:sp>
        <p:nvSpPr>
          <p:cNvPr id="3" name="Content Placeholder 2">
            <a:extLst>
              <a:ext uri="{FF2B5EF4-FFF2-40B4-BE49-F238E27FC236}">
                <a16:creationId xmlns:a16="http://schemas.microsoft.com/office/drawing/2014/main" id="{2AC5CC87-939E-1A51-A784-C9429FEE5FAF}"/>
              </a:ext>
            </a:extLst>
          </p:cNvPr>
          <p:cNvSpPr>
            <a:spLocks noGrp="1"/>
          </p:cNvSpPr>
          <p:nvPr>
            <p:ph idx="1"/>
          </p:nvPr>
        </p:nvSpPr>
        <p:spPr/>
        <p:txBody>
          <a:bodyPr/>
          <a:lstStyle/>
          <a:p>
            <a:r>
              <a:rPr lang="en-US" dirty="0"/>
              <a:t>Software design encompasses the set of principles, concepts, and practices that lead to the development of a high-quality system or product. </a:t>
            </a:r>
          </a:p>
          <a:p>
            <a:r>
              <a:rPr lang="en-US" dirty="0"/>
              <a:t>The goal of design is to produce a model or representation that exhibits firmness, commodity, and delight software.</a:t>
            </a:r>
          </a:p>
          <a:p>
            <a:r>
              <a:rPr lang="en-US" dirty="0"/>
              <a:t> Software design changes continually as new methods, better analysis, and broader understanding evolve</a:t>
            </a:r>
            <a:endParaRPr lang="en-IN" dirty="0"/>
          </a:p>
        </p:txBody>
      </p:sp>
    </p:spTree>
    <p:extLst>
      <p:ext uri="{BB962C8B-B14F-4D97-AF65-F5344CB8AC3E}">
        <p14:creationId xmlns:p14="http://schemas.microsoft.com/office/powerpoint/2010/main" val="305267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A5B1-BBB5-06B4-35B3-5295072C97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77D876-4DF3-CAB0-D4DD-3A6D22D33C5B}"/>
              </a:ext>
            </a:extLst>
          </p:cNvPr>
          <p:cNvSpPr>
            <a:spLocks noGrp="1"/>
          </p:cNvSpPr>
          <p:nvPr>
            <p:ph idx="1"/>
          </p:nvPr>
        </p:nvSpPr>
        <p:spPr/>
        <p:txBody>
          <a:bodyPr/>
          <a:lstStyle/>
          <a:p>
            <a:r>
              <a:rPr lang="en-US" dirty="0"/>
              <a:t>Software design sits at the technical kernel of software engineering and is applied regardless of the software process model that is used.</a:t>
            </a:r>
          </a:p>
          <a:p>
            <a:r>
              <a:rPr lang="en-US" dirty="0"/>
              <a:t> Beginning once software requirements have been analyzed and modeled, software design is the last software engineering action within the modeling activity and sets the stage for construction (code generation and testing).</a:t>
            </a:r>
            <a:endParaRPr lang="en-IN" dirty="0"/>
          </a:p>
        </p:txBody>
      </p:sp>
    </p:spTree>
    <p:extLst>
      <p:ext uri="{BB962C8B-B14F-4D97-AF65-F5344CB8AC3E}">
        <p14:creationId xmlns:p14="http://schemas.microsoft.com/office/powerpoint/2010/main" val="421627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D2EB-42A0-9239-80D3-ECAF1210DB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641BDD-2301-D132-C932-1B9DCE7BA73E}"/>
              </a:ext>
            </a:extLst>
          </p:cNvPr>
          <p:cNvSpPr>
            <a:spLocks noGrp="1"/>
          </p:cNvSpPr>
          <p:nvPr>
            <p:ph idx="1"/>
          </p:nvPr>
        </p:nvSpPr>
        <p:spPr/>
        <p:txBody>
          <a:bodyPr/>
          <a:lstStyle/>
          <a:p>
            <a:r>
              <a:rPr lang="en-US" dirty="0"/>
              <a:t>Each of the elements of the requirements model provides information that is necessary to create the four design models required for a complete specification of design. </a:t>
            </a:r>
          </a:p>
          <a:p>
            <a:r>
              <a:rPr lang="en-US" dirty="0"/>
              <a:t>The requirements model, manifested by </a:t>
            </a:r>
            <a:r>
              <a:rPr lang="en-US" b="1" dirty="0">
                <a:solidFill>
                  <a:srgbClr val="FF0000"/>
                </a:solidFill>
              </a:rPr>
              <a:t>scenario-based, class-based, </a:t>
            </a:r>
            <a:r>
              <a:rPr lang="en-US" b="1" dirty="0" err="1">
                <a:solidFill>
                  <a:srgbClr val="FF0000"/>
                </a:solidFill>
              </a:rPr>
              <a:t>floworiented</a:t>
            </a:r>
            <a:r>
              <a:rPr lang="en-US" b="1" dirty="0">
                <a:solidFill>
                  <a:srgbClr val="FF0000"/>
                </a:solidFill>
              </a:rPr>
              <a:t>, and behavioral elements</a:t>
            </a:r>
            <a:r>
              <a:rPr lang="en-US" dirty="0"/>
              <a:t>, feed the design task.</a:t>
            </a:r>
            <a:endParaRPr lang="en-IN" dirty="0"/>
          </a:p>
        </p:txBody>
      </p:sp>
    </p:spTree>
    <p:extLst>
      <p:ext uri="{BB962C8B-B14F-4D97-AF65-F5344CB8AC3E}">
        <p14:creationId xmlns:p14="http://schemas.microsoft.com/office/powerpoint/2010/main" val="424078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1C47B2-6F25-4093-C69B-FB17E1C994B6}"/>
              </a:ext>
            </a:extLst>
          </p:cNvPr>
          <p:cNvPicPr>
            <a:picLocks noGrp="1" noChangeAspect="1"/>
          </p:cNvPicPr>
          <p:nvPr>
            <p:ph idx="1"/>
          </p:nvPr>
        </p:nvPicPr>
        <p:blipFill>
          <a:blip r:embed="rId2"/>
          <a:stretch>
            <a:fillRect/>
          </a:stretch>
        </p:blipFill>
        <p:spPr>
          <a:xfrm>
            <a:off x="1938337" y="477795"/>
            <a:ext cx="8315325" cy="5509461"/>
          </a:xfrm>
        </p:spPr>
      </p:pic>
    </p:spTree>
    <p:extLst>
      <p:ext uri="{BB962C8B-B14F-4D97-AF65-F5344CB8AC3E}">
        <p14:creationId xmlns:p14="http://schemas.microsoft.com/office/powerpoint/2010/main" val="323115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12AA-6051-A9DC-223D-7EC9880F03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D5C63B-3EDE-7F2E-3502-D32FC5EC33C3}"/>
              </a:ext>
            </a:extLst>
          </p:cNvPr>
          <p:cNvSpPr>
            <a:spLocks noGrp="1"/>
          </p:cNvSpPr>
          <p:nvPr>
            <p:ph idx="1"/>
          </p:nvPr>
        </p:nvSpPr>
        <p:spPr/>
        <p:txBody>
          <a:bodyPr/>
          <a:lstStyle/>
          <a:p>
            <a:r>
              <a:rPr lang="en-US" dirty="0"/>
              <a:t>The </a:t>
            </a:r>
            <a:r>
              <a:rPr lang="en-US" b="1" dirty="0"/>
              <a:t>data/class </a:t>
            </a:r>
            <a:r>
              <a:rPr lang="en-US" dirty="0"/>
              <a:t>design transforms class models into design class realizations and the requisite data structures required to implement the software.</a:t>
            </a:r>
          </a:p>
          <a:p>
            <a:r>
              <a:rPr lang="en-US" dirty="0"/>
              <a:t>The </a:t>
            </a:r>
            <a:r>
              <a:rPr lang="en-US" b="1" dirty="0"/>
              <a:t>architectural design </a:t>
            </a:r>
            <a:r>
              <a:rPr lang="en-US" dirty="0"/>
              <a:t>defines the relationship between major structural elements of the software, the architectural styles and design patterns that can be used to achieve the requirements defined for the system, and the constraints that affect the way in which architecture can be implemented. The architectural design representation—the framework of a computer- based system—is derived from the requirements model. </a:t>
            </a:r>
          </a:p>
          <a:p>
            <a:endParaRPr lang="en-US" dirty="0"/>
          </a:p>
          <a:p>
            <a:endParaRPr lang="en-IN" dirty="0"/>
          </a:p>
        </p:txBody>
      </p:sp>
    </p:spTree>
    <p:extLst>
      <p:ext uri="{BB962C8B-B14F-4D97-AF65-F5344CB8AC3E}">
        <p14:creationId xmlns:p14="http://schemas.microsoft.com/office/powerpoint/2010/main" val="46282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C704-5B40-828A-26D0-2575A9ED85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FC53FE-F54D-AABD-15A4-C2DFC3ECC6D9}"/>
              </a:ext>
            </a:extLst>
          </p:cNvPr>
          <p:cNvSpPr>
            <a:spLocks noGrp="1"/>
          </p:cNvSpPr>
          <p:nvPr>
            <p:ph idx="1"/>
          </p:nvPr>
        </p:nvSpPr>
        <p:spPr/>
        <p:txBody>
          <a:bodyPr>
            <a:normAutofit lnSpcReduction="10000"/>
          </a:bodyPr>
          <a:lstStyle/>
          <a:p>
            <a:r>
              <a:rPr lang="en-US" dirty="0"/>
              <a:t>The </a:t>
            </a:r>
            <a:r>
              <a:rPr lang="en-US" b="1" dirty="0"/>
              <a:t>interface design </a:t>
            </a:r>
            <a:r>
              <a:rPr lang="en-US" dirty="0"/>
              <a:t>describes how the software communicates with systems that interoperate with it, and with humans who use it. An interface implies a flow of information (e.g., data and/or control) and a specific type of behavior. Therefore, usage scenarios and behavioral models provide much of the information required for interface design.</a:t>
            </a:r>
          </a:p>
          <a:p>
            <a:r>
              <a:rPr lang="en-US" dirty="0"/>
              <a:t>The </a:t>
            </a:r>
            <a:r>
              <a:rPr lang="en-US" b="1" dirty="0"/>
              <a:t>component-level design </a:t>
            </a:r>
            <a:r>
              <a:rPr lang="en-US" dirty="0"/>
              <a:t>transforms structural elements of the software architecture into a procedural description of software components. Information obtained from the class-based models, flow models, and behavioral models serve as the basis for component design.</a:t>
            </a:r>
            <a:endParaRPr lang="en-IN" dirty="0"/>
          </a:p>
        </p:txBody>
      </p:sp>
    </p:spTree>
    <p:extLst>
      <p:ext uri="{BB962C8B-B14F-4D97-AF65-F5344CB8AC3E}">
        <p14:creationId xmlns:p14="http://schemas.microsoft.com/office/powerpoint/2010/main" val="352635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8506-49E9-73C6-E46D-693BE7B588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F54C72-B666-25E6-F35D-53C4347E6B89}"/>
              </a:ext>
            </a:extLst>
          </p:cNvPr>
          <p:cNvSpPr>
            <a:spLocks noGrp="1"/>
          </p:cNvSpPr>
          <p:nvPr>
            <p:ph idx="1"/>
          </p:nvPr>
        </p:nvSpPr>
        <p:spPr/>
        <p:txBody>
          <a:bodyPr/>
          <a:lstStyle/>
          <a:p>
            <a:r>
              <a:rPr lang="en-US" dirty="0"/>
              <a:t>The importance of software design can be stated with a single word— </a:t>
            </a:r>
            <a:r>
              <a:rPr lang="en-US" b="1" dirty="0"/>
              <a:t>quality</a:t>
            </a:r>
            <a:r>
              <a:rPr lang="en-US" dirty="0"/>
              <a:t>.</a:t>
            </a:r>
          </a:p>
          <a:p>
            <a:r>
              <a:rPr lang="en-US" dirty="0"/>
              <a:t> Design is the place where quality is fostered in software engineering. Design provides you with representations of software that can be assessed for quality. Design is the only way that you can accurately translate stakeholder’s requirements into a finished software product or system.</a:t>
            </a:r>
          </a:p>
          <a:p>
            <a:r>
              <a:rPr lang="en-US" dirty="0"/>
              <a:t> Software design serves as the foundation for all the software engineering and software support activities.</a:t>
            </a:r>
            <a:endParaRPr lang="en-IN" dirty="0"/>
          </a:p>
        </p:txBody>
      </p:sp>
    </p:spTree>
    <p:extLst>
      <p:ext uri="{BB962C8B-B14F-4D97-AF65-F5344CB8AC3E}">
        <p14:creationId xmlns:p14="http://schemas.microsoft.com/office/powerpoint/2010/main" val="261539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7965-A26D-73FA-9039-4A0EE23D104F}"/>
              </a:ext>
            </a:extLst>
          </p:cNvPr>
          <p:cNvSpPr>
            <a:spLocks noGrp="1"/>
          </p:cNvSpPr>
          <p:nvPr>
            <p:ph type="title"/>
          </p:nvPr>
        </p:nvSpPr>
        <p:spPr/>
        <p:txBody>
          <a:bodyPr/>
          <a:lstStyle/>
          <a:p>
            <a:pPr algn="ctr"/>
            <a:r>
              <a:rPr lang="en-IN" dirty="0"/>
              <a:t>THE DESIGN PROCESS </a:t>
            </a:r>
          </a:p>
        </p:txBody>
      </p:sp>
      <p:sp>
        <p:nvSpPr>
          <p:cNvPr id="3" name="Content Placeholder 2">
            <a:extLst>
              <a:ext uri="{FF2B5EF4-FFF2-40B4-BE49-F238E27FC236}">
                <a16:creationId xmlns:a16="http://schemas.microsoft.com/office/drawing/2014/main" id="{A6237835-66B4-F617-3B00-82F67F7EA514}"/>
              </a:ext>
            </a:extLst>
          </p:cNvPr>
          <p:cNvSpPr>
            <a:spLocks noGrp="1"/>
          </p:cNvSpPr>
          <p:nvPr>
            <p:ph idx="1"/>
          </p:nvPr>
        </p:nvSpPr>
        <p:spPr>
          <a:xfrm>
            <a:off x="838200" y="1825625"/>
            <a:ext cx="10515600" cy="4667250"/>
          </a:xfrm>
        </p:spPr>
        <p:txBody>
          <a:bodyPr>
            <a:normAutofit fontScale="92500" lnSpcReduction="20000"/>
          </a:bodyPr>
          <a:lstStyle/>
          <a:p>
            <a:r>
              <a:rPr lang="en-US" dirty="0"/>
              <a:t>Software design is an iterative process through which requirements are translated into a “blueprint” for constructing the software.</a:t>
            </a:r>
          </a:p>
          <a:p>
            <a:r>
              <a:rPr lang="en-US" u="sng" dirty="0"/>
              <a:t>Software Quality Guidelines and Attributes:</a:t>
            </a:r>
          </a:p>
          <a:p>
            <a:r>
              <a:rPr lang="en-US" dirty="0"/>
              <a:t>Three characteristics that serve as a guide for the evaluation of a good design: </a:t>
            </a:r>
          </a:p>
          <a:p>
            <a:r>
              <a:rPr lang="en-US" dirty="0"/>
              <a:t>• The design must implement all of the explicit requirements contained in the requirements model, and it must accommodate all of the implicit requirements desired by stakeholders.</a:t>
            </a:r>
          </a:p>
          <a:p>
            <a:r>
              <a:rPr lang="en-US" dirty="0"/>
              <a:t> • The design must be a readable, understandable guide for those who generate code and for those who test and subsequently support the software. </a:t>
            </a:r>
          </a:p>
          <a:p>
            <a:r>
              <a:rPr lang="en-US" dirty="0"/>
              <a:t>• The design should provide a complete picture of the software, addressing the data, functional, and behavioral domains from an implementation perspective. </a:t>
            </a:r>
          </a:p>
        </p:txBody>
      </p:sp>
    </p:spTree>
    <p:extLst>
      <p:ext uri="{BB962C8B-B14F-4D97-AF65-F5344CB8AC3E}">
        <p14:creationId xmlns:p14="http://schemas.microsoft.com/office/powerpoint/2010/main" val="33309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869-613D-13F0-0208-BF6CF5200333}"/>
              </a:ext>
            </a:extLst>
          </p:cNvPr>
          <p:cNvSpPr>
            <a:spLocks noGrp="1"/>
          </p:cNvSpPr>
          <p:nvPr>
            <p:ph type="title"/>
          </p:nvPr>
        </p:nvSpPr>
        <p:spPr/>
        <p:txBody>
          <a:bodyPr/>
          <a:lstStyle/>
          <a:p>
            <a:pPr algn="ctr"/>
            <a:r>
              <a:rPr lang="en-US" b="1" dirty="0"/>
              <a:t>Quality Guidelines</a:t>
            </a:r>
            <a:endParaRPr lang="en-IN" b="1" dirty="0"/>
          </a:p>
        </p:txBody>
      </p:sp>
      <p:sp>
        <p:nvSpPr>
          <p:cNvPr id="3" name="Content Placeholder 2">
            <a:extLst>
              <a:ext uri="{FF2B5EF4-FFF2-40B4-BE49-F238E27FC236}">
                <a16:creationId xmlns:a16="http://schemas.microsoft.com/office/drawing/2014/main" id="{89B14754-C91C-2F3B-365C-BC9A56D1C6BB}"/>
              </a:ext>
            </a:extLst>
          </p:cNvPr>
          <p:cNvSpPr>
            <a:spLocks noGrp="1"/>
          </p:cNvSpPr>
          <p:nvPr>
            <p:ph idx="1"/>
          </p:nvPr>
        </p:nvSpPr>
        <p:spPr/>
        <p:txBody>
          <a:bodyPr/>
          <a:lstStyle/>
          <a:p>
            <a:r>
              <a:rPr lang="en-US" dirty="0"/>
              <a:t>In order to evaluate the quality of a design representation, consider the following guidelines: </a:t>
            </a:r>
          </a:p>
          <a:p>
            <a:r>
              <a:rPr lang="en-US" dirty="0"/>
              <a:t>1. A design should exhibit an architecture that (1) has been created using recognizable architectural styles or patterns, (2) is composed of components that exhibit good design characteristics and (3) can be implemented in an evolutionary </a:t>
            </a:r>
            <a:r>
              <a:rPr lang="en-US" dirty="0" err="1"/>
              <a:t>fashion,thereby</a:t>
            </a:r>
            <a:r>
              <a:rPr lang="en-US" dirty="0"/>
              <a:t> facilitating implementation and testing</a:t>
            </a:r>
          </a:p>
          <a:p>
            <a:r>
              <a:rPr lang="en-US" dirty="0"/>
              <a:t>2. A design should be modular; that is, the software should be logically partitioned into elements or subsystems.</a:t>
            </a:r>
            <a:endParaRPr lang="en-IN" dirty="0"/>
          </a:p>
        </p:txBody>
      </p:sp>
    </p:spTree>
    <p:extLst>
      <p:ext uri="{BB962C8B-B14F-4D97-AF65-F5344CB8AC3E}">
        <p14:creationId xmlns:p14="http://schemas.microsoft.com/office/powerpoint/2010/main" val="313106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F3E4-AC23-B4CF-47BD-9AA83A5C440B}"/>
              </a:ext>
            </a:extLst>
          </p:cNvPr>
          <p:cNvSpPr>
            <a:spLocks noGrp="1"/>
          </p:cNvSpPr>
          <p:nvPr>
            <p:ph type="title"/>
          </p:nvPr>
        </p:nvSpPr>
        <p:spPr/>
        <p:txBody>
          <a:bodyPr/>
          <a:lstStyle/>
          <a:p>
            <a:r>
              <a:rPr lang="en-IN" b="1" i="0" dirty="0">
                <a:solidFill>
                  <a:srgbClr val="273239"/>
                </a:solidFill>
                <a:effectLst/>
                <a:latin typeface="Source Sans 3"/>
              </a:rPr>
              <a:t>Analysis Modelling in Software Engineering</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F8A94E6-D653-C8C3-AA15-011CFAAB5650}"/>
              </a:ext>
            </a:extLst>
          </p:cNvPr>
          <p:cNvSpPr>
            <a:spLocks noGrp="1"/>
          </p:cNvSpPr>
          <p:nvPr>
            <p:ph idx="1"/>
          </p:nvPr>
        </p:nvSpPr>
        <p:spPr>
          <a:xfrm>
            <a:off x="838200" y="1276865"/>
            <a:ext cx="10515600" cy="4900098"/>
          </a:xfrm>
        </p:spPr>
        <p:txBody>
          <a:bodyPr/>
          <a:lstStyle/>
          <a:p>
            <a:r>
              <a:rPr lang="en-US" b="1" i="0" dirty="0">
                <a:solidFill>
                  <a:srgbClr val="273239"/>
                </a:solidFill>
                <a:effectLst/>
                <a:latin typeface="Nunito" pitchFamily="2" charset="0"/>
              </a:rPr>
              <a:t>Analysis Model</a:t>
            </a:r>
            <a:r>
              <a:rPr lang="en-US" b="0" i="0" dirty="0">
                <a:solidFill>
                  <a:srgbClr val="273239"/>
                </a:solidFill>
                <a:effectLst/>
                <a:latin typeface="Nunito" pitchFamily="2" charset="0"/>
              </a:rPr>
              <a:t> is a technical representation of the system.</a:t>
            </a:r>
          </a:p>
          <a:p>
            <a:r>
              <a:rPr lang="en-US" b="0" i="0" dirty="0">
                <a:solidFill>
                  <a:srgbClr val="273239"/>
                </a:solidFill>
                <a:effectLst/>
                <a:latin typeface="Nunito" pitchFamily="2" charset="0"/>
              </a:rPr>
              <a:t> It acts as a link between the system description and the design model. </a:t>
            </a:r>
          </a:p>
          <a:p>
            <a:r>
              <a:rPr lang="en-US" b="0" i="0" dirty="0">
                <a:solidFill>
                  <a:srgbClr val="273239"/>
                </a:solidFill>
                <a:effectLst/>
                <a:latin typeface="Nunito" pitchFamily="2" charset="0"/>
              </a:rPr>
              <a:t>In Analysis Modelling, information, behavior, and functions of the system are defined and translated into the architecture, component, and interface level design in the design modeling.</a:t>
            </a:r>
            <a:endParaRPr lang="en-IN" dirty="0"/>
          </a:p>
        </p:txBody>
      </p:sp>
    </p:spTree>
    <p:extLst>
      <p:ext uri="{BB962C8B-B14F-4D97-AF65-F5344CB8AC3E}">
        <p14:creationId xmlns:p14="http://schemas.microsoft.com/office/powerpoint/2010/main" val="408156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13E9-EC7E-FE2C-B182-AA0AB353C2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CFDA7C-1F50-483A-DB8B-2F002A36D4F2}"/>
              </a:ext>
            </a:extLst>
          </p:cNvPr>
          <p:cNvSpPr>
            <a:spLocks noGrp="1"/>
          </p:cNvSpPr>
          <p:nvPr>
            <p:ph idx="1"/>
          </p:nvPr>
        </p:nvSpPr>
        <p:spPr/>
        <p:txBody>
          <a:bodyPr/>
          <a:lstStyle/>
          <a:p>
            <a:r>
              <a:rPr lang="en-US" dirty="0"/>
              <a:t>3. A design should contain distinct representations of data, architecture, interfaces, and components. </a:t>
            </a:r>
          </a:p>
          <a:p>
            <a:endParaRPr lang="en-US" dirty="0"/>
          </a:p>
          <a:p>
            <a:r>
              <a:rPr lang="en-US" dirty="0"/>
              <a:t>4. A design should lead to data structures that are appropriate for the classes to be implemented and are drawn from recognizable data patterns.</a:t>
            </a:r>
          </a:p>
          <a:p>
            <a:r>
              <a:rPr lang="en-US" dirty="0"/>
              <a:t> 5. A design should lead to components that exhibit independent functional characteristics</a:t>
            </a:r>
            <a:endParaRPr lang="en-IN" dirty="0"/>
          </a:p>
        </p:txBody>
      </p:sp>
    </p:spTree>
    <p:extLst>
      <p:ext uri="{BB962C8B-B14F-4D97-AF65-F5344CB8AC3E}">
        <p14:creationId xmlns:p14="http://schemas.microsoft.com/office/powerpoint/2010/main" val="280541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B4C5-DAF2-4A4E-23CF-6A63F352F2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9761EF-13DB-A44C-A970-BC69358865C6}"/>
              </a:ext>
            </a:extLst>
          </p:cNvPr>
          <p:cNvSpPr>
            <a:spLocks noGrp="1"/>
          </p:cNvSpPr>
          <p:nvPr>
            <p:ph idx="1"/>
          </p:nvPr>
        </p:nvSpPr>
        <p:spPr/>
        <p:txBody>
          <a:bodyPr>
            <a:normAutofit lnSpcReduction="10000"/>
          </a:bodyPr>
          <a:lstStyle/>
          <a:p>
            <a:r>
              <a:rPr lang="en-US" dirty="0"/>
              <a:t>6. A design should lead to interfaces that reduce the complexity of connections between components and with the external environment. </a:t>
            </a:r>
          </a:p>
          <a:p>
            <a:endParaRPr lang="en-US" dirty="0"/>
          </a:p>
          <a:p>
            <a:r>
              <a:rPr lang="en-US" dirty="0"/>
              <a:t>7. A design should be derived using a repeatable method that is driven by information obtained during software requirements analysis. </a:t>
            </a:r>
          </a:p>
          <a:p>
            <a:endParaRPr lang="en-US" dirty="0"/>
          </a:p>
          <a:p>
            <a:r>
              <a:rPr lang="en-US" dirty="0"/>
              <a:t>8. A design should be represented using a notation that effectively communicates its meaning.</a:t>
            </a:r>
            <a:endParaRPr lang="en-IN" dirty="0"/>
          </a:p>
        </p:txBody>
      </p:sp>
    </p:spTree>
    <p:extLst>
      <p:ext uri="{BB962C8B-B14F-4D97-AF65-F5344CB8AC3E}">
        <p14:creationId xmlns:p14="http://schemas.microsoft.com/office/powerpoint/2010/main" val="148588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98DD-1FF4-3F80-6933-A06B7C76BF3F}"/>
              </a:ext>
            </a:extLst>
          </p:cNvPr>
          <p:cNvSpPr>
            <a:spLocks noGrp="1"/>
          </p:cNvSpPr>
          <p:nvPr>
            <p:ph type="title"/>
          </p:nvPr>
        </p:nvSpPr>
        <p:spPr/>
        <p:txBody>
          <a:bodyPr/>
          <a:lstStyle/>
          <a:p>
            <a:pPr algn="ctr"/>
            <a:r>
              <a:rPr lang="en-US" b="1" dirty="0"/>
              <a:t>Quality Attributes</a:t>
            </a:r>
            <a:br>
              <a:rPr lang="en-US" dirty="0"/>
            </a:br>
            <a:endParaRPr lang="en-IN" dirty="0"/>
          </a:p>
        </p:txBody>
      </p:sp>
      <p:sp>
        <p:nvSpPr>
          <p:cNvPr id="3" name="Content Placeholder 2">
            <a:extLst>
              <a:ext uri="{FF2B5EF4-FFF2-40B4-BE49-F238E27FC236}">
                <a16:creationId xmlns:a16="http://schemas.microsoft.com/office/drawing/2014/main" id="{F865020E-E68F-B3B4-B924-3391A7303650}"/>
              </a:ext>
            </a:extLst>
          </p:cNvPr>
          <p:cNvSpPr>
            <a:spLocks noGrp="1"/>
          </p:cNvSpPr>
          <p:nvPr>
            <p:ph idx="1"/>
          </p:nvPr>
        </p:nvSpPr>
        <p:spPr/>
        <p:txBody>
          <a:bodyPr/>
          <a:lstStyle/>
          <a:p>
            <a:r>
              <a:rPr lang="en-US" dirty="0"/>
              <a:t>Hewlett-Packard developed a set of software quality attributes that has been given the acronym </a:t>
            </a:r>
            <a:r>
              <a:rPr lang="en-US" b="1" dirty="0"/>
              <a:t>FURPS—functionality, usability, reliability, performance, and supportability. </a:t>
            </a:r>
          </a:p>
          <a:p>
            <a:endParaRPr lang="en-US" b="1" dirty="0"/>
          </a:p>
          <a:p>
            <a:r>
              <a:rPr lang="en-US" dirty="0"/>
              <a:t>The FURPS quality attributes represent a target for all software design:</a:t>
            </a:r>
            <a:endParaRPr lang="en-IN" dirty="0"/>
          </a:p>
        </p:txBody>
      </p:sp>
    </p:spTree>
    <p:extLst>
      <p:ext uri="{BB962C8B-B14F-4D97-AF65-F5344CB8AC3E}">
        <p14:creationId xmlns:p14="http://schemas.microsoft.com/office/powerpoint/2010/main" val="54613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73D6-F18F-DE18-83B2-6A2C5BCA126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E65D9E2-0789-E8F8-F7C1-12AB93B4FEB2}"/>
              </a:ext>
            </a:extLst>
          </p:cNvPr>
          <p:cNvSpPr>
            <a:spLocks noGrp="1"/>
          </p:cNvSpPr>
          <p:nvPr>
            <p:ph idx="1"/>
          </p:nvPr>
        </p:nvSpPr>
        <p:spPr/>
        <p:txBody>
          <a:bodyPr/>
          <a:lstStyle/>
          <a:p>
            <a:r>
              <a:rPr lang="en-US" dirty="0"/>
              <a:t>• Functionality is assessed by evaluating the feature set and capabilities of the program, the generality of the functions that are delivered, and the security of the overall system.. </a:t>
            </a:r>
          </a:p>
          <a:p>
            <a:r>
              <a:rPr lang="en-US" dirty="0"/>
              <a:t>• Usability is assessed by considering human factors, overall aesthetics, consistency, and documentation. </a:t>
            </a:r>
          </a:p>
          <a:p>
            <a:endParaRPr lang="en-US" dirty="0"/>
          </a:p>
          <a:p>
            <a:r>
              <a:rPr lang="en-US" dirty="0"/>
              <a:t>• Reliability is evaluated by measuring the frequency and severity of failure, the accuracy of output results, the mean-time-to-failure (MTTF), the ability to recover from failure, and the predictability of the program</a:t>
            </a:r>
            <a:endParaRPr lang="en-IN" dirty="0"/>
          </a:p>
        </p:txBody>
      </p:sp>
    </p:spTree>
    <p:extLst>
      <p:ext uri="{BB962C8B-B14F-4D97-AF65-F5344CB8AC3E}">
        <p14:creationId xmlns:p14="http://schemas.microsoft.com/office/powerpoint/2010/main" val="3576850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2396-3DE3-B82F-8373-6B6C635DD5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642730-AB84-1068-03C0-C9F362197F08}"/>
              </a:ext>
            </a:extLst>
          </p:cNvPr>
          <p:cNvSpPr>
            <a:spLocks noGrp="1"/>
          </p:cNvSpPr>
          <p:nvPr>
            <p:ph idx="1"/>
          </p:nvPr>
        </p:nvSpPr>
        <p:spPr/>
        <p:txBody>
          <a:bodyPr/>
          <a:lstStyle/>
          <a:p>
            <a:r>
              <a:rPr lang="en-US" dirty="0"/>
              <a:t>• Performance is measured by considering processing speed, response time, resource consumption, throughput, and efficiency. </a:t>
            </a:r>
            <a:br>
              <a:rPr lang="en-US" dirty="0"/>
            </a:br>
            <a:endParaRPr lang="en-US" dirty="0"/>
          </a:p>
          <a:p>
            <a:r>
              <a:rPr lang="en-US" dirty="0"/>
              <a:t>• Supportability combines the ability to extend the program (extensibility), adaptability, serviceability—these three attributes represent a more common term, maintainability— and in addition, testability, compatibility, configurability, the ease with which a system can be installed, and the ease with which problems can be localized.</a:t>
            </a:r>
            <a:endParaRPr lang="en-IN" dirty="0"/>
          </a:p>
        </p:txBody>
      </p:sp>
    </p:spTree>
    <p:extLst>
      <p:ext uri="{BB962C8B-B14F-4D97-AF65-F5344CB8AC3E}">
        <p14:creationId xmlns:p14="http://schemas.microsoft.com/office/powerpoint/2010/main" val="166751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70881-89CA-4CF6-6FED-189449FE75A3}"/>
              </a:ext>
            </a:extLst>
          </p:cNvPr>
          <p:cNvSpPr>
            <a:spLocks noGrp="1"/>
          </p:cNvSpPr>
          <p:nvPr>
            <p:ph idx="1"/>
          </p:nvPr>
        </p:nvSpPr>
        <p:spPr>
          <a:xfrm>
            <a:off x="838200" y="172995"/>
            <a:ext cx="10515600" cy="6003968"/>
          </a:xfrm>
        </p:spPr>
        <p:txBody>
          <a:bodyPr>
            <a:normAutofit fontScale="77500" lnSpcReduction="20000"/>
          </a:bodyPr>
          <a:lstStyle/>
          <a:p>
            <a:pPr algn="l" rtl="0" fontAlgn="base">
              <a:spcAft>
                <a:spcPts val="750"/>
              </a:spcAft>
            </a:pPr>
            <a:r>
              <a:rPr lang="en-US" b="0" i="0" dirty="0">
                <a:solidFill>
                  <a:srgbClr val="273239"/>
                </a:solidFill>
                <a:effectLst/>
                <a:latin typeface="Nunito" pitchFamily="2" charset="0"/>
              </a:rPr>
              <a:t>Software</a:t>
            </a:r>
            <a:r>
              <a:rPr lang="en-US" b="0" i="0" u="sng" dirty="0">
                <a:solidFill>
                  <a:srgbClr val="273239"/>
                </a:solidFill>
                <a:effectLst/>
                <a:latin typeface="Nunito" pitchFamily="2" charset="0"/>
              </a:rPr>
              <a:t> </a:t>
            </a:r>
            <a:r>
              <a:rPr lang="en-US" b="0" i="0" dirty="0">
                <a:solidFill>
                  <a:srgbClr val="273239"/>
                </a:solidFill>
                <a:effectLst/>
                <a:latin typeface="Nunito" pitchFamily="2" charset="0"/>
              </a:rPr>
              <a:t>Design is the process of transforming user requirements into a suitable form, which helps the programmer in software coding and implementation. </a:t>
            </a:r>
          </a:p>
          <a:p>
            <a:pPr algn="l" rtl="0" fontAlgn="base">
              <a:spcAft>
                <a:spcPts val="750"/>
              </a:spcAft>
            </a:pPr>
            <a:r>
              <a:rPr lang="en-US" b="0" i="0" dirty="0">
                <a:solidFill>
                  <a:srgbClr val="273239"/>
                </a:solidFill>
                <a:effectLst/>
                <a:latin typeface="Nunito" pitchFamily="2" charset="0"/>
              </a:rPr>
              <a:t>During the software design phase, the design document is produced, based on the customer requirements as documented in the SRS document. </a:t>
            </a:r>
          </a:p>
          <a:p>
            <a:pPr algn="l" rtl="0" fontAlgn="base">
              <a:spcAft>
                <a:spcPts val="750"/>
              </a:spcAft>
            </a:pPr>
            <a:r>
              <a:rPr lang="en-US" b="0" i="0" dirty="0">
                <a:solidFill>
                  <a:srgbClr val="273239"/>
                </a:solidFill>
                <a:effectLst/>
                <a:latin typeface="Nunito" pitchFamily="2" charset="0"/>
              </a:rPr>
              <a:t>Hence, this phase aims to transform the SRS document into a design document. </a:t>
            </a:r>
          </a:p>
          <a:p>
            <a:pPr algn="l" fontAlgn="base">
              <a:spcAft>
                <a:spcPts val="750"/>
              </a:spcAft>
            </a:pPr>
            <a:r>
              <a:rPr lang="en-US" b="0" i="0" dirty="0">
                <a:solidFill>
                  <a:srgbClr val="273239"/>
                </a:solidFill>
                <a:effectLst/>
                <a:latin typeface="Nunito" pitchFamily="2" charset="0"/>
              </a:rPr>
              <a:t>The following items are designed and documented during the design phase: </a:t>
            </a:r>
          </a:p>
          <a:p>
            <a:pPr algn="l" fontAlgn="base">
              <a:spcAft>
                <a:spcPts val="1800"/>
              </a:spcAft>
              <a:buFont typeface="+mj-lt"/>
              <a:buAutoNum type="arabicPeriod"/>
            </a:pPr>
            <a:r>
              <a:rPr lang="en-US" b="0" i="0" dirty="0">
                <a:solidFill>
                  <a:srgbClr val="273239"/>
                </a:solidFill>
                <a:effectLst/>
                <a:latin typeface="Nunito" pitchFamily="2" charset="0"/>
              </a:rPr>
              <a:t>Different modules are required.</a:t>
            </a:r>
          </a:p>
          <a:p>
            <a:pPr algn="l" fontAlgn="base">
              <a:spcAft>
                <a:spcPts val="1800"/>
              </a:spcAft>
              <a:buFont typeface="+mj-lt"/>
              <a:buAutoNum type="arabicPeriod" startAt="2"/>
            </a:pPr>
            <a:r>
              <a:rPr lang="en-US" b="0" i="0" dirty="0">
                <a:solidFill>
                  <a:srgbClr val="273239"/>
                </a:solidFill>
                <a:effectLst/>
                <a:latin typeface="Nunito" pitchFamily="2" charset="0"/>
              </a:rPr>
              <a:t>Control relationships among modules.</a:t>
            </a:r>
          </a:p>
          <a:p>
            <a:pPr algn="l" fontAlgn="base">
              <a:spcAft>
                <a:spcPts val="1800"/>
              </a:spcAft>
              <a:buFont typeface="+mj-lt"/>
              <a:buAutoNum type="arabicPeriod" startAt="3"/>
            </a:pPr>
            <a:r>
              <a:rPr lang="en-US" b="0" i="0" dirty="0">
                <a:solidFill>
                  <a:srgbClr val="273239"/>
                </a:solidFill>
                <a:effectLst/>
                <a:latin typeface="Nunito" pitchFamily="2" charset="0"/>
              </a:rPr>
              <a:t>Interface among different modules.</a:t>
            </a:r>
          </a:p>
          <a:p>
            <a:pPr algn="l" fontAlgn="base">
              <a:spcAft>
                <a:spcPts val="1800"/>
              </a:spcAft>
              <a:buFont typeface="+mj-lt"/>
              <a:buAutoNum type="arabicPeriod" startAt="4"/>
            </a:pPr>
            <a:r>
              <a:rPr lang="en-US" b="0" i="0" dirty="0">
                <a:solidFill>
                  <a:srgbClr val="273239"/>
                </a:solidFill>
                <a:effectLst/>
                <a:latin typeface="Nunito" pitchFamily="2" charset="0"/>
              </a:rPr>
              <a:t>Data structure among the different modules.</a:t>
            </a:r>
          </a:p>
          <a:p>
            <a:pPr algn="l" fontAlgn="base">
              <a:spcAft>
                <a:spcPts val="1800"/>
              </a:spcAft>
              <a:buFont typeface="+mj-lt"/>
              <a:buAutoNum type="arabicPeriod" startAt="5"/>
            </a:pPr>
            <a:r>
              <a:rPr lang="en-US" b="0" i="0" dirty="0">
                <a:solidFill>
                  <a:srgbClr val="273239"/>
                </a:solidFill>
                <a:effectLst/>
                <a:latin typeface="Nunito" pitchFamily="2" charset="0"/>
              </a:rPr>
              <a:t>Algorithms are required to be implemented among the individual modules.</a:t>
            </a:r>
          </a:p>
          <a:p>
            <a:endParaRPr lang="en-IN" dirty="0"/>
          </a:p>
        </p:txBody>
      </p:sp>
    </p:spTree>
    <p:extLst>
      <p:ext uri="{BB962C8B-B14F-4D97-AF65-F5344CB8AC3E}">
        <p14:creationId xmlns:p14="http://schemas.microsoft.com/office/powerpoint/2010/main" val="1137957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6D55-E745-CB78-2253-1BD5E329F878}"/>
              </a:ext>
            </a:extLst>
          </p:cNvPr>
          <p:cNvSpPr>
            <a:spLocks noGrp="1"/>
          </p:cNvSpPr>
          <p:nvPr>
            <p:ph type="title"/>
          </p:nvPr>
        </p:nvSpPr>
        <p:spPr/>
        <p:txBody>
          <a:bodyPr/>
          <a:lstStyle/>
          <a:p>
            <a:pPr algn="ctr"/>
            <a:r>
              <a:rPr lang="en-US" b="1" i="0" dirty="0">
                <a:solidFill>
                  <a:srgbClr val="273239"/>
                </a:solidFill>
                <a:effectLst/>
                <a:latin typeface="Nunito" pitchFamily="2" charset="0"/>
              </a:rPr>
              <a:t>Objectives of Software Design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0963679-6297-B143-0ACE-0EE43B0C97C0}"/>
              </a:ext>
            </a:extLst>
          </p:cNvPr>
          <p:cNvSpPr>
            <a:spLocks noGrp="1"/>
          </p:cNvSpPr>
          <p:nvPr>
            <p:ph idx="1"/>
          </p:nvPr>
        </p:nvSpPr>
        <p:spPr/>
        <p:txBody>
          <a:bodyPr>
            <a:normAutofit fontScale="62500" lnSpcReduction="20000"/>
          </a:bodyPr>
          <a:lstStyle/>
          <a:p>
            <a:pPr algn="l" fontAlgn="base">
              <a:spcAft>
                <a:spcPts val="1800"/>
              </a:spcAft>
              <a:buFont typeface="+mj-lt"/>
              <a:buAutoNum type="arabicPeriod"/>
            </a:pPr>
            <a:r>
              <a:rPr lang="en-US" b="1" i="0" dirty="0">
                <a:solidFill>
                  <a:srgbClr val="273239"/>
                </a:solidFill>
                <a:effectLst/>
                <a:latin typeface="Nunito" pitchFamily="2" charset="0"/>
              </a:rPr>
              <a:t>Correctness:</a:t>
            </a:r>
            <a:r>
              <a:rPr lang="en-US" b="0" i="0" dirty="0">
                <a:solidFill>
                  <a:srgbClr val="273239"/>
                </a:solidFill>
                <a:effectLst/>
                <a:latin typeface="Nunito" pitchFamily="2" charset="0"/>
              </a:rPr>
              <a:t> A good design should be correct i.e., it should correctly implement all the functionalities of the system.</a:t>
            </a:r>
          </a:p>
          <a:p>
            <a:pPr algn="l" fontAlgn="base">
              <a:spcAft>
                <a:spcPts val="1800"/>
              </a:spcAft>
              <a:buFont typeface="+mj-lt"/>
              <a:buAutoNum type="arabicPeriod" startAt="2"/>
            </a:pPr>
            <a:r>
              <a:rPr lang="en-US" b="1" i="0" dirty="0">
                <a:solidFill>
                  <a:srgbClr val="273239"/>
                </a:solidFill>
                <a:effectLst/>
                <a:latin typeface="Nunito" pitchFamily="2" charset="0"/>
              </a:rPr>
              <a:t>Efficiency:</a:t>
            </a:r>
            <a:r>
              <a:rPr lang="en-US" b="0" i="0" dirty="0">
                <a:solidFill>
                  <a:srgbClr val="273239"/>
                </a:solidFill>
                <a:effectLst/>
                <a:latin typeface="Nunito" pitchFamily="2" charset="0"/>
              </a:rPr>
              <a:t> A good software design should address the resources, time, and cost optimization issues.</a:t>
            </a:r>
          </a:p>
          <a:p>
            <a:pPr algn="l" fontAlgn="base">
              <a:spcAft>
                <a:spcPts val="1800"/>
              </a:spcAft>
              <a:buFont typeface="+mj-lt"/>
              <a:buAutoNum type="arabicPeriod" startAt="3"/>
            </a:pPr>
            <a:r>
              <a:rPr lang="en-US" b="1" i="0" dirty="0">
                <a:solidFill>
                  <a:srgbClr val="273239"/>
                </a:solidFill>
                <a:effectLst/>
                <a:latin typeface="Nunito" pitchFamily="2" charset="0"/>
              </a:rPr>
              <a:t>Flexibility: </a:t>
            </a:r>
            <a:r>
              <a:rPr lang="en-US" b="0" i="0" dirty="0">
                <a:solidFill>
                  <a:srgbClr val="273239"/>
                </a:solidFill>
                <a:effectLst/>
                <a:latin typeface="Nunito" pitchFamily="2" charset="0"/>
              </a:rPr>
              <a:t>A good software design should have the ability to adapt and accommodate changes easily.</a:t>
            </a:r>
          </a:p>
          <a:p>
            <a:pPr algn="l" fontAlgn="base">
              <a:spcAft>
                <a:spcPts val="1800"/>
              </a:spcAft>
              <a:buFont typeface="+mj-lt"/>
              <a:buAutoNum type="arabicPeriod" startAt="3"/>
            </a:pPr>
            <a:r>
              <a:rPr lang="en-US" b="1" i="0" dirty="0">
                <a:solidFill>
                  <a:srgbClr val="273239"/>
                </a:solidFill>
                <a:effectLst/>
                <a:latin typeface="Nunito" pitchFamily="2" charset="0"/>
              </a:rPr>
              <a:t>Understandability:</a:t>
            </a:r>
            <a:r>
              <a:rPr lang="en-US" b="0" i="0" dirty="0">
                <a:solidFill>
                  <a:srgbClr val="273239"/>
                </a:solidFill>
                <a:effectLst/>
                <a:latin typeface="Nunito" pitchFamily="2" charset="0"/>
              </a:rPr>
              <a:t> A good design should be easily understandable, it should be modular, and all the modules are arranged in layers.</a:t>
            </a:r>
          </a:p>
          <a:p>
            <a:pPr algn="l" fontAlgn="base">
              <a:spcAft>
                <a:spcPts val="1800"/>
              </a:spcAft>
              <a:buFont typeface="+mj-lt"/>
              <a:buAutoNum type="arabicPeriod" startAt="5"/>
            </a:pPr>
            <a:r>
              <a:rPr lang="en-US" b="1" i="0" dirty="0">
                <a:solidFill>
                  <a:srgbClr val="273239"/>
                </a:solidFill>
                <a:effectLst/>
                <a:latin typeface="Nunito" pitchFamily="2" charset="0"/>
              </a:rPr>
              <a:t>Completeness:</a:t>
            </a:r>
            <a:r>
              <a:rPr lang="en-US" b="0" i="0" dirty="0">
                <a:solidFill>
                  <a:srgbClr val="273239"/>
                </a:solidFill>
                <a:effectLst/>
                <a:latin typeface="Nunito" pitchFamily="2" charset="0"/>
              </a:rPr>
              <a:t> The design should have all the components like data structures, modules,</a:t>
            </a:r>
            <a:r>
              <a:rPr lang="en-US" b="1" i="0" dirty="0">
                <a:solidFill>
                  <a:srgbClr val="273239"/>
                </a:solidFill>
                <a:effectLst/>
                <a:latin typeface="Nunito" pitchFamily="2" charset="0"/>
              </a:rPr>
              <a:t> </a:t>
            </a:r>
            <a:r>
              <a:rPr lang="en-US" b="0" i="0" dirty="0">
                <a:solidFill>
                  <a:srgbClr val="273239"/>
                </a:solidFill>
                <a:effectLst/>
                <a:latin typeface="Nunito" pitchFamily="2" charset="0"/>
              </a:rPr>
              <a:t>external interfaces, etc.</a:t>
            </a:r>
          </a:p>
          <a:p>
            <a:pPr algn="l" fontAlgn="base">
              <a:spcAft>
                <a:spcPts val="1800"/>
              </a:spcAft>
              <a:buFont typeface="+mj-lt"/>
              <a:buAutoNum type="arabicPeriod" startAt="6"/>
            </a:pPr>
            <a:r>
              <a:rPr lang="en-US" b="1" i="0" dirty="0">
                <a:solidFill>
                  <a:srgbClr val="273239"/>
                </a:solidFill>
                <a:effectLst/>
                <a:latin typeface="Nunito" pitchFamily="2" charset="0"/>
              </a:rPr>
              <a:t>Maintainability:</a:t>
            </a:r>
            <a:r>
              <a:rPr lang="en-US" b="0" i="0" dirty="0">
                <a:solidFill>
                  <a:srgbClr val="273239"/>
                </a:solidFill>
                <a:effectLst/>
                <a:latin typeface="Nunito" pitchFamily="2" charset="0"/>
              </a:rPr>
              <a:t> A good software design aims to create a system that is easy to understand, modify, and maintain over time. </a:t>
            </a:r>
            <a:endParaRPr lang="en-IN" dirty="0"/>
          </a:p>
        </p:txBody>
      </p:sp>
    </p:spTree>
    <p:extLst>
      <p:ext uri="{BB962C8B-B14F-4D97-AF65-F5344CB8AC3E}">
        <p14:creationId xmlns:p14="http://schemas.microsoft.com/office/powerpoint/2010/main" val="1283872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3601-043E-F1F8-B7B5-5B75ACB401DC}"/>
              </a:ext>
            </a:extLst>
          </p:cNvPr>
          <p:cNvSpPr>
            <a:spLocks noGrp="1"/>
          </p:cNvSpPr>
          <p:nvPr>
            <p:ph type="title"/>
          </p:nvPr>
        </p:nvSpPr>
        <p:spPr/>
        <p:txBody>
          <a:bodyPr/>
          <a:lstStyle/>
          <a:p>
            <a:pPr algn="ctr"/>
            <a:r>
              <a:rPr lang="en-IN" b="1" i="0" dirty="0">
                <a:solidFill>
                  <a:srgbClr val="273239"/>
                </a:solidFill>
                <a:effectLst/>
                <a:latin typeface="Nunito" pitchFamily="2" charset="0"/>
              </a:rPr>
              <a:t>Software Design Concepts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E54B6D7-FAAA-FA42-16E0-81EC3168D31F}"/>
              </a:ext>
            </a:extLst>
          </p:cNvPr>
          <p:cNvSpPr>
            <a:spLocks noGrp="1"/>
          </p:cNvSpPr>
          <p:nvPr>
            <p:ph idx="1"/>
          </p:nvPr>
        </p:nvSpPr>
        <p:spPr/>
        <p:txBody>
          <a:bodyPr/>
          <a:lstStyle/>
          <a:p>
            <a:r>
              <a:rPr lang="en-US" b="0" i="0" dirty="0">
                <a:solidFill>
                  <a:srgbClr val="273239"/>
                </a:solidFill>
                <a:effectLst/>
                <a:latin typeface="Nunito" pitchFamily="2" charset="0"/>
              </a:rPr>
              <a:t>. The </a:t>
            </a:r>
            <a:r>
              <a:rPr lang="en-US" b="1" i="0" dirty="0">
                <a:solidFill>
                  <a:srgbClr val="273239"/>
                </a:solidFill>
                <a:effectLst/>
                <a:latin typeface="Nunito" pitchFamily="2" charset="0"/>
              </a:rPr>
              <a:t>software design concept</a:t>
            </a:r>
            <a:r>
              <a:rPr lang="en-US" b="0" i="0" dirty="0">
                <a:solidFill>
                  <a:srgbClr val="273239"/>
                </a:solidFill>
                <a:effectLst/>
                <a:latin typeface="Nunito" pitchFamily="2" charset="0"/>
              </a:rPr>
              <a:t> simply means the idea or principle behind the design. </a:t>
            </a:r>
          </a:p>
          <a:p>
            <a:r>
              <a:rPr lang="en-US" b="0" i="0" dirty="0">
                <a:solidFill>
                  <a:srgbClr val="273239"/>
                </a:solidFill>
                <a:effectLst/>
                <a:latin typeface="Nunito" pitchFamily="2" charset="0"/>
              </a:rPr>
              <a:t>It describes how you plan to solve the problem of designing software, and the logic, or thinking behind how you will design software. </a:t>
            </a:r>
          </a:p>
          <a:p>
            <a:r>
              <a:rPr lang="en-US" b="0" i="0" dirty="0">
                <a:solidFill>
                  <a:srgbClr val="273239"/>
                </a:solidFill>
                <a:effectLst/>
                <a:latin typeface="Nunito" pitchFamily="2" charset="0"/>
              </a:rPr>
              <a:t>It allows the software engineer to create the model of the system software or product that is to be developed or built. </a:t>
            </a:r>
            <a:endParaRPr lang="en-IN" dirty="0"/>
          </a:p>
        </p:txBody>
      </p:sp>
    </p:spTree>
    <p:extLst>
      <p:ext uri="{BB962C8B-B14F-4D97-AF65-F5344CB8AC3E}">
        <p14:creationId xmlns:p14="http://schemas.microsoft.com/office/powerpoint/2010/main" val="3579596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4DD9FB-1A5C-04E7-BD7B-82D15C5F4FAE}"/>
              </a:ext>
            </a:extLst>
          </p:cNvPr>
          <p:cNvPicPr>
            <a:picLocks noGrp="1" noChangeAspect="1"/>
          </p:cNvPicPr>
          <p:nvPr>
            <p:ph idx="1"/>
          </p:nvPr>
        </p:nvPicPr>
        <p:blipFill>
          <a:blip r:embed="rId2"/>
          <a:stretch>
            <a:fillRect/>
          </a:stretch>
        </p:blipFill>
        <p:spPr>
          <a:xfrm>
            <a:off x="1952368" y="988542"/>
            <a:ext cx="8023654" cy="4608190"/>
          </a:xfrm>
          <a:prstGeom prst="rect">
            <a:avLst/>
          </a:prstGeom>
        </p:spPr>
      </p:pic>
    </p:spTree>
    <p:extLst>
      <p:ext uri="{BB962C8B-B14F-4D97-AF65-F5344CB8AC3E}">
        <p14:creationId xmlns:p14="http://schemas.microsoft.com/office/powerpoint/2010/main" val="52981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519A-055D-BAAE-49B6-0EB7E2B8F9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C1B275-7817-E055-F1FD-7BF8C813AE96}"/>
              </a:ext>
            </a:extLst>
          </p:cNvPr>
          <p:cNvSpPr>
            <a:spLocks noGrp="1"/>
          </p:cNvSpPr>
          <p:nvPr>
            <p:ph idx="1"/>
          </p:nvPr>
        </p:nvSpPr>
        <p:spPr/>
        <p:txBody>
          <a:bodyPr/>
          <a:lstStyle/>
          <a:p>
            <a:r>
              <a:rPr lang="en-US" b="1" i="0" dirty="0">
                <a:solidFill>
                  <a:srgbClr val="273239"/>
                </a:solidFill>
                <a:effectLst/>
                <a:latin typeface="Nunito" pitchFamily="2" charset="0"/>
              </a:rPr>
              <a:t>Abstraction </a:t>
            </a:r>
            <a:r>
              <a:rPr lang="en-US" b="0" i="0" dirty="0">
                <a:solidFill>
                  <a:srgbClr val="273239"/>
                </a:solidFill>
                <a:effectLst/>
                <a:latin typeface="Nunito" pitchFamily="2" charset="0"/>
              </a:rPr>
              <a:t>(</a:t>
            </a:r>
            <a:r>
              <a:rPr lang="en-US" b="1" i="0" dirty="0">
                <a:solidFill>
                  <a:srgbClr val="273239"/>
                </a:solidFill>
                <a:effectLst/>
                <a:latin typeface="Nunito" pitchFamily="2" charset="0"/>
              </a:rPr>
              <a:t>Hide Irrelevant data</a:t>
            </a:r>
            <a:r>
              <a:rPr lang="en-US" b="0" i="0" dirty="0">
                <a:solidFill>
                  <a:srgbClr val="273239"/>
                </a:solidFill>
                <a:effectLst/>
                <a:latin typeface="Nunito" pitchFamily="2" charset="0"/>
              </a:rPr>
              <a: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Abstraction simply means to hide the details to reduce complexity and increase efficiency or quality. Different levels of Abstraction are necessary and must be applied at each stage of the design process so that any error that is present can be removed to increase the efficiency of the software solution and to refine the software solution. The solution should be described in broad ways that cover a wide range of different things at a higher level of abstraction and a more detailed description of a solution of software should be given at the lower level of abstraction.</a:t>
            </a:r>
          </a:p>
          <a:p>
            <a:endParaRPr lang="en-IN" dirty="0"/>
          </a:p>
        </p:txBody>
      </p:sp>
    </p:spTree>
    <p:extLst>
      <p:ext uri="{BB962C8B-B14F-4D97-AF65-F5344CB8AC3E}">
        <p14:creationId xmlns:p14="http://schemas.microsoft.com/office/powerpoint/2010/main" val="235384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9D6F-20A7-63B0-6D4D-4BB4349894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78ED52-7931-682F-8B3F-A9728E748F5B}"/>
              </a:ext>
            </a:extLst>
          </p:cNvPr>
          <p:cNvSpPr>
            <a:spLocks noGrp="1"/>
          </p:cNvSpPr>
          <p:nvPr>
            <p:ph idx="1"/>
          </p:nvPr>
        </p:nvSpPr>
        <p:spPr/>
        <p:txBody>
          <a:bodyPr/>
          <a:lstStyle/>
          <a:p>
            <a:pPr algn="l" fontAlgn="base"/>
            <a:r>
              <a:rPr lang="en-US" b="1" i="0" dirty="0">
                <a:solidFill>
                  <a:srgbClr val="273239"/>
                </a:solidFill>
                <a:effectLst/>
                <a:latin typeface="Nunito" pitchFamily="2" charset="0"/>
              </a:rPr>
              <a:t>Objectives of Analysis Modelling: </a:t>
            </a:r>
          </a:p>
          <a:p>
            <a:pPr algn="l" fontAlgn="base">
              <a:buFont typeface="Arial" panose="020B0604020202020204" pitchFamily="34" charset="0"/>
              <a:buChar char="•"/>
            </a:pPr>
            <a:r>
              <a:rPr lang="en-US" b="0" i="0" dirty="0">
                <a:solidFill>
                  <a:srgbClr val="273239"/>
                </a:solidFill>
                <a:effectLst/>
                <a:latin typeface="Nunito" pitchFamily="2" charset="0"/>
              </a:rPr>
              <a:t>It must establish a way of creating software design.</a:t>
            </a:r>
          </a:p>
          <a:p>
            <a:pPr algn="l" fontAlgn="base">
              <a:buFont typeface="Arial" panose="020B0604020202020204" pitchFamily="34" charset="0"/>
              <a:buChar char="•"/>
            </a:pPr>
            <a:r>
              <a:rPr lang="en-US" b="0" i="0" dirty="0">
                <a:solidFill>
                  <a:srgbClr val="273239"/>
                </a:solidFill>
                <a:effectLst/>
                <a:latin typeface="Nunito" pitchFamily="2" charset="0"/>
              </a:rPr>
              <a:t>It must describe the requirements of the customer.</a:t>
            </a:r>
          </a:p>
          <a:p>
            <a:pPr algn="l" fontAlgn="base">
              <a:buFont typeface="Arial" panose="020B0604020202020204" pitchFamily="34" charset="0"/>
              <a:buChar char="•"/>
            </a:pPr>
            <a:r>
              <a:rPr lang="en-US" b="0" i="0" dirty="0">
                <a:solidFill>
                  <a:srgbClr val="273239"/>
                </a:solidFill>
                <a:effectLst/>
                <a:latin typeface="Nunito" pitchFamily="2" charset="0"/>
              </a:rPr>
              <a:t>It must define a set of requirements that can be validated, once the software is built.</a:t>
            </a:r>
          </a:p>
          <a:p>
            <a:endParaRPr lang="en-IN" dirty="0"/>
          </a:p>
        </p:txBody>
      </p:sp>
    </p:spTree>
    <p:extLst>
      <p:ext uri="{BB962C8B-B14F-4D97-AF65-F5344CB8AC3E}">
        <p14:creationId xmlns:p14="http://schemas.microsoft.com/office/powerpoint/2010/main" val="973387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077B-409F-C90E-CF3E-3D513C0139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12E58-AE60-6339-ADCD-501B246B73FF}"/>
              </a:ext>
            </a:extLst>
          </p:cNvPr>
          <p:cNvSpPr>
            <a:spLocks noGrp="1"/>
          </p:cNvSpPr>
          <p:nvPr>
            <p:ph idx="1"/>
          </p:nvPr>
        </p:nvSpPr>
        <p:spPr/>
        <p:txBody>
          <a:bodyPr>
            <a:normAutofit fontScale="92500" lnSpcReduction="10000"/>
          </a:bodyPr>
          <a:lstStyle/>
          <a:p>
            <a:r>
              <a:rPr lang="en-US" b="1" i="0" dirty="0">
                <a:solidFill>
                  <a:srgbClr val="273239"/>
                </a:solidFill>
                <a:effectLst/>
                <a:latin typeface="Nunito" pitchFamily="2" charset="0"/>
              </a:rPr>
              <a:t>Modularity (subdivide the system): </a:t>
            </a:r>
            <a:r>
              <a:rPr lang="en-US" b="0" i="0" dirty="0">
                <a:solidFill>
                  <a:srgbClr val="273239"/>
                </a:solidFill>
                <a:effectLst/>
                <a:latin typeface="Nunito" pitchFamily="2" charset="0"/>
              </a:rPr>
              <a:t>Modularity simply means dividing the system or project into smaller parts to reduce the complexity of the system or project. In the same way, modularity in design means subdividing a system into smaller parts so that these parts can be created independently and then use these parts in different systems to perform different functions. It is necessary to divide the software into components known as modules because nowadays, there are different software available like Monolithic software that is hard to grasp for software engineers. So, modularity in design has now become a trend and is also important. If the system contains fewer components then it would mean the system is complex which requires a lot of effort (cost) but if we can divide the system into components then the cost would be small.</a:t>
            </a:r>
          </a:p>
          <a:p>
            <a:endParaRPr lang="en-IN" dirty="0"/>
          </a:p>
        </p:txBody>
      </p:sp>
    </p:spTree>
    <p:extLst>
      <p:ext uri="{BB962C8B-B14F-4D97-AF65-F5344CB8AC3E}">
        <p14:creationId xmlns:p14="http://schemas.microsoft.com/office/powerpoint/2010/main" val="475899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F123-A9DE-FBD3-FACA-B7845A5144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96F1DB-3AAD-F0D8-2CC6-F40ABEB1E5FE}"/>
              </a:ext>
            </a:extLst>
          </p:cNvPr>
          <p:cNvSpPr>
            <a:spLocks noGrp="1"/>
          </p:cNvSpPr>
          <p:nvPr>
            <p:ph idx="1"/>
          </p:nvPr>
        </p:nvSpPr>
        <p:spPr/>
        <p:txBody>
          <a:bodyPr/>
          <a:lstStyle/>
          <a:p>
            <a:r>
              <a:rPr lang="en-US" b="1" i="0" dirty="0">
                <a:solidFill>
                  <a:srgbClr val="273239"/>
                </a:solidFill>
                <a:effectLst/>
                <a:latin typeface="Nunito" pitchFamily="2" charset="0"/>
              </a:rPr>
              <a:t>Architecture (design a structure of something): </a:t>
            </a:r>
            <a:r>
              <a:rPr lang="en-US" b="0" i="0" dirty="0">
                <a:solidFill>
                  <a:srgbClr val="273239"/>
                </a:solidFill>
                <a:effectLst/>
                <a:latin typeface="Nunito" pitchFamily="2" charset="0"/>
              </a:rPr>
              <a:t>Architecture simply means a technique to design a structure of something. Architecture in designing software is a concept that focuses on various elements and the data of the structure. These components interact with each other and use the data of the structure in architecture.</a:t>
            </a:r>
          </a:p>
          <a:p>
            <a:endParaRPr lang="en-IN" dirty="0"/>
          </a:p>
        </p:txBody>
      </p:sp>
    </p:spTree>
    <p:extLst>
      <p:ext uri="{BB962C8B-B14F-4D97-AF65-F5344CB8AC3E}">
        <p14:creationId xmlns:p14="http://schemas.microsoft.com/office/powerpoint/2010/main" val="2144286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53C5-09AF-BD45-8A0D-764FFCC919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89AAB4-839C-E64B-4495-8B32A73C62EA}"/>
              </a:ext>
            </a:extLst>
          </p:cNvPr>
          <p:cNvSpPr>
            <a:spLocks noGrp="1"/>
          </p:cNvSpPr>
          <p:nvPr>
            <p:ph idx="1"/>
          </p:nvPr>
        </p:nvSpPr>
        <p:spPr/>
        <p:txBody>
          <a:bodyPr/>
          <a:lstStyle/>
          <a:p>
            <a:r>
              <a:rPr lang="en-US" b="1" i="0" dirty="0">
                <a:solidFill>
                  <a:srgbClr val="273239"/>
                </a:solidFill>
                <a:effectLst/>
                <a:latin typeface="Nunito" pitchFamily="2" charset="0"/>
              </a:rPr>
              <a:t>Refinement (removes impurities): </a:t>
            </a:r>
            <a:r>
              <a:rPr lang="en-US" b="0" i="0" dirty="0">
                <a:solidFill>
                  <a:srgbClr val="273239"/>
                </a:solidFill>
                <a:effectLst/>
                <a:latin typeface="Nunito" pitchFamily="2" charset="0"/>
              </a:rPr>
              <a:t>Refinement simply means to refine something to remove any impurities if present and increase the quality. The refinement concept of software design is a process of developing or presenting the software or system in a detailed manner which means elaborating a system or software. Refinement is very necessary to find out any error if present and then to reduce it.</a:t>
            </a:r>
          </a:p>
          <a:p>
            <a:endParaRPr lang="en-IN" dirty="0"/>
          </a:p>
        </p:txBody>
      </p:sp>
    </p:spTree>
    <p:extLst>
      <p:ext uri="{BB962C8B-B14F-4D97-AF65-F5344CB8AC3E}">
        <p14:creationId xmlns:p14="http://schemas.microsoft.com/office/powerpoint/2010/main" val="3332142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D7CC-79AC-950F-3232-A7C9A3FBB7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8C012E-7DAE-C027-370F-78F4312E7567}"/>
              </a:ext>
            </a:extLst>
          </p:cNvPr>
          <p:cNvSpPr>
            <a:spLocks noGrp="1"/>
          </p:cNvSpPr>
          <p:nvPr>
            <p:ph idx="1"/>
          </p:nvPr>
        </p:nvSpPr>
        <p:spPr/>
        <p:txBody>
          <a:bodyPr/>
          <a:lstStyle/>
          <a:p>
            <a:r>
              <a:rPr lang="en-US" b="1" i="0" dirty="0">
                <a:solidFill>
                  <a:srgbClr val="273239"/>
                </a:solidFill>
                <a:effectLst/>
                <a:latin typeface="Nunito" pitchFamily="2" charset="0"/>
              </a:rPr>
              <a:t>Pattern (a Repeated form): </a:t>
            </a:r>
            <a:r>
              <a:rPr lang="en-US" b="0" i="0" dirty="0">
                <a:solidFill>
                  <a:srgbClr val="273239"/>
                </a:solidFill>
                <a:effectLst/>
                <a:latin typeface="Nunito" pitchFamily="2" charset="0"/>
              </a:rPr>
              <a:t>A pattern simply means a repeated form or design in which the same shape is repeated several times to form a pattern. The pattern in the design process means the repetition of a solution to a common recurring problem within a certain context.</a:t>
            </a:r>
          </a:p>
          <a:p>
            <a:endParaRPr lang="en-IN" dirty="0"/>
          </a:p>
        </p:txBody>
      </p:sp>
    </p:spTree>
    <p:extLst>
      <p:ext uri="{BB962C8B-B14F-4D97-AF65-F5344CB8AC3E}">
        <p14:creationId xmlns:p14="http://schemas.microsoft.com/office/powerpoint/2010/main" val="2955131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C2C4-19BF-66F8-1C18-9F8E85CC12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D0D100-4695-238C-4A61-235B2DD2FBDF}"/>
              </a:ext>
            </a:extLst>
          </p:cNvPr>
          <p:cNvSpPr>
            <a:spLocks noGrp="1"/>
          </p:cNvSpPr>
          <p:nvPr>
            <p:ph idx="1"/>
          </p:nvPr>
        </p:nvSpPr>
        <p:spPr/>
        <p:txBody>
          <a:bodyPr/>
          <a:lstStyle/>
          <a:p>
            <a:r>
              <a:rPr lang="en-US" b="1" i="0" dirty="0">
                <a:solidFill>
                  <a:srgbClr val="273239"/>
                </a:solidFill>
                <a:effectLst/>
                <a:latin typeface="Nunito" pitchFamily="2" charset="0"/>
              </a:rPr>
              <a:t>Information Hiding (Hide the Information</a:t>
            </a:r>
            <a:r>
              <a:rPr lang="en-US" b="0" i="0" dirty="0">
                <a:solidFill>
                  <a:srgbClr val="273239"/>
                </a:solidFill>
                <a:effectLst/>
                <a:latin typeface="Nunito" pitchFamily="2" charset="0"/>
              </a:rPr>
              <a: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Information hiding simply means to hide the information so that it cannot be accessed by an unwanted party. In software design, information hiding is achieved by designing the modules in a manner that the information gathered or contained in one module is hidden and can’t be accessed by any other modules.</a:t>
            </a:r>
          </a:p>
          <a:p>
            <a:endParaRPr lang="en-IN" dirty="0"/>
          </a:p>
        </p:txBody>
      </p:sp>
    </p:spTree>
    <p:extLst>
      <p:ext uri="{BB962C8B-B14F-4D97-AF65-F5344CB8AC3E}">
        <p14:creationId xmlns:p14="http://schemas.microsoft.com/office/powerpoint/2010/main" val="746017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8C9F-2E18-6F8D-829A-43FE7F8975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9143BD-A014-CB3C-F0FD-67B96EF9922A}"/>
              </a:ext>
            </a:extLst>
          </p:cNvPr>
          <p:cNvSpPr>
            <a:spLocks noGrp="1"/>
          </p:cNvSpPr>
          <p:nvPr>
            <p:ph idx="1"/>
          </p:nvPr>
        </p:nvSpPr>
        <p:spPr/>
        <p:txBody>
          <a:bodyPr/>
          <a:lstStyle/>
          <a:p>
            <a:r>
              <a:rPr lang="en-US" b="1" i="0" dirty="0">
                <a:solidFill>
                  <a:srgbClr val="273239"/>
                </a:solidFill>
                <a:effectLst/>
                <a:latin typeface="Nunito" pitchFamily="2" charset="0"/>
              </a:rPr>
              <a:t>Refactoring (Reconstruct something): </a:t>
            </a:r>
            <a:r>
              <a:rPr lang="en-US" b="0" i="0" dirty="0">
                <a:solidFill>
                  <a:srgbClr val="273239"/>
                </a:solidFill>
                <a:effectLst/>
                <a:latin typeface="Nunito" pitchFamily="2" charset="0"/>
              </a:rPr>
              <a:t>Refactoring simply means reconstructing something in such a way that it does not affect the behavior of any other features. Refactoring in software design means reconstructing the design to reduce complexity and simplify it without impacting the behavior or its functions. Fowler has defined refactoring as “the process of changing a software system in a way that it won’t impact the behavior of the design and improves the internal structure”.</a:t>
            </a:r>
          </a:p>
          <a:p>
            <a:endParaRPr lang="en-IN" dirty="0"/>
          </a:p>
        </p:txBody>
      </p:sp>
    </p:spTree>
    <p:extLst>
      <p:ext uri="{BB962C8B-B14F-4D97-AF65-F5344CB8AC3E}">
        <p14:creationId xmlns:p14="http://schemas.microsoft.com/office/powerpoint/2010/main" val="2241456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6806-12CB-ABB1-00E8-3716AB2BD362}"/>
              </a:ext>
            </a:extLst>
          </p:cNvPr>
          <p:cNvSpPr>
            <a:spLocks noGrp="1"/>
          </p:cNvSpPr>
          <p:nvPr>
            <p:ph type="title"/>
          </p:nvPr>
        </p:nvSpPr>
        <p:spPr/>
        <p:txBody>
          <a:bodyPr/>
          <a:lstStyle/>
          <a:p>
            <a:r>
              <a:rPr lang="en-US" b="1" i="0" dirty="0">
                <a:solidFill>
                  <a:srgbClr val="273239"/>
                </a:solidFill>
                <a:effectLst/>
                <a:latin typeface="Nunito" pitchFamily="2" charset="0"/>
              </a:rPr>
              <a:t>Different levels of Software Design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0C0342F-7C70-BB6D-78CB-2C6A1308F91F}"/>
              </a:ext>
            </a:extLst>
          </p:cNvPr>
          <p:cNvSpPr>
            <a:spLocks noGrp="1"/>
          </p:cNvSpPr>
          <p:nvPr>
            <p:ph idx="1"/>
          </p:nvPr>
        </p:nvSpPr>
        <p:spPr/>
        <p:txBody>
          <a:bodyPr>
            <a:normAutofit fontScale="62500" lnSpcReduction="20000"/>
          </a:bodyPr>
          <a:lstStyle/>
          <a:p>
            <a:pPr algn="l" rtl="0" fontAlgn="base">
              <a:spcAft>
                <a:spcPts val="750"/>
              </a:spcAft>
            </a:pPr>
            <a:r>
              <a:rPr lang="en-US" b="0" i="0" dirty="0">
                <a:solidFill>
                  <a:srgbClr val="273239"/>
                </a:solidFill>
                <a:effectLst/>
                <a:latin typeface="Nunito" pitchFamily="2" charset="0"/>
              </a:rPr>
              <a:t>There are three different levels of software design. They are: </a:t>
            </a:r>
          </a:p>
          <a:p>
            <a:pPr algn="l" fontAlgn="base">
              <a:spcAft>
                <a:spcPts val="1800"/>
              </a:spcAft>
              <a:buFont typeface="+mj-lt"/>
              <a:buAutoNum type="arabicPeriod"/>
            </a:pPr>
            <a:r>
              <a:rPr lang="en-US" b="1" i="0" dirty="0">
                <a:solidFill>
                  <a:srgbClr val="273239"/>
                </a:solidFill>
                <a:effectLst/>
                <a:latin typeface="Nunito" pitchFamily="2" charset="0"/>
              </a:rPr>
              <a:t>Architectural Design:</a:t>
            </a:r>
            <a:r>
              <a:rPr lang="en-US" b="0" i="0" dirty="0">
                <a:solidFill>
                  <a:srgbClr val="273239"/>
                </a:solidFill>
                <a:effectLst/>
                <a:latin typeface="Nunito" pitchFamily="2" charset="0"/>
              </a:rPr>
              <a:t> The architecture of a system can be viewed as the overall structure of the system and the way in which structure provides conceptual integrity of the system. The architectural design identifies the software as a system with many components interacting with each other. At this level, the designers get the idea of the proposed solution domain.  </a:t>
            </a:r>
          </a:p>
          <a:p>
            <a:pPr algn="l" fontAlgn="base">
              <a:spcAft>
                <a:spcPts val="1800"/>
              </a:spcAft>
              <a:buFont typeface="+mj-lt"/>
              <a:buAutoNum type="arabicPeriod" startAt="2"/>
            </a:pPr>
            <a:r>
              <a:rPr lang="en-US" b="1" i="0" dirty="0">
                <a:solidFill>
                  <a:srgbClr val="273239"/>
                </a:solidFill>
                <a:effectLst/>
                <a:latin typeface="Nunito" pitchFamily="2" charset="0"/>
              </a:rPr>
              <a:t>Preliminary or high-level design:</a:t>
            </a:r>
            <a:r>
              <a:rPr lang="en-US" b="0" i="0" dirty="0">
                <a:solidFill>
                  <a:srgbClr val="273239"/>
                </a:solidFill>
                <a:effectLst/>
                <a:latin typeface="Nunito" pitchFamily="2" charset="0"/>
              </a:rPr>
              <a:t> Here the problem is decomposed into a set of modules, the control relationship among various modules identified, and also the interfaces among various modules are identified. The outcome of this stage is called the program architecture. Design representation techniques used in this stage are structure chart and UML.  </a:t>
            </a:r>
          </a:p>
          <a:p>
            <a:pPr algn="l" fontAlgn="base">
              <a:spcAft>
                <a:spcPts val="1800"/>
              </a:spcAft>
              <a:buFont typeface="+mj-lt"/>
              <a:buAutoNum type="arabicPeriod" startAt="3"/>
            </a:pPr>
            <a:r>
              <a:rPr lang="en-US" b="1" i="0" dirty="0">
                <a:solidFill>
                  <a:srgbClr val="273239"/>
                </a:solidFill>
                <a:effectLst/>
                <a:latin typeface="Nunito" pitchFamily="2" charset="0"/>
              </a:rPr>
              <a:t>Detailed design:</a:t>
            </a:r>
            <a:r>
              <a:rPr lang="en-US" b="0" i="0" dirty="0">
                <a:solidFill>
                  <a:srgbClr val="273239"/>
                </a:solidFill>
                <a:effectLst/>
                <a:latin typeface="Nunito" pitchFamily="2" charset="0"/>
              </a:rPr>
              <a:t> Once the high-level design is complete, a detailed design is undertaken. In detailed design, each module is examined carefully to design the data structure and algorithms. The stage outcome is documented in the form of a module specification document.  </a:t>
            </a:r>
          </a:p>
          <a:p>
            <a:endParaRPr lang="en-IN" dirty="0"/>
          </a:p>
        </p:txBody>
      </p:sp>
    </p:spTree>
    <p:extLst>
      <p:ext uri="{BB962C8B-B14F-4D97-AF65-F5344CB8AC3E}">
        <p14:creationId xmlns:p14="http://schemas.microsoft.com/office/powerpoint/2010/main" val="1284439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214A-BFDB-6089-B654-F31BDDEB1D8E}"/>
              </a:ext>
            </a:extLst>
          </p:cNvPr>
          <p:cNvSpPr>
            <a:spLocks noGrp="1"/>
          </p:cNvSpPr>
          <p:nvPr>
            <p:ph type="title"/>
          </p:nvPr>
        </p:nvSpPr>
        <p:spPr/>
        <p:txBody>
          <a:bodyPr/>
          <a:lstStyle/>
          <a:p>
            <a:pPr algn="ctr"/>
            <a:r>
              <a:rPr lang="en-US" b="1" i="0" dirty="0">
                <a:solidFill>
                  <a:srgbClr val="273239"/>
                </a:solidFill>
                <a:effectLst/>
                <a:latin typeface="Nunito" pitchFamily="2" charset="0"/>
              </a:rPr>
              <a:t>Elements of a System</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EB41B0B-59D3-7F63-0566-33712C43543D}"/>
              </a:ext>
            </a:extLst>
          </p:cNvPr>
          <p:cNvSpPr>
            <a:spLocks noGrp="1"/>
          </p:cNvSpPr>
          <p:nvPr>
            <p:ph idx="1"/>
          </p:nvPr>
        </p:nvSpPr>
        <p:spPr/>
        <p:txBody>
          <a:bodyPr>
            <a:normAutofit fontScale="85000" lnSpcReduction="20000"/>
          </a:bodyPr>
          <a:lstStyle/>
          <a:p>
            <a:pPr algn="l" fontAlgn="base">
              <a:spcAft>
                <a:spcPts val="1800"/>
              </a:spcAft>
              <a:buFont typeface="+mj-lt"/>
              <a:buAutoNum type="arabicPeriod"/>
            </a:pPr>
            <a:r>
              <a:rPr lang="en-US" b="1" i="0" dirty="0">
                <a:solidFill>
                  <a:srgbClr val="273239"/>
                </a:solidFill>
                <a:effectLst/>
                <a:latin typeface="Nunito" pitchFamily="2" charset="0"/>
              </a:rPr>
              <a:t>Architecture: </a:t>
            </a:r>
            <a:r>
              <a:rPr lang="en-US" b="0" i="0" dirty="0">
                <a:solidFill>
                  <a:srgbClr val="273239"/>
                </a:solidFill>
                <a:effectLst/>
                <a:latin typeface="Nunito" pitchFamily="2" charset="0"/>
              </a:rPr>
              <a:t>This is the conceptual model that defines the structure, behavior, and views of a system. We can use flowcharts to represent and illustrate the architecture.</a:t>
            </a:r>
          </a:p>
          <a:p>
            <a:pPr algn="l" fontAlgn="base">
              <a:spcAft>
                <a:spcPts val="1800"/>
              </a:spcAft>
              <a:buFont typeface="+mj-lt"/>
              <a:buAutoNum type="arabicPeriod" startAt="2"/>
            </a:pPr>
            <a:r>
              <a:rPr lang="en-US" b="1" i="0" dirty="0">
                <a:solidFill>
                  <a:srgbClr val="273239"/>
                </a:solidFill>
                <a:effectLst/>
                <a:latin typeface="Nunito" pitchFamily="2" charset="0"/>
              </a:rPr>
              <a:t>Modules: </a:t>
            </a:r>
            <a:r>
              <a:rPr lang="en-US" b="0" i="0" dirty="0">
                <a:solidFill>
                  <a:srgbClr val="273239"/>
                </a:solidFill>
                <a:effectLst/>
                <a:latin typeface="Nunito" pitchFamily="2" charset="0"/>
              </a:rPr>
              <a:t>These are components that handle one specific task in a system. A combination of the modules makes up the system.</a:t>
            </a:r>
          </a:p>
          <a:p>
            <a:pPr algn="l" fontAlgn="base">
              <a:spcAft>
                <a:spcPts val="1800"/>
              </a:spcAft>
              <a:buFont typeface="+mj-lt"/>
              <a:buAutoNum type="arabicPeriod" startAt="3"/>
            </a:pPr>
            <a:r>
              <a:rPr lang="en-US" b="1" i="0" dirty="0">
                <a:solidFill>
                  <a:srgbClr val="273239"/>
                </a:solidFill>
                <a:effectLst/>
                <a:latin typeface="Nunito" pitchFamily="2" charset="0"/>
              </a:rPr>
              <a:t>Components: </a:t>
            </a:r>
            <a:r>
              <a:rPr lang="en-US" b="0" i="0" dirty="0">
                <a:solidFill>
                  <a:srgbClr val="273239"/>
                </a:solidFill>
                <a:effectLst/>
                <a:latin typeface="Nunito" pitchFamily="2" charset="0"/>
              </a:rPr>
              <a:t>This provides a particular function or group of related functions. They are made up of modules.</a:t>
            </a:r>
          </a:p>
          <a:p>
            <a:pPr algn="l" fontAlgn="base">
              <a:spcAft>
                <a:spcPts val="1800"/>
              </a:spcAft>
              <a:buFont typeface="+mj-lt"/>
              <a:buAutoNum type="arabicPeriod" startAt="4"/>
            </a:pPr>
            <a:r>
              <a:rPr lang="en-US" b="1" i="0" dirty="0">
                <a:solidFill>
                  <a:srgbClr val="273239"/>
                </a:solidFill>
                <a:effectLst/>
                <a:latin typeface="Nunito" pitchFamily="2" charset="0"/>
              </a:rPr>
              <a:t>Interfaces: </a:t>
            </a:r>
            <a:r>
              <a:rPr lang="en-US" b="0" i="0" dirty="0">
                <a:solidFill>
                  <a:srgbClr val="273239"/>
                </a:solidFill>
                <a:effectLst/>
                <a:latin typeface="Nunito" pitchFamily="2" charset="0"/>
              </a:rPr>
              <a:t>This is the shared boundary across which the components of a system exchange information and relate.</a:t>
            </a:r>
          </a:p>
          <a:p>
            <a:pPr algn="l" fontAlgn="base">
              <a:spcAft>
                <a:spcPts val="1800"/>
              </a:spcAft>
              <a:buFont typeface="+mj-lt"/>
              <a:buAutoNum type="arabicPeriod" startAt="5"/>
            </a:pPr>
            <a:r>
              <a:rPr lang="en-US" b="1" i="0" dirty="0">
                <a:solidFill>
                  <a:srgbClr val="273239"/>
                </a:solidFill>
                <a:effectLst/>
                <a:latin typeface="Nunito" pitchFamily="2" charset="0"/>
              </a:rPr>
              <a:t>Data: </a:t>
            </a:r>
            <a:r>
              <a:rPr lang="en-US" b="0" i="0" dirty="0">
                <a:solidFill>
                  <a:srgbClr val="273239"/>
                </a:solidFill>
                <a:effectLst/>
                <a:latin typeface="Nunito" pitchFamily="2" charset="0"/>
              </a:rPr>
              <a:t>This is the management of the information and data flow.</a:t>
            </a:r>
          </a:p>
          <a:p>
            <a:endParaRPr lang="en-IN" dirty="0"/>
          </a:p>
        </p:txBody>
      </p:sp>
    </p:spTree>
    <p:extLst>
      <p:ext uri="{BB962C8B-B14F-4D97-AF65-F5344CB8AC3E}">
        <p14:creationId xmlns:p14="http://schemas.microsoft.com/office/powerpoint/2010/main" val="3380293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1228-14CB-A30E-B62E-D90C45CFE36B}"/>
              </a:ext>
            </a:extLst>
          </p:cNvPr>
          <p:cNvSpPr>
            <a:spLocks noGrp="1"/>
          </p:cNvSpPr>
          <p:nvPr>
            <p:ph type="title"/>
          </p:nvPr>
        </p:nvSpPr>
        <p:spPr/>
        <p:txBody>
          <a:bodyPr/>
          <a:lstStyle/>
          <a:p>
            <a:endParaRPr lang="en-IN"/>
          </a:p>
        </p:txBody>
      </p:sp>
      <p:pic>
        <p:nvPicPr>
          <p:cNvPr id="1026" name="Picture 2" descr="software-disign-process">
            <a:extLst>
              <a:ext uri="{FF2B5EF4-FFF2-40B4-BE49-F238E27FC236}">
                <a16:creationId xmlns:a16="http://schemas.microsoft.com/office/drawing/2014/main" id="{61D4202D-B2EC-01E3-1BC9-DD2EADB0D3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2811" y="1825625"/>
            <a:ext cx="88309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909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8B41-BF07-8108-1921-E719D8112594}"/>
              </a:ext>
            </a:extLst>
          </p:cNvPr>
          <p:cNvSpPr>
            <a:spLocks noGrp="1"/>
          </p:cNvSpPr>
          <p:nvPr>
            <p:ph type="title"/>
          </p:nvPr>
        </p:nvSpPr>
        <p:spPr/>
        <p:txBody>
          <a:bodyPr/>
          <a:lstStyle/>
          <a:p>
            <a:pPr algn="ctr"/>
            <a:r>
              <a:rPr lang="en-US" b="1" i="0" dirty="0">
                <a:solidFill>
                  <a:srgbClr val="273239"/>
                </a:solidFill>
                <a:effectLst/>
                <a:latin typeface="Nunito" pitchFamily="2" charset="0"/>
              </a:rPr>
              <a:t>Interface Design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D539235-10A8-757B-CC14-47BC74B4881B}"/>
              </a:ext>
            </a:extLst>
          </p:cNvPr>
          <p:cNvSpPr>
            <a:spLocks noGrp="1"/>
          </p:cNvSpPr>
          <p:nvPr>
            <p:ph idx="1"/>
          </p:nvPr>
        </p:nvSpPr>
        <p:spPr/>
        <p:txBody>
          <a:bodyPr>
            <a:normAutofit fontScale="77500" lnSpcReduction="20000"/>
          </a:bodyPr>
          <a:lstStyle/>
          <a:p>
            <a:pPr algn="l" rtl="0" fontAlgn="base">
              <a:spcAft>
                <a:spcPts val="750"/>
              </a:spcAft>
            </a:pPr>
            <a:r>
              <a:rPr lang="en-US" b="0" i="0" dirty="0">
                <a:solidFill>
                  <a:srgbClr val="273239"/>
                </a:solidFill>
                <a:effectLst/>
                <a:latin typeface="Nunito" pitchFamily="2" charset="0"/>
              </a:rPr>
              <a:t>Interface design is the specification of the interaction between a system and its environment. </a:t>
            </a:r>
          </a:p>
          <a:p>
            <a:pPr marL="0" indent="0" algn="l" rtl="0" fontAlgn="base">
              <a:spcAft>
                <a:spcPts val="750"/>
              </a:spcAft>
              <a:buNone/>
            </a:pPr>
            <a:r>
              <a:rPr lang="en-US" b="0" i="0" dirty="0">
                <a:solidFill>
                  <a:srgbClr val="273239"/>
                </a:solidFill>
                <a:effectLst/>
                <a:latin typeface="Nunito" pitchFamily="2" charset="0"/>
              </a:rPr>
              <a:t> Interface design should include the following details:</a:t>
            </a:r>
          </a:p>
          <a:p>
            <a:pPr algn="l" fontAlgn="base">
              <a:spcAft>
                <a:spcPts val="1800"/>
              </a:spcAft>
              <a:buFont typeface="+mj-lt"/>
              <a:buAutoNum type="arabicPeriod"/>
            </a:pPr>
            <a:r>
              <a:rPr lang="en-US" b="0" i="0" dirty="0">
                <a:solidFill>
                  <a:srgbClr val="273239"/>
                </a:solidFill>
                <a:effectLst/>
                <a:latin typeface="Nunito" pitchFamily="2" charset="0"/>
              </a:rPr>
              <a:t>Precise description of events in the environment, or messages from agents to which the system must respond.</a:t>
            </a:r>
          </a:p>
          <a:p>
            <a:pPr algn="l" fontAlgn="base">
              <a:spcAft>
                <a:spcPts val="1800"/>
              </a:spcAft>
              <a:buFont typeface="+mj-lt"/>
              <a:buAutoNum type="arabicPeriod" startAt="2"/>
            </a:pPr>
            <a:r>
              <a:rPr lang="en-US" b="0" i="0" dirty="0">
                <a:solidFill>
                  <a:srgbClr val="273239"/>
                </a:solidFill>
                <a:effectLst/>
                <a:latin typeface="Nunito" pitchFamily="2" charset="0"/>
              </a:rPr>
              <a:t>Precise description of the events or messages that the system must produce.</a:t>
            </a:r>
          </a:p>
          <a:p>
            <a:pPr algn="l" fontAlgn="base">
              <a:spcAft>
                <a:spcPts val="1800"/>
              </a:spcAft>
              <a:buFont typeface="+mj-lt"/>
              <a:buAutoNum type="arabicPeriod" startAt="3"/>
            </a:pPr>
            <a:r>
              <a:rPr lang="en-US" b="0" i="0" dirty="0">
                <a:solidFill>
                  <a:srgbClr val="273239"/>
                </a:solidFill>
                <a:effectLst/>
                <a:latin typeface="Nunito" pitchFamily="2" charset="0"/>
              </a:rPr>
              <a:t>Specification of the data, and the formats of the data coming into and going out of the system.</a:t>
            </a:r>
          </a:p>
          <a:p>
            <a:pPr algn="l" fontAlgn="base">
              <a:spcAft>
                <a:spcPts val="1800"/>
              </a:spcAft>
              <a:buFont typeface="+mj-lt"/>
              <a:buAutoNum type="arabicPeriod" startAt="4"/>
            </a:pPr>
            <a:r>
              <a:rPr lang="en-US" b="0" i="0" dirty="0">
                <a:solidFill>
                  <a:srgbClr val="273239"/>
                </a:solidFill>
                <a:effectLst/>
                <a:latin typeface="Nunito" pitchFamily="2" charset="0"/>
              </a:rPr>
              <a:t>Specification of the ordering and timing relationships between incoming events or messages, and outgoing events or outputs.</a:t>
            </a:r>
          </a:p>
          <a:p>
            <a:endParaRPr lang="en-IN" dirty="0"/>
          </a:p>
        </p:txBody>
      </p:sp>
    </p:spTree>
    <p:extLst>
      <p:ext uri="{BB962C8B-B14F-4D97-AF65-F5344CB8AC3E}">
        <p14:creationId xmlns:p14="http://schemas.microsoft.com/office/powerpoint/2010/main" val="244449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0193-90DB-B06B-C07E-7182B64C2D17}"/>
              </a:ext>
            </a:extLst>
          </p:cNvPr>
          <p:cNvSpPr>
            <a:spLocks noGrp="1"/>
          </p:cNvSpPr>
          <p:nvPr>
            <p:ph type="title"/>
          </p:nvPr>
        </p:nvSpPr>
        <p:spPr/>
        <p:txBody>
          <a:bodyPr/>
          <a:lstStyle/>
          <a:p>
            <a:r>
              <a:rPr lang="en-IN" b="1" i="0" dirty="0">
                <a:solidFill>
                  <a:srgbClr val="273239"/>
                </a:solidFill>
                <a:effectLst/>
                <a:latin typeface="Nunito" pitchFamily="2" charset="0"/>
              </a:rPr>
              <a:t>Elements of Analysis Model: </a:t>
            </a:r>
            <a:br>
              <a:rPr lang="en-IN" b="1" i="0" dirty="0">
                <a:solidFill>
                  <a:srgbClr val="273239"/>
                </a:solidFill>
                <a:effectLst/>
                <a:latin typeface="Nunito" pitchFamily="2" charset="0"/>
              </a:rPr>
            </a:br>
            <a:endParaRPr lang="en-IN" dirty="0"/>
          </a:p>
        </p:txBody>
      </p:sp>
      <p:pic>
        <p:nvPicPr>
          <p:cNvPr id="1026" name="Picture 2" descr="elements-of-analysis-model">
            <a:extLst>
              <a:ext uri="{FF2B5EF4-FFF2-40B4-BE49-F238E27FC236}">
                <a16:creationId xmlns:a16="http://schemas.microsoft.com/office/drawing/2014/main" id="{9A22656F-DABB-FF62-E6ED-0CD2776218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1795" y="1825624"/>
            <a:ext cx="6680886" cy="476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740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10F5-EE45-22E5-E184-82885B36F255}"/>
              </a:ext>
            </a:extLst>
          </p:cNvPr>
          <p:cNvSpPr>
            <a:spLocks noGrp="1"/>
          </p:cNvSpPr>
          <p:nvPr>
            <p:ph type="title"/>
          </p:nvPr>
        </p:nvSpPr>
        <p:spPr/>
        <p:txBody>
          <a:bodyPr/>
          <a:lstStyle/>
          <a:p>
            <a:pPr algn="ctr"/>
            <a:r>
              <a:rPr lang="en-US" b="1" i="0" dirty="0">
                <a:solidFill>
                  <a:srgbClr val="273239"/>
                </a:solidFill>
                <a:effectLst/>
                <a:latin typeface="Nunito" pitchFamily="2" charset="0"/>
              </a:rPr>
              <a:t>Architectural Design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E399D2F3-46A0-7AFD-0F0A-662E8C7C2270}"/>
              </a:ext>
            </a:extLst>
          </p:cNvPr>
          <p:cNvSpPr>
            <a:spLocks noGrp="1"/>
          </p:cNvSpPr>
          <p:nvPr>
            <p:ph idx="1"/>
          </p:nvPr>
        </p:nvSpPr>
        <p:spPr/>
        <p:txBody>
          <a:bodyPr>
            <a:normAutofit fontScale="55000" lnSpcReduction="20000"/>
          </a:bodyPr>
          <a:lstStyle/>
          <a:p>
            <a:pPr algn="l" rtl="0" fontAlgn="base">
              <a:spcAft>
                <a:spcPts val="750"/>
              </a:spcAft>
            </a:pPr>
            <a:r>
              <a:rPr lang="en-US" b="0" i="0" dirty="0">
                <a:solidFill>
                  <a:srgbClr val="273239"/>
                </a:solidFill>
                <a:effectLst/>
                <a:latin typeface="Nunito" pitchFamily="2" charset="0"/>
              </a:rPr>
              <a:t>Architectural design is the specification of the major components of a system, their responsibilities, properties, interfaces, and the relationships and interactions between them. </a:t>
            </a:r>
          </a:p>
          <a:p>
            <a:pPr algn="l" rtl="0" fontAlgn="base">
              <a:spcAft>
                <a:spcPts val="750"/>
              </a:spcAft>
            </a:pPr>
            <a:r>
              <a:rPr lang="en-US" b="0" i="0" dirty="0">
                <a:solidFill>
                  <a:srgbClr val="273239"/>
                </a:solidFill>
                <a:effectLst/>
                <a:latin typeface="Nunito" pitchFamily="2" charset="0"/>
              </a:rPr>
              <a:t>In architectural design, the overall structure of the system is chosen, but the internal details of major components are ignored. Issues in architectural design includes:</a:t>
            </a:r>
          </a:p>
          <a:p>
            <a:pPr algn="l" fontAlgn="base">
              <a:spcAft>
                <a:spcPts val="1800"/>
              </a:spcAft>
              <a:buFont typeface="+mj-lt"/>
              <a:buAutoNum type="arabicPeriod"/>
            </a:pPr>
            <a:r>
              <a:rPr lang="en-US" b="0" i="0" dirty="0">
                <a:solidFill>
                  <a:srgbClr val="273239"/>
                </a:solidFill>
                <a:effectLst/>
                <a:latin typeface="Nunito" pitchFamily="2" charset="0"/>
              </a:rPr>
              <a:t>Gross decomposition of the systems into major components.</a:t>
            </a:r>
          </a:p>
          <a:p>
            <a:pPr algn="l" fontAlgn="base">
              <a:spcAft>
                <a:spcPts val="1800"/>
              </a:spcAft>
              <a:buFont typeface="+mj-lt"/>
              <a:buAutoNum type="arabicPeriod" startAt="2"/>
            </a:pPr>
            <a:r>
              <a:rPr lang="en-US" b="0" i="0" dirty="0">
                <a:solidFill>
                  <a:srgbClr val="273239"/>
                </a:solidFill>
                <a:effectLst/>
                <a:latin typeface="Nunito" pitchFamily="2" charset="0"/>
              </a:rPr>
              <a:t>Allocation of functional responsibilities to components.</a:t>
            </a:r>
          </a:p>
          <a:p>
            <a:pPr algn="l" fontAlgn="base">
              <a:spcAft>
                <a:spcPts val="1800"/>
              </a:spcAft>
              <a:buFont typeface="+mj-lt"/>
              <a:buAutoNum type="arabicPeriod" startAt="3"/>
            </a:pPr>
            <a:r>
              <a:rPr lang="en-US" b="0" i="0" dirty="0">
                <a:solidFill>
                  <a:srgbClr val="273239"/>
                </a:solidFill>
                <a:effectLst/>
                <a:latin typeface="Nunito" pitchFamily="2" charset="0"/>
              </a:rPr>
              <a:t>Component Interfaces.</a:t>
            </a:r>
          </a:p>
          <a:p>
            <a:pPr algn="l" fontAlgn="base">
              <a:spcAft>
                <a:spcPts val="1800"/>
              </a:spcAft>
              <a:buFont typeface="+mj-lt"/>
              <a:buAutoNum type="arabicPeriod" startAt="4"/>
            </a:pPr>
            <a:r>
              <a:rPr lang="en-US" b="0" i="0" dirty="0">
                <a:solidFill>
                  <a:srgbClr val="273239"/>
                </a:solidFill>
                <a:effectLst/>
                <a:latin typeface="Nunito" pitchFamily="2" charset="0"/>
              </a:rPr>
              <a:t>Component scaling and performance properties, resource consumption properties, reliability properties, and so forth.</a:t>
            </a:r>
          </a:p>
          <a:p>
            <a:pPr algn="l" fontAlgn="base">
              <a:spcAft>
                <a:spcPts val="1800"/>
              </a:spcAft>
              <a:buFont typeface="+mj-lt"/>
              <a:buAutoNum type="arabicPeriod" startAt="5"/>
            </a:pPr>
            <a:r>
              <a:rPr lang="en-US" b="0" i="0" dirty="0">
                <a:solidFill>
                  <a:srgbClr val="273239"/>
                </a:solidFill>
                <a:effectLst/>
                <a:latin typeface="Nunito" pitchFamily="2" charset="0"/>
              </a:rPr>
              <a:t>Communication and interaction between components.</a:t>
            </a:r>
          </a:p>
          <a:p>
            <a:pPr algn="l" rtl="0" fontAlgn="base">
              <a:spcAft>
                <a:spcPts val="750"/>
              </a:spcAft>
            </a:pPr>
            <a:r>
              <a:rPr lang="en-US" b="0" i="0" dirty="0">
                <a:solidFill>
                  <a:srgbClr val="273239"/>
                </a:solidFill>
                <a:effectLst/>
                <a:latin typeface="Nunito" pitchFamily="2" charset="0"/>
              </a:rPr>
              <a:t>The architectural design adds important details ignored during the interface design. Design of the internals of the major components is ignored until the last phase of the design</a:t>
            </a:r>
          </a:p>
          <a:p>
            <a:endParaRPr lang="en-IN" dirty="0"/>
          </a:p>
        </p:txBody>
      </p:sp>
    </p:spTree>
    <p:extLst>
      <p:ext uri="{BB962C8B-B14F-4D97-AF65-F5344CB8AC3E}">
        <p14:creationId xmlns:p14="http://schemas.microsoft.com/office/powerpoint/2010/main" val="3144643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0E39-7824-9297-B307-51499F7BB87C}"/>
              </a:ext>
            </a:extLst>
          </p:cNvPr>
          <p:cNvSpPr>
            <a:spLocks noGrp="1"/>
          </p:cNvSpPr>
          <p:nvPr>
            <p:ph type="title"/>
          </p:nvPr>
        </p:nvSpPr>
        <p:spPr/>
        <p:txBody>
          <a:bodyPr/>
          <a:lstStyle/>
          <a:p>
            <a:pPr algn="ctr"/>
            <a:r>
              <a:rPr lang="en-US" b="1" i="0" dirty="0">
                <a:solidFill>
                  <a:srgbClr val="273239"/>
                </a:solidFill>
                <a:effectLst/>
                <a:latin typeface="Nunito" pitchFamily="2" charset="0"/>
              </a:rPr>
              <a:t>Detailed Design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28AA11E-FB26-D68C-1473-C5E79B63C759}"/>
              </a:ext>
            </a:extLst>
          </p:cNvPr>
          <p:cNvSpPr>
            <a:spLocks noGrp="1"/>
          </p:cNvSpPr>
          <p:nvPr>
            <p:ph idx="1"/>
          </p:nvPr>
        </p:nvSpPr>
        <p:spPr/>
        <p:txBody>
          <a:bodyPr>
            <a:normAutofit fontScale="47500" lnSpcReduction="20000"/>
          </a:bodyPr>
          <a:lstStyle/>
          <a:p>
            <a:pPr algn="l" rtl="0" fontAlgn="base">
              <a:spcAft>
                <a:spcPts val="750"/>
              </a:spcAft>
            </a:pPr>
            <a:r>
              <a:rPr lang="en-US" b="0" i="0" dirty="0">
                <a:solidFill>
                  <a:srgbClr val="273239"/>
                </a:solidFill>
                <a:effectLst/>
                <a:latin typeface="Nunito" pitchFamily="2" charset="0"/>
              </a:rPr>
              <a:t>Detailed design is the specification of the internal elements of all major system components, their properties, relationships, processing, and often their algorithms and the data structures. </a:t>
            </a:r>
          </a:p>
          <a:p>
            <a:pPr marL="0" indent="0" algn="l" rtl="0" fontAlgn="base">
              <a:spcAft>
                <a:spcPts val="750"/>
              </a:spcAft>
              <a:buNone/>
            </a:pPr>
            <a:r>
              <a:rPr lang="en-US" b="0" i="0" dirty="0">
                <a:solidFill>
                  <a:srgbClr val="273239"/>
                </a:solidFill>
                <a:effectLst/>
                <a:latin typeface="Nunito" pitchFamily="2" charset="0"/>
              </a:rPr>
              <a:t>The detailed design may include:</a:t>
            </a:r>
          </a:p>
          <a:p>
            <a:pPr algn="l" fontAlgn="base">
              <a:spcAft>
                <a:spcPts val="1800"/>
              </a:spcAft>
              <a:buFont typeface="+mj-lt"/>
              <a:buAutoNum type="arabicPeriod"/>
            </a:pPr>
            <a:r>
              <a:rPr lang="en-US" b="0" i="0" dirty="0">
                <a:solidFill>
                  <a:srgbClr val="273239"/>
                </a:solidFill>
                <a:effectLst/>
                <a:latin typeface="Nunito" pitchFamily="2" charset="0"/>
              </a:rPr>
              <a:t>Decomposition of major system components into program units.</a:t>
            </a:r>
          </a:p>
          <a:p>
            <a:pPr algn="l" fontAlgn="base">
              <a:spcAft>
                <a:spcPts val="1800"/>
              </a:spcAft>
              <a:buFont typeface="+mj-lt"/>
              <a:buAutoNum type="arabicPeriod" startAt="2"/>
            </a:pPr>
            <a:r>
              <a:rPr lang="en-US" b="0" i="0" dirty="0">
                <a:solidFill>
                  <a:srgbClr val="273239"/>
                </a:solidFill>
                <a:effectLst/>
                <a:latin typeface="Nunito" pitchFamily="2" charset="0"/>
              </a:rPr>
              <a:t>Allocation of functional responsibilities to units.</a:t>
            </a:r>
          </a:p>
          <a:p>
            <a:pPr algn="l" fontAlgn="base">
              <a:spcAft>
                <a:spcPts val="1800"/>
              </a:spcAft>
              <a:buFont typeface="+mj-lt"/>
              <a:buAutoNum type="arabicPeriod" startAt="3"/>
            </a:pPr>
            <a:r>
              <a:rPr lang="en-US" b="0" i="0" dirty="0">
                <a:solidFill>
                  <a:srgbClr val="273239"/>
                </a:solidFill>
                <a:effectLst/>
                <a:latin typeface="Nunito" pitchFamily="2" charset="0"/>
              </a:rPr>
              <a:t>User interfaces.</a:t>
            </a:r>
          </a:p>
          <a:p>
            <a:pPr algn="l" fontAlgn="base">
              <a:spcAft>
                <a:spcPts val="1800"/>
              </a:spcAft>
              <a:buFont typeface="+mj-lt"/>
              <a:buAutoNum type="arabicPeriod" startAt="4"/>
            </a:pPr>
            <a:r>
              <a:rPr lang="en-US" b="0" i="0" dirty="0">
                <a:solidFill>
                  <a:srgbClr val="273239"/>
                </a:solidFill>
                <a:effectLst/>
                <a:latin typeface="Nunito" pitchFamily="2" charset="0"/>
              </a:rPr>
              <a:t>Unit states and state changes.</a:t>
            </a:r>
          </a:p>
          <a:p>
            <a:pPr algn="l" fontAlgn="base">
              <a:spcAft>
                <a:spcPts val="1800"/>
              </a:spcAft>
              <a:buFont typeface="+mj-lt"/>
              <a:buAutoNum type="arabicPeriod" startAt="5"/>
            </a:pPr>
            <a:r>
              <a:rPr lang="en-US" b="0" i="0" dirty="0">
                <a:solidFill>
                  <a:srgbClr val="273239"/>
                </a:solidFill>
                <a:effectLst/>
                <a:latin typeface="Nunito" pitchFamily="2" charset="0"/>
              </a:rPr>
              <a:t>Data and control interaction between units.</a:t>
            </a:r>
          </a:p>
          <a:p>
            <a:pPr algn="l" fontAlgn="base">
              <a:spcAft>
                <a:spcPts val="1800"/>
              </a:spcAft>
              <a:buFont typeface="+mj-lt"/>
              <a:buAutoNum type="arabicPeriod" startAt="6"/>
            </a:pPr>
            <a:r>
              <a:rPr lang="en-US" b="0" i="0" dirty="0">
                <a:solidFill>
                  <a:srgbClr val="273239"/>
                </a:solidFill>
                <a:effectLst/>
                <a:latin typeface="Nunito" pitchFamily="2" charset="0"/>
              </a:rPr>
              <a:t>Data packaging and implementation, including issues of scope and visibility of program elements.</a:t>
            </a:r>
          </a:p>
          <a:p>
            <a:pPr algn="l" fontAlgn="base">
              <a:spcAft>
                <a:spcPts val="1800"/>
              </a:spcAft>
              <a:buFont typeface="+mj-lt"/>
              <a:buAutoNum type="arabicPeriod" startAt="7"/>
            </a:pPr>
            <a:r>
              <a:rPr lang="en-US" b="0" i="0" dirty="0">
                <a:solidFill>
                  <a:srgbClr val="273239"/>
                </a:solidFill>
                <a:effectLst/>
                <a:latin typeface="Nunito" pitchFamily="2" charset="0"/>
              </a:rPr>
              <a:t>Algorithms and data structures.</a:t>
            </a:r>
          </a:p>
          <a:p>
            <a:endParaRPr lang="en-IN" dirty="0"/>
          </a:p>
        </p:txBody>
      </p:sp>
    </p:spTree>
    <p:extLst>
      <p:ext uri="{BB962C8B-B14F-4D97-AF65-F5344CB8AC3E}">
        <p14:creationId xmlns:p14="http://schemas.microsoft.com/office/powerpoint/2010/main" val="17837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D653-21D1-3123-12C5-8072C6B5C3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E1B814-B69F-522C-9511-256D98666163}"/>
              </a:ext>
            </a:extLst>
          </p:cNvPr>
          <p:cNvSpPr>
            <a:spLocks noGrp="1"/>
          </p:cNvSpPr>
          <p:nvPr>
            <p:ph idx="1"/>
          </p:nvPr>
        </p:nvSpPr>
        <p:spPr/>
        <p:txBody>
          <a:bodyPr>
            <a:normAutofit fontScale="92500" lnSpcReduction="10000"/>
          </a:bodyPr>
          <a:lstStyle/>
          <a:p>
            <a:pPr algn="l" fontAlgn="base">
              <a:buFont typeface="+mj-lt"/>
              <a:buAutoNum type="arabicPeriod"/>
            </a:pPr>
            <a:r>
              <a:rPr lang="en-US" b="1" i="0" dirty="0">
                <a:solidFill>
                  <a:srgbClr val="273239"/>
                </a:solidFill>
                <a:effectLst/>
                <a:latin typeface="Nunito" pitchFamily="2" charset="0"/>
              </a:rPr>
              <a:t>Data Dictionary:</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is a repository that consists of a description of all data objects used or produced by the software. It stores the collection of data present in the software. It is a very crucial element of the analysis model. It acts as a centralized repository and also helps in modeling data objects defined during software requirements.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2"/>
            </a:pPr>
            <a:r>
              <a:rPr lang="en-US" b="1" i="0" dirty="0">
                <a:solidFill>
                  <a:srgbClr val="273239"/>
                </a:solidFill>
                <a:effectLst/>
                <a:latin typeface="Nunito" pitchFamily="2" charset="0"/>
              </a:rPr>
              <a:t>Entity Relationship Diagram (ERD):</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depicts the relationship between data objects and is used in conducting data modeling activities. The attributes of each object in the Entity-Relationship Diagram can be described using Data object description. It provides the basis for activity related to data design. </a:t>
            </a:r>
          </a:p>
          <a:p>
            <a:endParaRPr lang="en-IN" dirty="0"/>
          </a:p>
        </p:txBody>
      </p:sp>
    </p:spTree>
    <p:extLst>
      <p:ext uri="{BB962C8B-B14F-4D97-AF65-F5344CB8AC3E}">
        <p14:creationId xmlns:p14="http://schemas.microsoft.com/office/powerpoint/2010/main" val="214348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A98-0C8C-2C90-3D1D-757767E3A6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4D4646-E8B0-2264-2320-22896ACD188A}"/>
              </a:ext>
            </a:extLst>
          </p:cNvPr>
          <p:cNvSpPr>
            <a:spLocks noGrp="1"/>
          </p:cNvSpPr>
          <p:nvPr>
            <p:ph idx="1"/>
          </p:nvPr>
        </p:nvSpPr>
        <p:spPr/>
        <p:txBody>
          <a:bodyPr>
            <a:normAutofit fontScale="92500" lnSpcReduction="20000"/>
          </a:bodyPr>
          <a:lstStyle/>
          <a:p>
            <a:pPr algn="l" fontAlgn="base">
              <a:buFont typeface="+mj-lt"/>
              <a:buAutoNum type="arabicPeriod" startAt="3"/>
            </a:pPr>
            <a:r>
              <a:rPr lang="en-US" b="1" i="0" dirty="0">
                <a:solidFill>
                  <a:srgbClr val="273239"/>
                </a:solidFill>
                <a:effectLst/>
                <a:latin typeface="Nunito" pitchFamily="2" charset="0"/>
              </a:rPr>
              <a:t>Data Flow Diagram (DFD):</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depicts the functions that transform data flow, and it also shows how data is transformed when moving from input to output. It provides the additional information which is used during the analysis of the information domain and serves as a basis for the modeling of function.  </a:t>
            </a:r>
          </a:p>
          <a:p>
            <a:pPr algn="l" fontAlgn="base">
              <a:buFont typeface="+mj-lt"/>
              <a:buAutoNum type="arabicPeriod" startAt="4"/>
            </a:pPr>
            <a:r>
              <a:rPr lang="en-US" b="1" i="0" dirty="0">
                <a:solidFill>
                  <a:srgbClr val="273239"/>
                </a:solidFill>
                <a:effectLst/>
                <a:latin typeface="Nunito" pitchFamily="2" charset="0"/>
              </a:rPr>
              <a:t>State Transition Diagram:</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shows various modes of behavior (states) of the system and also shows the transitions from one state to another state in the system. It also provides the details of how the system behaves due to the consequences of external events. It represents the behavior of a system by presenting its states and the events that cause the system to change state. It also describes what actions are taken due to the occurrence of a particular event. </a:t>
            </a:r>
          </a:p>
          <a:p>
            <a:endParaRPr lang="en-IN" dirty="0"/>
          </a:p>
        </p:txBody>
      </p:sp>
    </p:spTree>
    <p:extLst>
      <p:ext uri="{BB962C8B-B14F-4D97-AF65-F5344CB8AC3E}">
        <p14:creationId xmlns:p14="http://schemas.microsoft.com/office/powerpoint/2010/main" val="26595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B159-FA65-2E30-F6BC-DEE425542D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1821BA-C441-6C19-79A5-F0F226C0C56F}"/>
              </a:ext>
            </a:extLst>
          </p:cNvPr>
          <p:cNvSpPr>
            <a:spLocks noGrp="1"/>
          </p:cNvSpPr>
          <p:nvPr>
            <p:ph idx="1"/>
          </p:nvPr>
        </p:nvSpPr>
        <p:spPr/>
        <p:txBody>
          <a:bodyPr>
            <a:normAutofit fontScale="85000" lnSpcReduction="20000"/>
          </a:bodyPr>
          <a:lstStyle/>
          <a:p>
            <a:pPr algn="l" fontAlgn="base">
              <a:buFont typeface="+mj-lt"/>
              <a:buAutoNum type="arabicPeriod" startAt="5"/>
            </a:pPr>
            <a:r>
              <a:rPr lang="en-US" b="1" i="0" dirty="0">
                <a:solidFill>
                  <a:srgbClr val="273239"/>
                </a:solidFill>
                <a:effectLst/>
                <a:latin typeface="Nunito" pitchFamily="2" charset="0"/>
              </a:rPr>
              <a:t>Process Specification:</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stores the description of each function present in the data flow diagram. It describes the input to a function, the algorithm that is applied for the transformation of input, and the output that is produced..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6"/>
            </a:pPr>
            <a:r>
              <a:rPr lang="en-US" b="1" i="0" dirty="0">
                <a:solidFill>
                  <a:srgbClr val="273239"/>
                </a:solidFill>
                <a:effectLst/>
                <a:latin typeface="Nunito" pitchFamily="2" charset="0"/>
              </a:rPr>
              <a:t>Control Specification:</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stores additional information about the control aspects of the software. It is used to indicate how the software behaves when an event occurs and which processes are invoked due to the occurrence of the event.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7"/>
            </a:pPr>
            <a:r>
              <a:rPr lang="en-US" b="1" i="0" dirty="0">
                <a:solidFill>
                  <a:srgbClr val="273239"/>
                </a:solidFill>
                <a:effectLst/>
                <a:latin typeface="Nunito" pitchFamily="2" charset="0"/>
              </a:rPr>
              <a:t>Data Object Description:</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stores and provides complete knowledge about a data object present and used in the software. It also gives us the details of attributes of the data object present in the Entity Relationship Diagram. </a:t>
            </a:r>
          </a:p>
          <a:p>
            <a:endParaRPr lang="en-IN" dirty="0"/>
          </a:p>
        </p:txBody>
      </p:sp>
    </p:spTree>
    <p:extLst>
      <p:ext uri="{BB962C8B-B14F-4D97-AF65-F5344CB8AC3E}">
        <p14:creationId xmlns:p14="http://schemas.microsoft.com/office/powerpoint/2010/main" val="101079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C9BAFD-CB0D-8E39-2ED3-6AE98B9D9B8B}"/>
              </a:ext>
            </a:extLst>
          </p:cNvPr>
          <p:cNvPicPr>
            <a:picLocks noGrp="1" noChangeAspect="1"/>
          </p:cNvPicPr>
          <p:nvPr>
            <p:ph idx="1"/>
          </p:nvPr>
        </p:nvPicPr>
        <p:blipFill>
          <a:blip r:embed="rId2"/>
          <a:stretch>
            <a:fillRect/>
          </a:stretch>
        </p:blipFill>
        <p:spPr>
          <a:xfrm>
            <a:off x="1532238" y="757881"/>
            <a:ext cx="8316252" cy="5419082"/>
          </a:xfrm>
        </p:spPr>
      </p:pic>
    </p:spTree>
    <p:extLst>
      <p:ext uri="{BB962C8B-B14F-4D97-AF65-F5344CB8AC3E}">
        <p14:creationId xmlns:p14="http://schemas.microsoft.com/office/powerpoint/2010/main" val="123553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537C-6AEB-FB18-28F2-F2B1302D60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0FFB14C-0332-DEA8-7FE0-7342F4E2DB2E}"/>
              </a:ext>
            </a:extLst>
          </p:cNvPr>
          <p:cNvPicPr>
            <a:picLocks noGrp="1" noChangeAspect="1"/>
          </p:cNvPicPr>
          <p:nvPr>
            <p:ph idx="1"/>
          </p:nvPr>
        </p:nvPicPr>
        <p:blipFill>
          <a:blip r:embed="rId2"/>
          <a:stretch>
            <a:fillRect/>
          </a:stretch>
        </p:blipFill>
        <p:spPr>
          <a:xfrm>
            <a:off x="2143125" y="2743994"/>
            <a:ext cx="7905750" cy="2514600"/>
          </a:xfrm>
        </p:spPr>
      </p:pic>
    </p:spTree>
    <p:extLst>
      <p:ext uri="{BB962C8B-B14F-4D97-AF65-F5344CB8AC3E}">
        <p14:creationId xmlns:p14="http://schemas.microsoft.com/office/powerpoint/2010/main" val="895666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4" ma:contentTypeDescription="Create a new document." ma:contentTypeScope="" ma:versionID="9c640a0d37aff8b1a0fd9672169ad189">
  <xsd:schema xmlns:xsd="http://www.w3.org/2001/XMLSchema" xmlns:xs="http://www.w3.org/2001/XMLSchema" xmlns:p="http://schemas.microsoft.com/office/2006/metadata/properties" xmlns:ns2="e4935928-ceba-4c7a-86b6-9146343f5574" targetNamespace="http://schemas.microsoft.com/office/2006/metadata/properties" ma:root="true" ma:fieldsID="ca0e3379ca9818699191799b8c20dea7" ns2:_="">
    <xsd:import namespace="e4935928-ceba-4c7a-86b6-9146343f5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935928-ceba-4c7a-86b6-9146343f55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632E3B-7BBC-4543-9D8F-220A61D5DC62}"/>
</file>

<file path=customXml/itemProps2.xml><?xml version="1.0" encoding="utf-8"?>
<ds:datastoreItem xmlns:ds="http://schemas.openxmlformats.org/officeDocument/2006/customXml" ds:itemID="{6A1099F4-7AE4-4AA7-9647-286A8CC547CF}"/>
</file>

<file path=customXml/itemProps3.xml><?xml version="1.0" encoding="utf-8"?>
<ds:datastoreItem xmlns:ds="http://schemas.openxmlformats.org/officeDocument/2006/customXml" ds:itemID="{1BE9D385-1131-4875-8466-8849402A0449}"/>
</file>

<file path=docProps/app.xml><?xml version="1.0" encoding="utf-8"?>
<Properties xmlns="http://schemas.openxmlformats.org/officeDocument/2006/extended-properties" xmlns:vt="http://schemas.openxmlformats.org/officeDocument/2006/docPropsVTypes">
  <TotalTime>165</TotalTime>
  <Words>2985</Words>
  <Application>Microsoft Office PowerPoint</Application>
  <PresentationFormat>Widescreen</PresentationFormat>
  <Paragraphs>127</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Nunito</vt:lpstr>
      <vt:lpstr>Source Sans 3</vt:lpstr>
      <vt:lpstr>Office Theme</vt:lpstr>
      <vt:lpstr>Design Engineering</vt:lpstr>
      <vt:lpstr>Analysis Modelling in Software Engineering </vt:lpstr>
      <vt:lpstr>PowerPoint Presentation</vt:lpstr>
      <vt:lpstr>Elements of Analysis Model:  </vt:lpstr>
      <vt:lpstr>PowerPoint Presentation</vt:lpstr>
      <vt:lpstr>PowerPoint Presentation</vt:lpstr>
      <vt:lpstr>PowerPoint Presentation</vt:lpstr>
      <vt:lpstr>PowerPoint Presentation</vt:lpstr>
      <vt:lpstr>PowerPoint Presentation</vt:lpstr>
      <vt:lpstr>PowerPoint Presentation</vt:lpstr>
      <vt:lpstr>Design Engineering</vt:lpstr>
      <vt:lpstr>PowerPoint Presentation</vt:lpstr>
      <vt:lpstr>PowerPoint Presentation</vt:lpstr>
      <vt:lpstr>PowerPoint Presentation</vt:lpstr>
      <vt:lpstr>PowerPoint Presentation</vt:lpstr>
      <vt:lpstr>PowerPoint Presentation</vt:lpstr>
      <vt:lpstr>PowerPoint Presentation</vt:lpstr>
      <vt:lpstr>THE DESIGN PROCESS </vt:lpstr>
      <vt:lpstr>Quality Guidelines</vt:lpstr>
      <vt:lpstr>PowerPoint Presentation</vt:lpstr>
      <vt:lpstr>PowerPoint Presentation</vt:lpstr>
      <vt:lpstr>Quality Attributes </vt:lpstr>
      <vt:lpstr>PowerPoint Presentation</vt:lpstr>
      <vt:lpstr>PowerPoint Presentation</vt:lpstr>
      <vt:lpstr>PowerPoint Presentation</vt:lpstr>
      <vt:lpstr>Objectives of Software Design </vt:lpstr>
      <vt:lpstr>Software Design Concepts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levels of Software Design </vt:lpstr>
      <vt:lpstr>Elements of a System </vt:lpstr>
      <vt:lpstr>PowerPoint Presentation</vt:lpstr>
      <vt:lpstr>Interface Design </vt:lpstr>
      <vt:lpstr>Architectural Design </vt:lpstr>
      <vt:lpstr>Detailed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9</cp:revision>
  <dcterms:created xsi:type="dcterms:W3CDTF">2025-02-13T05:35:17Z</dcterms:created>
  <dcterms:modified xsi:type="dcterms:W3CDTF">2025-02-19T05:48:22Z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