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17B1-34DE-81A9-E10D-9A7EE6D240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B5DDDD-45E3-19DF-7681-2F532F39E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DCD6EB-5953-73FF-FA5A-ED28A9DBE2D9}"/>
              </a:ext>
            </a:extLst>
          </p:cNvPr>
          <p:cNvSpPr>
            <a:spLocks noGrp="1"/>
          </p:cNvSpPr>
          <p:nvPr>
            <p:ph type="dt" sz="half" idx="10"/>
          </p:nvPr>
        </p:nvSpPr>
        <p:spPr/>
        <p:txBody>
          <a:bodyPr/>
          <a:lstStyle/>
          <a:p>
            <a:fld id="{0D27CC55-DE93-4A35-B19E-05CA71A4C3F8}" type="datetimeFigureOut">
              <a:rPr lang="en-IN" smtClean="0"/>
              <a:t>13-02-2025</a:t>
            </a:fld>
            <a:endParaRPr lang="en-IN"/>
          </a:p>
        </p:txBody>
      </p:sp>
      <p:sp>
        <p:nvSpPr>
          <p:cNvPr id="5" name="Footer Placeholder 4">
            <a:extLst>
              <a:ext uri="{FF2B5EF4-FFF2-40B4-BE49-F238E27FC236}">
                <a16:creationId xmlns:a16="http://schemas.microsoft.com/office/drawing/2014/main" id="{45EEADA3-1CA8-735B-9557-703E4A016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AE162-BAFB-DD2C-3A5E-FEBEA3E691A1}"/>
              </a:ext>
            </a:extLst>
          </p:cNvPr>
          <p:cNvSpPr>
            <a:spLocks noGrp="1"/>
          </p:cNvSpPr>
          <p:nvPr>
            <p:ph type="sldNum" sz="quarter" idx="12"/>
          </p:nvPr>
        </p:nvSpPr>
        <p:spPr/>
        <p:txBody>
          <a:bodyPr/>
          <a:lstStyle/>
          <a:p>
            <a:fld id="{18F08988-4417-41E5-8A0F-4E8D7631FCCC}" type="slidenum">
              <a:rPr lang="en-IN" smtClean="0"/>
              <a:t>‹#›</a:t>
            </a:fld>
            <a:endParaRPr lang="en-IN"/>
          </a:p>
        </p:txBody>
      </p:sp>
    </p:spTree>
    <p:extLst>
      <p:ext uri="{BB962C8B-B14F-4D97-AF65-F5344CB8AC3E}">
        <p14:creationId xmlns:p14="http://schemas.microsoft.com/office/powerpoint/2010/main" val="4245523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79FBB-BABC-8B74-7FA7-52AC34A4E2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695E78-BDF4-ED6B-B487-00B16AF677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010A33-49FF-5E0E-85A8-CE4EA2AB6DD6}"/>
              </a:ext>
            </a:extLst>
          </p:cNvPr>
          <p:cNvSpPr>
            <a:spLocks noGrp="1"/>
          </p:cNvSpPr>
          <p:nvPr>
            <p:ph type="dt" sz="half" idx="10"/>
          </p:nvPr>
        </p:nvSpPr>
        <p:spPr/>
        <p:txBody>
          <a:bodyPr/>
          <a:lstStyle/>
          <a:p>
            <a:fld id="{0D27CC55-DE93-4A35-B19E-05CA71A4C3F8}" type="datetimeFigureOut">
              <a:rPr lang="en-IN" smtClean="0"/>
              <a:t>13-02-2025</a:t>
            </a:fld>
            <a:endParaRPr lang="en-IN"/>
          </a:p>
        </p:txBody>
      </p:sp>
      <p:sp>
        <p:nvSpPr>
          <p:cNvPr id="5" name="Footer Placeholder 4">
            <a:extLst>
              <a:ext uri="{FF2B5EF4-FFF2-40B4-BE49-F238E27FC236}">
                <a16:creationId xmlns:a16="http://schemas.microsoft.com/office/drawing/2014/main" id="{B6583F74-C64A-0B59-08A3-DC9E96274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B36CB9-276F-DAF3-13C1-A25A9A867A4D}"/>
              </a:ext>
            </a:extLst>
          </p:cNvPr>
          <p:cNvSpPr>
            <a:spLocks noGrp="1"/>
          </p:cNvSpPr>
          <p:nvPr>
            <p:ph type="sldNum" sz="quarter" idx="12"/>
          </p:nvPr>
        </p:nvSpPr>
        <p:spPr/>
        <p:txBody>
          <a:bodyPr/>
          <a:lstStyle/>
          <a:p>
            <a:fld id="{18F08988-4417-41E5-8A0F-4E8D7631FCCC}" type="slidenum">
              <a:rPr lang="en-IN" smtClean="0"/>
              <a:t>‹#›</a:t>
            </a:fld>
            <a:endParaRPr lang="en-IN"/>
          </a:p>
        </p:txBody>
      </p:sp>
    </p:spTree>
    <p:extLst>
      <p:ext uri="{BB962C8B-B14F-4D97-AF65-F5344CB8AC3E}">
        <p14:creationId xmlns:p14="http://schemas.microsoft.com/office/powerpoint/2010/main" val="368672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5643C1-BDC6-E1CE-DBE4-1F027998E2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B13B53-6608-40F1-F7FC-C4C31FB253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1EC0AD-D88E-5A3A-85BB-0B98DE15B285}"/>
              </a:ext>
            </a:extLst>
          </p:cNvPr>
          <p:cNvSpPr>
            <a:spLocks noGrp="1"/>
          </p:cNvSpPr>
          <p:nvPr>
            <p:ph type="dt" sz="half" idx="10"/>
          </p:nvPr>
        </p:nvSpPr>
        <p:spPr/>
        <p:txBody>
          <a:bodyPr/>
          <a:lstStyle/>
          <a:p>
            <a:fld id="{0D27CC55-DE93-4A35-B19E-05CA71A4C3F8}" type="datetimeFigureOut">
              <a:rPr lang="en-IN" smtClean="0"/>
              <a:t>13-02-2025</a:t>
            </a:fld>
            <a:endParaRPr lang="en-IN"/>
          </a:p>
        </p:txBody>
      </p:sp>
      <p:sp>
        <p:nvSpPr>
          <p:cNvPr id="5" name="Footer Placeholder 4">
            <a:extLst>
              <a:ext uri="{FF2B5EF4-FFF2-40B4-BE49-F238E27FC236}">
                <a16:creationId xmlns:a16="http://schemas.microsoft.com/office/drawing/2014/main" id="{57EE078B-4567-A600-23B9-7B077D60F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31A7B4-EB8F-DD5D-AC65-1FBE06A2A2F6}"/>
              </a:ext>
            </a:extLst>
          </p:cNvPr>
          <p:cNvSpPr>
            <a:spLocks noGrp="1"/>
          </p:cNvSpPr>
          <p:nvPr>
            <p:ph type="sldNum" sz="quarter" idx="12"/>
          </p:nvPr>
        </p:nvSpPr>
        <p:spPr/>
        <p:txBody>
          <a:bodyPr/>
          <a:lstStyle/>
          <a:p>
            <a:fld id="{18F08988-4417-41E5-8A0F-4E8D7631FCCC}" type="slidenum">
              <a:rPr lang="en-IN" smtClean="0"/>
              <a:t>‹#›</a:t>
            </a:fld>
            <a:endParaRPr lang="en-IN"/>
          </a:p>
        </p:txBody>
      </p:sp>
    </p:spTree>
    <p:extLst>
      <p:ext uri="{BB962C8B-B14F-4D97-AF65-F5344CB8AC3E}">
        <p14:creationId xmlns:p14="http://schemas.microsoft.com/office/powerpoint/2010/main" val="38057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06D0-B7DA-5C55-A689-A5AAFBDEFC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CBB5BB-E1F0-D38E-A58C-8E2CFE932D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B2772-71A0-AD73-CC4E-44A77F0F3A17}"/>
              </a:ext>
            </a:extLst>
          </p:cNvPr>
          <p:cNvSpPr>
            <a:spLocks noGrp="1"/>
          </p:cNvSpPr>
          <p:nvPr>
            <p:ph type="dt" sz="half" idx="10"/>
          </p:nvPr>
        </p:nvSpPr>
        <p:spPr/>
        <p:txBody>
          <a:bodyPr/>
          <a:lstStyle/>
          <a:p>
            <a:fld id="{0D27CC55-DE93-4A35-B19E-05CA71A4C3F8}" type="datetimeFigureOut">
              <a:rPr lang="en-IN" smtClean="0"/>
              <a:t>13-02-2025</a:t>
            </a:fld>
            <a:endParaRPr lang="en-IN"/>
          </a:p>
        </p:txBody>
      </p:sp>
      <p:sp>
        <p:nvSpPr>
          <p:cNvPr id="5" name="Footer Placeholder 4">
            <a:extLst>
              <a:ext uri="{FF2B5EF4-FFF2-40B4-BE49-F238E27FC236}">
                <a16:creationId xmlns:a16="http://schemas.microsoft.com/office/drawing/2014/main" id="{6F4FE52D-0DE7-6E20-D843-13ACAF6809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1AD298-AFDE-31E0-2DDD-18D21042DF8C}"/>
              </a:ext>
            </a:extLst>
          </p:cNvPr>
          <p:cNvSpPr>
            <a:spLocks noGrp="1"/>
          </p:cNvSpPr>
          <p:nvPr>
            <p:ph type="sldNum" sz="quarter" idx="12"/>
          </p:nvPr>
        </p:nvSpPr>
        <p:spPr/>
        <p:txBody>
          <a:bodyPr/>
          <a:lstStyle/>
          <a:p>
            <a:fld id="{18F08988-4417-41E5-8A0F-4E8D7631FCCC}" type="slidenum">
              <a:rPr lang="en-IN" smtClean="0"/>
              <a:t>‹#›</a:t>
            </a:fld>
            <a:endParaRPr lang="en-IN"/>
          </a:p>
        </p:txBody>
      </p:sp>
    </p:spTree>
    <p:extLst>
      <p:ext uri="{BB962C8B-B14F-4D97-AF65-F5344CB8AC3E}">
        <p14:creationId xmlns:p14="http://schemas.microsoft.com/office/powerpoint/2010/main" val="325129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8A13-9830-DFAF-60B8-BE635B014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CB0103-780A-4DC8-5D3C-5C90A0774A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16D191-E1C1-7218-B9A6-E9E5934298BC}"/>
              </a:ext>
            </a:extLst>
          </p:cNvPr>
          <p:cNvSpPr>
            <a:spLocks noGrp="1"/>
          </p:cNvSpPr>
          <p:nvPr>
            <p:ph type="dt" sz="half" idx="10"/>
          </p:nvPr>
        </p:nvSpPr>
        <p:spPr/>
        <p:txBody>
          <a:bodyPr/>
          <a:lstStyle/>
          <a:p>
            <a:fld id="{0D27CC55-DE93-4A35-B19E-05CA71A4C3F8}" type="datetimeFigureOut">
              <a:rPr lang="en-IN" smtClean="0"/>
              <a:t>13-02-2025</a:t>
            </a:fld>
            <a:endParaRPr lang="en-IN"/>
          </a:p>
        </p:txBody>
      </p:sp>
      <p:sp>
        <p:nvSpPr>
          <p:cNvPr id="5" name="Footer Placeholder 4">
            <a:extLst>
              <a:ext uri="{FF2B5EF4-FFF2-40B4-BE49-F238E27FC236}">
                <a16:creationId xmlns:a16="http://schemas.microsoft.com/office/drawing/2014/main" id="{59F1B9EC-9C83-CE1C-49D9-6EB7DAF4E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54C99-9BAD-A543-F668-3AD490DC192B}"/>
              </a:ext>
            </a:extLst>
          </p:cNvPr>
          <p:cNvSpPr>
            <a:spLocks noGrp="1"/>
          </p:cNvSpPr>
          <p:nvPr>
            <p:ph type="sldNum" sz="quarter" idx="12"/>
          </p:nvPr>
        </p:nvSpPr>
        <p:spPr/>
        <p:txBody>
          <a:bodyPr/>
          <a:lstStyle/>
          <a:p>
            <a:fld id="{18F08988-4417-41E5-8A0F-4E8D7631FCCC}" type="slidenum">
              <a:rPr lang="en-IN" smtClean="0"/>
              <a:t>‹#›</a:t>
            </a:fld>
            <a:endParaRPr lang="en-IN"/>
          </a:p>
        </p:txBody>
      </p:sp>
    </p:spTree>
    <p:extLst>
      <p:ext uri="{BB962C8B-B14F-4D97-AF65-F5344CB8AC3E}">
        <p14:creationId xmlns:p14="http://schemas.microsoft.com/office/powerpoint/2010/main" val="1057808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60C4-557A-699B-03E7-F859042930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B1A957-7F04-2FC1-FF02-7CEB4782CB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792BC2-BD2D-3366-E2F5-7CAD6C5780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4E157D-6E60-CBAC-6BC9-A3244201C128}"/>
              </a:ext>
            </a:extLst>
          </p:cNvPr>
          <p:cNvSpPr>
            <a:spLocks noGrp="1"/>
          </p:cNvSpPr>
          <p:nvPr>
            <p:ph type="dt" sz="half" idx="10"/>
          </p:nvPr>
        </p:nvSpPr>
        <p:spPr/>
        <p:txBody>
          <a:bodyPr/>
          <a:lstStyle/>
          <a:p>
            <a:fld id="{0D27CC55-DE93-4A35-B19E-05CA71A4C3F8}" type="datetimeFigureOut">
              <a:rPr lang="en-IN" smtClean="0"/>
              <a:t>13-02-2025</a:t>
            </a:fld>
            <a:endParaRPr lang="en-IN"/>
          </a:p>
        </p:txBody>
      </p:sp>
      <p:sp>
        <p:nvSpPr>
          <p:cNvPr id="6" name="Footer Placeholder 5">
            <a:extLst>
              <a:ext uri="{FF2B5EF4-FFF2-40B4-BE49-F238E27FC236}">
                <a16:creationId xmlns:a16="http://schemas.microsoft.com/office/drawing/2014/main" id="{11DDB276-C401-F660-6EE1-3156D21121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527F35-3C2A-25A2-B0D3-A1EE256284E5}"/>
              </a:ext>
            </a:extLst>
          </p:cNvPr>
          <p:cNvSpPr>
            <a:spLocks noGrp="1"/>
          </p:cNvSpPr>
          <p:nvPr>
            <p:ph type="sldNum" sz="quarter" idx="12"/>
          </p:nvPr>
        </p:nvSpPr>
        <p:spPr/>
        <p:txBody>
          <a:bodyPr/>
          <a:lstStyle/>
          <a:p>
            <a:fld id="{18F08988-4417-41E5-8A0F-4E8D7631FCCC}" type="slidenum">
              <a:rPr lang="en-IN" smtClean="0"/>
              <a:t>‹#›</a:t>
            </a:fld>
            <a:endParaRPr lang="en-IN"/>
          </a:p>
        </p:txBody>
      </p:sp>
    </p:spTree>
    <p:extLst>
      <p:ext uri="{BB962C8B-B14F-4D97-AF65-F5344CB8AC3E}">
        <p14:creationId xmlns:p14="http://schemas.microsoft.com/office/powerpoint/2010/main" val="183206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89E6-AA63-0930-BD26-E910392334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16739D-8491-B1E4-E130-4184E8CD5E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FED159-8E17-7EFF-109E-7D2D96BBC6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413ADD-D34D-CC06-2E2C-E415E8CEFA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49BBBC-7E87-F7A5-67B2-4A425570FB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16E167-E4C7-F2CE-99EA-0D57FB0827FC}"/>
              </a:ext>
            </a:extLst>
          </p:cNvPr>
          <p:cNvSpPr>
            <a:spLocks noGrp="1"/>
          </p:cNvSpPr>
          <p:nvPr>
            <p:ph type="dt" sz="half" idx="10"/>
          </p:nvPr>
        </p:nvSpPr>
        <p:spPr/>
        <p:txBody>
          <a:bodyPr/>
          <a:lstStyle/>
          <a:p>
            <a:fld id="{0D27CC55-DE93-4A35-B19E-05CA71A4C3F8}" type="datetimeFigureOut">
              <a:rPr lang="en-IN" smtClean="0"/>
              <a:t>13-02-2025</a:t>
            </a:fld>
            <a:endParaRPr lang="en-IN"/>
          </a:p>
        </p:txBody>
      </p:sp>
      <p:sp>
        <p:nvSpPr>
          <p:cNvPr id="8" name="Footer Placeholder 7">
            <a:extLst>
              <a:ext uri="{FF2B5EF4-FFF2-40B4-BE49-F238E27FC236}">
                <a16:creationId xmlns:a16="http://schemas.microsoft.com/office/drawing/2014/main" id="{FA0F3207-ED2C-6B45-B29C-B7EF2D86C7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4F576B-A300-CBE3-A0B3-32E86C209580}"/>
              </a:ext>
            </a:extLst>
          </p:cNvPr>
          <p:cNvSpPr>
            <a:spLocks noGrp="1"/>
          </p:cNvSpPr>
          <p:nvPr>
            <p:ph type="sldNum" sz="quarter" idx="12"/>
          </p:nvPr>
        </p:nvSpPr>
        <p:spPr/>
        <p:txBody>
          <a:bodyPr/>
          <a:lstStyle/>
          <a:p>
            <a:fld id="{18F08988-4417-41E5-8A0F-4E8D7631FCCC}" type="slidenum">
              <a:rPr lang="en-IN" smtClean="0"/>
              <a:t>‹#›</a:t>
            </a:fld>
            <a:endParaRPr lang="en-IN"/>
          </a:p>
        </p:txBody>
      </p:sp>
    </p:spTree>
    <p:extLst>
      <p:ext uri="{BB962C8B-B14F-4D97-AF65-F5344CB8AC3E}">
        <p14:creationId xmlns:p14="http://schemas.microsoft.com/office/powerpoint/2010/main" val="49377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A2AA-8BFB-2739-842D-0159C2722D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B1A17E-2EBE-6B3A-72BC-C3C74770B52E}"/>
              </a:ext>
            </a:extLst>
          </p:cNvPr>
          <p:cNvSpPr>
            <a:spLocks noGrp="1"/>
          </p:cNvSpPr>
          <p:nvPr>
            <p:ph type="dt" sz="half" idx="10"/>
          </p:nvPr>
        </p:nvSpPr>
        <p:spPr/>
        <p:txBody>
          <a:bodyPr/>
          <a:lstStyle/>
          <a:p>
            <a:fld id="{0D27CC55-DE93-4A35-B19E-05CA71A4C3F8}" type="datetimeFigureOut">
              <a:rPr lang="en-IN" smtClean="0"/>
              <a:t>13-02-2025</a:t>
            </a:fld>
            <a:endParaRPr lang="en-IN"/>
          </a:p>
        </p:txBody>
      </p:sp>
      <p:sp>
        <p:nvSpPr>
          <p:cNvPr id="4" name="Footer Placeholder 3">
            <a:extLst>
              <a:ext uri="{FF2B5EF4-FFF2-40B4-BE49-F238E27FC236}">
                <a16:creationId xmlns:a16="http://schemas.microsoft.com/office/drawing/2014/main" id="{8C28B93B-2294-2B53-C007-D01783D4B2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5D46EB-E28E-984D-0208-B0107E8C3F4D}"/>
              </a:ext>
            </a:extLst>
          </p:cNvPr>
          <p:cNvSpPr>
            <a:spLocks noGrp="1"/>
          </p:cNvSpPr>
          <p:nvPr>
            <p:ph type="sldNum" sz="quarter" idx="12"/>
          </p:nvPr>
        </p:nvSpPr>
        <p:spPr/>
        <p:txBody>
          <a:bodyPr/>
          <a:lstStyle/>
          <a:p>
            <a:fld id="{18F08988-4417-41E5-8A0F-4E8D7631FCCC}" type="slidenum">
              <a:rPr lang="en-IN" smtClean="0"/>
              <a:t>‹#›</a:t>
            </a:fld>
            <a:endParaRPr lang="en-IN"/>
          </a:p>
        </p:txBody>
      </p:sp>
    </p:spTree>
    <p:extLst>
      <p:ext uri="{BB962C8B-B14F-4D97-AF65-F5344CB8AC3E}">
        <p14:creationId xmlns:p14="http://schemas.microsoft.com/office/powerpoint/2010/main" val="16142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BD110-9462-6506-1E85-16085468CFC2}"/>
              </a:ext>
            </a:extLst>
          </p:cNvPr>
          <p:cNvSpPr>
            <a:spLocks noGrp="1"/>
          </p:cNvSpPr>
          <p:nvPr>
            <p:ph type="dt" sz="half" idx="10"/>
          </p:nvPr>
        </p:nvSpPr>
        <p:spPr/>
        <p:txBody>
          <a:bodyPr/>
          <a:lstStyle/>
          <a:p>
            <a:fld id="{0D27CC55-DE93-4A35-B19E-05CA71A4C3F8}" type="datetimeFigureOut">
              <a:rPr lang="en-IN" smtClean="0"/>
              <a:t>13-02-2025</a:t>
            </a:fld>
            <a:endParaRPr lang="en-IN"/>
          </a:p>
        </p:txBody>
      </p:sp>
      <p:sp>
        <p:nvSpPr>
          <p:cNvPr id="3" name="Footer Placeholder 2">
            <a:extLst>
              <a:ext uri="{FF2B5EF4-FFF2-40B4-BE49-F238E27FC236}">
                <a16:creationId xmlns:a16="http://schemas.microsoft.com/office/drawing/2014/main" id="{C25559B6-D78B-94EA-7731-77664A3EF9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20620E-B2C6-B81C-07F2-101EA3A012F2}"/>
              </a:ext>
            </a:extLst>
          </p:cNvPr>
          <p:cNvSpPr>
            <a:spLocks noGrp="1"/>
          </p:cNvSpPr>
          <p:nvPr>
            <p:ph type="sldNum" sz="quarter" idx="12"/>
          </p:nvPr>
        </p:nvSpPr>
        <p:spPr/>
        <p:txBody>
          <a:bodyPr/>
          <a:lstStyle/>
          <a:p>
            <a:fld id="{18F08988-4417-41E5-8A0F-4E8D7631FCCC}" type="slidenum">
              <a:rPr lang="en-IN" smtClean="0"/>
              <a:t>‹#›</a:t>
            </a:fld>
            <a:endParaRPr lang="en-IN"/>
          </a:p>
        </p:txBody>
      </p:sp>
    </p:spTree>
    <p:extLst>
      <p:ext uri="{BB962C8B-B14F-4D97-AF65-F5344CB8AC3E}">
        <p14:creationId xmlns:p14="http://schemas.microsoft.com/office/powerpoint/2010/main" val="41056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5C2C-E69D-8D10-E957-24405B363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7C1DDE-444E-5673-4ED1-BF86636B81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25CC9F-F5B9-B834-0A62-1DE3A268B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8B874-A8E0-2EAD-F73A-9E704494336F}"/>
              </a:ext>
            </a:extLst>
          </p:cNvPr>
          <p:cNvSpPr>
            <a:spLocks noGrp="1"/>
          </p:cNvSpPr>
          <p:nvPr>
            <p:ph type="dt" sz="half" idx="10"/>
          </p:nvPr>
        </p:nvSpPr>
        <p:spPr/>
        <p:txBody>
          <a:bodyPr/>
          <a:lstStyle/>
          <a:p>
            <a:fld id="{0D27CC55-DE93-4A35-B19E-05CA71A4C3F8}" type="datetimeFigureOut">
              <a:rPr lang="en-IN" smtClean="0"/>
              <a:t>13-02-2025</a:t>
            </a:fld>
            <a:endParaRPr lang="en-IN"/>
          </a:p>
        </p:txBody>
      </p:sp>
      <p:sp>
        <p:nvSpPr>
          <p:cNvPr id="6" name="Footer Placeholder 5">
            <a:extLst>
              <a:ext uri="{FF2B5EF4-FFF2-40B4-BE49-F238E27FC236}">
                <a16:creationId xmlns:a16="http://schemas.microsoft.com/office/drawing/2014/main" id="{79D7AF6D-42BB-E7E9-686D-4F385D3A40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94D1DE-FFB0-C63F-CBFA-B3CC500F8E88}"/>
              </a:ext>
            </a:extLst>
          </p:cNvPr>
          <p:cNvSpPr>
            <a:spLocks noGrp="1"/>
          </p:cNvSpPr>
          <p:nvPr>
            <p:ph type="sldNum" sz="quarter" idx="12"/>
          </p:nvPr>
        </p:nvSpPr>
        <p:spPr/>
        <p:txBody>
          <a:bodyPr/>
          <a:lstStyle/>
          <a:p>
            <a:fld id="{18F08988-4417-41E5-8A0F-4E8D7631FCCC}" type="slidenum">
              <a:rPr lang="en-IN" smtClean="0"/>
              <a:t>‹#›</a:t>
            </a:fld>
            <a:endParaRPr lang="en-IN"/>
          </a:p>
        </p:txBody>
      </p:sp>
    </p:spTree>
    <p:extLst>
      <p:ext uri="{BB962C8B-B14F-4D97-AF65-F5344CB8AC3E}">
        <p14:creationId xmlns:p14="http://schemas.microsoft.com/office/powerpoint/2010/main" val="52334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D2CD-36FA-50E4-B95E-81C8B344CA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D5AEEA-D74C-CDF8-F095-31EEE28099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BCE763-C2FF-4F29-95A0-FD45F24DC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3BA33-95FA-F179-6E13-D20575DC310B}"/>
              </a:ext>
            </a:extLst>
          </p:cNvPr>
          <p:cNvSpPr>
            <a:spLocks noGrp="1"/>
          </p:cNvSpPr>
          <p:nvPr>
            <p:ph type="dt" sz="half" idx="10"/>
          </p:nvPr>
        </p:nvSpPr>
        <p:spPr/>
        <p:txBody>
          <a:bodyPr/>
          <a:lstStyle/>
          <a:p>
            <a:fld id="{0D27CC55-DE93-4A35-B19E-05CA71A4C3F8}" type="datetimeFigureOut">
              <a:rPr lang="en-IN" smtClean="0"/>
              <a:t>13-02-2025</a:t>
            </a:fld>
            <a:endParaRPr lang="en-IN"/>
          </a:p>
        </p:txBody>
      </p:sp>
      <p:sp>
        <p:nvSpPr>
          <p:cNvPr id="6" name="Footer Placeholder 5">
            <a:extLst>
              <a:ext uri="{FF2B5EF4-FFF2-40B4-BE49-F238E27FC236}">
                <a16:creationId xmlns:a16="http://schemas.microsoft.com/office/drawing/2014/main" id="{43BC4B4D-FEA6-283C-CA70-F654162601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1DA8C5-D552-30BE-3837-6DD4808DC423}"/>
              </a:ext>
            </a:extLst>
          </p:cNvPr>
          <p:cNvSpPr>
            <a:spLocks noGrp="1"/>
          </p:cNvSpPr>
          <p:nvPr>
            <p:ph type="sldNum" sz="quarter" idx="12"/>
          </p:nvPr>
        </p:nvSpPr>
        <p:spPr/>
        <p:txBody>
          <a:bodyPr/>
          <a:lstStyle/>
          <a:p>
            <a:fld id="{18F08988-4417-41E5-8A0F-4E8D7631FCCC}" type="slidenum">
              <a:rPr lang="en-IN" smtClean="0"/>
              <a:t>‹#›</a:t>
            </a:fld>
            <a:endParaRPr lang="en-IN"/>
          </a:p>
        </p:txBody>
      </p:sp>
    </p:spTree>
    <p:extLst>
      <p:ext uri="{BB962C8B-B14F-4D97-AF65-F5344CB8AC3E}">
        <p14:creationId xmlns:p14="http://schemas.microsoft.com/office/powerpoint/2010/main" val="1259535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747723-9840-8418-E9B6-1A7AE0EBC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C5B009-EF29-D900-FD86-9B4407F33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A4757D-84D0-3064-E2B3-8704E3A99C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7CC55-DE93-4A35-B19E-05CA71A4C3F8}" type="datetimeFigureOut">
              <a:rPr lang="en-IN" smtClean="0"/>
              <a:t>13-02-2025</a:t>
            </a:fld>
            <a:endParaRPr lang="en-IN"/>
          </a:p>
        </p:txBody>
      </p:sp>
      <p:sp>
        <p:nvSpPr>
          <p:cNvPr id="5" name="Footer Placeholder 4">
            <a:extLst>
              <a:ext uri="{FF2B5EF4-FFF2-40B4-BE49-F238E27FC236}">
                <a16:creationId xmlns:a16="http://schemas.microsoft.com/office/drawing/2014/main" id="{FF65B65D-FA83-9C33-23E6-D91494D0E2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B2944F-4C18-5A94-7DD7-FC6E31794B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08988-4417-41E5-8A0F-4E8D7631FCCC}" type="slidenum">
              <a:rPr lang="en-IN" smtClean="0"/>
              <a:t>‹#›</a:t>
            </a:fld>
            <a:endParaRPr lang="en-IN"/>
          </a:p>
        </p:txBody>
      </p:sp>
    </p:spTree>
    <p:extLst>
      <p:ext uri="{BB962C8B-B14F-4D97-AF65-F5344CB8AC3E}">
        <p14:creationId xmlns:p14="http://schemas.microsoft.com/office/powerpoint/2010/main" val="840994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C361-183F-E00F-83B1-2BF459EBCDB9}"/>
              </a:ext>
            </a:extLst>
          </p:cNvPr>
          <p:cNvSpPr>
            <a:spLocks noGrp="1"/>
          </p:cNvSpPr>
          <p:nvPr>
            <p:ph type="ctrTitle"/>
          </p:nvPr>
        </p:nvSpPr>
        <p:spPr/>
        <p:txBody>
          <a:bodyPr/>
          <a:lstStyle/>
          <a:p>
            <a:r>
              <a:rPr lang="en-IN" dirty="0"/>
              <a:t>Requirements Engineering</a:t>
            </a:r>
          </a:p>
        </p:txBody>
      </p:sp>
      <p:sp>
        <p:nvSpPr>
          <p:cNvPr id="3" name="Subtitle 2">
            <a:extLst>
              <a:ext uri="{FF2B5EF4-FFF2-40B4-BE49-F238E27FC236}">
                <a16:creationId xmlns:a16="http://schemas.microsoft.com/office/drawing/2014/main" id="{920F6726-9E3A-8AAF-DCB8-CA2A963B48B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7985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5A055-5CA9-2410-9C8D-6E2C1179CA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CE452F-60A2-B35C-8034-6BB86B19DE81}"/>
              </a:ext>
            </a:extLst>
          </p:cNvPr>
          <p:cNvSpPr>
            <a:spLocks noGrp="1"/>
          </p:cNvSpPr>
          <p:nvPr>
            <p:ph idx="1"/>
          </p:nvPr>
        </p:nvSpPr>
        <p:spPr/>
        <p:txBody>
          <a:bodyPr>
            <a:normAutofit fontScale="85000" lnSpcReduction="20000"/>
          </a:bodyPr>
          <a:lstStyle/>
          <a:p>
            <a:pPr algn="l" fontAlgn="base">
              <a:spcAft>
                <a:spcPts val="1800"/>
              </a:spcAft>
              <a:buFont typeface="+mj-lt"/>
              <a:buAutoNum type="arabicPeriod"/>
            </a:pPr>
            <a:r>
              <a:rPr lang="en-US" b="0" i="0" dirty="0">
                <a:solidFill>
                  <a:srgbClr val="273239"/>
                </a:solidFill>
                <a:effectLst/>
                <a:latin typeface="Nunito" pitchFamily="2" charset="0"/>
              </a:rPr>
              <a:t>Verification is checking that the requirements are complete, consistent, and accurate. </a:t>
            </a:r>
          </a:p>
          <a:p>
            <a:pPr algn="l" fontAlgn="base">
              <a:spcAft>
                <a:spcPts val="1800"/>
              </a:spcAft>
              <a:buFont typeface="+mj-lt"/>
              <a:buAutoNum type="arabicPeriod"/>
            </a:pPr>
            <a:r>
              <a:rPr lang="en-US" b="0" i="0" dirty="0">
                <a:solidFill>
                  <a:srgbClr val="273239"/>
                </a:solidFill>
                <a:effectLst/>
                <a:latin typeface="Nunito" pitchFamily="2" charset="0"/>
              </a:rPr>
              <a:t>Validation is the process of checking that the requirements meet the needs and expectations of the stakeholders. It involves testing the requirements to ensure that they are valid and that the software system being developed will meet the needs of the stakeholders..</a:t>
            </a:r>
          </a:p>
          <a:p>
            <a:pPr algn="l" fontAlgn="base">
              <a:spcAft>
                <a:spcPts val="1800"/>
              </a:spcAft>
              <a:buFont typeface="+mj-lt"/>
              <a:buAutoNum type="arabicPeriod" startAt="3"/>
            </a:pPr>
            <a:r>
              <a:rPr lang="en-US" b="0" i="0" dirty="0">
                <a:solidFill>
                  <a:srgbClr val="273239"/>
                </a:solidFill>
                <a:effectLst/>
                <a:latin typeface="Nunito" pitchFamily="2" charset="0"/>
              </a:rPr>
              <a:t>Verification and Validation is an iterative process that occurs throughout the software development life cycle. </a:t>
            </a:r>
          </a:p>
          <a:p>
            <a:pPr algn="l" fontAlgn="base">
              <a:spcAft>
                <a:spcPts val="1800"/>
              </a:spcAft>
              <a:buFont typeface="+mj-lt"/>
              <a:buAutoNum type="arabicPeriod" startAt="3"/>
            </a:pPr>
            <a:r>
              <a:rPr lang="en-US" b="0" i="0" dirty="0">
                <a:solidFill>
                  <a:srgbClr val="273239"/>
                </a:solidFill>
                <a:effectLst/>
                <a:latin typeface="Nunito" pitchFamily="2" charset="0"/>
              </a:rPr>
              <a:t>It is important to involve stakeholders and the development team in the V&amp;V process to ensure that the requirements are thoroughly reviewed and tested.</a:t>
            </a:r>
          </a:p>
          <a:p>
            <a:endParaRPr lang="en-IN" dirty="0"/>
          </a:p>
        </p:txBody>
      </p:sp>
    </p:spTree>
    <p:extLst>
      <p:ext uri="{BB962C8B-B14F-4D97-AF65-F5344CB8AC3E}">
        <p14:creationId xmlns:p14="http://schemas.microsoft.com/office/powerpoint/2010/main" val="3428133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F94CD-742F-2B4C-EA41-9B54E563FE60}"/>
              </a:ext>
            </a:extLst>
          </p:cNvPr>
          <p:cNvSpPr>
            <a:spLocks noGrp="1"/>
          </p:cNvSpPr>
          <p:nvPr>
            <p:ph type="title"/>
          </p:nvPr>
        </p:nvSpPr>
        <p:spPr/>
        <p:txBody>
          <a:bodyPr/>
          <a:lstStyle/>
          <a:p>
            <a:r>
              <a:rPr lang="en-IN" b="1" i="0" dirty="0">
                <a:solidFill>
                  <a:srgbClr val="273239"/>
                </a:solidFill>
                <a:effectLst/>
                <a:latin typeface="Nunito" pitchFamily="2" charset="0"/>
              </a:rPr>
              <a:t>5. Requirements Management</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7064CF27-F341-EE2C-799D-4475B7DB563E}"/>
              </a:ext>
            </a:extLst>
          </p:cNvPr>
          <p:cNvSpPr>
            <a:spLocks noGrp="1"/>
          </p:cNvSpPr>
          <p:nvPr>
            <p:ph idx="1"/>
          </p:nvPr>
        </p:nvSpPr>
        <p:spPr/>
        <p:txBody>
          <a:bodyPr/>
          <a:lstStyle/>
          <a:p>
            <a:r>
              <a:rPr lang="en-US" b="0" i="0" dirty="0">
                <a:solidFill>
                  <a:srgbClr val="273239"/>
                </a:solidFill>
                <a:effectLst/>
                <a:latin typeface="Nunito" pitchFamily="2" charset="0"/>
              </a:rPr>
              <a:t>Requirements management is the process of managing the requirements throughout the software development life cycle, including tracking and controlling changes, and ensuring that the requirements are still valid and relevant. </a:t>
            </a:r>
          </a:p>
          <a:p>
            <a:r>
              <a:rPr lang="en-US" b="0" i="0" dirty="0">
                <a:solidFill>
                  <a:srgbClr val="273239"/>
                </a:solidFill>
                <a:effectLst/>
                <a:latin typeface="Nunito" pitchFamily="2" charset="0"/>
              </a:rPr>
              <a:t>The goal of requirements management is to ensure that the software system being developed meets the needs and expectations of the stakeholders and that it is developed on time, within budget, and to the required quality.</a:t>
            </a:r>
            <a:endParaRPr lang="en-IN" dirty="0"/>
          </a:p>
        </p:txBody>
      </p:sp>
    </p:spTree>
    <p:extLst>
      <p:ext uri="{BB962C8B-B14F-4D97-AF65-F5344CB8AC3E}">
        <p14:creationId xmlns:p14="http://schemas.microsoft.com/office/powerpoint/2010/main" val="328727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EB62-C077-C11B-A223-5002AAAE3B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D47831-FA98-26B5-868B-056FB3C0929C}"/>
              </a:ext>
            </a:extLst>
          </p:cNvPr>
          <p:cNvSpPr>
            <a:spLocks noGrp="1"/>
          </p:cNvSpPr>
          <p:nvPr>
            <p:ph idx="1"/>
          </p:nvPr>
        </p:nvSpPr>
        <p:spPr/>
        <p:txBody>
          <a:bodyPr>
            <a:normAutofit fontScale="62500" lnSpcReduction="20000"/>
          </a:bodyPr>
          <a:lstStyle/>
          <a:p>
            <a:pPr algn="just" rtl="0" fontAlgn="base">
              <a:spcAft>
                <a:spcPts val="750"/>
              </a:spcAft>
            </a:pPr>
            <a:r>
              <a:rPr lang="en-US" b="0" i="0" dirty="0">
                <a:solidFill>
                  <a:srgbClr val="273239"/>
                </a:solidFill>
                <a:effectLst/>
                <a:latin typeface="Nunito" pitchFamily="2" charset="0"/>
              </a:rPr>
              <a:t>Several key activities are involved in requirements management, including:</a:t>
            </a:r>
          </a:p>
          <a:p>
            <a:pPr algn="l" fontAlgn="base">
              <a:spcAft>
                <a:spcPts val="1800"/>
              </a:spcAft>
              <a:buFont typeface="+mj-lt"/>
              <a:buAutoNum type="arabicPeriod"/>
            </a:pPr>
            <a:r>
              <a:rPr lang="en-US" b="1" i="0" dirty="0">
                <a:solidFill>
                  <a:srgbClr val="273239"/>
                </a:solidFill>
                <a:effectLst/>
                <a:latin typeface="Nunito" pitchFamily="2" charset="0"/>
              </a:rPr>
              <a:t>Tracking and controlling changes:</a:t>
            </a:r>
            <a:r>
              <a:rPr lang="en-US" b="0" i="0" dirty="0">
                <a:solidFill>
                  <a:srgbClr val="273239"/>
                </a:solidFill>
                <a:effectLst/>
                <a:latin typeface="Nunito" pitchFamily="2" charset="0"/>
              </a:rPr>
              <a:t> This involves monitoring and controlling changes to the requirements throughout the development process, including identifying the source of the change, assessing the impact of the change, and approving or rejecting the change.</a:t>
            </a:r>
          </a:p>
          <a:p>
            <a:pPr algn="l" fontAlgn="base">
              <a:spcAft>
                <a:spcPts val="1800"/>
              </a:spcAft>
              <a:buFont typeface="+mj-lt"/>
              <a:buAutoNum type="arabicPeriod" startAt="2"/>
            </a:pPr>
            <a:r>
              <a:rPr lang="en-US" b="1" i="0" dirty="0">
                <a:solidFill>
                  <a:srgbClr val="273239"/>
                </a:solidFill>
                <a:effectLst/>
                <a:latin typeface="Nunito" pitchFamily="2" charset="0"/>
              </a:rPr>
              <a:t>Version control</a:t>
            </a:r>
            <a:r>
              <a:rPr lang="en-US" b="0" i="0" dirty="0">
                <a:solidFill>
                  <a:srgbClr val="273239"/>
                </a:solidFill>
                <a:effectLst/>
                <a:latin typeface="Nunito" pitchFamily="2" charset="0"/>
              </a:rPr>
              <a:t>: This involves keeping track of different versions of the requirements document and other related artifacts.</a:t>
            </a:r>
          </a:p>
          <a:p>
            <a:pPr algn="l" fontAlgn="base">
              <a:spcAft>
                <a:spcPts val="1800"/>
              </a:spcAft>
              <a:buFont typeface="+mj-lt"/>
              <a:buAutoNum type="arabicPeriod" startAt="3"/>
            </a:pPr>
            <a:r>
              <a:rPr lang="en-US" b="1" i="0" dirty="0">
                <a:solidFill>
                  <a:srgbClr val="273239"/>
                </a:solidFill>
                <a:effectLst/>
                <a:latin typeface="Nunito" pitchFamily="2" charset="0"/>
              </a:rPr>
              <a:t>Traceability</a:t>
            </a:r>
            <a:r>
              <a:rPr lang="en-US" b="0" i="0" dirty="0">
                <a:solidFill>
                  <a:srgbClr val="273239"/>
                </a:solidFill>
                <a:effectLst/>
                <a:latin typeface="Nunito" pitchFamily="2" charset="0"/>
              </a:rPr>
              <a:t>: This involves linking the requirements to other elements of the development process, such as design, testing, and validation.</a:t>
            </a:r>
          </a:p>
          <a:p>
            <a:pPr algn="l" fontAlgn="base">
              <a:spcAft>
                <a:spcPts val="1800"/>
              </a:spcAft>
              <a:buFont typeface="+mj-lt"/>
              <a:buAutoNum type="arabicPeriod" startAt="4"/>
            </a:pPr>
            <a:r>
              <a:rPr lang="en-US" b="1" i="0" dirty="0">
                <a:solidFill>
                  <a:srgbClr val="273239"/>
                </a:solidFill>
                <a:effectLst/>
                <a:latin typeface="Nunito" pitchFamily="2" charset="0"/>
              </a:rPr>
              <a:t>Communication: </a:t>
            </a:r>
            <a:r>
              <a:rPr lang="en-US" b="0" i="0" dirty="0">
                <a:solidFill>
                  <a:srgbClr val="273239"/>
                </a:solidFill>
                <a:effectLst/>
                <a:latin typeface="Nunito" pitchFamily="2" charset="0"/>
              </a:rPr>
              <a:t>This involves ensuring that the requirements are communicated effectively to all stakeholders and that any changes or issues are addressed promptly.</a:t>
            </a:r>
          </a:p>
          <a:p>
            <a:pPr algn="l" fontAlgn="base">
              <a:spcAft>
                <a:spcPts val="1800"/>
              </a:spcAft>
              <a:buFont typeface="+mj-lt"/>
              <a:buAutoNum type="arabicPeriod" startAt="5"/>
            </a:pPr>
            <a:r>
              <a:rPr lang="en-US" b="1" i="0" dirty="0">
                <a:solidFill>
                  <a:srgbClr val="273239"/>
                </a:solidFill>
                <a:effectLst/>
                <a:latin typeface="Nunito" pitchFamily="2" charset="0"/>
              </a:rPr>
              <a:t>Monitoring and reporting</a:t>
            </a:r>
            <a:r>
              <a:rPr lang="en-US" b="0" i="0" dirty="0">
                <a:solidFill>
                  <a:srgbClr val="273239"/>
                </a:solidFill>
                <a:effectLst/>
                <a:latin typeface="Nunito" pitchFamily="2" charset="0"/>
              </a:rPr>
              <a:t>: This involves monitoring the progress of the development process and reporting on the status of the requirements.</a:t>
            </a:r>
          </a:p>
          <a:p>
            <a:endParaRPr lang="en-IN" dirty="0"/>
          </a:p>
        </p:txBody>
      </p:sp>
    </p:spTree>
    <p:extLst>
      <p:ext uri="{BB962C8B-B14F-4D97-AF65-F5344CB8AC3E}">
        <p14:creationId xmlns:p14="http://schemas.microsoft.com/office/powerpoint/2010/main" val="1163952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D44E-942F-6B40-72A0-D5CD371552D1}"/>
              </a:ext>
            </a:extLst>
          </p:cNvPr>
          <p:cNvSpPr>
            <a:spLocks noGrp="1"/>
          </p:cNvSpPr>
          <p:nvPr>
            <p:ph type="title"/>
          </p:nvPr>
        </p:nvSpPr>
        <p:spPr/>
        <p:txBody>
          <a:bodyPr>
            <a:normAutofit fontScale="90000"/>
          </a:bodyPr>
          <a:lstStyle/>
          <a:p>
            <a:r>
              <a:rPr lang="en-US" b="1" i="0">
                <a:solidFill>
                  <a:srgbClr val="273239"/>
                </a:solidFill>
                <a:effectLst/>
                <a:latin typeface="Nunito" pitchFamily="2" charset="0"/>
              </a:rPr>
              <a:t>Tools Involved in Requirement Engineering</a:t>
            </a:r>
            <a:br>
              <a:rPr lang="en-US" b="1" i="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5267B56-7C82-C046-2714-1E952A757D82}"/>
              </a:ext>
            </a:extLst>
          </p:cNvPr>
          <p:cNvSpPr>
            <a:spLocks noGrp="1"/>
          </p:cNvSpPr>
          <p:nvPr>
            <p:ph idx="1"/>
          </p:nvPr>
        </p:nvSpPr>
        <p:spPr/>
        <p:txBody>
          <a:bodyPr>
            <a:normAutofit fontScale="62500" lnSpcReduction="2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Observation report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Questionnaire ( survey, poll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Use cases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User stories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Requirement workshop</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Mind mapping</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Roleplaying</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Prototyping</a:t>
            </a:r>
          </a:p>
          <a:p>
            <a:endParaRPr lang="en-IN" dirty="0"/>
          </a:p>
        </p:txBody>
      </p:sp>
    </p:spTree>
    <p:extLst>
      <p:ext uri="{BB962C8B-B14F-4D97-AF65-F5344CB8AC3E}">
        <p14:creationId xmlns:p14="http://schemas.microsoft.com/office/powerpoint/2010/main" val="3799150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4D52-FBE7-5A5F-6344-E818F5A1E054}"/>
              </a:ext>
            </a:extLst>
          </p:cNvPr>
          <p:cNvSpPr>
            <a:spLocks noGrp="1"/>
          </p:cNvSpPr>
          <p:nvPr>
            <p:ph type="title"/>
          </p:nvPr>
        </p:nvSpPr>
        <p:spPr/>
        <p:txBody>
          <a:bodyPr>
            <a:normAutofit/>
          </a:bodyPr>
          <a:lstStyle/>
          <a:p>
            <a:r>
              <a:rPr lang="en-US" sz="3100" b="1" i="0" dirty="0">
                <a:solidFill>
                  <a:srgbClr val="273239"/>
                </a:solidFill>
                <a:effectLst/>
                <a:latin typeface="Nunito" pitchFamily="2" charset="0"/>
              </a:rPr>
              <a:t>Advantages of Requirements Engineering Process</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AE4D95EF-13CC-7494-A46C-E658A5403C1E}"/>
              </a:ext>
            </a:extLst>
          </p:cNvPr>
          <p:cNvSpPr>
            <a:spLocks noGrp="1"/>
          </p:cNvSpPr>
          <p:nvPr>
            <p:ph idx="1"/>
          </p:nvPr>
        </p:nvSpPr>
        <p:spPr/>
        <p:txBody>
          <a:bodyPr>
            <a:normAutofit fontScale="92500" lnSpcReduction="1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Helps ensure that the software being developed meets the needs and expectations of the stakeholders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Can help identify potential issues or problems early in the development process, allowing for adjustments to be made before significant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Helps ensure that the software is developed in a cost-effective and efficient manner</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Can improve communication and collaboration between the development team and stakeholders</a:t>
            </a:r>
          </a:p>
          <a:p>
            <a:endParaRPr lang="en-IN" dirty="0"/>
          </a:p>
        </p:txBody>
      </p:sp>
    </p:spTree>
    <p:extLst>
      <p:ext uri="{BB962C8B-B14F-4D97-AF65-F5344CB8AC3E}">
        <p14:creationId xmlns:p14="http://schemas.microsoft.com/office/powerpoint/2010/main" val="4017228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91E9-D0F5-AD72-FC48-224642BEB697}"/>
              </a:ext>
            </a:extLst>
          </p:cNvPr>
          <p:cNvSpPr>
            <a:spLocks noGrp="1"/>
          </p:cNvSpPr>
          <p:nvPr>
            <p:ph type="title"/>
          </p:nvPr>
        </p:nvSpPr>
        <p:spPr/>
        <p:txBody>
          <a:bodyPr>
            <a:normAutofit fontScale="90000"/>
          </a:bodyPr>
          <a:lstStyle/>
          <a:p>
            <a:r>
              <a:rPr lang="en-US" sz="3600" b="1" i="0" dirty="0">
                <a:solidFill>
                  <a:srgbClr val="273239"/>
                </a:solidFill>
                <a:effectLst/>
                <a:latin typeface="Nunito" pitchFamily="2" charset="0"/>
              </a:rPr>
              <a:t>Disadvantages of Requirements Engineering Process</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63CFBBE6-1675-0190-4955-79BE3C24685B}"/>
              </a:ext>
            </a:extLst>
          </p:cNvPr>
          <p:cNvSpPr>
            <a:spLocks noGrp="1"/>
          </p:cNvSpPr>
          <p:nvPr>
            <p:ph idx="1"/>
          </p:nvPr>
        </p:nvSpPr>
        <p:spPr/>
        <p:txBody>
          <a:bodyPr/>
          <a:lstStyle/>
          <a:p>
            <a:r>
              <a:rPr lang="en-US" b="0" i="0" dirty="0">
                <a:solidFill>
                  <a:srgbClr val="273239"/>
                </a:solidFill>
                <a:effectLst/>
                <a:latin typeface="Nunito" pitchFamily="2" charset="0"/>
              </a:rPr>
              <a:t>Changes in requirements can lead to delays and increased costs in the development process.</a:t>
            </a:r>
          </a:p>
          <a:p>
            <a:r>
              <a:rPr lang="en-US" b="0" i="0" dirty="0">
                <a:solidFill>
                  <a:srgbClr val="273239"/>
                </a:solidFill>
                <a:effectLst/>
                <a:latin typeface="Nunito" pitchFamily="2" charset="0"/>
              </a:rPr>
              <a:t>It can be time-consuming and expensive, especially if the requirements are complex.</a:t>
            </a:r>
          </a:p>
          <a:p>
            <a:r>
              <a:rPr lang="en-US" b="0" i="0" dirty="0">
                <a:solidFill>
                  <a:srgbClr val="273239"/>
                </a:solidFill>
                <a:effectLst/>
                <a:latin typeface="Nunito" pitchFamily="2" charset="0"/>
              </a:rPr>
              <a:t>Requirements may change over time, which can result in delays and additional costs.</a:t>
            </a:r>
          </a:p>
          <a:p>
            <a:endParaRPr lang="en-IN" dirty="0"/>
          </a:p>
        </p:txBody>
      </p:sp>
    </p:spTree>
    <p:extLst>
      <p:ext uri="{BB962C8B-B14F-4D97-AF65-F5344CB8AC3E}">
        <p14:creationId xmlns:p14="http://schemas.microsoft.com/office/powerpoint/2010/main" val="2966403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1B1D-129F-79C6-4AE2-8C112AC024CA}"/>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Stages in Software Engineering Process</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162286FD-07A4-6C35-53A0-B5DAA30F1944}"/>
              </a:ext>
            </a:extLst>
          </p:cNvPr>
          <p:cNvSpPr>
            <a:spLocks noGrp="1"/>
          </p:cNvSpPr>
          <p:nvPr>
            <p:ph idx="1"/>
          </p:nvPr>
        </p:nvSpPr>
        <p:spPr/>
        <p:txBody>
          <a:bodyPr>
            <a:normAutofit fontScale="55000" lnSpcReduction="20000"/>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Elicitation: </a:t>
            </a:r>
            <a:r>
              <a:rPr lang="en-US" b="0" i="0" dirty="0">
                <a:solidFill>
                  <a:srgbClr val="273239"/>
                </a:solidFill>
                <a:effectLst/>
                <a:latin typeface="Nunito" pitchFamily="2" charset="0"/>
              </a:rPr>
              <a:t>In this stage, the requirements are gathered from various stakeholders such as customers, users, and domain experts. The aim is to identify the features and functionalities that the software system should provide.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Analysis:</a:t>
            </a:r>
            <a:r>
              <a:rPr lang="en-US" b="0" i="0" dirty="0">
                <a:solidFill>
                  <a:srgbClr val="273239"/>
                </a:solidFill>
                <a:effectLst/>
                <a:latin typeface="Nunito" pitchFamily="2" charset="0"/>
              </a:rPr>
              <a:t> In this stage, the requirements are analyzed to determine their feasibility, consistency, and completeness. The aim is to identify any conflicts or contradictions in the requirements and resolve them.</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Specification: </a:t>
            </a:r>
            <a:r>
              <a:rPr lang="en-US" b="0" i="0" dirty="0">
                <a:solidFill>
                  <a:srgbClr val="273239"/>
                </a:solidFill>
                <a:effectLst/>
                <a:latin typeface="Nunito" pitchFamily="2" charset="0"/>
              </a:rPr>
              <a:t>In this stage, the requirements are documented in a clear, concise, and unambiguous manner. The aim is to provide a detailed description of the requirements that can be understood by all stakeholders.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Validation:</a:t>
            </a:r>
            <a:r>
              <a:rPr lang="en-US" b="0" i="0" dirty="0">
                <a:solidFill>
                  <a:srgbClr val="273239"/>
                </a:solidFill>
                <a:effectLst/>
                <a:latin typeface="Nunito" pitchFamily="2" charset="0"/>
              </a:rPr>
              <a:t> In this stage, the requirements are reviewed and validated to ensure that they meet the needs of all stakeholders. The aim is to ensure that the requirements are accurate, complete, and consistent.</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Management: </a:t>
            </a:r>
            <a:r>
              <a:rPr lang="en-US" b="0" i="0" dirty="0">
                <a:solidFill>
                  <a:srgbClr val="273239"/>
                </a:solidFill>
                <a:effectLst/>
                <a:latin typeface="Nunito" pitchFamily="2" charset="0"/>
              </a:rPr>
              <a:t>In this stage, the requirements are managed throughout the software development lifecycle. The aim is to ensure that any changes or updates to the requirements are properly documented and communicated to all stakeholders.</a:t>
            </a:r>
          </a:p>
          <a:p>
            <a:endParaRPr lang="en-IN" dirty="0"/>
          </a:p>
        </p:txBody>
      </p:sp>
    </p:spTree>
    <p:extLst>
      <p:ext uri="{BB962C8B-B14F-4D97-AF65-F5344CB8AC3E}">
        <p14:creationId xmlns:p14="http://schemas.microsoft.com/office/powerpoint/2010/main" val="214889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D769C3-0558-5BA7-40E5-41D887D62FA0}"/>
              </a:ext>
            </a:extLst>
          </p:cNvPr>
          <p:cNvSpPr>
            <a:spLocks noGrp="1"/>
          </p:cNvSpPr>
          <p:nvPr>
            <p:ph idx="1"/>
          </p:nvPr>
        </p:nvSpPr>
        <p:spPr>
          <a:xfrm>
            <a:off x="838200" y="601362"/>
            <a:ext cx="10515600" cy="5575601"/>
          </a:xfrm>
        </p:spPr>
        <p:txBody>
          <a:bodyPr>
            <a:normAutofit fontScale="92500" lnSpcReduction="10000"/>
          </a:bodyPr>
          <a:lstStyle/>
          <a:p>
            <a:r>
              <a:rPr lang="en-US" b="1" i="0" dirty="0">
                <a:solidFill>
                  <a:srgbClr val="273239"/>
                </a:solidFill>
                <a:effectLst/>
                <a:latin typeface="Nunito" pitchFamily="2" charset="0"/>
              </a:rPr>
              <a:t>Requirements Engineering</a:t>
            </a:r>
            <a:r>
              <a:rPr lang="en-US" b="0" i="0" dirty="0">
                <a:solidFill>
                  <a:srgbClr val="273239"/>
                </a:solidFill>
                <a:effectLst/>
                <a:latin typeface="Nunito" pitchFamily="2" charset="0"/>
              </a:rPr>
              <a:t> is the process of identifying, eliciting, analyzing, specifying, validating, and managing the needs and expectations of stakeholders for a software system.</a:t>
            </a:r>
          </a:p>
          <a:p>
            <a:endParaRPr lang="en-US" dirty="0">
              <a:solidFill>
                <a:srgbClr val="273239"/>
              </a:solidFill>
              <a:latin typeface="Nunito" pitchFamily="2" charset="0"/>
            </a:endParaRPr>
          </a:p>
          <a:p>
            <a:pPr algn="ctr" fontAlgn="base">
              <a:spcAft>
                <a:spcPts val="750"/>
              </a:spcAft>
            </a:pPr>
            <a:r>
              <a:rPr lang="en-US" b="0" i="1" dirty="0">
                <a:solidFill>
                  <a:srgbClr val="666666"/>
                </a:solidFill>
                <a:effectLst/>
                <a:latin typeface="Nunito" pitchFamily="2" charset="0"/>
              </a:rPr>
              <a:t>Requirements Engineering Process</a:t>
            </a:r>
          </a:p>
          <a:p>
            <a:pPr algn="l" fontAlgn="base">
              <a:spcAft>
                <a:spcPts val="1800"/>
              </a:spcAft>
              <a:buFont typeface="+mj-lt"/>
              <a:buAutoNum type="arabicPeriod"/>
            </a:pPr>
            <a:r>
              <a:rPr lang="en-US" b="1" i="0" dirty="0">
                <a:solidFill>
                  <a:srgbClr val="273239"/>
                </a:solidFill>
                <a:effectLst/>
                <a:latin typeface="Nunito" pitchFamily="2" charset="0"/>
              </a:rPr>
              <a:t>Feasibility Study</a:t>
            </a:r>
            <a:endParaRPr lang="en-US" b="0" i="0" dirty="0">
              <a:solidFill>
                <a:srgbClr val="273239"/>
              </a:solidFill>
              <a:effectLst/>
              <a:latin typeface="Nunito" pitchFamily="2" charset="0"/>
            </a:endParaRPr>
          </a:p>
          <a:p>
            <a:pPr algn="l" fontAlgn="base">
              <a:spcAft>
                <a:spcPts val="1800"/>
              </a:spcAft>
              <a:buFont typeface="+mj-lt"/>
              <a:buAutoNum type="arabicPeriod" startAt="2"/>
            </a:pPr>
            <a:r>
              <a:rPr lang="en-US" b="1" i="0" dirty="0">
                <a:solidFill>
                  <a:srgbClr val="273239"/>
                </a:solidFill>
                <a:effectLst/>
                <a:latin typeface="Nunito" pitchFamily="2" charset="0"/>
              </a:rPr>
              <a:t>Requirements elicitation</a:t>
            </a:r>
            <a:endParaRPr lang="en-US" b="0" i="0" dirty="0">
              <a:solidFill>
                <a:srgbClr val="273239"/>
              </a:solidFill>
              <a:effectLst/>
              <a:latin typeface="Nunito" pitchFamily="2" charset="0"/>
            </a:endParaRPr>
          </a:p>
          <a:p>
            <a:pPr algn="l" fontAlgn="base">
              <a:spcAft>
                <a:spcPts val="1800"/>
              </a:spcAft>
              <a:buFont typeface="+mj-lt"/>
              <a:buAutoNum type="arabicPeriod" startAt="3"/>
            </a:pPr>
            <a:r>
              <a:rPr lang="en-US" b="1" i="0" dirty="0">
                <a:solidFill>
                  <a:srgbClr val="273239"/>
                </a:solidFill>
                <a:effectLst/>
                <a:latin typeface="Nunito" pitchFamily="2" charset="0"/>
              </a:rPr>
              <a:t>Requirements specification</a:t>
            </a:r>
            <a:endParaRPr lang="en-US" b="0" i="0" dirty="0">
              <a:solidFill>
                <a:srgbClr val="273239"/>
              </a:solidFill>
              <a:effectLst/>
              <a:latin typeface="Nunito" pitchFamily="2" charset="0"/>
            </a:endParaRPr>
          </a:p>
          <a:p>
            <a:pPr algn="l" fontAlgn="base">
              <a:spcAft>
                <a:spcPts val="1800"/>
              </a:spcAft>
              <a:buFont typeface="+mj-lt"/>
              <a:buAutoNum type="arabicPeriod" startAt="4"/>
            </a:pPr>
            <a:r>
              <a:rPr lang="en-US" b="1" i="0" dirty="0">
                <a:solidFill>
                  <a:srgbClr val="273239"/>
                </a:solidFill>
                <a:effectLst/>
                <a:latin typeface="Nunito" pitchFamily="2" charset="0"/>
              </a:rPr>
              <a:t>Requirements for verification and validation</a:t>
            </a:r>
            <a:endParaRPr lang="en-US" b="0" i="0" dirty="0">
              <a:solidFill>
                <a:srgbClr val="273239"/>
              </a:solidFill>
              <a:effectLst/>
              <a:latin typeface="Nunito" pitchFamily="2" charset="0"/>
            </a:endParaRPr>
          </a:p>
          <a:p>
            <a:pPr algn="l" fontAlgn="base">
              <a:spcAft>
                <a:spcPts val="1800"/>
              </a:spcAft>
              <a:buFont typeface="+mj-lt"/>
              <a:buAutoNum type="arabicPeriod" startAt="5"/>
            </a:pPr>
            <a:r>
              <a:rPr lang="en-US" b="1" i="0" dirty="0">
                <a:solidFill>
                  <a:srgbClr val="273239"/>
                </a:solidFill>
                <a:effectLst/>
                <a:latin typeface="Nunito" pitchFamily="2" charset="0"/>
              </a:rPr>
              <a:t>Requirements management</a:t>
            </a:r>
            <a:endParaRPr lang="en-US" b="0" i="0" dirty="0">
              <a:solidFill>
                <a:srgbClr val="273239"/>
              </a:solidFill>
              <a:effectLst/>
              <a:latin typeface="Nunito" pitchFamily="2" charset="0"/>
            </a:endParaRPr>
          </a:p>
          <a:p>
            <a:endParaRPr lang="en-IN" dirty="0"/>
          </a:p>
        </p:txBody>
      </p:sp>
    </p:spTree>
    <p:extLst>
      <p:ext uri="{BB962C8B-B14F-4D97-AF65-F5344CB8AC3E}">
        <p14:creationId xmlns:p14="http://schemas.microsoft.com/office/powerpoint/2010/main" val="20441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89F2-E775-B592-AC9B-68EDFAB5F26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61D8A9B-AFAA-6E1F-877E-176291B8CD55}"/>
              </a:ext>
            </a:extLst>
          </p:cNvPr>
          <p:cNvPicPr>
            <a:picLocks noGrp="1" noChangeAspect="1"/>
          </p:cNvPicPr>
          <p:nvPr>
            <p:ph idx="1"/>
          </p:nvPr>
        </p:nvPicPr>
        <p:blipFill>
          <a:blip r:embed="rId2"/>
          <a:stretch>
            <a:fillRect/>
          </a:stretch>
        </p:blipFill>
        <p:spPr>
          <a:xfrm>
            <a:off x="1482810" y="1894943"/>
            <a:ext cx="9300519" cy="4212701"/>
          </a:xfrm>
          <a:prstGeom prst="rect">
            <a:avLst/>
          </a:prstGeom>
        </p:spPr>
      </p:pic>
    </p:spTree>
    <p:extLst>
      <p:ext uri="{BB962C8B-B14F-4D97-AF65-F5344CB8AC3E}">
        <p14:creationId xmlns:p14="http://schemas.microsoft.com/office/powerpoint/2010/main" val="50934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130F1-7EDE-068F-3B10-FBF76E036F93}"/>
              </a:ext>
            </a:extLst>
          </p:cNvPr>
          <p:cNvSpPr>
            <a:spLocks noGrp="1"/>
          </p:cNvSpPr>
          <p:nvPr>
            <p:ph type="title"/>
          </p:nvPr>
        </p:nvSpPr>
        <p:spPr/>
        <p:txBody>
          <a:bodyPr/>
          <a:lstStyle/>
          <a:p>
            <a:r>
              <a:rPr lang="en-IN" b="1" i="0" dirty="0">
                <a:solidFill>
                  <a:srgbClr val="273239"/>
                </a:solidFill>
                <a:effectLst/>
                <a:latin typeface="Nunito" pitchFamily="2" charset="0"/>
              </a:rPr>
              <a:t>1. Feasibility Study</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7333FA6-2D70-3F48-89B8-A816D881D651}"/>
              </a:ext>
            </a:extLst>
          </p:cNvPr>
          <p:cNvSpPr>
            <a:spLocks noGrp="1"/>
          </p:cNvSpPr>
          <p:nvPr>
            <p:ph idx="1"/>
          </p:nvPr>
        </p:nvSpPr>
        <p:spPr/>
        <p:txBody>
          <a:bodyPr>
            <a:normAutofit fontScale="70000" lnSpcReduction="20000"/>
          </a:bodyPr>
          <a:lstStyle/>
          <a:p>
            <a:pPr algn="l" fontAlgn="base">
              <a:spcAft>
                <a:spcPts val="1800"/>
              </a:spcAft>
              <a:buFont typeface="+mj-lt"/>
              <a:buAutoNum type="arabicPeriod"/>
            </a:pPr>
            <a:r>
              <a:rPr lang="en-US" b="1" i="0" dirty="0">
                <a:solidFill>
                  <a:srgbClr val="273239"/>
                </a:solidFill>
                <a:effectLst/>
                <a:latin typeface="Nunito" pitchFamily="2" charset="0"/>
              </a:rPr>
              <a:t>Technical Feasibility</a:t>
            </a:r>
            <a:r>
              <a:rPr lang="en-US" b="0" i="0" dirty="0">
                <a:solidFill>
                  <a:srgbClr val="273239"/>
                </a:solidFill>
                <a:effectLst/>
                <a:latin typeface="Nunito" pitchFamily="2" charset="0"/>
              </a:rPr>
              <a:t>: In Technical Feasibility current resources both hardware software along required technology are analyzed/assessed to develop the project. </a:t>
            </a:r>
          </a:p>
          <a:p>
            <a:pPr algn="l" fontAlgn="base">
              <a:spcAft>
                <a:spcPts val="1800"/>
              </a:spcAft>
              <a:buFont typeface="+mj-lt"/>
              <a:buAutoNum type="arabicPeriod"/>
            </a:pPr>
            <a:r>
              <a:rPr lang="en-US" b="1" i="0" dirty="0">
                <a:solidFill>
                  <a:srgbClr val="273239"/>
                </a:solidFill>
                <a:effectLst/>
                <a:latin typeface="Nunito" pitchFamily="2" charset="0"/>
              </a:rPr>
              <a:t>Operational Feasibility: </a:t>
            </a:r>
            <a:r>
              <a:rPr lang="en-US" b="0" i="0" dirty="0">
                <a:solidFill>
                  <a:srgbClr val="273239"/>
                </a:solidFill>
                <a:effectLst/>
                <a:latin typeface="Nunito" pitchFamily="2" charset="0"/>
              </a:rPr>
              <a:t>In Operational Feasibility degree of providing service to requirements is analyzed along with how easy the product will be to operate and maintain after deployment. </a:t>
            </a:r>
          </a:p>
          <a:p>
            <a:pPr algn="l" fontAlgn="base">
              <a:spcAft>
                <a:spcPts val="1800"/>
              </a:spcAft>
              <a:buFont typeface="+mj-lt"/>
              <a:buAutoNum type="arabicPeriod" startAt="3"/>
            </a:pPr>
            <a:r>
              <a:rPr lang="en-US" b="1" i="0" dirty="0">
                <a:solidFill>
                  <a:srgbClr val="273239"/>
                </a:solidFill>
                <a:effectLst/>
                <a:latin typeface="Nunito" pitchFamily="2" charset="0"/>
              </a:rPr>
              <a:t>Economic Feasibility: </a:t>
            </a:r>
            <a:r>
              <a:rPr lang="en-US" b="0" i="0" dirty="0">
                <a:solidFill>
                  <a:srgbClr val="273239"/>
                </a:solidFill>
                <a:effectLst/>
                <a:latin typeface="Nunito" pitchFamily="2" charset="0"/>
              </a:rPr>
              <a:t>In the Economic Feasibility study cost and benefit of the project are analyzed. </a:t>
            </a:r>
          </a:p>
          <a:p>
            <a:pPr algn="l" fontAlgn="base">
              <a:spcAft>
                <a:spcPts val="1800"/>
              </a:spcAft>
              <a:buFont typeface="+mj-lt"/>
              <a:buAutoNum type="arabicPeriod" startAt="3"/>
            </a:pPr>
            <a:r>
              <a:rPr lang="en-US" b="1" i="0" dirty="0">
                <a:solidFill>
                  <a:srgbClr val="273239"/>
                </a:solidFill>
                <a:effectLst/>
                <a:latin typeface="Nunito" pitchFamily="2" charset="0"/>
              </a:rPr>
              <a:t>Legal Feasibility: </a:t>
            </a:r>
            <a:r>
              <a:rPr lang="en-US" b="0" i="0" dirty="0">
                <a:solidFill>
                  <a:srgbClr val="273239"/>
                </a:solidFill>
                <a:effectLst/>
                <a:latin typeface="Nunito" pitchFamily="2" charset="0"/>
              </a:rPr>
              <a:t>In legal feasibility, the project is ensured to comply with all relevant laws, regulations, and standards. </a:t>
            </a:r>
          </a:p>
          <a:p>
            <a:pPr algn="l" fontAlgn="base">
              <a:spcAft>
                <a:spcPts val="1800"/>
              </a:spcAft>
              <a:buFont typeface="+mj-lt"/>
              <a:buAutoNum type="arabicPeriod" startAt="3"/>
            </a:pPr>
            <a:r>
              <a:rPr lang="en-US" b="1" i="0" dirty="0">
                <a:solidFill>
                  <a:srgbClr val="273239"/>
                </a:solidFill>
                <a:effectLst/>
                <a:latin typeface="Nunito" pitchFamily="2" charset="0"/>
              </a:rPr>
              <a:t>Schedule Feasibility: </a:t>
            </a:r>
            <a:r>
              <a:rPr lang="en-US" b="0" i="0" dirty="0">
                <a:solidFill>
                  <a:srgbClr val="273239"/>
                </a:solidFill>
                <a:effectLst/>
                <a:latin typeface="Nunito" pitchFamily="2" charset="0"/>
              </a:rPr>
              <a:t>In schedule feasibility, the project timeline is evaluated to determine if it is realistic and achievable. Significant milestones are identified, and deadlines are established to track progress effectively. Resource availability is assessed to ensure that the necessary resources are accessible to meet the project schedule. </a:t>
            </a:r>
            <a:endParaRPr lang="en-IN" dirty="0"/>
          </a:p>
        </p:txBody>
      </p:sp>
    </p:spTree>
    <p:extLst>
      <p:ext uri="{BB962C8B-B14F-4D97-AF65-F5344CB8AC3E}">
        <p14:creationId xmlns:p14="http://schemas.microsoft.com/office/powerpoint/2010/main" val="86266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224C-4DBC-AEA3-6C3A-7B8951FD9229}"/>
              </a:ext>
            </a:extLst>
          </p:cNvPr>
          <p:cNvSpPr>
            <a:spLocks noGrp="1"/>
          </p:cNvSpPr>
          <p:nvPr>
            <p:ph type="title"/>
          </p:nvPr>
        </p:nvSpPr>
        <p:spPr/>
        <p:txBody>
          <a:bodyPr/>
          <a:lstStyle/>
          <a:p>
            <a:r>
              <a:rPr lang="en-IN" b="1" i="0" dirty="0">
                <a:solidFill>
                  <a:srgbClr val="273239"/>
                </a:solidFill>
                <a:effectLst/>
                <a:latin typeface="Nunito" pitchFamily="2" charset="0"/>
              </a:rPr>
              <a:t>2. Requirements Elicitation</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AA6F11ED-02AB-C33D-B017-3A7DAF009CEF}"/>
              </a:ext>
            </a:extLst>
          </p:cNvPr>
          <p:cNvSpPr>
            <a:spLocks noGrp="1"/>
          </p:cNvSpPr>
          <p:nvPr>
            <p:ph idx="1"/>
          </p:nvPr>
        </p:nvSpPr>
        <p:spPr/>
        <p:txBody>
          <a:bodyPr/>
          <a:lstStyle/>
          <a:p>
            <a:r>
              <a:rPr lang="en-US" b="0" i="0" dirty="0">
                <a:solidFill>
                  <a:srgbClr val="273239"/>
                </a:solidFill>
                <a:effectLst/>
                <a:latin typeface="Nunito" pitchFamily="2" charset="0"/>
              </a:rPr>
              <a:t>Requirements elicitation is the process of gathering information about the needs and expectations of stakeholders for a software system. </a:t>
            </a:r>
          </a:p>
          <a:p>
            <a:r>
              <a:rPr lang="en-US" b="0" i="0" dirty="0">
                <a:solidFill>
                  <a:srgbClr val="273239"/>
                </a:solidFill>
                <a:effectLst/>
                <a:latin typeface="Nunito" pitchFamily="2" charset="0"/>
              </a:rPr>
              <a:t>This is the first step in the requirements engineering process and it is critical to the success of the software development project.</a:t>
            </a:r>
            <a:endParaRPr lang="en-IN" dirty="0"/>
          </a:p>
        </p:txBody>
      </p:sp>
    </p:spTree>
    <p:extLst>
      <p:ext uri="{BB962C8B-B14F-4D97-AF65-F5344CB8AC3E}">
        <p14:creationId xmlns:p14="http://schemas.microsoft.com/office/powerpoint/2010/main" val="87428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FB18-FAD5-4716-4D12-F8DB683108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DD1659-0A9D-F3E6-D0B2-55E425F7026C}"/>
              </a:ext>
            </a:extLst>
          </p:cNvPr>
          <p:cNvSpPr>
            <a:spLocks noGrp="1"/>
          </p:cNvSpPr>
          <p:nvPr>
            <p:ph idx="1"/>
          </p:nvPr>
        </p:nvSpPr>
        <p:spPr/>
        <p:txBody>
          <a:bodyPr>
            <a:normAutofit fontScale="70000" lnSpcReduction="20000"/>
          </a:bodyPr>
          <a:lstStyle/>
          <a:p>
            <a:pPr algn="just" rtl="0" fontAlgn="base">
              <a:spcAft>
                <a:spcPts val="750"/>
              </a:spcAft>
            </a:pPr>
            <a:r>
              <a:rPr lang="en-US" b="0" i="0" dirty="0">
                <a:solidFill>
                  <a:srgbClr val="273239"/>
                </a:solidFill>
                <a:effectLst/>
                <a:latin typeface="Nunito" pitchFamily="2" charset="0"/>
              </a:rPr>
              <a:t>Several techniques can be used to elicit requirements, including:</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Interviews</a:t>
            </a:r>
            <a:r>
              <a:rPr lang="en-US" b="0" i="0" dirty="0">
                <a:solidFill>
                  <a:srgbClr val="273239"/>
                </a:solidFill>
                <a:effectLst/>
                <a:latin typeface="Nunito" pitchFamily="2" charset="0"/>
              </a:rPr>
              <a:t>: These are one-on-one conversations with stakeholders to gather information about their needs and expectations.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Surveys</a:t>
            </a:r>
            <a:r>
              <a:rPr lang="en-US" b="0" i="0" dirty="0">
                <a:solidFill>
                  <a:srgbClr val="273239"/>
                </a:solidFill>
                <a:effectLst/>
                <a:latin typeface="Nunito" pitchFamily="2" charset="0"/>
              </a:rPr>
              <a:t>: These are questionnaires that are distributed to stakeholders to gather information about their needs and expectations.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Focus Groups</a:t>
            </a:r>
            <a:r>
              <a:rPr lang="en-US" b="0" i="0" dirty="0">
                <a:solidFill>
                  <a:srgbClr val="273239"/>
                </a:solidFill>
                <a:effectLst/>
                <a:latin typeface="Nunito" pitchFamily="2" charset="0"/>
              </a:rPr>
              <a:t>: These are small groups of stakeholders who are brought together to discuss their needs and expectations for the software system.</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Observation</a:t>
            </a:r>
            <a:r>
              <a:rPr lang="en-US" b="0" i="0" dirty="0">
                <a:solidFill>
                  <a:srgbClr val="273239"/>
                </a:solidFill>
                <a:effectLst/>
                <a:latin typeface="Nunito" pitchFamily="2" charset="0"/>
              </a:rPr>
              <a:t>: This technique involves observing the stakeholders in their work environment to gather information about their needs and expectations.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Prototyping</a:t>
            </a:r>
            <a:r>
              <a:rPr lang="en-US" b="0" i="0" dirty="0">
                <a:solidFill>
                  <a:srgbClr val="273239"/>
                </a:solidFill>
                <a:effectLst/>
                <a:latin typeface="Nunito" pitchFamily="2" charset="0"/>
              </a:rPr>
              <a:t>: This technique involves creating a working model of the software system, which can be used to gather feedback from stakeholders and to validate requirements.</a:t>
            </a:r>
          </a:p>
          <a:p>
            <a:endParaRPr lang="en-IN" dirty="0"/>
          </a:p>
        </p:txBody>
      </p:sp>
    </p:spTree>
    <p:extLst>
      <p:ext uri="{BB962C8B-B14F-4D97-AF65-F5344CB8AC3E}">
        <p14:creationId xmlns:p14="http://schemas.microsoft.com/office/powerpoint/2010/main" val="27003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B305-AFBB-84B0-BFC8-BA373DEC7434}"/>
              </a:ext>
            </a:extLst>
          </p:cNvPr>
          <p:cNvSpPr>
            <a:spLocks noGrp="1"/>
          </p:cNvSpPr>
          <p:nvPr>
            <p:ph type="title"/>
          </p:nvPr>
        </p:nvSpPr>
        <p:spPr/>
        <p:txBody>
          <a:bodyPr/>
          <a:lstStyle/>
          <a:p>
            <a:r>
              <a:rPr lang="en-IN" b="1" i="0" dirty="0">
                <a:solidFill>
                  <a:srgbClr val="273239"/>
                </a:solidFill>
                <a:effectLst/>
                <a:latin typeface="Nunito" pitchFamily="2" charset="0"/>
              </a:rPr>
              <a:t>3. Requirements Specification</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CC7840B-207F-AC05-9107-7D177FBA618D}"/>
              </a:ext>
            </a:extLst>
          </p:cNvPr>
          <p:cNvSpPr>
            <a:spLocks noGrp="1"/>
          </p:cNvSpPr>
          <p:nvPr>
            <p:ph idx="1"/>
          </p:nvPr>
        </p:nvSpPr>
        <p:spPr/>
        <p:txBody>
          <a:bodyPr/>
          <a:lstStyle/>
          <a:p>
            <a:r>
              <a:rPr lang="en-US" b="0" i="0" dirty="0">
                <a:solidFill>
                  <a:srgbClr val="273239"/>
                </a:solidFill>
                <a:effectLst/>
                <a:latin typeface="Nunito" pitchFamily="2" charset="0"/>
              </a:rPr>
              <a:t>Requirements specification is the process of documenting the requirements identified in the analysis step in a clear, consistent, and unambiguous manner. </a:t>
            </a:r>
          </a:p>
          <a:p>
            <a:r>
              <a:rPr lang="en-US" b="0" i="0" dirty="0">
                <a:solidFill>
                  <a:srgbClr val="273239"/>
                </a:solidFill>
                <a:effectLst/>
                <a:latin typeface="Nunito" pitchFamily="2" charset="0"/>
              </a:rPr>
              <a:t>This step also involves prioritizing and grouping the requirements into manageable chunks.</a:t>
            </a:r>
          </a:p>
          <a:p>
            <a:r>
              <a:rPr lang="en-US" b="0" i="0" dirty="0">
                <a:solidFill>
                  <a:srgbClr val="273239"/>
                </a:solidFill>
                <a:effectLst/>
                <a:latin typeface="Nunito" pitchFamily="2" charset="0"/>
              </a:rPr>
              <a:t> ER diagrams, data flow diagrams(DFDs), function decomposition diagrams(FDDs), data dictionaries, </a:t>
            </a:r>
            <a:endParaRPr lang="en-IN" dirty="0"/>
          </a:p>
        </p:txBody>
      </p:sp>
    </p:spTree>
    <p:extLst>
      <p:ext uri="{BB962C8B-B14F-4D97-AF65-F5344CB8AC3E}">
        <p14:creationId xmlns:p14="http://schemas.microsoft.com/office/powerpoint/2010/main" val="97968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0378-A9D7-4446-E26E-ED9E82B2C0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F4EA6C-2BC7-4AC8-72F7-DA3F155FEBF4}"/>
              </a:ext>
            </a:extLst>
          </p:cNvPr>
          <p:cNvSpPr>
            <a:spLocks noGrp="1"/>
          </p:cNvSpPr>
          <p:nvPr>
            <p:ph idx="1"/>
          </p:nvPr>
        </p:nvSpPr>
        <p:spPr/>
        <p:txBody>
          <a:bodyPr>
            <a:normAutofit fontScale="77500" lnSpcReduction="20000"/>
          </a:bodyPr>
          <a:lstStyle/>
          <a:p>
            <a:pPr algn="just" rtl="0" fontAlgn="base">
              <a:spcAft>
                <a:spcPts val="750"/>
              </a:spcAft>
            </a:pPr>
            <a:r>
              <a:rPr lang="en-US" b="1" i="0" dirty="0">
                <a:solidFill>
                  <a:srgbClr val="273239"/>
                </a:solidFill>
                <a:effectLst/>
                <a:latin typeface="Nunito" pitchFamily="2" charset="0"/>
              </a:rPr>
              <a:t>Several types of requirements are commonly specified in this step, including</a:t>
            </a:r>
            <a:endParaRPr lang="en-US" b="0" i="0" dirty="0">
              <a:solidFill>
                <a:srgbClr val="273239"/>
              </a:solidFill>
              <a:effectLst/>
              <a:latin typeface="Nunito" pitchFamily="2" charset="0"/>
            </a:endParaRPr>
          </a:p>
          <a:p>
            <a:pPr algn="l" fontAlgn="base">
              <a:spcAft>
                <a:spcPts val="1800"/>
              </a:spcAft>
              <a:buFont typeface="+mj-lt"/>
              <a:buAutoNum type="arabicPeriod"/>
            </a:pPr>
            <a:r>
              <a:rPr lang="en-US" b="1" i="0" u="sng" dirty="0">
                <a:solidFill>
                  <a:srgbClr val="273239"/>
                </a:solidFill>
                <a:effectLst/>
                <a:latin typeface="Nunito" pitchFamily="2" charset="0"/>
              </a:rPr>
              <a:t>Functional Requirements</a:t>
            </a:r>
            <a:r>
              <a:rPr lang="en-US" b="1" i="0" dirty="0">
                <a:solidFill>
                  <a:srgbClr val="273239"/>
                </a:solidFill>
                <a:effectLst/>
                <a:latin typeface="Nunito" pitchFamily="2" charset="0"/>
              </a:rPr>
              <a:t>:</a:t>
            </a:r>
            <a:r>
              <a:rPr lang="en-US" b="0" i="0" dirty="0">
                <a:solidFill>
                  <a:srgbClr val="273239"/>
                </a:solidFill>
                <a:effectLst/>
                <a:latin typeface="Nunito" pitchFamily="2" charset="0"/>
              </a:rPr>
              <a:t> These describe what the software system should do. They specify the functionality that the system must provide, such as input validation, data storage, and user interface.</a:t>
            </a:r>
          </a:p>
          <a:p>
            <a:pPr algn="l" fontAlgn="base">
              <a:spcAft>
                <a:spcPts val="1800"/>
              </a:spcAft>
              <a:buFont typeface="+mj-lt"/>
              <a:buAutoNum type="arabicPeriod" startAt="2"/>
            </a:pPr>
            <a:r>
              <a:rPr lang="en-US" b="1" i="0" u="sng" dirty="0">
                <a:solidFill>
                  <a:srgbClr val="273239"/>
                </a:solidFill>
                <a:effectLst/>
                <a:latin typeface="Nunito" pitchFamily="2" charset="0"/>
              </a:rPr>
              <a:t>Non-Functional Requirements</a:t>
            </a:r>
            <a:r>
              <a:rPr lang="en-US" b="0" i="0" u="sng" dirty="0">
                <a:solidFill>
                  <a:srgbClr val="273239"/>
                </a:solidFill>
                <a:effectLst/>
                <a:latin typeface="Nunito" pitchFamily="2" charset="0"/>
              </a:rPr>
              <a:t>:</a:t>
            </a:r>
            <a:r>
              <a:rPr lang="en-US" b="0" i="0" dirty="0">
                <a:solidFill>
                  <a:srgbClr val="273239"/>
                </a:solidFill>
                <a:effectLst/>
                <a:latin typeface="Nunito" pitchFamily="2" charset="0"/>
              </a:rPr>
              <a:t> These describe how well the software system should do it. They specify the quality attributes of the system, such as performance, reliability, usability, and security.</a:t>
            </a:r>
          </a:p>
          <a:p>
            <a:pPr algn="l" fontAlgn="base">
              <a:spcAft>
                <a:spcPts val="1800"/>
              </a:spcAft>
              <a:buFont typeface="+mj-lt"/>
              <a:buAutoNum type="arabicPeriod" startAt="3"/>
            </a:pPr>
            <a:r>
              <a:rPr lang="en-US" b="1" i="0" dirty="0">
                <a:solidFill>
                  <a:srgbClr val="273239"/>
                </a:solidFill>
                <a:effectLst/>
                <a:latin typeface="Nunito" pitchFamily="2" charset="0"/>
              </a:rPr>
              <a:t>Constraints: </a:t>
            </a:r>
            <a:r>
              <a:rPr lang="en-US" b="0" i="0" dirty="0">
                <a:solidFill>
                  <a:srgbClr val="273239"/>
                </a:solidFill>
                <a:effectLst/>
                <a:latin typeface="Nunito" pitchFamily="2" charset="0"/>
              </a:rPr>
              <a:t>These describe any limitations or restrictions that must be considered when developing the software system.</a:t>
            </a:r>
          </a:p>
          <a:p>
            <a:pPr algn="l" fontAlgn="base">
              <a:spcAft>
                <a:spcPts val="1800"/>
              </a:spcAft>
              <a:buFont typeface="+mj-lt"/>
              <a:buAutoNum type="arabicPeriod" startAt="4"/>
            </a:pPr>
            <a:r>
              <a:rPr lang="en-US" b="1" i="0" dirty="0">
                <a:solidFill>
                  <a:srgbClr val="273239"/>
                </a:solidFill>
                <a:effectLst/>
                <a:latin typeface="Nunito" pitchFamily="2" charset="0"/>
              </a:rPr>
              <a:t>Acceptance Criteria</a:t>
            </a:r>
            <a:r>
              <a:rPr lang="en-US" b="0" i="0" dirty="0">
                <a:solidFill>
                  <a:srgbClr val="273239"/>
                </a:solidFill>
                <a:effectLst/>
                <a:latin typeface="Nunito" pitchFamily="2" charset="0"/>
              </a:rPr>
              <a:t>: These describe the conditions that must be met for the software system to be considered complete and ready for release.</a:t>
            </a:r>
          </a:p>
          <a:p>
            <a:endParaRPr lang="en-IN" dirty="0"/>
          </a:p>
        </p:txBody>
      </p:sp>
    </p:spTree>
    <p:extLst>
      <p:ext uri="{BB962C8B-B14F-4D97-AF65-F5344CB8AC3E}">
        <p14:creationId xmlns:p14="http://schemas.microsoft.com/office/powerpoint/2010/main" val="76138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851E-4146-C699-B269-3AE4787DDB3E}"/>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4. Requirements Verification and Validation</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AAEAA2DA-2CBD-00AA-54C6-DA5A932102A4}"/>
              </a:ext>
            </a:extLst>
          </p:cNvPr>
          <p:cNvSpPr>
            <a:spLocks noGrp="1"/>
          </p:cNvSpPr>
          <p:nvPr>
            <p:ph idx="1"/>
          </p:nvPr>
        </p:nvSpPr>
        <p:spPr/>
        <p:txBody>
          <a:bodyPr>
            <a:normAutofit fontScale="77500" lnSpcReduction="20000"/>
          </a:bodyPr>
          <a:lstStyle/>
          <a:p>
            <a:pPr algn="just" rtl="0" fontAlgn="base">
              <a:spcAft>
                <a:spcPts val="750"/>
              </a:spcAft>
            </a:pPr>
            <a:r>
              <a:rPr lang="en-US" b="1" i="0" dirty="0">
                <a:solidFill>
                  <a:srgbClr val="273239"/>
                </a:solidFill>
                <a:effectLst/>
                <a:latin typeface="Nunito" pitchFamily="2" charset="0"/>
              </a:rPr>
              <a:t>Verification:</a:t>
            </a:r>
            <a:r>
              <a:rPr lang="en-US" b="0" i="0" dirty="0">
                <a:solidFill>
                  <a:srgbClr val="273239"/>
                </a:solidFill>
                <a:effectLst/>
                <a:latin typeface="Nunito" pitchFamily="2" charset="0"/>
              </a:rPr>
              <a:t> It refers to the set of tasks that ensures that the software correctly implements a specific function. </a:t>
            </a:r>
          </a:p>
          <a:p>
            <a:pPr algn="just" rtl="0" fontAlgn="base">
              <a:spcAft>
                <a:spcPts val="750"/>
              </a:spcAft>
            </a:pPr>
            <a:r>
              <a:rPr lang="en-US" b="1" i="0" dirty="0">
                <a:solidFill>
                  <a:srgbClr val="273239"/>
                </a:solidFill>
                <a:effectLst/>
                <a:latin typeface="Nunito" pitchFamily="2" charset="0"/>
              </a:rPr>
              <a:t>Validation:</a:t>
            </a:r>
            <a:r>
              <a:rPr lang="en-US" b="0" i="0" dirty="0">
                <a:solidFill>
                  <a:srgbClr val="273239"/>
                </a:solidFill>
                <a:effectLst/>
                <a:latin typeface="Nunito" pitchFamily="2" charset="0"/>
              </a:rPr>
              <a:t> It refers to a different set of tasks that ensures that the software that has been built is traceable to customer requirements. If requirements are not validated, errors in the requirement definitions would propagate to the successive stages resulting in a lot of modification and rework. </a:t>
            </a:r>
          </a:p>
          <a:p>
            <a:pPr algn="just" rtl="0" fontAlgn="base">
              <a:spcAft>
                <a:spcPts val="750"/>
              </a:spcAft>
            </a:pPr>
            <a:r>
              <a:rPr lang="en-US" b="0" i="0" dirty="0">
                <a:solidFill>
                  <a:srgbClr val="273239"/>
                </a:solidFill>
                <a:effectLst/>
                <a:latin typeface="Nunito" pitchFamily="2" charset="0"/>
              </a:rPr>
              <a:t>The main steps for this process include:</a:t>
            </a:r>
          </a:p>
          <a:p>
            <a:pPr algn="l" fontAlgn="base">
              <a:spcAft>
                <a:spcPts val="1800"/>
              </a:spcAft>
              <a:buFont typeface="+mj-lt"/>
              <a:buAutoNum type="arabicPeriod"/>
            </a:pPr>
            <a:r>
              <a:rPr lang="en-US" b="0" i="0" dirty="0">
                <a:solidFill>
                  <a:srgbClr val="273239"/>
                </a:solidFill>
                <a:effectLst/>
                <a:latin typeface="Nunito" pitchFamily="2" charset="0"/>
              </a:rPr>
              <a:t>The requirements should be consistent with all the other requirements i.e. no two requirements should conflict with each other.</a:t>
            </a:r>
          </a:p>
          <a:p>
            <a:pPr algn="l" fontAlgn="base">
              <a:spcAft>
                <a:spcPts val="1800"/>
              </a:spcAft>
              <a:buFont typeface="+mj-lt"/>
              <a:buAutoNum type="arabicPeriod" startAt="2"/>
            </a:pPr>
            <a:r>
              <a:rPr lang="en-US" b="0" i="0" dirty="0">
                <a:solidFill>
                  <a:srgbClr val="273239"/>
                </a:solidFill>
                <a:effectLst/>
                <a:latin typeface="Nunito" pitchFamily="2" charset="0"/>
              </a:rPr>
              <a:t>The requirements should be complete in every sense.</a:t>
            </a:r>
          </a:p>
          <a:p>
            <a:pPr algn="l" fontAlgn="base">
              <a:spcAft>
                <a:spcPts val="1800"/>
              </a:spcAft>
              <a:buFont typeface="+mj-lt"/>
              <a:buAutoNum type="arabicPeriod" startAt="3"/>
            </a:pPr>
            <a:r>
              <a:rPr lang="en-US" b="0" i="0" dirty="0">
                <a:solidFill>
                  <a:srgbClr val="273239"/>
                </a:solidFill>
                <a:effectLst/>
                <a:latin typeface="Nunito" pitchFamily="2" charset="0"/>
              </a:rPr>
              <a:t>The requirements should be practically achievable.</a:t>
            </a:r>
          </a:p>
          <a:p>
            <a:endParaRPr lang="en-IN" dirty="0"/>
          </a:p>
        </p:txBody>
      </p:sp>
    </p:spTree>
    <p:extLst>
      <p:ext uri="{BB962C8B-B14F-4D97-AF65-F5344CB8AC3E}">
        <p14:creationId xmlns:p14="http://schemas.microsoft.com/office/powerpoint/2010/main" val="1897636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F1A29609D21A4D997AA20CD7CB5988" ma:contentTypeVersion="4" ma:contentTypeDescription="Create a new document." ma:contentTypeScope="" ma:versionID="9c640a0d37aff8b1a0fd9672169ad189">
  <xsd:schema xmlns:xsd="http://www.w3.org/2001/XMLSchema" xmlns:xs="http://www.w3.org/2001/XMLSchema" xmlns:p="http://schemas.microsoft.com/office/2006/metadata/properties" xmlns:ns2="e4935928-ceba-4c7a-86b6-9146343f5574" targetNamespace="http://schemas.microsoft.com/office/2006/metadata/properties" ma:root="true" ma:fieldsID="ca0e3379ca9818699191799b8c20dea7" ns2:_="">
    <xsd:import namespace="e4935928-ceba-4c7a-86b6-9146343f55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935928-ceba-4c7a-86b6-9146343f55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98F817-9B1F-4936-B2B1-1104948FFB0B}"/>
</file>

<file path=customXml/itemProps2.xml><?xml version="1.0" encoding="utf-8"?>
<ds:datastoreItem xmlns:ds="http://schemas.openxmlformats.org/officeDocument/2006/customXml" ds:itemID="{E2198E3D-4235-45F3-9E97-ACD1C2F7F9ED}"/>
</file>

<file path=customXml/itemProps3.xml><?xml version="1.0" encoding="utf-8"?>
<ds:datastoreItem xmlns:ds="http://schemas.openxmlformats.org/officeDocument/2006/customXml" ds:itemID="{9D67C423-6817-4101-8D13-F7C3B007EAC5}"/>
</file>

<file path=docProps/app.xml><?xml version="1.0" encoding="utf-8"?>
<Properties xmlns="http://schemas.openxmlformats.org/officeDocument/2006/extended-properties" xmlns:vt="http://schemas.openxmlformats.org/officeDocument/2006/docPropsVTypes">
  <TotalTime>152</TotalTime>
  <Words>1329</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Nunito</vt:lpstr>
      <vt:lpstr>Office Theme</vt:lpstr>
      <vt:lpstr>Requirements Engineering</vt:lpstr>
      <vt:lpstr>PowerPoint Presentation</vt:lpstr>
      <vt:lpstr>PowerPoint Presentation</vt:lpstr>
      <vt:lpstr>1. Feasibility Study </vt:lpstr>
      <vt:lpstr>2. Requirements Elicitation </vt:lpstr>
      <vt:lpstr>PowerPoint Presentation</vt:lpstr>
      <vt:lpstr>3. Requirements Specification </vt:lpstr>
      <vt:lpstr>PowerPoint Presentation</vt:lpstr>
      <vt:lpstr>4. Requirements Verification and Validation </vt:lpstr>
      <vt:lpstr>PowerPoint Presentation</vt:lpstr>
      <vt:lpstr>5. Requirements Management </vt:lpstr>
      <vt:lpstr>PowerPoint Presentation</vt:lpstr>
      <vt:lpstr>Tools Involved in Requirement Engineering </vt:lpstr>
      <vt:lpstr>Advantages of Requirements Engineering Process </vt:lpstr>
      <vt:lpstr>Disadvantages of Requirements Engineering Process </vt:lpstr>
      <vt:lpstr>Stages in Software Engineering Process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 G</dc:creator>
  <cp:lastModifiedBy>Deepa G</cp:lastModifiedBy>
  <cp:revision>9</cp:revision>
  <dcterms:created xsi:type="dcterms:W3CDTF">2025-02-10T03:18:47Z</dcterms:created>
  <dcterms:modified xsi:type="dcterms:W3CDTF">2025-02-13T01:00:37Z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0x01010048F1A29609D21A4D997AA20CD7CB5988</vt:lpwstr>
  </property>
</Properties>
</file>