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303" r:id="rId3"/>
    <p:sldId id="304" r:id="rId4"/>
    <p:sldId id="258" r:id="rId5"/>
    <p:sldId id="259" r:id="rId6"/>
    <p:sldId id="260" r:id="rId7"/>
    <p:sldId id="261" r:id="rId8"/>
    <p:sldId id="262" r:id="rId9"/>
    <p:sldId id="305" r:id="rId10"/>
    <p:sldId id="263" r:id="rId11"/>
    <p:sldId id="264" r:id="rId12"/>
    <p:sldId id="265" r:id="rId13"/>
    <p:sldId id="295" r:id="rId14"/>
    <p:sldId id="296" r:id="rId15"/>
    <p:sldId id="297" r:id="rId16"/>
    <p:sldId id="298" r:id="rId17"/>
    <p:sldId id="299" r:id="rId18"/>
    <p:sldId id="300" r:id="rId19"/>
    <p:sldId id="301" r:id="rId20"/>
    <p:sldId id="302" r:id="rId21"/>
    <p:sldId id="284" r:id="rId22"/>
    <p:sldId id="285" r:id="rId23"/>
    <p:sldId id="286" r:id="rId24"/>
    <p:sldId id="287" r:id="rId25"/>
    <p:sldId id="288" r:id="rId26"/>
    <p:sldId id="289" r:id="rId27"/>
    <p:sldId id="290" r:id="rId28"/>
    <p:sldId id="266" r:id="rId29"/>
    <p:sldId id="267" r:id="rId30"/>
    <p:sldId id="268" r:id="rId31"/>
    <p:sldId id="269" r:id="rId32"/>
    <p:sldId id="292" r:id="rId33"/>
    <p:sldId id="293" r:id="rId34"/>
    <p:sldId id="270" r:id="rId35"/>
    <p:sldId id="271" r:id="rId36"/>
    <p:sldId id="272" r:id="rId37"/>
    <p:sldId id="273" r:id="rId38"/>
    <p:sldId id="294" r:id="rId39"/>
    <p:sldId id="274" r:id="rId40"/>
    <p:sldId id="275" r:id="rId41"/>
    <p:sldId id="276" r:id="rId42"/>
    <p:sldId id="278" r:id="rId43"/>
    <p:sldId id="277" r:id="rId44"/>
    <p:sldId id="307" r:id="rId45"/>
    <p:sldId id="308" r:id="rId46"/>
    <p:sldId id="309" r:id="rId47"/>
    <p:sldId id="310" r:id="rId48"/>
    <p:sldId id="311" r:id="rId49"/>
    <p:sldId id="312" r:id="rId50"/>
    <p:sldId id="306" r:id="rId51"/>
    <p:sldId id="279" r:id="rId52"/>
    <p:sldId id="280" r:id="rId53"/>
    <p:sldId id="281" r:id="rId54"/>
    <p:sldId id="282" r:id="rId55"/>
    <p:sldId id="28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94660"/>
  </p:normalViewPr>
  <p:slideViewPr>
    <p:cSldViewPr snapToGrid="0">
      <p:cViewPr varScale="1">
        <p:scale>
          <a:sx n="93" d="100"/>
          <a:sy n="93" d="100"/>
        </p:scale>
        <p:origin x="13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B1BA5-BD20-47C3-90ED-66E8BD488EC8}" type="datetimeFigureOut">
              <a:rPr lang="en-IN" smtClean="0"/>
              <a:t>24-03-2025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22E68-8003-4EF5-B224-2E7928AB55DC}" type="slidenum">
              <a:rPr lang="en-IN" smtClean="0"/>
              <a:t>‹#›</a:t>
            </a:fld>
            <a:endParaRPr lang="en-IN"/>
          </a:p>
        </p:txBody>
      </p:sp>
    </p:spTree>
    <p:extLst>
      <p:ext uri="{BB962C8B-B14F-4D97-AF65-F5344CB8AC3E}">
        <p14:creationId xmlns:p14="http://schemas.microsoft.com/office/powerpoint/2010/main" val="1292472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B422E68-8003-4EF5-B224-2E7928AB55DC}" type="slidenum">
              <a:rPr lang="en-IN" smtClean="0"/>
              <a:t>9</a:t>
            </a:fld>
            <a:endParaRPr lang="en-IN"/>
          </a:p>
        </p:txBody>
      </p:sp>
    </p:spTree>
    <p:extLst>
      <p:ext uri="{BB962C8B-B14F-4D97-AF65-F5344CB8AC3E}">
        <p14:creationId xmlns:p14="http://schemas.microsoft.com/office/powerpoint/2010/main" val="1775066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327B1-224E-F233-9DE9-EE6163DA96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A3405B-0C8C-EFF3-9611-350477E9B4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D52327-8938-02D2-4C47-4BD911CD519E}"/>
              </a:ext>
            </a:extLst>
          </p:cNvPr>
          <p:cNvSpPr>
            <a:spLocks noGrp="1"/>
          </p:cNvSpPr>
          <p:nvPr>
            <p:ph type="dt" sz="half" idx="10"/>
          </p:nvPr>
        </p:nvSpPr>
        <p:spPr/>
        <p:txBody>
          <a:bodyPr/>
          <a:lstStyle/>
          <a:p>
            <a:fld id="{3E3EBDC8-5AC8-49F8-8973-AED824D8D964}" type="datetimeFigureOut">
              <a:rPr lang="en-IN" smtClean="0"/>
              <a:t>24-03-2025</a:t>
            </a:fld>
            <a:endParaRPr lang="en-IN"/>
          </a:p>
        </p:txBody>
      </p:sp>
      <p:sp>
        <p:nvSpPr>
          <p:cNvPr id="5" name="Footer Placeholder 4">
            <a:extLst>
              <a:ext uri="{FF2B5EF4-FFF2-40B4-BE49-F238E27FC236}">
                <a16:creationId xmlns:a16="http://schemas.microsoft.com/office/drawing/2014/main" id="{006D358C-36C4-0FE7-972A-B2394CA987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D7B216-83A9-C544-E4A0-7EADF8DF80D0}"/>
              </a:ext>
            </a:extLst>
          </p:cNvPr>
          <p:cNvSpPr>
            <a:spLocks noGrp="1"/>
          </p:cNvSpPr>
          <p:nvPr>
            <p:ph type="sldNum" sz="quarter" idx="12"/>
          </p:nvPr>
        </p:nvSpPr>
        <p:spPr/>
        <p:txBody>
          <a:bodyPr/>
          <a:lstStyle/>
          <a:p>
            <a:fld id="{1FFDD53A-51CD-46DA-B887-11FC906E7979}" type="slidenum">
              <a:rPr lang="en-IN" smtClean="0"/>
              <a:t>‹#›</a:t>
            </a:fld>
            <a:endParaRPr lang="en-IN"/>
          </a:p>
        </p:txBody>
      </p:sp>
    </p:spTree>
    <p:extLst>
      <p:ext uri="{BB962C8B-B14F-4D97-AF65-F5344CB8AC3E}">
        <p14:creationId xmlns:p14="http://schemas.microsoft.com/office/powerpoint/2010/main" val="1222225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F3DA-44EE-4E46-D085-2FC7350315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EE080D-AD41-8ABA-39C1-44688CED77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C8E479-2F4E-8E5D-6D4C-18B6A9FFE71B}"/>
              </a:ext>
            </a:extLst>
          </p:cNvPr>
          <p:cNvSpPr>
            <a:spLocks noGrp="1"/>
          </p:cNvSpPr>
          <p:nvPr>
            <p:ph type="dt" sz="half" idx="10"/>
          </p:nvPr>
        </p:nvSpPr>
        <p:spPr/>
        <p:txBody>
          <a:bodyPr/>
          <a:lstStyle/>
          <a:p>
            <a:fld id="{3E3EBDC8-5AC8-49F8-8973-AED824D8D964}" type="datetimeFigureOut">
              <a:rPr lang="en-IN" smtClean="0"/>
              <a:t>24-03-2025</a:t>
            </a:fld>
            <a:endParaRPr lang="en-IN"/>
          </a:p>
        </p:txBody>
      </p:sp>
      <p:sp>
        <p:nvSpPr>
          <p:cNvPr id="5" name="Footer Placeholder 4">
            <a:extLst>
              <a:ext uri="{FF2B5EF4-FFF2-40B4-BE49-F238E27FC236}">
                <a16:creationId xmlns:a16="http://schemas.microsoft.com/office/drawing/2014/main" id="{E6CC5717-57EB-6CFD-710E-54FD4FBD27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027EF5-E99A-DBF6-99C5-03E1F706153D}"/>
              </a:ext>
            </a:extLst>
          </p:cNvPr>
          <p:cNvSpPr>
            <a:spLocks noGrp="1"/>
          </p:cNvSpPr>
          <p:nvPr>
            <p:ph type="sldNum" sz="quarter" idx="12"/>
          </p:nvPr>
        </p:nvSpPr>
        <p:spPr/>
        <p:txBody>
          <a:bodyPr/>
          <a:lstStyle/>
          <a:p>
            <a:fld id="{1FFDD53A-51CD-46DA-B887-11FC906E7979}" type="slidenum">
              <a:rPr lang="en-IN" smtClean="0"/>
              <a:t>‹#›</a:t>
            </a:fld>
            <a:endParaRPr lang="en-IN"/>
          </a:p>
        </p:txBody>
      </p:sp>
    </p:spTree>
    <p:extLst>
      <p:ext uri="{BB962C8B-B14F-4D97-AF65-F5344CB8AC3E}">
        <p14:creationId xmlns:p14="http://schemas.microsoft.com/office/powerpoint/2010/main" val="260487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3343D5-28C8-7229-CEF6-26CB17C706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0FE711-CC79-886D-C3E6-58890FD0D2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0E6125-A4AF-3E60-E8F4-2193259FD4B5}"/>
              </a:ext>
            </a:extLst>
          </p:cNvPr>
          <p:cNvSpPr>
            <a:spLocks noGrp="1"/>
          </p:cNvSpPr>
          <p:nvPr>
            <p:ph type="dt" sz="half" idx="10"/>
          </p:nvPr>
        </p:nvSpPr>
        <p:spPr/>
        <p:txBody>
          <a:bodyPr/>
          <a:lstStyle/>
          <a:p>
            <a:fld id="{3E3EBDC8-5AC8-49F8-8973-AED824D8D964}" type="datetimeFigureOut">
              <a:rPr lang="en-IN" smtClean="0"/>
              <a:t>24-03-2025</a:t>
            </a:fld>
            <a:endParaRPr lang="en-IN"/>
          </a:p>
        </p:txBody>
      </p:sp>
      <p:sp>
        <p:nvSpPr>
          <p:cNvPr id="5" name="Footer Placeholder 4">
            <a:extLst>
              <a:ext uri="{FF2B5EF4-FFF2-40B4-BE49-F238E27FC236}">
                <a16:creationId xmlns:a16="http://schemas.microsoft.com/office/drawing/2014/main" id="{11CA9376-5A92-558A-74B9-C1461F78CB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166E5E-72E7-FA75-77DF-305692CEBED4}"/>
              </a:ext>
            </a:extLst>
          </p:cNvPr>
          <p:cNvSpPr>
            <a:spLocks noGrp="1"/>
          </p:cNvSpPr>
          <p:nvPr>
            <p:ph type="sldNum" sz="quarter" idx="12"/>
          </p:nvPr>
        </p:nvSpPr>
        <p:spPr/>
        <p:txBody>
          <a:bodyPr/>
          <a:lstStyle/>
          <a:p>
            <a:fld id="{1FFDD53A-51CD-46DA-B887-11FC906E7979}" type="slidenum">
              <a:rPr lang="en-IN" smtClean="0"/>
              <a:t>‹#›</a:t>
            </a:fld>
            <a:endParaRPr lang="en-IN"/>
          </a:p>
        </p:txBody>
      </p:sp>
    </p:spTree>
    <p:extLst>
      <p:ext uri="{BB962C8B-B14F-4D97-AF65-F5344CB8AC3E}">
        <p14:creationId xmlns:p14="http://schemas.microsoft.com/office/powerpoint/2010/main" val="178297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792D-FB03-ACE5-5AF9-1DF9255962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FA1149-A3E9-CD5A-C785-29D4CDB0D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C6DC4D-3C54-F88C-3452-EEE9BBC4C9B7}"/>
              </a:ext>
            </a:extLst>
          </p:cNvPr>
          <p:cNvSpPr>
            <a:spLocks noGrp="1"/>
          </p:cNvSpPr>
          <p:nvPr>
            <p:ph type="dt" sz="half" idx="10"/>
          </p:nvPr>
        </p:nvSpPr>
        <p:spPr/>
        <p:txBody>
          <a:bodyPr/>
          <a:lstStyle/>
          <a:p>
            <a:fld id="{3E3EBDC8-5AC8-49F8-8973-AED824D8D964}" type="datetimeFigureOut">
              <a:rPr lang="en-IN" smtClean="0"/>
              <a:t>24-03-2025</a:t>
            </a:fld>
            <a:endParaRPr lang="en-IN"/>
          </a:p>
        </p:txBody>
      </p:sp>
      <p:sp>
        <p:nvSpPr>
          <p:cNvPr id="5" name="Footer Placeholder 4">
            <a:extLst>
              <a:ext uri="{FF2B5EF4-FFF2-40B4-BE49-F238E27FC236}">
                <a16:creationId xmlns:a16="http://schemas.microsoft.com/office/drawing/2014/main" id="{A43FE8B5-78ED-70F7-1AF7-5BFDE325CE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DC5852-2648-677B-5171-BB64A213A1A3}"/>
              </a:ext>
            </a:extLst>
          </p:cNvPr>
          <p:cNvSpPr>
            <a:spLocks noGrp="1"/>
          </p:cNvSpPr>
          <p:nvPr>
            <p:ph type="sldNum" sz="quarter" idx="12"/>
          </p:nvPr>
        </p:nvSpPr>
        <p:spPr/>
        <p:txBody>
          <a:bodyPr/>
          <a:lstStyle/>
          <a:p>
            <a:fld id="{1FFDD53A-51CD-46DA-B887-11FC906E7979}" type="slidenum">
              <a:rPr lang="en-IN" smtClean="0"/>
              <a:t>‹#›</a:t>
            </a:fld>
            <a:endParaRPr lang="en-IN"/>
          </a:p>
        </p:txBody>
      </p:sp>
    </p:spTree>
    <p:extLst>
      <p:ext uri="{BB962C8B-B14F-4D97-AF65-F5344CB8AC3E}">
        <p14:creationId xmlns:p14="http://schemas.microsoft.com/office/powerpoint/2010/main" val="1102835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377D-EFF1-647E-14D4-6750335CE3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D07308-5473-B768-AC4F-DF0E713DB7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B8DBAB-0619-1958-CAE3-F1F926BEE3DD}"/>
              </a:ext>
            </a:extLst>
          </p:cNvPr>
          <p:cNvSpPr>
            <a:spLocks noGrp="1"/>
          </p:cNvSpPr>
          <p:nvPr>
            <p:ph type="dt" sz="half" idx="10"/>
          </p:nvPr>
        </p:nvSpPr>
        <p:spPr/>
        <p:txBody>
          <a:bodyPr/>
          <a:lstStyle/>
          <a:p>
            <a:fld id="{3E3EBDC8-5AC8-49F8-8973-AED824D8D964}" type="datetimeFigureOut">
              <a:rPr lang="en-IN" smtClean="0"/>
              <a:t>24-03-2025</a:t>
            </a:fld>
            <a:endParaRPr lang="en-IN"/>
          </a:p>
        </p:txBody>
      </p:sp>
      <p:sp>
        <p:nvSpPr>
          <p:cNvPr id="5" name="Footer Placeholder 4">
            <a:extLst>
              <a:ext uri="{FF2B5EF4-FFF2-40B4-BE49-F238E27FC236}">
                <a16:creationId xmlns:a16="http://schemas.microsoft.com/office/drawing/2014/main" id="{469C5322-BDC5-FEFE-9C2E-047E8688E7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D190FF-45CD-F50E-03AC-43881EFD0AC6}"/>
              </a:ext>
            </a:extLst>
          </p:cNvPr>
          <p:cNvSpPr>
            <a:spLocks noGrp="1"/>
          </p:cNvSpPr>
          <p:nvPr>
            <p:ph type="sldNum" sz="quarter" idx="12"/>
          </p:nvPr>
        </p:nvSpPr>
        <p:spPr/>
        <p:txBody>
          <a:bodyPr/>
          <a:lstStyle/>
          <a:p>
            <a:fld id="{1FFDD53A-51CD-46DA-B887-11FC906E7979}" type="slidenum">
              <a:rPr lang="en-IN" smtClean="0"/>
              <a:t>‹#›</a:t>
            </a:fld>
            <a:endParaRPr lang="en-IN"/>
          </a:p>
        </p:txBody>
      </p:sp>
    </p:spTree>
    <p:extLst>
      <p:ext uri="{BB962C8B-B14F-4D97-AF65-F5344CB8AC3E}">
        <p14:creationId xmlns:p14="http://schemas.microsoft.com/office/powerpoint/2010/main" val="1462296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A79EF-C5FB-F9F4-B059-F5A026E5C5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190F1F-FA5F-00CF-7BEE-B3F5B97DF1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B7D572-2AB1-FBB3-F91F-F0EDC4AA3C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E84A0F-715F-F9B8-D91A-C2EF629E7C5C}"/>
              </a:ext>
            </a:extLst>
          </p:cNvPr>
          <p:cNvSpPr>
            <a:spLocks noGrp="1"/>
          </p:cNvSpPr>
          <p:nvPr>
            <p:ph type="dt" sz="half" idx="10"/>
          </p:nvPr>
        </p:nvSpPr>
        <p:spPr/>
        <p:txBody>
          <a:bodyPr/>
          <a:lstStyle/>
          <a:p>
            <a:fld id="{3E3EBDC8-5AC8-49F8-8973-AED824D8D964}" type="datetimeFigureOut">
              <a:rPr lang="en-IN" smtClean="0"/>
              <a:t>24-03-2025</a:t>
            </a:fld>
            <a:endParaRPr lang="en-IN"/>
          </a:p>
        </p:txBody>
      </p:sp>
      <p:sp>
        <p:nvSpPr>
          <p:cNvPr id="6" name="Footer Placeholder 5">
            <a:extLst>
              <a:ext uri="{FF2B5EF4-FFF2-40B4-BE49-F238E27FC236}">
                <a16:creationId xmlns:a16="http://schemas.microsoft.com/office/drawing/2014/main" id="{B3567934-215E-CB68-2C45-AAEDEA9421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F769B6-7DE6-EE43-F2DC-843721FF961D}"/>
              </a:ext>
            </a:extLst>
          </p:cNvPr>
          <p:cNvSpPr>
            <a:spLocks noGrp="1"/>
          </p:cNvSpPr>
          <p:nvPr>
            <p:ph type="sldNum" sz="quarter" idx="12"/>
          </p:nvPr>
        </p:nvSpPr>
        <p:spPr/>
        <p:txBody>
          <a:bodyPr/>
          <a:lstStyle/>
          <a:p>
            <a:fld id="{1FFDD53A-51CD-46DA-B887-11FC906E7979}" type="slidenum">
              <a:rPr lang="en-IN" smtClean="0"/>
              <a:t>‹#›</a:t>
            </a:fld>
            <a:endParaRPr lang="en-IN"/>
          </a:p>
        </p:txBody>
      </p:sp>
    </p:spTree>
    <p:extLst>
      <p:ext uri="{BB962C8B-B14F-4D97-AF65-F5344CB8AC3E}">
        <p14:creationId xmlns:p14="http://schemas.microsoft.com/office/powerpoint/2010/main" val="1688414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5B38-0406-BE36-A844-C7A1F7DE9E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5BFA97-A49F-D38F-85E7-9A7D348042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C01F68-7B3B-6182-0142-9BA0DDC04D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606EBC-83D0-3ADF-059E-429115F25C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3D9C13-4E33-0F98-2148-CF8747D908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698481-95D0-303C-8CAF-093218866CCE}"/>
              </a:ext>
            </a:extLst>
          </p:cNvPr>
          <p:cNvSpPr>
            <a:spLocks noGrp="1"/>
          </p:cNvSpPr>
          <p:nvPr>
            <p:ph type="dt" sz="half" idx="10"/>
          </p:nvPr>
        </p:nvSpPr>
        <p:spPr/>
        <p:txBody>
          <a:bodyPr/>
          <a:lstStyle/>
          <a:p>
            <a:fld id="{3E3EBDC8-5AC8-49F8-8973-AED824D8D964}" type="datetimeFigureOut">
              <a:rPr lang="en-IN" smtClean="0"/>
              <a:t>24-03-2025</a:t>
            </a:fld>
            <a:endParaRPr lang="en-IN"/>
          </a:p>
        </p:txBody>
      </p:sp>
      <p:sp>
        <p:nvSpPr>
          <p:cNvPr id="8" name="Footer Placeholder 7">
            <a:extLst>
              <a:ext uri="{FF2B5EF4-FFF2-40B4-BE49-F238E27FC236}">
                <a16:creationId xmlns:a16="http://schemas.microsoft.com/office/drawing/2014/main" id="{6A72FFDF-66A9-B815-B335-4543B3FDCB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E92EA7-EC24-B193-B219-B036E40BF85F}"/>
              </a:ext>
            </a:extLst>
          </p:cNvPr>
          <p:cNvSpPr>
            <a:spLocks noGrp="1"/>
          </p:cNvSpPr>
          <p:nvPr>
            <p:ph type="sldNum" sz="quarter" idx="12"/>
          </p:nvPr>
        </p:nvSpPr>
        <p:spPr/>
        <p:txBody>
          <a:bodyPr/>
          <a:lstStyle/>
          <a:p>
            <a:fld id="{1FFDD53A-51CD-46DA-B887-11FC906E7979}" type="slidenum">
              <a:rPr lang="en-IN" smtClean="0"/>
              <a:t>‹#›</a:t>
            </a:fld>
            <a:endParaRPr lang="en-IN"/>
          </a:p>
        </p:txBody>
      </p:sp>
    </p:spTree>
    <p:extLst>
      <p:ext uri="{BB962C8B-B14F-4D97-AF65-F5344CB8AC3E}">
        <p14:creationId xmlns:p14="http://schemas.microsoft.com/office/powerpoint/2010/main" val="523964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0F02-E5C1-7FB4-DBD1-1E1A844523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790BBC-05A3-5703-BEFA-780530B2AB15}"/>
              </a:ext>
            </a:extLst>
          </p:cNvPr>
          <p:cNvSpPr>
            <a:spLocks noGrp="1"/>
          </p:cNvSpPr>
          <p:nvPr>
            <p:ph type="dt" sz="half" idx="10"/>
          </p:nvPr>
        </p:nvSpPr>
        <p:spPr/>
        <p:txBody>
          <a:bodyPr/>
          <a:lstStyle/>
          <a:p>
            <a:fld id="{3E3EBDC8-5AC8-49F8-8973-AED824D8D964}" type="datetimeFigureOut">
              <a:rPr lang="en-IN" smtClean="0"/>
              <a:t>24-03-2025</a:t>
            </a:fld>
            <a:endParaRPr lang="en-IN"/>
          </a:p>
        </p:txBody>
      </p:sp>
      <p:sp>
        <p:nvSpPr>
          <p:cNvPr id="4" name="Footer Placeholder 3">
            <a:extLst>
              <a:ext uri="{FF2B5EF4-FFF2-40B4-BE49-F238E27FC236}">
                <a16:creationId xmlns:a16="http://schemas.microsoft.com/office/drawing/2014/main" id="{EDF13D53-4CF7-78A9-2CB4-836342D170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2D1234-0B24-2537-0879-1AAD40985544}"/>
              </a:ext>
            </a:extLst>
          </p:cNvPr>
          <p:cNvSpPr>
            <a:spLocks noGrp="1"/>
          </p:cNvSpPr>
          <p:nvPr>
            <p:ph type="sldNum" sz="quarter" idx="12"/>
          </p:nvPr>
        </p:nvSpPr>
        <p:spPr/>
        <p:txBody>
          <a:bodyPr/>
          <a:lstStyle/>
          <a:p>
            <a:fld id="{1FFDD53A-51CD-46DA-B887-11FC906E7979}" type="slidenum">
              <a:rPr lang="en-IN" smtClean="0"/>
              <a:t>‹#›</a:t>
            </a:fld>
            <a:endParaRPr lang="en-IN"/>
          </a:p>
        </p:txBody>
      </p:sp>
    </p:spTree>
    <p:extLst>
      <p:ext uri="{BB962C8B-B14F-4D97-AF65-F5344CB8AC3E}">
        <p14:creationId xmlns:p14="http://schemas.microsoft.com/office/powerpoint/2010/main" val="3943301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47BB32-B03A-94E7-F745-3FFE6DE2AA44}"/>
              </a:ext>
            </a:extLst>
          </p:cNvPr>
          <p:cNvSpPr>
            <a:spLocks noGrp="1"/>
          </p:cNvSpPr>
          <p:nvPr>
            <p:ph type="dt" sz="half" idx="10"/>
          </p:nvPr>
        </p:nvSpPr>
        <p:spPr/>
        <p:txBody>
          <a:bodyPr/>
          <a:lstStyle/>
          <a:p>
            <a:fld id="{3E3EBDC8-5AC8-49F8-8973-AED824D8D964}" type="datetimeFigureOut">
              <a:rPr lang="en-IN" smtClean="0"/>
              <a:t>24-03-2025</a:t>
            </a:fld>
            <a:endParaRPr lang="en-IN"/>
          </a:p>
        </p:txBody>
      </p:sp>
      <p:sp>
        <p:nvSpPr>
          <p:cNvPr id="3" name="Footer Placeholder 2">
            <a:extLst>
              <a:ext uri="{FF2B5EF4-FFF2-40B4-BE49-F238E27FC236}">
                <a16:creationId xmlns:a16="http://schemas.microsoft.com/office/drawing/2014/main" id="{C3C13225-F6B8-A06A-4CFC-C977C5A02B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DCF4C3-0115-CAD9-03E9-72B5F142B52A}"/>
              </a:ext>
            </a:extLst>
          </p:cNvPr>
          <p:cNvSpPr>
            <a:spLocks noGrp="1"/>
          </p:cNvSpPr>
          <p:nvPr>
            <p:ph type="sldNum" sz="quarter" idx="12"/>
          </p:nvPr>
        </p:nvSpPr>
        <p:spPr/>
        <p:txBody>
          <a:bodyPr/>
          <a:lstStyle/>
          <a:p>
            <a:fld id="{1FFDD53A-51CD-46DA-B887-11FC906E7979}" type="slidenum">
              <a:rPr lang="en-IN" smtClean="0"/>
              <a:t>‹#›</a:t>
            </a:fld>
            <a:endParaRPr lang="en-IN"/>
          </a:p>
        </p:txBody>
      </p:sp>
    </p:spTree>
    <p:extLst>
      <p:ext uri="{BB962C8B-B14F-4D97-AF65-F5344CB8AC3E}">
        <p14:creationId xmlns:p14="http://schemas.microsoft.com/office/powerpoint/2010/main" val="124925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8E7E-C048-40A1-6F54-1D73F7657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BB37EF-2F7C-B121-02C8-5B4ADEEAE9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053F05-4ECC-7B51-5C0F-9810126B0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029E7F-2891-BDBA-A4A4-A4AC9C75F552}"/>
              </a:ext>
            </a:extLst>
          </p:cNvPr>
          <p:cNvSpPr>
            <a:spLocks noGrp="1"/>
          </p:cNvSpPr>
          <p:nvPr>
            <p:ph type="dt" sz="half" idx="10"/>
          </p:nvPr>
        </p:nvSpPr>
        <p:spPr/>
        <p:txBody>
          <a:bodyPr/>
          <a:lstStyle/>
          <a:p>
            <a:fld id="{3E3EBDC8-5AC8-49F8-8973-AED824D8D964}" type="datetimeFigureOut">
              <a:rPr lang="en-IN" smtClean="0"/>
              <a:t>24-03-2025</a:t>
            </a:fld>
            <a:endParaRPr lang="en-IN"/>
          </a:p>
        </p:txBody>
      </p:sp>
      <p:sp>
        <p:nvSpPr>
          <p:cNvPr id="6" name="Footer Placeholder 5">
            <a:extLst>
              <a:ext uri="{FF2B5EF4-FFF2-40B4-BE49-F238E27FC236}">
                <a16:creationId xmlns:a16="http://schemas.microsoft.com/office/drawing/2014/main" id="{9B566EB8-A0DE-C3C2-B5DC-0CC006A6B4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A143AB-DF8B-103C-C28D-3A1CD57BEEE5}"/>
              </a:ext>
            </a:extLst>
          </p:cNvPr>
          <p:cNvSpPr>
            <a:spLocks noGrp="1"/>
          </p:cNvSpPr>
          <p:nvPr>
            <p:ph type="sldNum" sz="quarter" idx="12"/>
          </p:nvPr>
        </p:nvSpPr>
        <p:spPr/>
        <p:txBody>
          <a:bodyPr/>
          <a:lstStyle/>
          <a:p>
            <a:fld id="{1FFDD53A-51CD-46DA-B887-11FC906E7979}" type="slidenum">
              <a:rPr lang="en-IN" smtClean="0"/>
              <a:t>‹#›</a:t>
            </a:fld>
            <a:endParaRPr lang="en-IN"/>
          </a:p>
        </p:txBody>
      </p:sp>
    </p:spTree>
    <p:extLst>
      <p:ext uri="{BB962C8B-B14F-4D97-AF65-F5344CB8AC3E}">
        <p14:creationId xmlns:p14="http://schemas.microsoft.com/office/powerpoint/2010/main" val="3559981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20AE-528D-1BE9-46D3-CDC3411D2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792E2E-5997-A7B4-80D2-401E16AA31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A1E109-12B2-261B-91D9-FA46313A6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E01D7-FECE-E207-459D-C4D01F46D3F0}"/>
              </a:ext>
            </a:extLst>
          </p:cNvPr>
          <p:cNvSpPr>
            <a:spLocks noGrp="1"/>
          </p:cNvSpPr>
          <p:nvPr>
            <p:ph type="dt" sz="half" idx="10"/>
          </p:nvPr>
        </p:nvSpPr>
        <p:spPr/>
        <p:txBody>
          <a:bodyPr/>
          <a:lstStyle/>
          <a:p>
            <a:fld id="{3E3EBDC8-5AC8-49F8-8973-AED824D8D964}" type="datetimeFigureOut">
              <a:rPr lang="en-IN" smtClean="0"/>
              <a:t>24-03-2025</a:t>
            </a:fld>
            <a:endParaRPr lang="en-IN"/>
          </a:p>
        </p:txBody>
      </p:sp>
      <p:sp>
        <p:nvSpPr>
          <p:cNvPr id="6" name="Footer Placeholder 5">
            <a:extLst>
              <a:ext uri="{FF2B5EF4-FFF2-40B4-BE49-F238E27FC236}">
                <a16:creationId xmlns:a16="http://schemas.microsoft.com/office/drawing/2014/main" id="{0CF7F45B-4A7B-CDC5-492D-300CB6AE73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C19D62-695C-3197-D983-AF300203D14B}"/>
              </a:ext>
            </a:extLst>
          </p:cNvPr>
          <p:cNvSpPr>
            <a:spLocks noGrp="1"/>
          </p:cNvSpPr>
          <p:nvPr>
            <p:ph type="sldNum" sz="quarter" idx="12"/>
          </p:nvPr>
        </p:nvSpPr>
        <p:spPr/>
        <p:txBody>
          <a:bodyPr/>
          <a:lstStyle/>
          <a:p>
            <a:fld id="{1FFDD53A-51CD-46DA-B887-11FC906E7979}" type="slidenum">
              <a:rPr lang="en-IN" smtClean="0"/>
              <a:t>‹#›</a:t>
            </a:fld>
            <a:endParaRPr lang="en-IN"/>
          </a:p>
        </p:txBody>
      </p:sp>
    </p:spTree>
    <p:extLst>
      <p:ext uri="{BB962C8B-B14F-4D97-AF65-F5344CB8AC3E}">
        <p14:creationId xmlns:p14="http://schemas.microsoft.com/office/powerpoint/2010/main" val="3755153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A98FF6-2707-BAFE-8287-F760A74B50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B980F9-B37C-7CBB-05ED-F8F5E183A7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EBC61B-08BB-0DA4-63F1-55DE83EAE4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3EBDC8-5AC8-49F8-8973-AED824D8D964}" type="datetimeFigureOut">
              <a:rPr lang="en-IN" smtClean="0"/>
              <a:t>24-03-2025</a:t>
            </a:fld>
            <a:endParaRPr lang="en-IN"/>
          </a:p>
        </p:txBody>
      </p:sp>
      <p:sp>
        <p:nvSpPr>
          <p:cNvPr id="5" name="Footer Placeholder 4">
            <a:extLst>
              <a:ext uri="{FF2B5EF4-FFF2-40B4-BE49-F238E27FC236}">
                <a16:creationId xmlns:a16="http://schemas.microsoft.com/office/drawing/2014/main" id="{BEAD60BA-F27D-4415-B73F-CE26399493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06B076-6127-65D5-5BDD-15444062B3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DD53A-51CD-46DA-B887-11FC906E7979}" type="slidenum">
              <a:rPr lang="en-IN" smtClean="0"/>
              <a:t>‹#›</a:t>
            </a:fld>
            <a:endParaRPr lang="en-IN"/>
          </a:p>
        </p:txBody>
      </p:sp>
    </p:spTree>
    <p:extLst>
      <p:ext uri="{BB962C8B-B14F-4D97-AF65-F5344CB8AC3E}">
        <p14:creationId xmlns:p14="http://schemas.microsoft.com/office/powerpoint/2010/main" val="1725509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D370-D632-DA18-7B10-11C76AD2707F}"/>
              </a:ext>
            </a:extLst>
          </p:cNvPr>
          <p:cNvSpPr>
            <a:spLocks noGrp="1"/>
          </p:cNvSpPr>
          <p:nvPr>
            <p:ph type="ctrTitle"/>
          </p:nvPr>
        </p:nvSpPr>
        <p:spPr/>
        <p:txBody>
          <a:bodyPr>
            <a:normAutofit/>
          </a:bodyPr>
          <a:lstStyle/>
          <a:p>
            <a:r>
              <a:rPr lang="en-US" dirty="0"/>
              <a:t>Test Engineering</a:t>
            </a:r>
            <a:endParaRPr lang="en-IN" dirty="0"/>
          </a:p>
        </p:txBody>
      </p:sp>
      <p:sp>
        <p:nvSpPr>
          <p:cNvPr id="3" name="Subtitle 2">
            <a:extLst>
              <a:ext uri="{FF2B5EF4-FFF2-40B4-BE49-F238E27FC236}">
                <a16:creationId xmlns:a16="http://schemas.microsoft.com/office/drawing/2014/main" id="{2FF2025E-514F-3FFE-0712-EE6D28DA70D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00706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4132-E03C-1EB1-CB74-8D7D6B8EDAD6}"/>
              </a:ext>
            </a:extLst>
          </p:cNvPr>
          <p:cNvSpPr>
            <a:spLocks noGrp="1"/>
          </p:cNvSpPr>
          <p:nvPr>
            <p:ph type="title"/>
          </p:nvPr>
        </p:nvSpPr>
        <p:spPr/>
        <p:txBody>
          <a:bodyPr/>
          <a:lstStyle/>
          <a:p>
            <a:pPr algn="ctr"/>
            <a:r>
              <a:rPr lang="en-IN" dirty="0"/>
              <a:t>Types of Software Testing</a:t>
            </a:r>
          </a:p>
        </p:txBody>
      </p:sp>
      <p:sp>
        <p:nvSpPr>
          <p:cNvPr id="3" name="Content Placeholder 2">
            <a:extLst>
              <a:ext uri="{FF2B5EF4-FFF2-40B4-BE49-F238E27FC236}">
                <a16:creationId xmlns:a16="http://schemas.microsoft.com/office/drawing/2014/main" id="{142D4881-A27C-DF6D-8C84-2F9F6DDEA097}"/>
              </a:ext>
            </a:extLst>
          </p:cNvPr>
          <p:cNvSpPr>
            <a:spLocks noGrp="1"/>
          </p:cNvSpPr>
          <p:nvPr>
            <p:ph idx="1"/>
          </p:nvPr>
        </p:nvSpPr>
        <p:spPr/>
        <p:txBody>
          <a:bodyPr/>
          <a:lstStyle/>
          <a:p>
            <a:r>
              <a:rPr lang="en-US" b="1" dirty="0"/>
              <a:t>Functional Testing (Validating software behavior)</a:t>
            </a:r>
          </a:p>
          <a:p>
            <a:endParaRPr lang="en-US" dirty="0"/>
          </a:p>
          <a:p>
            <a:endParaRPr lang="en-US" dirty="0"/>
          </a:p>
          <a:p>
            <a:r>
              <a:rPr lang="en-US" dirty="0"/>
              <a:t>Unit Testing (Testing individual components)</a:t>
            </a:r>
          </a:p>
          <a:p>
            <a:r>
              <a:rPr lang="en-US" dirty="0"/>
              <a:t>Integration Testing (Testing how components work together)</a:t>
            </a:r>
          </a:p>
          <a:p>
            <a:r>
              <a:rPr lang="en-US" dirty="0"/>
              <a:t>System Testing (End-to-end testing of the whole system)</a:t>
            </a:r>
          </a:p>
          <a:p>
            <a:r>
              <a:rPr lang="en-US" dirty="0"/>
              <a:t>User Acceptance Testing (UAT) (Final validation by users)</a:t>
            </a:r>
            <a:endParaRPr lang="en-IN" dirty="0"/>
          </a:p>
        </p:txBody>
      </p:sp>
    </p:spTree>
    <p:extLst>
      <p:ext uri="{BB962C8B-B14F-4D97-AF65-F5344CB8AC3E}">
        <p14:creationId xmlns:p14="http://schemas.microsoft.com/office/powerpoint/2010/main" val="2409382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C9B4-D99C-FC32-9039-07F8DF162F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3C9EC0-B4C7-BE6E-B670-A3D03E2B4C1D}"/>
              </a:ext>
            </a:extLst>
          </p:cNvPr>
          <p:cNvSpPr>
            <a:spLocks noGrp="1"/>
          </p:cNvSpPr>
          <p:nvPr>
            <p:ph idx="1"/>
          </p:nvPr>
        </p:nvSpPr>
        <p:spPr/>
        <p:txBody>
          <a:bodyPr/>
          <a:lstStyle/>
          <a:p>
            <a:r>
              <a:rPr lang="en-US" b="1" dirty="0"/>
              <a:t>Non-Functional Testing (Checking software attributes like performance, security, and usability)</a:t>
            </a:r>
          </a:p>
          <a:p>
            <a:endParaRPr lang="en-US" b="1" dirty="0"/>
          </a:p>
          <a:p>
            <a:r>
              <a:rPr lang="en-US" dirty="0"/>
              <a:t>Performance Testing (Speed, load handling)</a:t>
            </a:r>
          </a:p>
          <a:p>
            <a:r>
              <a:rPr lang="en-US" dirty="0"/>
              <a:t>Security Testing (Identifying vulnerabilities)</a:t>
            </a:r>
          </a:p>
          <a:p>
            <a:r>
              <a:rPr lang="en-US" dirty="0"/>
              <a:t>Usability Testing (Checking ease of use)</a:t>
            </a:r>
          </a:p>
          <a:p>
            <a:r>
              <a:rPr lang="en-US" dirty="0"/>
              <a:t>Compatibility Testing (Ensuring it works across devices &amp; browsers)</a:t>
            </a:r>
            <a:endParaRPr lang="en-IN" dirty="0"/>
          </a:p>
        </p:txBody>
      </p:sp>
    </p:spTree>
    <p:extLst>
      <p:ext uri="{BB962C8B-B14F-4D97-AF65-F5344CB8AC3E}">
        <p14:creationId xmlns:p14="http://schemas.microsoft.com/office/powerpoint/2010/main" val="392365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8D949-156B-0E2E-CB76-D1985678F6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B3AD7C-995A-9FE4-6576-D15C0C985BEB}"/>
              </a:ext>
            </a:extLst>
          </p:cNvPr>
          <p:cNvSpPr>
            <a:spLocks noGrp="1"/>
          </p:cNvSpPr>
          <p:nvPr>
            <p:ph idx="1"/>
          </p:nvPr>
        </p:nvSpPr>
        <p:spPr/>
        <p:txBody>
          <a:bodyPr/>
          <a:lstStyle/>
          <a:p>
            <a:r>
              <a:rPr lang="en-US" dirty="0"/>
              <a:t>Levels of Testing</a:t>
            </a:r>
          </a:p>
          <a:p>
            <a:r>
              <a:rPr lang="en-US" dirty="0"/>
              <a:t>White Box Testing – Internal code structure testing</a:t>
            </a:r>
          </a:p>
          <a:p>
            <a:r>
              <a:rPr lang="en-US" dirty="0"/>
              <a:t>Black Box Testing – Testing functionality without looking at the code</a:t>
            </a:r>
          </a:p>
          <a:p>
            <a:r>
              <a:rPr lang="en-US" dirty="0"/>
              <a:t>Gray Box Testing – Combination of both white &amp; black box testing</a:t>
            </a:r>
            <a:endParaRPr lang="en-IN" dirty="0"/>
          </a:p>
        </p:txBody>
      </p:sp>
    </p:spTree>
    <p:extLst>
      <p:ext uri="{BB962C8B-B14F-4D97-AF65-F5344CB8AC3E}">
        <p14:creationId xmlns:p14="http://schemas.microsoft.com/office/powerpoint/2010/main" val="4080366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FE91D-9C8E-1804-A217-B2C091D8F3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15216D-4611-115C-38E9-B1005D2B0B88}"/>
              </a:ext>
            </a:extLst>
          </p:cNvPr>
          <p:cNvSpPr>
            <a:spLocks noGrp="1"/>
          </p:cNvSpPr>
          <p:nvPr>
            <p:ph idx="1"/>
          </p:nvPr>
        </p:nvSpPr>
        <p:spPr/>
        <p:txBody>
          <a:bodyPr/>
          <a:lstStyle/>
          <a:p>
            <a:r>
              <a:rPr lang="en-US" dirty="0"/>
              <a:t>The two fundamental testing techniques used to evaluate software functionality and internal structure are </a:t>
            </a:r>
            <a:r>
              <a:rPr lang="en-US" b="1" dirty="0"/>
              <a:t>Black Box Testing</a:t>
            </a:r>
            <a:r>
              <a:rPr lang="en-US" dirty="0"/>
              <a:t> and </a:t>
            </a:r>
            <a:r>
              <a:rPr lang="en-US" b="1" dirty="0"/>
              <a:t>White Box Testing</a:t>
            </a:r>
            <a:r>
              <a:rPr lang="en-US" dirty="0"/>
              <a:t>.</a:t>
            </a:r>
            <a:endParaRPr lang="en-IN" dirty="0"/>
          </a:p>
        </p:txBody>
      </p:sp>
    </p:spTree>
    <p:extLst>
      <p:ext uri="{BB962C8B-B14F-4D97-AF65-F5344CB8AC3E}">
        <p14:creationId xmlns:p14="http://schemas.microsoft.com/office/powerpoint/2010/main" val="1726176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A3DC-5520-9596-E57A-93855FD2859B}"/>
              </a:ext>
            </a:extLst>
          </p:cNvPr>
          <p:cNvSpPr>
            <a:spLocks noGrp="1"/>
          </p:cNvSpPr>
          <p:nvPr>
            <p:ph type="title"/>
          </p:nvPr>
        </p:nvSpPr>
        <p:spPr/>
        <p:txBody>
          <a:bodyPr/>
          <a:lstStyle/>
          <a:p>
            <a:r>
              <a:rPr lang="en-US" b="1" dirty="0"/>
              <a:t>    Black Box Testing (Functional Testing)</a:t>
            </a:r>
            <a:br>
              <a:rPr lang="en-US" b="1" dirty="0"/>
            </a:br>
            <a:endParaRPr lang="en-IN" dirty="0"/>
          </a:p>
        </p:txBody>
      </p:sp>
      <p:sp>
        <p:nvSpPr>
          <p:cNvPr id="3" name="Content Placeholder 2">
            <a:extLst>
              <a:ext uri="{FF2B5EF4-FFF2-40B4-BE49-F238E27FC236}">
                <a16:creationId xmlns:a16="http://schemas.microsoft.com/office/drawing/2014/main" id="{8A5ED081-9786-8960-17C7-17C825D2647C}"/>
              </a:ext>
            </a:extLst>
          </p:cNvPr>
          <p:cNvSpPr>
            <a:spLocks noGrp="1"/>
          </p:cNvSpPr>
          <p:nvPr>
            <p:ph idx="1"/>
          </p:nvPr>
        </p:nvSpPr>
        <p:spPr>
          <a:xfrm>
            <a:off x="838200" y="2257167"/>
            <a:ext cx="10515600" cy="4522573"/>
          </a:xfrm>
        </p:spPr>
        <p:txBody>
          <a:bodyPr>
            <a:normAutofit/>
          </a:bodyPr>
          <a:lstStyle/>
          <a:p>
            <a:pPr>
              <a:buFont typeface="Arial" panose="020B0604020202020204" pitchFamily="34" charset="0"/>
              <a:buChar char="•"/>
            </a:pPr>
            <a:r>
              <a:rPr lang="en-US" b="1" dirty="0"/>
              <a:t>Definition</a:t>
            </a:r>
            <a:r>
              <a:rPr lang="en-US" dirty="0"/>
              <a:t>: Black box testing evaluates the software’s functionality without considering its internal code structure or logic. The tester interacts with the application through the user interface and verifies the expected outputs based on given inputs.</a:t>
            </a:r>
          </a:p>
          <a:p>
            <a:pPr>
              <a:buFont typeface="Arial" panose="020B0604020202020204" pitchFamily="34" charset="0"/>
              <a:buChar char="•"/>
            </a:pPr>
            <a:r>
              <a:rPr lang="en-US" b="1" dirty="0"/>
              <a:t>Focus</a:t>
            </a:r>
            <a:r>
              <a:rPr lang="en-US" dirty="0"/>
              <a:t>: Functional requirements, user interactions, and expected behavior.</a:t>
            </a:r>
          </a:p>
          <a:p>
            <a:pPr>
              <a:buFont typeface="Arial" panose="020B0604020202020204" pitchFamily="34" charset="0"/>
              <a:buChar char="•"/>
            </a:pPr>
            <a:r>
              <a:rPr lang="en-US" b="1" dirty="0"/>
              <a:t>Who Performs It</a:t>
            </a:r>
            <a:r>
              <a:rPr lang="en-US" dirty="0"/>
              <a:t>: Testers, QA engineers, or end users.</a:t>
            </a:r>
          </a:p>
          <a:p>
            <a:endParaRPr lang="en-IN" dirty="0"/>
          </a:p>
        </p:txBody>
      </p:sp>
    </p:spTree>
    <p:extLst>
      <p:ext uri="{BB962C8B-B14F-4D97-AF65-F5344CB8AC3E}">
        <p14:creationId xmlns:p14="http://schemas.microsoft.com/office/powerpoint/2010/main" val="1702580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05AA-E41D-C44F-25D6-7E1E4A2593B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76F0F7-E20B-A8F6-40EC-2ADEBA3C2A9A}"/>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b="1" dirty="0"/>
              <a:t>Techniques</a:t>
            </a:r>
            <a:r>
              <a:rPr lang="en-US" dirty="0"/>
              <a:t>: </a:t>
            </a:r>
          </a:p>
          <a:p>
            <a:pPr marL="742950" lvl="1" indent="-285750">
              <a:buFont typeface="Arial" panose="020B0604020202020204" pitchFamily="34" charset="0"/>
              <a:buChar char="•"/>
            </a:pPr>
            <a:r>
              <a:rPr lang="en-US" b="1" dirty="0"/>
              <a:t>Equivalence Partitioning</a:t>
            </a:r>
            <a:r>
              <a:rPr lang="en-US" dirty="0"/>
              <a:t>: Divides input data into valid and invalid partitions to reduce test cases.</a:t>
            </a:r>
          </a:p>
          <a:p>
            <a:pPr marL="742950" lvl="1" indent="-285750">
              <a:buFont typeface="Arial" panose="020B0604020202020204" pitchFamily="34" charset="0"/>
              <a:buChar char="•"/>
            </a:pPr>
            <a:r>
              <a:rPr lang="en-US" b="1" dirty="0"/>
              <a:t>Boundary Value Analysis</a:t>
            </a:r>
            <a:r>
              <a:rPr lang="en-US" dirty="0"/>
              <a:t>: Tests edge cases by checking values at boundaries (e.g., minimum, maximum, just inside/outside boundaries).</a:t>
            </a:r>
          </a:p>
          <a:p>
            <a:pPr marL="742950" lvl="1" indent="-285750">
              <a:buFont typeface="Arial" panose="020B0604020202020204" pitchFamily="34" charset="0"/>
              <a:buChar char="•"/>
            </a:pPr>
            <a:r>
              <a:rPr lang="en-US" b="1" dirty="0"/>
              <a:t>Decision Table Testing</a:t>
            </a:r>
            <a:r>
              <a:rPr lang="en-US" dirty="0"/>
              <a:t>: Uses tables to cover different input conditions and their outcomes.</a:t>
            </a:r>
          </a:p>
          <a:p>
            <a:pPr>
              <a:buFont typeface="Arial" panose="020B0604020202020204" pitchFamily="34" charset="0"/>
              <a:buChar char="•"/>
            </a:pPr>
            <a:r>
              <a:rPr lang="en-US" b="1" dirty="0"/>
              <a:t>Example</a:t>
            </a:r>
            <a:r>
              <a:rPr lang="en-US" dirty="0"/>
              <a:t>: </a:t>
            </a:r>
          </a:p>
          <a:p>
            <a:pPr marL="742950" lvl="1" indent="-285750">
              <a:buFont typeface="Arial" panose="020B0604020202020204" pitchFamily="34" charset="0"/>
              <a:buChar char="•"/>
            </a:pPr>
            <a:r>
              <a:rPr lang="en-US" dirty="0"/>
              <a:t>A login page requires a username and password. A black box tester would test: </a:t>
            </a:r>
          </a:p>
          <a:p>
            <a:pPr marL="1143000" lvl="2" indent="-228600">
              <a:buFont typeface="Arial" panose="020B0604020202020204" pitchFamily="34" charset="0"/>
              <a:buChar char="•"/>
            </a:pPr>
            <a:r>
              <a:rPr lang="en-US" dirty="0"/>
              <a:t>Correct login credentials → Successful login.</a:t>
            </a:r>
          </a:p>
          <a:p>
            <a:pPr marL="1143000" lvl="2" indent="-228600">
              <a:buFont typeface="Arial" panose="020B0604020202020204" pitchFamily="34" charset="0"/>
              <a:buChar char="•"/>
            </a:pPr>
            <a:r>
              <a:rPr lang="en-US" dirty="0"/>
              <a:t>Incorrect password → Error message.</a:t>
            </a:r>
          </a:p>
          <a:p>
            <a:pPr marL="1143000" lvl="2" indent="-228600">
              <a:buFont typeface="Arial" panose="020B0604020202020204" pitchFamily="34" charset="0"/>
              <a:buChar char="•"/>
            </a:pPr>
            <a:r>
              <a:rPr lang="en-US" dirty="0"/>
              <a:t>Blank fields → Validation error.</a:t>
            </a:r>
          </a:p>
          <a:p>
            <a:pPr marL="742950" lvl="1" indent="-285750">
              <a:buFont typeface="Arial" panose="020B0604020202020204" pitchFamily="34" charset="0"/>
              <a:buChar char="•"/>
            </a:pPr>
            <a:r>
              <a:rPr lang="en-US" dirty="0"/>
              <a:t>The tester does not check how the login function is coded, only the outcomes.</a:t>
            </a:r>
          </a:p>
          <a:p>
            <a:endParaRPr lang="en-IN" dirty="0"/>
          </a:p>
        </p:txBody>
      </p:sp>
    </p:spTree>
    <p:extLst>
      <p:ext uri="{BB962C8B-B14F-4D97-AF65-F5344CB8AC3E}">
        <p14:creationId xmlns:p14="http://schemas.microsoft.com/office/powerpoint/2010/main" val="86704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7001-A6ED-EF7A-4B7E-B2EC28B98374}"/>
              </a:ext>
            </a:extLst>
          </p:cNvPr>
          <p:cNvSpPr>
            <a:spLocks noGrp="1"/>
          </p:cNvSpPr>
          <p:nvPr>
            <p:ph type="title"/>
          </p:nvPr>
        </p:nvSpPr>
        <p:spPr/>
        <p:txBody>
          <a:bodyPr/>
          <a:lstStyle/>
          <a:p>
            <a:pPr algn="ctr"/>
            <a:r>
              <a:rPr lang="en-US" b="1" dirty="0"/>
              <a:t>White Box Testing (Structural Testing)</a:t>
            </a:r>
            <a:br>
              <a:rPr lang="en-US" b="1" dirty="0"/>
            </a:br>
            <a:endParaRPr lang="en-IN" dirty="0"/>
          </a:p>
        </p:txBody>
      </p:sp>
      <p:sp>
        <p:nvSpPr>
          <p:cNvPr id="3" name="Content Placeholder 2">
            <a:extLst>
              <a:ext uri="{FF2B5EF4-FFF2-40B4-BE49-F238E27FC236}">
                <a16:creationId xmlns:a16="http://schemas.microsoft.com/office/drawing/2014/main" id="{81894A6F-4A1E-A4A0-A38C-952B79C967B2}"/>
              </a:ext>
            </a:extLst>
          </p:cNvPr>
          <p:cNvSpPr>
            <a:spLocks noGrp="1"/>
          </p:cNvSpPr>
          <p:nvPr>
            <p:ph idx="1"/>
          </p:nvPr>
        </p:nvSpPr>
        <p:spPr/>
        <p:txBody>
          <a:bodyPr/>
          <a:lstStyle/>
          <a:p>
            <a:pPr>
              <a:buFont typeface="Arial" panose="020B0604020202020204" pitchFamily="34" charset="0"/>
              <a:buChar char="•"/>
            </a:pPr>
            <a:r>
              <a:rPr lang="en-US" b="1" dirty="0"/>
              <a:t>Definition</a:t>
            </a:r>
            <a:r>
              <a:rPr lang="en-US" dirty="0"/>
              <a:t>: White box testing evaluates the internal structure, logic, and code implementation of the software. The tester has full knowledge of the code and tests the system at the code level.</a:t>
            </a:r>
          </a:p>
          <a:p>
            <a:pPr>
              <a:buFont typeface="Arial" panose="020B0604020202020204" pitchFamily="34" charset="0"/>
              <a:buChar char="•"/>
            </a:pPr>
            <a:r>
              <a:rPr lang="en-US" b="1" dirty="0"/>
              <a:t>Focus</a:t>
            </a:r>
            <a:r>
              <a:rPr lang="en-US" dirty="0"/>
              <a:t>: Code logic, security vulnerabilities, paths, and internal processing.</a:t>
            </a:r>
          </a:p>
          <a:p>
            <a:pPr>
              <a:buFont typeface="Arial" panose="020B0604020202020204" pitchFamily="34" charset="0"/>
              <a:buChar char="•"/>
            </a:pPr>
            <a:r>
              <a:rPr lang="en-US" b="1" dirty="0"/>
              <a:t>Who Performs It</a:t>
            </a:r>
            <a:r>
              <a:rPr lang="en-US" dirty="0"/>
              <a:t>: Developers or testers with programming knowledge.</a:t>
            </a:r>
          </a:p>
          <a:p>
            <a:endParaRPr lang="en-IN" dirty="0"/>
          </a:p>
        </p:txBody>
      </p:sp>
    </p:spTree>
    <p:extLst>
      <p:ext uri="{BB962C8B-B14F-4D97-AF65-F5344CB8AC3E}">
        <p14:creationId xmlns:p14="http://schemas.microsoft.com/office/powerpoint/2010/main" val="3446698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829AA-0D02-A68F-F0D0-781C379722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B2DC25-6F74-319E-AACD-61A8E8D2294C}"/>
              </a:ext>
            </a:extLst>
          </p:cNvPr>
          <p:cNvSpPr>
            <a:spLocks noGrp="1"/>
          </p:cNvSpPr>
          <p:nvPr>
            <p:ph idx="1"/>
          </p:nvPr>
        </p:nvSpPr>
        <p:spPr/>
        <p:txBody>
          <a:bodyPr/>
          <a:lstStyle/>
          <a:p>
            <a:pPr>
              <a:buFont typeface="Arial" panose="020B0604020202020204" pitchFamily="34" charset="0"/>
              <a:buChar char="•"/>
            </a:pPr>
            <a:r>
              <a:rPr lang="en-US" b="1" dirty="0"/>
              <a:t>Techniques</a:t>
            </a:r>
            <a:r>
              <a:rPr lang="en-US" dirty="0"/>
              <a:t>: </a:t>
            </a:r>
            <a:r>
              <a:rPr lang="en-US" b="1" dirty="0"/>
              <a:t>Statement Coverage</a:t>
            </a:r>
            <a:r>
              <a:rPr lang="en-US" dirty="0"/>
              <a:t>: Ensures every line of code is executed at least once.</a:t>
            </a:r>
          </a:p>
          <a:p>
            <a:pPr>
              <a:buFont typeface="Arial" panose="020B0604020202020204" pitchFamily="34" charset="0"/>
              <a:buChar char="•"/>
            </a:pPr>
            <a:r>
              <a:rPr lang="en-US" b="1" dirty="0"/>
              <a:t>Branch Coverage</a:t>
            </a:r>
            <a:r>
              <a:rPr lang="en-US" dirty="0"/>
              <a:t>: Tests all possible paths, including if-else and switch conditions.</a:t>
            </a:r>
          </a:p>
          <a:p>
            <a:pPr>
              <a:buFont typeface="Arial" panose="020B0604020202020204" pitchFamily="34" charset="0"/>
              <a:buChar char="•"/>
            </a:pPr>
            <a:r>
              <a:rPr lang="en-US" b="1" dirty="0"/>
              <a:t>Path Coverage</a:t>
            </a:r>
            <a:r>
              <a:rPr lang="en-US" dirty="0"/>
              <a:t>: Ensures all possible execution paths are tested</a:t>
            </a:r>
          </a:p>
          <a:p>
            <a:endParaRPr lang="en-IN" dirty="0"/>
          </a:p>
        </p:txBody>
      </p:sp>
    </p:spTree>
    <p:extLst>
      <p:ext uri="{BB962C8B-B14F-4D97-AF65-F5344CB8AC3E}">
        <p14:creationId xmlns:p14="http://schemas.microsoft.com/office/powerpoint/2010/main" val="1382617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89F1-45E7-70EC-30A0-CE476ABBE0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F5A110-5528-5775-2AFA-91EC57D05751}"/>
              </a:ext>
            </a:extLst>
          </p:cNvPr>
          <p:cNvSpPr>
            <a:spLocks noGrp="1"/>
          </p:cNvSpPr>
          <p:nvPr>
            <p:ph idx="1"/>
          </p:nvPr>
        </p:nvSpPr>
        <p:spPr/>
        <p:txBody>
          <a:bodyPr/>
          <a:lstStyle/>
          <a:p>
            <a:r>
              <a:rPr lang="en-US" b="1" dirty="0"/>
              <a:t>Example</a:t>
            </a:r>
            <a:r>
              <a:rPr lang="en-US" dirty="0"/>
              <a:t>: Suppose there is a function to calculate discounts</a:t>
            </a:r>
          </a:p>
          <a:p>
            <a:endParaRPr lang="en-US" dirty="0"/>
          </a:p>
          <a:p>
            <a:r>
              <a:rPr lang="en-US" dirty="0"/>
              <a:t>def </a:t>
            </a:r>
            <a:r>
              <a:rPr lang="en-US" dirty="0" err="1"/>
              <a:t>calculate_discount</a:t>
            </a:r>
            <a:r>
              <a:rPr lang="en-US" dirty="0"/>
              <a:t>(price, </a:t>
            </a:r>
            <a:r>
              <a:rPr lang="en-US" dirty="0" err="1"/>
              <a:t>customer_type</a:t>
            </a:r>
            <a:r>
              <a:rPr lang="en-US" dirty="0"/>
              <a:t>):</a:t>
            </a:r>
          </a:p>
          <a:p>
            <a:r>
              <a:rPr lang="en-US" dirty="0"/>
              <a:t>    if </a:t>
            </a:r>
            <a:r>
              <a:rPr lang="en-US" dirty="0" err="1"/>
              <a:t>customer_type</a:t>
            </a:r>
            <a:r>
              <a:rPr lang="en-US" dirty="0"/>
              <a:t> == "VIP":</a:t>
            </a:r>
          </a:p>
          <a:p>
            <a:r>
              <a:rPr lang="en-US" dirty="0"/>
              <a:t>        return price * 0.8  # 20% discount</a:t>
            </a:r>
          </a:p>
          <a:p>
            <a:r>
              <a:rPr lang="en-US" dirty="0"/>
              <a:t>    else:</a:t>
            </a:r>
          </a:p>
          <a:p>
            <a:r>
              <a:rPr lang="en-US" dirty="0"/>
              <a:t>        return price * 0.9  # 10% discount</a:t>
            </a:r>
          </a:p>
          <a:p>
            <a:endParaRPr lang="en-IN" dirty="0"/>
          </a:p>
        </p:txBody>
      </p:sp>
    </p:spTree>
    <p:extLst>
      <p:ext uri="{BB962C8B-B14F-4D97-AF65-F5344CB8AC3E}">
        <p14:creationId xmlns:p14="http://schemas.microsoft.com/office/powerpoint/2010/main" val="1185627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E9E1-B837-C5F5-04C3-ABEAC7D7357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AC6F03B-FCC5-0AE7-0758-EDD81BDDEE1E}"/>
              </a:ext>
            </a:extLst>
          </p:cNvPr>
          <p:cNvSpPr>
            <a:spLocks noGrp="1"/>
          </p:cNvSpPr>
          <p:nvPr>
            <p:ph idx="1"/>
          </p:nvPr>
        </p:nvSpPr>
        <p:spPr/>
        <p:txBody>
          <a:bodyPr/>
          <a:lstStyle/>
          <a:p>
            <a:endParaRPr lang="en-IN" dirty="0"/>
          </a:p>
          <a:p>
            <a:endParaRPr lang="en-IN" dirty="0"/>
          </a:p>
          <a:p>
            <a:r>
              <a:rPr lang="en-US" dirty="0"/>
              <a:t>White box testing would verify:</a:t>
            </a:r>
          </a:p>
          <a:p>
            <a:r>
              <a:rPr lang="en-US" dirty="0"/>
              <a:t>Whether all conditions (VIP and non-VIP) are covered.</a:t>
            </a:r>
          </a:p>
          <a:p>
            <a:r>
              <a:rPr lang="en-US" dirty="0"/>
              <a:t>Whether all code statements execute correctly.</a:t>
            </a:r>
          </a:p>
          <a:p>
            <a:r>
              <a:rPr lang="en-US" dirty="0"/>
              <a:t>If any unhandled exceptions exist.</a:t>
            </a:r>
            <a:endParaRPr lang="en-IN" dirty="0"/>
          </a:p>
        </p:txBody>
      </p:sp>
    </p:spTree>
    <p:extLst>
      <p:ext uri="{BB962C8B-B14F-4D97-AF65-F5344CB8AC3E}">
        <p14:creationId xmlns:p14="http://schemas.microsoft.com/office/powerpoint/2010/main" val="3781932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98B6-6901-62AD-57AB-F780030443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625607-F0A9-7792-43FD-8912C28D6F6E}"/>
              </a:ext>
            </a:extLst>
          </p:cNvPr>
          <p:cNvSpPr>
            <a:spLocks noGrp="1"/>
          </p:cNvSpPr>
          <p:nvPr>
            <p:ph idx="1"/>
          </p:nvPr>
        </p:nvSpPr>
        <p:spPr/>
        <p:txBody>
          <a:bodyPr/>
          <a:lstStyle/>
          <a:p>
            <a:r>
              <a:rPr lang="en-US" dirty="0"/>
              <a:t>"Imagine you download a new app, but every time you try to log in, it crashes. How frustrating would that be?</a:t>
            </a:r>
          </a:p>
          <a:p>
            <a:r>
              <a:rPr lang="en-US" dirty="0"/>
              <a:t> This is why software testing is crucial—it ensures that software works as expected before users experience it.“</a:t>
            </a:r>
          </a:p>
          <a:p>
            <a:endParaRPr lang="en-US" dirty="0"/>
          </a:p>
          <a:p>
            <a:r>
              <a:rPr lang="en-US" dirty="0">
                <a:solidFill>
                  <a:srgbClr val="FF0000"/>
                </a:solidFill>
              </a:rPr>
              <a:t>Have you ever faced a software bug?</a:t>
            </a:r>
          </a:p>
          <a:p>
            <a:r>
              <a:rPr lang="en-US" dirty="0">
                <a:solidFill>
                  <a:srgbClr val="FF0000"/>
                </a:solidFill>
              </a:rPr>
              <a:t>What do you think happens when software isn't tested properly?</a:t>
            </a:r>
            <a:endParaRPr lang="en-IN" dirty="0">
              <a:solidFill>
                <a:srgbClr val="FF0000"/>
              </a:solidFill>
            </a:endParaRPr>
          </a:p>
        </p:txBody>
      </p:sp>
    </p:spTree>
    <p:extLst>
      <p:ext uri="{BB962C8B-B14F-4D97-AF65-F5344CB8AC3E}">
        <p14:creationId xmlns:p14="http://schemas.microsoft.com/office/powerpoint/2010/main" val="1176480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5EEF11F-C456-37F7-7B0C-0B50807C91CF}"/>
              </a:ext>
            </a:extLst>
          </p:cNvPr>
          <p:cNvPicPr>
            <a:picLocks noGrp="1" noChangeAspect="1"/>
          </p:cNvPicPr>
          <p:nvPr>
            <p:ph idx="1"/>
          </p:nvPr>
        </p:nvPicPr>
        <p:blipFill>
          <a:blip r:embed="rId2"/>
          <a:stretch>
            <a:fillRect/>
          </a:stretch>
        </p:blipFill>
        <p:spPr>
          <a:xfrm>
            <a:off x="1532626" y="1334530"/>
            <a:ext cx="9126747" cy="4850671"/>
          </a:xfrm>
        </p:spPr>
      </p:pic>
    </p:spTree>
    <p:extLst>
      <p:ext uri="{BB962C8B-B14F-4D97-AF65-F5344CB8AC3E}">
        <p14:creationId xmlns:p14="http://schemas.microsoft.com/office/powerpoint/2010/main" val="48227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6A619-D000-E909-01E2-D14945110D97}"/>
              </a:ext>
            </a:extLst>
          </p:cNvPr>
          <p:cNvSpPr>
            <a:spLocks noGrp="1"/>
          </p:cNvSpPr>
          <p:nvPr>
            <p:ph type="title"/>
          </p:nvPr>
        </p:nvSpPr>
        <p:spPr/>
        <p:txBody>
          <a:bodyPr/>
          <a:lstStyle/>
          <a:p>
            <a:r>
              <a:rPr lang="en-US" dirty="0"/>
              <a:t>    Black Box vs. White Box Testing</a:t>
            </a:r>
            <a:endParaRPr lang="en-IN" dirty="0"/>
          </a:p>
        </p:txBody>
      </p:sp>
      <p:pic>
        <p:nvPicPr>
          <p:cNvPr id="5" name="Content Placeholder 4">
            <a:extLst>
              <a:ext uri="{FF2B5EF4-FFF2-40B4-BE49-F238E27FC236}">
                <a16:creationId xmlns:a16="http://schemas.microsoft.com/office/drawing/2014/main" id="{AAE9BCE4-FBB3-2545-51FC-528A5735DFA9}"/>
              </a:ext>
            </a:extLst>
          </p:cNvPr>
          <p:cNvPicPr>
            <a:picLocks noGrp="1" noChangeAspect="1"/>
          </p:cNvPicPr>
          <p:nvPr>
            <p:ph idx="1"/>
          </p:nvPr>
        </p:nvPicPr>
        <p:blipFill>
          <a:blip r:embed="rId2"/>
          <a:stretch>
            <a:fillRect/>
          </a:stretch>
        </p:blipFill>
        <p:spPr>
          <a:xfrm>
            <a:off x="838201" y="1825625"/>
            <a:ext cx="10810102" cy="4937640"/>
          </a:xfrm>
        </p:spPr>
      </p:pic>
    </p:spTree>
    <p:extLst>
      <p:ext uri="{BB962C8B-B14F-4D97-AF65-F5344CB8AC3E}">
        <p14:creationId xmlns:p14="http://schemas.microsoft.com/office/powerpoint/2010/main" val="2496147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1379-F401-CCCF-EB96-32A8B97BC0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A537B5-D194-74F0-6236-6F72031F3D6C}"/>
              </a:ext>
            </a:extLst>
          </p:cNvPr>
          <p:cNvSpPr>
            <a:spLocks noGrp="1"/>
          </p:cNvSpPr>
          <p:nvPr>
            <p:ph idx="1"/>
          </p:nvPr>
        </p:nvSpPr>
        <p:spPr/>
        <p:txBody>
          <a:bodyPr>
            <a:normAutofit/>
          </a:bodyPr>
          <a:lstStyle/>
          <a:p>
            <a:r>
              <a:rPr lang="en-US" b="1" dirty="0"/>
              <a:t>Black Box Testing (Functional Testing)</a:t>
            </a:r>
          </a:p>
          <a:p>
            <a:pPr>
              <a:buFont typeface="Arial" panose="020B0604020202020204" pitchFamily="34" charset="0"/>
              <a:buChar char="•"/>
            </a:pPr>
            <a:r>
              <a:rPr lang="en-US" dirty="0"/>
              <a:t>Focuses on </a:t>
            </a:r>
            <a:r>
              <a:rPr lang="en-US" b="1" dirty="0"/>
              <a:t>what the software does</a:t>
            </a:r>
            <a:r>
              <a:rPr lang="en-US" dirty="0"/>
              <a:t>, NOT how it works.</a:t>
            </a:r>
          </a:p>
          <a:p>
            <a:pPr>
              <a:buFont typeface="Arial" panose="020B0604020202020204" pitchFamily="34" charset="0"/>
              <a:buChar char="•"/>
            </a:pPr>
            <a:r>
              <a:rPr lang="en-US" dirty="0"/>
              <a:t>Tester provides inputs → checks if the expected output matches.</a:t>
            </a:r>
          </a:p>
          <a:p>
            <a:r>
              <a:rPr lang="en-US" b="1" dirty="0"/>
              <a:t>Example:</a:t>
            </a:r>
          </a:p>
          <a:p>
            <a:r>
              <a:rPr lang="en-US" dirty="0"/>
              <a:t>Testing a </a:t>
            </a:r>
            <a:r>
              <a:rPr lang="en-US" b="1" dirty="0"/>
              <a:t>login page</a:t>
            </a:r>
            <a:r>
              <a:rPr lang="en-US" dirty="0"/>
              <a:t>:</a:t>
            </a:r>
            <a:br>
              <a:rPr lang="en-US" dirty="0"/>
            </a:br>
            <a:r>
              <a:rPr lang="en-US" dirty="0"/>
              <a:t>✔ </a:t>
            </a:r>
            <a:r>
              <a:rPr lang="en-US" b="1" dirty="0"/>
              <a:t>Input:</a:t>
            </a:r>
            <a:r>
              <a:rPr lang="en-US" dirty="0"/>
              <a:t> Enter correct username &amp; password.</a:t>
            </a:r>
            <a:br>
              <a:rPr lang="en-US" dirty="0"/>
            </a:br>
            <a:r>
              <a:rPr lang="en-US" dirty="0"/>
              <a:t>✔ </a:t>
            </a:r>
            <a:r>
              <a:rPr lang="en-US" b="1" dirty="0"/>
              <a:t>Expected Output:</a:t>
            </a:r>
            <a:r>
              <a:rPr lang="en-US" dirty="0"/>
              <a:t> User logs in successfully.</a:t>
            </a:r>
            <a:br>
              <a:rPr lang="en-US" dirty="0"/>
            </a:br>
            <a:r>
              <a:rPr lang="en-US" dirty="0"/>
              <a:t>✔ </a:t>
            </a:r>
            <a:r>
              <a:rPr lang="en-US" b="1" dirty="0"/>
              <a:t>Input:</a:t>
            </a:r>
            <a:r>
              <a:rPr lang="en-US" dirty="0"/>
              <a:t> Enter wrong password.</a:t>
            </a:r>
            <a:br>
              <a:rPr lang="en-US" dirty="0"/>
            </a:br>
            <a:r>
              <a:rPr lang="en-US" dirty="0"/>
              <a:t>✔ </a:t>
            </a:r>
            <a:r>
              <a:rPr lang="en-US" b="1" dirty="0"/>
              <a:t>Expected Output:</a:t>
            </a:r>
            <a:r>
              <a:rPr lang="en-US" dirty="0"/>
              <a:t> Error message appears.</a:t>
            </a:r>
          </a:p>
          <a:p>
            <a:endParaRPr lang="en-IN" dirty="0"/>
          </a:p>
        </p:txBody>
      </p:sp>
    </p:spTree>
    <p:extLst>
      <p:ext uri="{BB962C8B-B14F-4D97-AF65-F5344CB8AC3E}">
        <p14:creationId xmlns:p14="http://schemas.microsoft.com/office/powerpoint/2010/main" val="1508983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1DEC-E148-7C0B-7620-EBD4ECE6084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93AACC-9999-3AFF-6F8F-C4796D21BF71}"/>
              </a:ext>
            </a:extLst>
          </p:cNvPr>
          <p:cNvSpPr>
            <a:spLocks noGrp="1"/>
          </p:cNvSpPr>
          <p:nvPr>
            <p:ph idx="1"/>
          </p:nvPr>
        </p:nvSpPr>
        <p:spPr/>
        <p:txBody>
          <a:bodyPr/>
          <a:lstStyle/>
          <a:p>
            <a:r>
              <a:rPr lang="en-IN" b="1" dirty="0"/>
              <a:t>Common Black Box Testing Techniques:</a:t>
            </a:r>
          </a:p>
          <a:p>
            <a:r>
              <a:rPr lang="en-IN" dirty="0"/>
              <a:t>✔ </a:t>
            </a:r>
            <a:r>
              <a:rPr lang="en-IN" b="1" dirty="0"/>
              <a:t>Equivalence Partitioning</a:t>
            </a:r>
            <a:r>
              <a:rPr lang="en-IN" dirty="0"/>
              <a:t> – Group similar inputs together.</a:t>
            </a:r>
            <a:br>
              <a:rPr lang="en-IN" dirty="0"/>
            </a:br>
            <a:r>
              <a:rPr lang="en-IN" dirty="0"/>
              <a:t>✔ </a:t>
            </a:r>
            <a:r>
              <a:rPr lang="en-IN" b="1" dirty="0"/>
              <a:t>Boundary Value Analysis</a:t>
            </a:r>
            <a:r>
              <a:rPr lang="en-IN" dirty="0"/>
              <a:t> – Test minimum &amp; maximum values.</a:t>
            </a:r>
            <a:br>
              <a:rPr lang="en-IN" dirty="0"/>
            </a:br>
            <a:r>
              <a:rPr lang="en-IN" dirty="0"/>
              <a:t>✔ </a:t>
            </a:r>
            <a:r>
              <a:rPr lang="en-IN" b="1" dirty="0"/>
              <a:t>Error Guessing</a:t>
            </a:r>
            <a:r>
              <a:rPr lang="en-IN" dirty="0"/>
              <a:t> – Predict common mistakes (e.g., leaving a field empty).</a:t>
            </a:r>
          </a:p>
          <a:p>
            <a:r>
              <a:rPr lang="en-IN" b="1" dirty="0"/>
              <a:t>Tools:</a:t>
            </a:r>
          </a:p>
          <a:p>
            <a:r>
              <a:rPr lang="en-IN" dirty="0"/>
              <a:t>✅ Selenium (UI Testing)</a:t>
            </a:r>
            <a:br>
              <a:rPr lang="en-IN" dirty="0"/>
            </a:br>
            <a:r>
              <a:rPr lang="en-IN" dirty="0"/>
              <a:t>✅ JMeter (Performance Testing)</a:t>
            </a:r>
            <a:br>
              <a:rPr lang="en-IN" dirty="0"/>
            </a:br>
            <a:r>
              <a:rPr lang="en-IN" dirty="0"/>
              <a:t>✅ Postman (API Testing)</a:t>
            </a:r>
          </a:p>
          <a:p>
            <a:endParaRPr lang="en-IN" dirty="0"/>
          </a:p>
        </p:txBody>
      </p:sp>
    </p:spTree>
    <p:extLst>
      <p:ext uri="{BB962C8B-B14F-4D97-AF65-F5344CB8AC3E}">
        <p14:creationId xmlns:p14="http://schemas.microsoft.com/office/powerpoint/2010/main" val="3558907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4482-97AB-628A-3858-59F17B0705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864C2E-8164-A9DF-7E0E-8DD357CC6909}"/>
              </a:ext>
            </a:extLst>
          </p:cNvPr>
          <p:cNvSpPr>
            <a:spLocks noGrp="1"/>
          </p:cNvSpPr>
          <p:nvPr>
            <p:ph idx="1"/>
          </p:nvPr>
        </p:nvSpPr>
        <p:spPr/>
        <p:txBody>
          <a:bodyPr/>
          <a:lstStyle/>
          <a:p>
            <a:r>
              <a:rPr lang="en-US" b="1" dirty="0"/>
              <a:t>White Box Testing (Code-Based Testing)</a:t>
            </a:r>
          </a:p>
          <a:p>
            <a:pPr>
              <a:buFont typeface="Arial" panose="020B0604020202020204" pitchFamily="34" charset="0"/>
              <a:buChar char="•"/>
            </a:pPr>
            <a:r>
              <a:rPr lang="en-US" dirty="0"/>
              <a:t>Focuses on </a:t>
            </a:r>
            <a:r>
              <a:rPr lang="en-US" b="1" dirty="0"/>
              <a:t>how the code works</a:t>
            </a:r>
            <a:r>
              <a:rPr lang="en-US" dirty="0"/>
              <a:t> internally.</a:t>
            </a:r>
          </a:p>
          <a:p>
            <a:pPr>
              <a:buFont typeface="Arial" panose="020B0604020202020204" pitchFamily="34" charset="0"/>
              <a:buChar char="•"/>
            </a:pPr>
            <a:r>
              <a:rPr lang="en-US" dirty="0"/>
              <a:t>Checks logic, loops, security vulnerabilities, and performance issues.</a:t>
            </a:r>
          </a:p>
          <a:p>
            <a:r>
              <a:rPr lang="en-US" b="1" dirty="0"/>
              <a:t>Example:</a:t>
            </a:r>
          </a:p>
          <a:p>
            <a:r>
              <a:rPr lang="en-US" dirty="0"/>
              <a:t>Testing the </a:t>
            </a:r>
            <a:r>
              <a:rPr lang="en-US" b="1" dirty="0"/>
              <a:t>payment function</a:t>
            </a:r>
            <a:r>
              <a:rPr lang="en-US" dirty="0"/>
              <a:t> in the backend:</a:t>
            </a:r>
            <a:br>
              <a:rPr lang="en-US" dirty="0"/>
            </a:br>
            <a:r>
              <a:rPr lang="en-US" dirty="0"/>
              <a:t>✔ Check if </a:t>
            </a:r>
            <a:r>
              <a:rPr lang="en-US" b="1" dirty="0"/>
              <a:t>all if-else conditions</a:t>
            </a:r>
            <a:r>
              <a:rPr lang="en-US" dirty="0"/>
              <a:t> are covered.</a:t>
            </a:r>
            <a:br>
              <a:rPr lang="en-US" dirty="0"/>
            </a:br>
            <a:r>
              <a:rPr lang="en-US" dirty="0"/>
              <a:t>✔ Verify if </a:t>
            </a:r>
            <a:r>
              <a:rPr lang="en-US" b="1" dirty="0"/>
              <a:t>loops terminate correctly</a:t>
            </a:r>
            <a:r>
              <a:rPr lang="en-US" dirty="0"/>
              <a:t>.</a:t>
            </a:r>
            <a:br>
              <a:rPr lang="en-US" dirty="0"/>
            </a:br>
            <a:r>
              <a:rPr lang="en-US" dirty="0"/>
              <a:t>✔ Detect security issues like </a:t>
            </a:r>
            <a:r>
              <a:rPr lang="en-US" b="1" dirty="0"/>
              <a:t>SQL injection</a:t>
            </a:r>
            <a:r>
              <a:rPr lang="en-US" dirty="0"/>
              <a:t>.</a:t>
            </a:r>
          </a:p>
          <a:p>
            <a:endParaRPr lang="en-IN" dirty="0"/>
          </a:p>
        </p:txBody>
      </p:sp>
    </p:spTree>
    <p:extLst>
      <p:ext uri="{BB962C8B-B14F-4D97-AF65-F5344CB8AC3E}">
        <p14:creationId xmlns:p14="http://schemas.microsoft.com/office/powerpoint/2010/main" val="4289831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1DF3-9652-FE1F-5EB6-7086A50573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804499-8A72-7894-2773-911290F4F3FF}"/>
              </a:ext>
            </a:extLst>
          </p:cNvPr>
          <p:cNvSpPr>
            <a:spLocks noGrp="1"/>
          </p:cNvSpPr>
          <p:nvPr>
            <p:ph idx="1"/>
          </p:nvPr>
        </p:nvSpPr>
        <p:spPr/>
        <p:txBody>
          <a:bodyPr/>
          <a:lstStyle/>
          <a:p>
            <a:r>
              <a:rPr lang="en-IN" b="1" dirty="0"/>
              <a:t>Common White Box Testing Techniques:</a:t>
            </a:r>
          </a:p>
          <a:p>
            <a:r>
              <a:rPr lang="en-IN" dirty="0"/>
              <a:t>✔ </a:t>
            </a:r>
            <a:r>
              <a:rPr lang="en-IN" b="1" dirty="0"/>
              <a:t>Statement Coverage</a:t>
            </a:r>
            <a:r>
              <a:rPr lang="en-IN" dirty="0"/>
              <a:t> – Ensure every line of code runs at least once.</a:t>
            </a:r>
            <a:br>
              <a:rPr lang="en-IN" dirty="0"/>
            </a:br>
            <a:r>
              <a:rPr lang="en-IN" dirty="0"/>
              <a:t>✔ </a:t>
            </a:r>
            <a:r>
              <a:rPr lang="en-IN" b="1" dirty="0"/>
              <a:t>Branch Coverage</a:t>
            </a:r>
            <a:r>
              <a:rPr lang="en-IN" dirty="0"/>
              <a:t> – Test all possible code paths.</a:t>
            </a:r>
            <a:br>
              <a:rPr lang="en-IN" dirty="0"/>
            </a:br>
            <a:r>
              <a:rPr lang="en-IN" dirty="0"/>
              <a:t>✔ </a:t>
            </a:r>
            <a:r>
              <a:rPr lang="en-IN" b="1" dirty="0"/>
              <a:t>Path Coverage</a:t>
            </a:r>
            <a:r>
              <a:rPr lang="en-IN" dirty="0"/>
              <a:t> – Cover all execution flows.</a:t>
            </a:r>
          </a:p>
          <a:p>
            <a:r>
              <a:rPr lang="en-IN" b="1" dirty="0"/>
              <a:t>Tools:</a:t>
            </a:r>
          </a:p>
          <a:p>
            <a:r>
              <a:rPr lang="en-IN" dirty="0"/>
              <a:t>✅ JUnit (Java)</a:t>
            </a:r>
            <a:br>
              <a:rPr lang="en-IN" dirty="0"/>
            </a:br>
            <a:r>
              <a:rPr lang="en-IN" dirty="0"/>
              <a:t>✅ </a:t>
            </a:r>
            <a:r>
              <a:rPr lang="en-IN" dirty="0" err="1"/>
              <a:t>PyTest</a:t>
            </a:r>
            <a:r>
              <a:rPr lang="en-IN" dirty="0"/>
              <a:t> (Python)</a:t>
            </a:r>
            <a:br>
              <a:rPr lang="en-IN" dirty="0"/>
            </a:br>
            <a:r>
              <a:rPr lang="en-IN" dirty="0"/>
              <a:t>✅ SonarQube (Code Quality Analysis)</a:t>
            </a:r>
          </a:p>
          <a:p>
            <a:endParaRPr lang="en-IN" dirty="0"/>
          </a:p>
        </p:txBody>
      </p:sp>
    </p:spTree>
    <p:extLst>
      <p:ext uri="{BB962C8B-B14F-4D97-AF65-F5344CB8AC3E}">
        <p14:creationId xmlns:p14="http://schemas.microsoft.com/office/powerpoint/2010/main" val="580429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B708-F517-7F76-4D11-8D890CB723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663905-A336-2055-F1A4-794CD6E2ACAD}"/>
              </a:ext>
            </a:extLst>
          </p:cNvPr>
          <p:cNvSpPr>
            <a:spLocks noGrp="1"/>
          </p:cNvSpPr>
          <p:nvPr>
            <p:ph idx="1"/>
          </p:nvPr>
        </p:nvSpPr>
        <p:spPr/>
        <p:txBody>
          <a:bodyPr/>
          <a:lstStyle/>
          <a:p>
            <a:r>
              <a:rPr lang="en-US" b="1" dirty="0"/>
              <a:t>Gray Box Testing (Hybrid Approach)</a:t>
            </a:r>
          </a:p>
          <a:p>
            <a:r>
              <a:rPr lang="en-US" dirty="0"/>
              <a:t>🔹 A mix of </a:t>
            </a:r>
            <a:r>
              <a:rPr lang="en-US" b="1" dirty="0"/>
              <a:t>Black Box + White Box</a:t>
            </a:r>
            <a:r>
              <a:rPr lang="en-US" dirty="0"/>
              <a:t> testing.</a:t>
            </a:r>
            <a:br>
              <a:rPr lang="en-US" dirty="0"/>
            </a:br>
            <a:r>
              <a:rPr lang="en-US" dirty="0"/>
              <a:t>🔹 </a:t>
            </a:r>
            <a:r>
              <a:rPr lang="en-US" b="1" dirty="0"/>
              <a:t>Who performs it?</a:t>
            </a:r>
            <a:r>
              <a:rPr lang="en-US" dirty="0"/>
              <a:t> – Testers with </a:t>
            </a:r>
            <a:r>
              <a:rPr lang="en-US" b="1" dirty="0"/>
              <a:t>partial knowledge</a:t>
            </a:r>
            <a:r>
              <a:rPr lang="en-US" dirty="0"/>
              <a:t> of the system.</a:t>
            </a:r>
            <a:br>
              <a:rPr lang="en-US" dirty="0"/>
            </a:br>
            <a:r>
              <a:rPr lang="en-US" dirty="0"/>
              <a:t>🔹 </a:t>
            </a:r>
            <a:r>
              <a:rPr lang="en-US" b="1" dirty="0"/>
              <a:t>Example:</a:t>
            </a:r>
            <a:r>
              <a:rPr lang="en-US" dirty="0"/>
              <a:t> API Testing (knowing the request-response format but not the internal implementation).</a:t>
            </a:r>
          </a:p>
          <a:p>
            <a:endParaRPr lang="en-IN" dirty="0"/>
          </a:p>
        </p:txBody>
      </p:sp>
    </p:spTree>
    <p:extLst>
      <p:ext uri="{BB962C8B-B14F-4D97-AF65-F5344CB8AC3E}">
        <p14:creationId xmlns:p14="http://schemas.microsoft.com/office/powerpoint/2010/main" val="372436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D19DE-B70B-B8F8-B969-1114C2C5EA5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620DDE0-C7B4-9948-594E-AD8D65E95128}"/>
              </a:ext>
            </a:extLst>
          </p:cNvPr>
          <p:cNvPicPr>
            <a:picLocks noGrp="1" noChangeAspect="1"/>
          </p:cNvPicPr>
          <p:nvPr>
            <p:ph idx="1"/>
          </p:nvPr>
        </p:nvPicPr>
        <p:blipFill>
          <a:blip r:embed="rId2"/>
          <a:stretch>
            <a:fillRect/>
          </a:stretch>
        </p:blipFill>
        <p:spPr>
          <a:xfrm>
            <a:off x="1463040" y="2342606"/>
            <a:ext cx="8057197" cy="2211138"/>
          </a:xfrm>
        </p:spPr>
      </p:pic>
    </p:spTree>
    <p:extLst>
      <p:ext uri="{BB962C8B-B14F-4D97-AF65-F5344CB8AC3E}">
        <p14:creationId xmlns:p14="http://schemas.microsoft.com/office/powerpoint/2010/main" val="293635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6AF7-B06B-914F-E53A-2BAE03F5175F}"/>
              </a:ext>
            </a:extLst>
          </p:cNvPr>
          <p:cNvSpPr>
            <a:spLocks noGrp="1"/>
          </p:cNvSpPr>
          <p:nvPr>
            <p:ph type="title"/>
          </p:nvPr>
        </p:nvSpPr>
        <p:spPr/>
        <p:txBody>
          <a:bodyPr/>
          <a:lstStyle/>
          <a:p>
            <a:r>
              <a:rPr lang="en-US" dirty="0"/>
              <a:t>Principles of Software Testing</a:t>
            </a:r>
            <a:br>
              <a:rPr lang="en-US" dirty="0"/>
            </a:br>
            <a:endParaRPr lang="en-IN" dirty="0"/>
          </a:p>
        </p:txBody>
      </p:sp>
      <p:sp>
        <p:nvSpPr>
          <p:cNvPr id="3" name="Content Placeholder 2">
            <a:extLst>
              <a:ext uri="{FF2B5EF4-FFF2-40B4-BE49-F238E27FC236}">
                <a16:creationId xmlns:a16="http://schemas.microsoft.com/office/drawing/2014/main" id="{883FDABE-0405-1941-FB76-60424E85B823}"/>
              </a:ext>
            </a:extLst>
          </p:cNvPr>
          <p:cNvSpPr>
            <a:spLocks noGrp="1"/>
          </p:cNvSpPr>
          <p:nvPr>
            <p:ph idx="1"/>
          </p:nvPr>
        </p:nvSpPr>
        <p:spPr/>
        <p:txBody>
          <a:bodyPr>
            <a:normAutofit/>
          </a:bodyPr>
          <a:lstStyle/>
          <a:p>
            <a:r>
              <a:rPr lang="en-US" dirty="0"/>
              <a:t>Testing shows the presence of defects, not their absence</a:t>
            </a:r>
          </a:p>
          <a:p>
            <a:r>
              <a:rPr lang="en-US" dirty="0"/>
              <a:t>Exhaustive testing is impossible (We can’t test everything!)</a:t>
            </a:r>
          </a:p>
          <a:p>
            <a:r>
              <a:rPr lang="en-US" dirty="0"/>
              <a:t>Early testing saves time &amp; cost</a:t>
            </a:r>
          </a:p>
          <a:p>
            <a:r>
              <a:rPr lang="en-US" dirty="0"/>
              <a:t>Defects cluster in certain areas of the software</a:t>
            </a:r>
          </a:p>
          <a:p>
            <a:r>
              <a:rPr lang="en-US" dirty="0"/>
              <a:t>The pesticide paradox (Reusing the same tests won't find new bugs)</a:t>
            </a:r>
          </a:p>
          <a:p>
            <a:r>
              <a:rPr lang="en-US" dirty="0"/>
              <a:t>Testing is context-dependent (Different software needs different tests)</a:t>
            </a:r>
          </a:p>
          <a:p>
            <a:r>
              <a:rPr lang="en-US" dirty="0"/>
              <a:t>Absence of errors is a fallacy (A bug-free product may still not meet user needs)</a:t>
            </a:r>
          </a:p>
          <a:p>
            <a:endParaRPr lang="en-US" dirty="0"/>
          </a:p>
          <a:p>
            <a:endParaRPr lang="en-IN" dirty="0"/>
          </a:p>
        </p:txBody>
      </p:sp>
    </p:spTree>
    <p:extLst>
      <p:ext uri="{BB962C8B-B14F-4D97-AF65-F5344CB8AC3E}">
        <p14:creationId xmlns:p14="http://schemas.microsoft.com/office/powerpoint/2010/main" val="385787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5B3B-AC26-D2AA-6F8F-19D21BC5338C}"/>
              </a:ext>
            </a:extLst>
          </p:cNvPr>
          <p:cNvSpPr>
            <a:spLocks noGrp="1"/>
          </p:cNvSpPr>
          <p:nvPr>
            <p:ph type="title"/>
          </p:nvPr>
        </p:nvSpPr>
        <p:spPr/>
        <p:txBody>
          <a:bodyPr/>
          <a:lstStyle/>
          <a:p>
            <a:r>
              <a:rPr lang="en-IN" dirty="0"/>
              <a:t>Manual vs. Automation Testing</a:t>
            </a:r>
            <a:br>
              <a:rPr lang="en-IN" dirty="0"/>
            </a:br>
            <a:endParaRPr lang="en-IN" dirty="0"/>
          </a:p>
        </p:txBody>
      </p:sp>
      <p:sp>
        <p:nvSpPr>
          <p:cNvPr id="3" name="Content Placeholder 2">
            <a:extLst>
              <a:ext uri="{FF2B5EF4-FFF2-40B4-BE49-F238E27FC236}">
                <a16:creationId xmlns:a16="http://schemas.microsoft.com/office/drawing/2014/main" id="{CC40DCE9-489D-11D9-3DD2-A1D44CE1650F}"/>
              </a:ext>
            </a:extLst>
          </p:cNvPr>
          <p:cNvSpPr>
            <a:spLocks noGrp="1"/>
          </p:cNvSpPr>
          <p:nvPr>
            <p:ph idx="1"/>
          </p:nvPr>
        </p:nvSpPr>
        <p:spPr/>
        <p:txBody>
          <a:bodyPr>
            <a:normAutofit fontScale="92500" lnSpcReduction="10000"/>
          </a:bodyPr>
          <a:lstStyle/>
          <a:p>
            <a:r>
              <a:rPr lang="en-IN" dirty="0"/>
              <a:t>Manual Testing: Performed by testers manually (Good for exploratory, usability &amp; ad-hoc testing)</a:t>
            </a:r>
          </a:p>
          <a:p>
            <a:r>
              <a:rPr lang="en-IN" dirty="0"/>
              <a:t>Automation Testing: Uses scripts/tools (Good for repetitive &amp; regression tests)</a:t>
            </a:r>
          </a:p>
          <a:p>
            <a:endParaRPr lang="en-IN" dirty="0"/>
          </a:p>
          <a:p>
            <a:r>
              <a:rPr lang="en-IN" dirty="0"/>
              <a:t>Popular Automation Tools:</a:t>
            </a:r>
          </a:p>
          <a:p>
            <a:r>
              <a:rPr lang="en-IN" dirty="0"/>
              <a:t>✔ Selenium (Web automation)</a:t>
            </a:r>
          </a:p>
          <a:p>
            <a:r>
              <a:rPr lang="en-IN" dirty="0"/>
              <a:t>✔ Cypress (Web testing)</a:t>
            </a:r>
          </a:p>
          <a:p>
            <a:r>
              <a:rPr lang="en-IN" dirty="0"/>
              <a:t>✔ Appium (Mobile automation)</a:t>
            </a:r>
          </a:p>
          <a:p>
            <a:r>
              <a:rPr lang="en-IN" dirty="0"/>
              <a:t>✔ JMeter (Performance testing)</a:t>
            </a:r>
          </a:p>
        </p:txBody>
      </p:sp>
    </p:spTree>
    <p:extLst>
      <p:ext uri="{BB962C8B-B14F-4D97-AF65-F5344CB8AC3E}">
        <p14:creationId xmlns:p14="http://schemas.microsoft.com/office/powerpoint/2010/main" val="384502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0ED4-A676-507D-AC42-828639D456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FF2514-EA52-9074-0C79-53DD859A7BE9}"/>
              </a:ext>
            </a:extLst>
          </p:cNvPr>
          <p:cNvSpPr>
            <a:spLocks noGrp="1"/>
          </p:cNvSpPr>
          <p:nvPr>
            <p:ph idx="1"/>
          </p:nvPr>
        </p:nvSpPr>
        <p:spPr/>
        <p:txBody>
          <a:bodyPr>
            <a:normAutofit fontScale="77500" lnSpcReduction="20000"/>
          </a:bodyPr>
          <a:lstStyle/>
          <a:p>
            <a:r>
              <a:rPr lang="en-US" dirty="0"/>
              <a:t>Define Software Testing</a:t>
            </a:r>
          </a:p>
          <a:p>
            <a:r>
              <a:rPr lang="en-US" dirty="0"/>
              <a:t> simple definition:</a:t>
            </a:r>
          </a:p>
          <a:p>
            <a:r>
              <a:rPr lang="en-US" dirty="0"/>
              <a:t> "Software testing is the process of evaluating a software application to detect and fix bugs, ensure quality, and verify that it meets requirements."</a:t>
            </a:r>
          </a:p>
          <a:p>
            <a:endParaRPr lang="en-US" dirty="0"/>
          </a:p>
          <a:p>
            <a:r>
              <a:rPr lang="en-US" dirty="0"/>
              <a:t> why testing is important:</a:t>
            </a:r>
          </a:p>
          <a:p>
            <a:endParaRPr lang="en-US" dirty="0"/>
          </a:p>
          <a:p>
            <a:r>
              <a:rPr lang="en-US" dirty="0"/>
              <a:t>Ensures Quality – Prevents failures in real-world usage.</a:t>
            </a:r>
          </a:p>
          <a:p>
            <a:endParaRPr lang="en-US" dirty="0"/>
          </a:p>
          <a:p>
            <a:r>
              <a:rPr lang="en-US" dirty="0"/>
              <a:t>Saves Costs – Fixing bugs early is cheaper than fixing them later.</a:t>
            </a:r>
          </a:p>
          <a:p>
            <a:endParaRPr lang="en-US" dirty="0"/>
          </a:p>
          <a:p>
            <a:r>
              <a:rPr lang="en-US" dirty="0"/>
              <a:t>Builds User Trust – A well-tested software gives a good user experience.</a:t>
            </a:r>
            <a:endParaRPr lang="en-IN" dirty="0"/>
          </a:p>
        </p:txBody>
      </p:sp>
    </p:spTree>
    <p:extLst>
      <p:ext uri="{BB962C8B-B14F-4D97-AF65-F5344CB8AC3E}">
        <p14:creationId xmlns:p14="http://schemas.microsoft.com/office/powerpoint/2010/main" val="404928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61DE6-A2EC-E0E3-F7C0-7ABE98EC5E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67D6B3-5254-8195-0C8F-A32F1ECC76BC}"/>
              </a:ext>
            </a:extLst>
          </p:cNvPr>
          <p:cNvSpPr>
            <a:spLocks noGrp="1"/>
          </p:cNvSpPr>
          <p:nvPr>
            <p:ph idx="1"/>
          </p:nvPr>
        </p:nvSpPr>
        <p:spPr/>
        <p:txBody>
          <a:bodyPr/>
          <a:lstStyle/>
          <a:p>
            <a:r>
              <a:rPr lang="en-US" b="1" dirty="0"/>
              <a:t>Bug Life Cycle</a:t>
            </a:r>
          </a:p>
          <a:p>
            <a:r>
              <a:rPr lang="en-US" dirty="0"/>
              <a:t>Every defect found in testing goes through the following stages:</a:t>
            </a:r>
            <a:br>
              <a:rPr lang="en-US" dirty="0"/>
            </a:br>
            <a:r>
              <a:rPr lang="en-US" dirty="0"/>
              <a:t>🔹 </a:t>
            </a:r>
            <a:r>
              <a:rPr lang="en-US" b="1" dirty="0"/>
              <a:t>New</a:t>
            </a:r>
            <a:r>
              <a:rPr lang="en-US" dirty="0"/>
              <a:t> → </a:t>
            </a:r>
            <a:r>
              <a:rPr lang="en-US" b="1" dirty="0"/>
              <a:t>Assigned</a:t>
            </a:r>
            <a:r>
              <a:rPr lang="en-US" dirty="0"/>
              <a:t> → </a:t>
            </a:r>
            <a:r>
              <a:rPr lang="en-US" b="1" dirty="0"/>
              <a:t>In Progress</a:t>
            </a:r>
            <a:r>
              <a:rPr lang="en-US" dirty="0"/>
              <a:t> → </a:t>
            </a:r>
            <a:r>
              <a:rPr lang="en-US" b="1" dirty="0"/>
              <a:t>Fixed</a:t>
            </a:r>
            <a:r>
              <a:rPr lang="en-US" dirty="0"/>
              <a:t> → </a:t>
            </a:r>
            <a:r>
              <a:rPr lang="en-US" b="1" dirty="0"/>
              <a:t>Retested</a:t>
            </a:r>
            <a:r>
              <a:rPr lang="en-US" dirty="0"/>
              <a:t> → </a:t>
            </a:r>
            <a:r>
              <a:rPr lang="en-US" b="1" dirty="0"/>
              <a:t>Closed</a:t>
            </a:r>
            <a:endParaRPr lang="en-US" dirty="0"/>
          </a:p>
          <a:p>
            <a:endParaRPr lang="en-IN" dirty="0"/>
          </a:p>
        </p:txBody>
      </p:sp>
    </p:spTree>
    <p:extLst>
      <p:ext uri="{BB962C8B-B14F-4D97-AF65-F5344CB8AC3E}">
        <p14:creationId xmlns:p14="http://schemas.microsoft.com/office/powerpoint/2010/main" val="27722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A4B88-83FC-7D50-A532-00C945AA6A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018235-4ECF-883A-D13D-DE3B0B2EA0BE}"/>
              </a:ext>
            </a:extLst>
          </p:cNvPr>
          <p:cNvSpPr>
            <a:spLocks noGrp="1"/>
          </p:cNvSpPr>
          <p:nvPr>
            <p:ph idx="1"/>
          </p:nvPr>
        </p:nvSpPr>
        <p:spPr/>
        <p:txBody>
          <a:bodyPr/>
          <a:lstStyle/>
          <a:p>
            <a:r>
              <a:rPr lang="en-US" b="1" dirty="0"/>
              <a:t>Importance of Software Testing</a:t>
            </a:r>
          </a:p>
          <a:p>
            <a:r>
              <a:rPr lang="en-US" dirty="0"/>
              <a:t>✔ Improves </a:t>
            </a:r>
            <a:r>
              <a:rPr lang="en-US" b="1" dirty="0"/>
              <a:t>software quality</a:t>
            </a:r>
            <a:br>
              <a:rPr lang="en-US" dirty="0"/>
            </a:br>
            <a:r>
              <a:rPr lang="en-US" dirty="0"/>
              <a:t>✔ Detects </a:t>
            </a:r>
            <a:r>
              <a:rPr lang="en-US" b="1" dirty="0"/>
              <a:t>bugs early</a:t>
            </a:r>
            <a:r>
              <a:rPr lang="en-US" dirty="0"/>
              <a:t> to save time &amp; cost</a:t>
            </a:r>
            <a:br>
              <a:rPr lang="en-US" dirty="0"/>
            </a:br>
            <a:r>
              <a:rPr lang="en-US" dirty="0"/>
              <a:t>✔ Ensures </a:t>
            </a:r>
            <a:r>
              <a:rPr lang="en-US" b="1" dirty="0"/>
              <a:t>security &amp; reliability</a:t>
            </a:r>
            <a:br>
              <a:rPr lang="en-US" dirty="0"/>
            </a:br>
            <a:r>
              <a:rPr lang="en-US" dirty="0"/>
              <a:t>✔ Enhances </a:t>
            </a:r>
            <a:r>
              <a:rPr lang="en-US" b="1" dirty="0"/>
              <a:t>user experience</a:t>
            </a:r>
            <a:endParaRPr lang="en-US" dirty="0"/>
          </a:p>
          <a:p>
            <a:endParaRPr lang="en-IN" dirty="0"/>
          </a:p>
        </p:txBody>
      </p:sp>
    </p:spTree>
    <p:extLst>
      <p:ext uri="{BB962C8B-B14F-4D97-AF65-F5344CB8AC3E}">
        <p14:creationId xmlns:p14="http://schemas.microsoft.com/office/powerpoint/2010/main" val="4224422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3DC8-481A-C56B-91BA-D5E1A29F48D2}"/>
              </a:ext>
            </a:extLst>
          </p:cNvPr>
          <p:cNvSpPr>
            <a:spLocks noGrp="1"/>
          </p:cNvSpPr>
          <p:nvPr>
            <p:ph type="title"/>
          </p:nvPr>
        </p:nvSpPr>
        <p:spPr/>
        <p:txBody>
          <a:bodyPr/>
          <a:lstStyle/>
          <a:p>
            <a:r>
              <a:rPr lang="en-US" dirty="0"/>
              <a:t>Different Levels of Software Testing</a:t>
            </a:r>
            <a:br>
              <a:rPr lang="en-IN" dirty="0"/>
            </a:br>
            <a:endParaRPr lang="en-IN" dirty="0"/>
          </a:p>
        </p:txBody>
      </p:sp>
      <p:sp>
        <p:nvSpPr>
          <p:cNvPr id="3" name="Content Placeholder 2">
            <a:extLst>
              <a:ext uri="{FF2B5EF4-FFF2-40B4-BE49-F238E27FC236}">
                <a16:creationId xmlns:a16="http://schemas.microsoft.com/office/drawing/2014/main" id="{9A82FD4E-5E85-18BB-09B4-F568773EE4BE}"/>
              </a:ext>
            </a:extLst>
          </p:cNvPr>
          <p:cNvSpPr>
            <a:spLocks noGrp="1"/>
          </p:cNvSpPr>
          <p:nvPr>
            <p:ph idx="1"/>
          </p:nvPr>
        </p:nvSpPr>
        <p:spPr/>
        <p:txBody>
          <a:bodyPr/>
          <a:lstStyle/>
          <a:p>
            <a:r>
              <a:rPr lang="en-US" dirty="0"/>
              <a:t>Software testing is conducted at </a:t>
            </a:r>
            <a:r>
              <a:rPr lang="en-US" b="1" dirty="0"/>
              <a:t>multiple levels</a:t>
            </a:r>
            <a:r>
              <a:rPr lang="en-US" dirty="0"/>
              <a:t> to ensure the quality, functionality, and performance of an application. The main </a:t>
            </a:r>
            <a:r>
              <a:rPr lang="en-US" b="1" dirty="0"/>
              <a:t>four levels of testing</a:t>
            </a:r>
            <a:r>
              <a:rPr lang="en-US" dirty="0"/>
              <a:t> are:</a:t>
            </a:r>
          </a:p>
          <a:p>
            <a:r>
              <a:rPr lang="en-US" dirty="0"/>
              <a:t>1️⃣ </a:t>
            </a:r>
            <a:r>
              <a:rPr lang="en-US" b="1" dirty="0"/>
              <a:t>Unit Testing</a:t>
            </a:r>
            <a:r>
              <a:rPr lang="en-US" dirty="0"/>
              <a:t> (Testing individual components)</a:t>
            </a:r>
            <a:br>
              <a:rPr lang="en-US" dirty="0"/>
            </a:br>
            <a:r>
              <a:rPr lang="en-US" dirty="0"/>
              <a:t>2️⃣ </a:t>
            </a:r>
            <a:r>
              <a:rPr lang="en-US" b="1" dirty="0"/>
              <a:t>Integration Testing</a:t>
            </a:r>
            <a:r>
              <a:rPr lang="en-US" dirty="0"/>
              <a:t> (Testing interactions between components)</a:t>
            </a:r>
            <a:br>
              <a:rPr lang="en-US" dirty="0"/>
            </a:br>
            <a:r>
              <a:rPr lang="en-US" dirty="0"/>
              <a:t>3️⃣ </a:t>
            </a:r>
            <a:r>
              <a:rPr lang="en-US" b="1" dirty="0"/>
              <a:t>System Testing</a:t>
            </a:r>
            <a:r>
              <a:rPr lang="en-US" dirty="0"/>
              <a:t> (Testing the entire application)</a:t>
            </a:r>
            <a:br>
              <a:rPr lang="en-US" dirty="0"/>
            </a:br>
            <a:r>
              <a:rPr lang="en-US" dirty="0"/>
              <a:t>4️⃣ </a:t>
            </a:r>
            <a:r>
              <a:rPr lang="en-US" b="1" dirty="0"/>
              <a:t>Acceptance Testing</a:t>
            </a:r>
            <a:r>
              <a:rPr lang="en-US" dirty="0"/>
              <a:t> (Validating with end-users or clients)</a:t>
            </a:r>
          </a:p>
          <a:p>
            <a:endParaRPr lang="en-IN" dirty="0"/>
          </a:p>
        </p:txBody>
      </p:sp>
    </p:spTree>
    <p:extLst>
      <p:ext uri="{BB962C8B-B14F-4D97-AF65-F5344CB8AC3E}">
        <p14:creationId xmlns:p14="http://schemas.microsoft.com/office/powerpoint/2010/main" val="4214605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06D91-8C75-19C2-AA58-51CB5A6308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3737EC-F09C-3FCB-9F88-6145941041C5}"/>
              </a:ext>
            </a:extLst>
          </p:cNvPr>
          <p:cNvSpPr>
            <a:spLocks noGrp="1"/>
          </p:cNvSpPr>
          <p:nvPr>
            <p:ph idx="1"/>
          </p:nvPr>
        </p:nvSpPr>
        <p:spPr/>
        <p:txBody>
          <a:bodyPr/>
          <a:lstStyle/>
          <a:p>
            <a:r>
              <a:rPr lang="en-US" dirty="0"/>
              <a:t>Unit Testing (Lowest Level of Testing)</a:t>
            </a:r>
          </a:p>
          <a:p>
            <a:r>
              <a:rPr lang="en-US" dirty="0"/>
              <a:t>What is it?</a:t>
            </a:r>
          </a:p>
          <a:p>
            <a:r>
              <a:rPr lang="en-US" dirty="0"/>
              <a:t>Tests individual components (functions, classes, modules).</a:t>
            </a:r>
          </a:p>
          <a:p>
            <a:r>
              <a:rPr lang="en-US" dirty="0"/>
              <a:t>Ensures that each unit works independently.</a:t>
            </a:r>
          </a:p>
          <a:p>
            <a:r>
              <a:rPr lang="en-US" dirty="0"/>
              <a:t>Performed by developers before integration.</a:t>
            </a:r>
            <a:endParaRPr lang="en-IN" dirty="0"/>
          </a:p>
        </p:txBody>
      </p:sp>
    </p:spTree>
    <p:extLst>
      <p:ext uri="{BB962C8B-B14F-4D97-AF65-F5344CB8AC3E}">
        <p14:creationId xmlns:p14="http://schemas.microsoft.com/office/powerpoint/2010/main" val="731497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60F8-6E21-9292-0607-A60DF518C8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54AD2D-29F2-5B74-4017-A54CA890B4CD}"/>
              </a:ext>
            </a:extLst>
          </p:cNvPr>
          <p:cNvSpPr>
            <a:spLocks noGrp="1"/>
          </p:cNvSpPr>
          <p:nvPr>
            <p:ph idx="1"/>
          </p:nvPr>
        </p:nvSpPr>
        <p:spPr/>
        <p:txBody>
          <a:bodyPr/>
          <a:lstStyle/>
          <a:p>
            <a:r>
              <a:rPr lang="en-US" b="1" dirty="0"/>
              <a:t>What is Unit Testing?</a:t>
            </a:r>
          </a:p>
          <a:p>
            <a:r>
              <a:rPr lang="en-US" b="1" dirty="0"/>
              <a:t>Unit Testing</a:t>
            </a:r>
            <a:r>
              <a:rPr lang="en-US" dirty="0"/>
              <a:t> is a type of </a:t>
            </a:r>
            <a:r>
              <a:rPr lang="en-US" b="1" dirty="0"/>
              <a:t>software testing</a:t>
            </a:r>
            <a:r>
              <a:rPr lang="en-US" dirty="0"/>
              <a:t> where individual components or modules of an application are tested in </a:t>
            </a:r>
            <a:r>
              <a:rPr lang="en-US" b="1" dirty="0"/>
              <a:t>isolation</a:t>
            </a:r>
            <a:r>
              <a:rPr lang="en-US" dirty="0"/>
              <a:t> to ensure they function correctly.</a:t>
            </a:r>
          </a:p>
          <a:p>
            <a:r>
              <a:rPr lang="en-US" dirty="0"/>
              <a:t>✅ It is performed </a:t>
            </a:r>
            <a:r>
              <a:rPr lang="en-US" b="1" dirty="0"/>
              <a:t>by developers</a:t>
            </a:r>
            <a:r>
              <a:rPr lang="en-US" dirty="0"/>
              <a:t> or testers during the </a:t>
            </a:r>
            <a:r>
              <a:rPr lang="en-US" b="1" dirty="0"/>
              <a:t>development phase</a:t>
            </a:r>
            <a:r>
              <a:rPr lang="en-US" dirty="0"/>
              <a:t>.</a:t>
            </a:r>
            <a:br>
              <a:rPr lang="en-US" dirty="0"/>
            </a:br>
            <a:r>
              <a:rPr lang="en-US" dirty="0"/>
              <a:t>✅ It helps in </a:t>
            </a:r>
            <a:r>
              <a:rPr lang="en-US" b="1" dirty="0"/>
              <a:t>early bug detection</a:t>
            </a:r>
            <a:r>
              <a:rPr lang="en-US" dirty="0"/>
              <a:t>, reducing cost &amp; effort in later stages.</a:t>
            </a:r>
          </a:p>
          <a:p>
            <a:endParaRPr lang="en-IN" dirty="0"/>
          </a:p>
        </p:txBody>
      </p:sp>
    </p:spTree>
    <p:extLst>
      <p:ext uri="{BB962C8B-B14F-4D97-AF65-F5344CB8AC3E}">
        <p14:creationId xmlns:p14="http://schemas.microsoft.com/office/powerpoint/2010/main" val="1667394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45FB5-FB08-BDC8-AD77-576EA01813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ECA021-E14D-AE11-A131-C8C073B2C1D4}"/>
              </a:ext>
            </a:extLst>
          </p:cNvPr>
          <p:cNvSpPr>
            <a:spLocks noGrp="1"/>
          </p:cNvSpPr>
          <p:nvPr>
            <p:ph idx="1"/>
          </p:nvPr>
        </p:nvSpPr>
        <p:spPr/>
        <p:txBody>
          <a:bodyPr/>
          <a:lstStyle/>
          <a:p>
            <a:r>
              <a:rPr lang="en-IN" b="1" dirty="0"/>
              <a:t>Why is Unit Testing Important?</a:t>
            </a:r>
          </a:p>
          <a:p>
            <a:r>
              <a:rPr lang="en-IN" dirty="0"/>
              <a:t>✔ Ensures each module works </a:t>
            </a:r>
            <a:r>
              <a:rPr lang="en-IN" b="1" dirty="0"/>
              <a:t>independently</a:t>
            </a:r>
            <a:br>
              <a:rPr lang="en-IN" dirty="0"/>
            </a:br>
            <a:r>
              <a:rPr lang="en-IN" dirty="0"/>
              <a:t>✔ Catches </a:t>
            </a:r>
            <a:r>
              <a:rPr lang="en-IN" b="1" dirty="0"/>
              <a:t>bugs early</a:t>
            </a:r>
            <a:r>
              <a:rPr lang="en-IN" dirty="0"/>
              <a:t> in development</a:t>
            </a:r>
            <a:br>
              <a:rPr lang="en-IN" dirty="0"/>
            </a:br>
            <a:r>
              <a:rPr lang="en-IN" dirty="0"/>
              <a:t>✔ Makes </a:t>
            </a:r>
            <a:r>
              <a:rPr lang="en-IN" b="1" dirty="0"/>
              <a:t>debugging easier</a:t>
            </a:r>
            <a:br>
              <a:rPr lang="en-IN" dirty="0"/>
            </a:br>
            <a:r>
              <a:rPr lang="en-IN" dirty="0"/>
              <a:t>✔ Improves </a:t>
            </a:r>
            <a:r>
              <a:rPr lang="en-IN" b="1" dirty="0"/>
              <a:t>code quality</a:t>
            </a:r>
            <a:r>
              <a:rPr lang="en-IN" dirty="0"/>
              <a:t> and maintainability</a:t>
            </a:r>
            <a:br>
              <a:rPr lang="en-IN" dirty="0"/>
            </a:br>
            <a:r>
              <a:rPr lang="en-IN" dirty="0"/>
              <a:t>✔ Helps in </a:t>
            </a:r>
            <a:r>
              <a:rPr lang="en-IN" b="1" dirty="0"/>
              <a:t>refactoring &amp; scalability</a:t>
            </a:r>
            <a:endParaRPr lang="en-IN" dirty="0"/>
          </a:p>
          <a:p>
            <a:endParaRPr lang="en-IN" dirty="0"/>
          </a:p>
        </p:txBody>
      </p:sp>
    </p:spTree>
    <p:extLst>
      <p:ext uri="{BB962C8B-B14F-4D97-AF65-F5344CB8AC3E}">
        <p14:creationId xmlns:p14="http://schemas.microsoft.com/office/powerpoint/2010/main" val="174506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BD463-13C9-CC22-629D-3389BA9AAC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173D3B-D1CE-0090-D235-4654B68105BE}"/>
              </a:ext>
            </a:extLst>
          </p:cNvPr>
          <p:cNvSpPr>
            <a:spLocks noGrp="1"/>
          </p:cNvSpPr>
          <p:nvPr>
            <p:ph idx="1"/>
          </p:nvPr>
        </p:nvSpPr>
        <p:spPr/>
        <p:txBody>
          <a:bodyPr/>
          <a:lstStyle/>
          <a:p>
            <a:r>
              <a:rPr lang="en-US" b="1" dirty="0"/>
              <a:t>Unit Testing Process</a:t>
            </a:r>
          </a:p>
          <a:p>
            <a:r>
              <a:rPr lang="en-US" dirty="0"/>
              <a:t>1️⃣ </a:t>
            </a:r>
            <a:r>
              <a:rPr lang="en-US" b="1" dirty="0"/>
              <a:t>Write a Test Case</a:t>
            </a:r>
            <a:r>
              <a:rPr lang="en-US" dirty="0"/>
              <a:t> – Define inputs &amp; expected outputs.</a:t>
            </a:r>
            <a:br>
              <a:rPr lang="en-US" dirty="0"/>
            </a:br>
            <a:r>
              <a:rPr lang="en-US" dirty="0"/>
              <a:t>2️⃣ </a:t>
            </a:r>
            <a:r>
              <a:rPr lang="en-US" b="1" dirty="0"/>
              <a:t>Execute the Test</a:t>
            </a:r>
            <a:r>
              <a:rPr lang="en-US" dirty="0"/>
              <a:t> – Run the test to check if the function works.</a:t>
            </a:r>
            <a:br>
              <a:rPr lang="en-US" dirty="0"/>
            </a:br>
            <a:r>
              <a:rPr lang="en-US" dirty="0"/>
              <a:t>3️⃣ </a:t>
            </a:r>
            <a:r>
              <a:rPr lang="en-US" b="1" dirty="0"/>
              <a:t>Check Results</a:t>
            </a:r>
            <a:r>
              <a:rPr lang="en-US" dirty="0"/>
              <a:t> – Compare actual vs. expected output.</a:t>
            </a:r>
            <a:br>
              <a:rPr lang="en-US" dirty="0"/>
            </a:br>
            <a:r>
              <a:rPr lang="en-US" dirty="0"/>
              <a:t>4️⃣ </a:t>
            </a:r>
            <a:r>
              <a:rPr lang="en-US" b="1" dirty="0"/>
              <a:t>Fix Bugs</a:t>
            </a:r>
            <a:r>
              <a:rPr lang="en-US" dirty="0"/>
              <a:t> – If the test fails, fix the function &amp; retest.</a:t>
            </a:r>
            <a:br>
              <a:rPr lang="en-US" dirty="0"/>
            </a:br>
            <a:r>
              <a:rPr lang="en-US" dirty="0"/>
              <a:t>5️⃣ </a:t>
            </a:r>
            <a:r>
              <a:rPr lang="en-US" b="1" dirty="0"/>
              <a:t>Repeat</a:t>
            </a:r>
            <a:r>
              <a:rPr lang="en-US" dirty="0"/>
              <a:t> – Keep testing after every small change.</a:t>
            </a:r>
          </a:p>
          <a:p>
            <a:endParaRPr lang="en-IN" dirty="0"/>
          </a:p>
        </p:txBody>
      </p:sp>
    </p:spTree>
    <p:extLst>
      <p:ext uri="{BB962C8B-B14F-4D97-AF65-F5344CB8AC3E}">
        <p14:creationId xmlns:p14="http://schemas.microsoft.com/office/powerpoint/2010/main" val="3834557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112BD-F74C-021B-607B-D2DDE1FA4AAC}"/>
              </a:ext>
            </a:extLst>
          </p:cNvPr>
          <p:cNvSpPr>
            <a:spLocks noGrp="1"/>
          </p:cNvSpPr>
          <p:nvPr>
            <p:ph type="title"/>
          </p:nvPr>
        </p:nvSpPr>
        <p:spPr/>
        <p:txBody>
          <a:bodyPr/>
          <a:lstStyle/>
          <a:p>
            <a:r>
              <a:rPr lang="en-IN" dirty="0"/>
              <a:t>Unit Testing Frameworks &amp; Tools</a:t>
            </a:r>
          </a:p>
        </p:txBody>
      </p:sp>
      <p:pic>
        <p:nvPicPr>
          <p:cNvPr id="5" name="Content Placeholder 4">
            <a:extLst>
              <a:ext uri="{FF2B5EF4-FFF2-40B4-BE49-F238E27FC236}">
                <a16:creationId xmlns:a16="http://schemas.microsoft.com/office/drawing/2014/main" id="{F21A9ED1-29DC-1226-D4BC-A8D7DF88BA31}"/>
              </a:ext>
            </a:extLst>
          </p:cNvPr>
          <p:cNvPicPr>
            <a:picLocks noGrp="1" noChangeAspect="1"/>
          </p:cNvPicPr>
          <p:nvPr>
            <p:ph idx="1"/>
          </p:nvPr>
        </p:nvPicPr>
        <p:blipFill>
          <a:blip r:embed="rId2"/>
          <a:stretch>
            <a:fillRect/>
          </a:stretch>
        </p:blipFill>
        <p:spPr>
          <a:xfrm>
            <a:off x="1485900" y="2248694"/>
            <a:ext cx="9220200" cy="3505200"/>
          </a:xfrm>
        </p:spPr>
      </p:pic>
    </p:spTree>
    <p:extLst>
      <p:ext uri="{BB962C8B-B14F-4D97-AF65-F5344CB8AC3E}">
        <p14:creationId xmlns:p14="http://schemas.microsoft.com/office/powerpoint/2010/main" val="314004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E376C-FAED-ED5C-0AE4-FFE99EC547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807D64-885B-7BA7-FFC3-73BB1CE9F360}"/>
              </a:ext>
            </a:extLst>
          </p:cNvPr>
          <p:cNvSpPr>
            <a:spLocks noGrp="1"/>
          </p:cNvSpPr>
          <p:nvPr>
            <p:ph idx="1"/>
          </p:nvPr>
        </p:nvSpPr>
        <p:spPr/>
        <p:txBody>
          <a:bodyPr/>
          <a:lstStyle/>
          <a:p>
            <a:r>
              <a:rPr lang="en-US" dirty="0"/>
              <a:t>Testing a </a:t>
            </a:r>
            <a:r>
              <a:rPr lang="en-US" b="1" dirty="0"/>
              <a:t>login function</a:t>
            </a:r>
            <a:r>
              <a:rPr lang="en-US" dirty="0"/>
              <a:t> to check if it correctly validates user credentials.</a:t>
            </a:r>
            <a:endParaRPr lang="en-IN" dirty="0"/>
          </a:p>
        </p:txBody>
      </p:sp>
    </p:spTree>
    <p:extLst>
      <p:ext uri="{BB962C8B-B14F-4D97-AF65-F5344CB8AC3E}">
        <p14:creationId xmlns:p14="http://schemas.microsoft.com/office/powerpoint/2010/main" val="14483436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254C4-2588-76EC-CE50-5621965B48D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BFE9069-43BE-B89C-4F9A-4729EE6954C5}"/>
              </a:ext>
            </a:extLst>
          </p:cNvPr>
          <p:cNvPicPr>
            <a:picLocks noGrp="1" noChangeAspect="1"/>
          </p:cNvPicPr>
          <p:nvPr>
            <p:ph idx="1"/>
          </p:nvPr>
        </p:nvPicPr>
        <p:blipFill>
          <a:blip r:embed="rId2"/>
          <a:stretch>
            <a:fillRect/>
          </a:stretch>
        </p:blipFill>
        <p:spPr>
          <a:xfrm>
            <a:off x="1481137" y="2839244"/>
            <a:ext cx="9229725" cy="2324100"/>
          </a:xfrm>
        </p:spPr>
      </p:pic>
    </p:spTree>
    <p:extLst>
      <p:ext uri="{BB962C8B-B14F-4D97-AF65-F5344CB8AC3E}">
        <p14:creationId xmlns:p14="http://schemas.microsoft.com/office/powerpoint/2010/main" val="49656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3209-F20C-92CB-58A5-047AF7F1D70D}"/>
              </a:ext>
            </a:extLst>
          </p:cNvPr>
          <p:cNvSpPr>
            <a:spLocks noGrp="1"/>
          </p:cNvSpPr>
          <p:nvPr>
            <p:ph type="title"/>
          </p:nvPr>
        </p:nvSpPr>
        <p:spPr/>
        <p:txBody>
          <a:bodyPr/>
          <a:lstStyle/>
          <a:p>
            <a:pPr algn="ctr"/>
            <a:r>
              <a:rPr lang="en-IN" dirty="0"/>
              <a:t>Fundamentals of Software Testing</a:t>
            </a:r>
          </a:p>
        </p:txBody>
      </p:sp>
      <p:sp>
        <p:nvSpPr>
          <p:cNvPr id="3" name="Content Placeholder 2">
            <a:extLst>
              <a:ext uri="{FF2B5EF4-FFF2-40B4-BE49-F238E27FC236}">
                <a16:creationId xmlns:a16="http://schemas.microsoft.com/office/drawing/2014/main" id="{7749019F-5C4F-DF95-067E-3C064954E85D}"/>
              </a:ext>
            </a:extLst>
          </p:cNvPr>
          <p:cNvSpPr>
            <a:spLocks noGrp="1"/>
          </p:cNvSpPr>
          <p:nvPr>
            <p:ph idx="1"/>
          </p:nvPr>
        </p:nvSpPr>
        <p:spPr/>
        <p:txBody>
          <a:bodyPr>
            <a:normAutofit/>
          </a:bodyPr>
          <a:lstStyle/>
          <a:p>
            <a:r>
              <a:rPr lang="en-US" dirty="0"/>
              <a:t>Software testing is the process of verifying and validating a software application to check whether it:</a:t>
            </a:r>
          </a:p>
          <a:p>
            <a:r>
              <a:rPr lang="en-US" dirty="0"/>
              <a:t>Meets the specified requirements</a:t>
            </a:r>
          </a:p>
          <a:p>
            <a:r>
              <a:rPr lang="en-US" dirty="0"/>
              <a:t>Functions correctly without errors</a:t>
            </a:r>
          </a:p>
          <a:p>
            <a:r>
              <a:rPr lang="en-US" dirty="0"/>
              <a:t>Ensures reliability, performance, and security</a:t>
            </a:r>
          </a:p>
          <a:p>
            <a:endParaRPr lang="en-US" dirty="0"/>
          </a:p>
          <a:p>
            <a:endParaRPr lang="en-IN" dirty="0"/>
          </a:p>
        </p:txBody>
      </p:sp>
    </p:spTree>
    <p:extLst>
      <p:ext uri="{BB962C8B-B14F-4D97-AF65-F5344CB8AC3E}">
        <p14:creationId xmlns:p14="http://schemas.microsoft.com/office/powerpoint/2010/main" val="11356877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F7ADD-5DF8-7E84-E4D1-8B1E75646D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CBDEA6-83E5-A6B4-DCD1-FF44BCF4A5F1}"/>
              </a:ext>
            </a:extLst>
          </p:cNvPr>
          <p:cNvSpPr>
            <a:spLocks noGrp="1"/>
          </p:cNvSpPr>
          <p:nvPr>
            <p:ph idx="1"/>
          </p:nvPr>
        </p:nvSpPr>
        <p:spPr/>
        <p:txBody>
          <a:bodyPr/>
          <a:lstStyle/>
          <a:p>
            <a:r>
              <a:rPr lang="en-US" b="1" dirty="0"/>
              <a:t>Challenges in Unit Testing</a:t>
            </a:r>
          </a:p>
          <a:p>
            <a:r>
              <a:rPr lang="en-US" dirty="0"/>
              <a:t>⚠️ Difficult for </a:t>
            </a:r>
            <a:r>
              <a:rPr lang="en-US" b="1" dirty="0"/>
              <a:t>legacy code</a:t>
            </a:r>
            <a:r>
              <a:rPr lang="en-US" dirty="0"/>
              <a:t> without modularity</a:t>
            </a:r>
            <a:br>
              <a:rPr lang="en-US" dirty="0"/>
            </a:br>
            <a:r>
              <a:rPr lang="en-US" dirty="0"/>
              <a:t>⚠️ Hard to test </a:t>
            </a:r>
            <a:r>
              <a:rPr lang="en-US" b="1" dirty="0"/>
              <a:t>UI components</a:t>
            </a:r>
            <a:br>
              <a:rPr lang="en-US" dirty="0"/>
            </a:br>
            <a:r>
              <a:rPr lang="en-US" dirty="0"/>
              <a:t>⚠️ Time-consuming </a:t>
            </a:r>
            <a:r>
              <a:rPr lang="en-US" b="1" dirty="0"/>
              <a:t>if not automated</a:t>
            </a:r>
            <a:endParaRPr lang="en-US" dirty="0"/>
          </a:p>
          <a:p>
            <a:endParaRPr lang="en-IN" dirty="0"/>
          </a:p>
        </p:txBody>
      </p:sp>
    </p:spTree>
    <p:extLst>
      <p:ext uri="{BB962C8B-B14F-4D97-AF65-F5344CB8AC3E}">
        <p14:creationId xmlns:p14="http://schemas.microsoft.com/office/powerpoint/2010/main" val="3253867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E7BC-8F32-8F0F-AA29-D0BE1BA18F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7CF1E4-E373-291E-40F2-F0A7154ABDE5}"/>
              </a:ext>
            </a:extLst>
          </p:cNvPr>
          <p:cNvSpPr>
            <a:spLocks noGrp="1"/>
          </p:cNvSpPr>
          <p:nvPr>
            <p:ph idx="1"/>
          </p:nvPr>
        </p:nvSpPr>
        <p:spPr/>
        <p:txBody>
          <a:bodyPr/>
          <a:lstStyle/>
          <a:p>
            <a:r>
              <a:rPr lang="en-US" b="1" dirty="0"/>
              <a:t>Integration Testing</a:t>
            </a:r>
          </a:p>
          <a:p>
            <a:pPr>
              <a:buFont typeface="Arial" panose="020B0604020202020204" pitchFamily="34" charset="0"/>
              <a:buChar char="•"/>
            </a:pPr>
            <a:r>
              <a:rPr lang="en-US" dirty="0"/>
              <a:t>Tests how different </a:t>
            </a:r>
            <a:r>
              <a:rPr lang="en-US" b="1" dirty="0"/>
              <a:t>modules/components</a:t>
            </a:r>
            <a:r>
              <a:rPr lang="en-US" dirty="0"/>
              <a:t> interact with each other.</a:t>
            </a:r>
          </a:p>
          <a:p>
            <a:pPr>
              <a:buFont typeface="Arial" panose="020B0604020202020204" pitchFamily="34" charset="0"/>
              <a:buChar char="•"/>
            </a:pPr>
            <a:r>
              <a:rPr lang="en-US" dirty="0"/>
              <a:t>Detects issues in </a:t>
            </a:r>
            <a:r>
              <a:rPr lang="en-US" b="1" dirty="0"/>
              <a:t>data flow &amp; API communication</a:t>
            </a:r>
            <a:r>
              <a:rPr lang="en-US" dirty="0"/>
              <a:t>.</a:t>
            </a:r>
          </a:p>
          <a:p>
            <a:pPr>
              <a:buFont typeface="Arial" panose="020B0604020202020204" pitchFamily="34" charset="0"/>
              <a:buChar char="•"/>
            </a:pPr>
            <a:r>
              <a:rPr lang="en-US" dirty="0"/>
              <a:t>Performed </a:t>
            </a:r>
            <a:r>
              <a:rPr lang="en-US" b="1" dirty="0"/>
              <a:t>after unit testing</a:t>
            </a:r>
            <a:r>
              <a:rPr lang="en-US" dirty="0"/>
              <a:t>.</a:t>
            </a:r>
          </a:p>
          <a:p>
            <a:endParaRPr lang="en-IN" dirty="0"/>
          </a:p>
        </p:txBody>
      </p:sp>
    </p:spTree>
    <p:extLst>
      <p:ext uri="{BB962C8B-B14F-4D97-AF65-F5344CB8AC3E}">
        <p14:creationId xmlns:p14="http://schemas.microsoft.com/office/powerpoint/2010/main" val="2547175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77837-C1E6-0632-6F9E-F21DE80A29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EB3BC2-970E-0FB2-BE55-D15896B62CFE}"/>
              </a:ext>
            </a:extLst>
          </p:cNvPr>
          <p:cNvSpPr>
            <a:spLocks noGrp="1"/>
          </p:cNvSpPr>
          <p:nvPr>
            <p:ph idx="1"/>
          </p:nvPr>
        </p:nvSpPr>
        <p:spPr/>
        <p:txBody>
          <a:bodyPr/>
          <a:lstStyle/>
          <a:p>
            <a:r>
              <a:rPr lang="en-US" b="1" dirty="0"/>
              <a:t>Example:</a:t>
            </a:r>
          </a:p>
          <a:p>
            <a:r>
              <a:rPr lang="en-US" dirty="0"/>
              <a:t>Testing if a </a:t>
            </a:r>
            <a:r>
              <a:rPr lang="en-US" b="1" dirty="0"/>
              <a:t>payment gateway</a:t>
            </a:r>
            <a:r>
              <a:rPr lang="en-US" dirty="0"/>
              <a:t> correctly integrates with an </a:t>
            </a:r>
            <a:r>
              <a:rPr lang="en-US" b="1" dirty="0"/>
              <a:t>order system</a:t>
            </a:r>
            <a:r>
              <a:rPr lang="en-US" dirty="0"/>
              <a:t>.</a:t>
            </a:r>
          </a:p>
          <a:p>
            <a:endParaRPr lang="en-IN" dirty="0"/>
          </a:p>
        </p:txBody>
      </p:sp>
    </p:spTree>
    <p:extLst>
      <p:ext uri="{BB962C8B-B14F-4D97-AF65-F5344CB8AC3E}">
        <p14:creationId xmlns:p14="http://schemas.microsoft.com/office/powerpoint/2010/main" val="2706924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757EB-C937-B89D-7746-7D33374F3BF6}"/>
              </a:ext>
            </a:extLst>
          </p:cNvPr>
          <p:cNvSpPr>
            <a:spLocks noGrp="1"/>
          </p:cNvSpPr>
          <p:nvPr>
            <p:ph type="title"/>
          </p:nvPr>
        </p:nvSpPr>
        <p:spPr/>
        <p:txBody>
          <a:bodyPr/>
          <a:lstStyle/>
          <a:p>
            <a:pPr algn="ctr"/>
            <a:r>
              <a:rPr lang="en-US" b="1" dirty="0"/>
              <a:t>Types of Integration Testing:</a:t>
            </a:r>
            <a:br>
              <a:rPr lang="en-US" b="1" dirty="0"/>
            </a:br>
            <a:endParaRPr lang="en-IN" dirty="0"/>
          </a:p>
        </p:txBody>
      </p:sp>
      <p:sp>
        <p:nvSpPr>
          <p:cNvPr id="3" name="Content Placeholder 2">
            <a:extLst>
              <a:ext uri="{FF2B5EF4-FFF2-40B4-BE49-F238E27FC236}">
                <a16:creationId xmlns:a16="http://schemas.microsoft.com/office/drawing/2014/main" id="{E0AD31EE-0C3A-EA37-0835-0D98FDA32BC0}"/>
              </a:ext>
            </a:extLst>
          </p:cNvPr>
          <p:cNvSpPr>
            <a:spLocks noGrp="1"/>
          </p:cNvSpPr>
          <p:nvPr>
            <p:ph idx="1"/>
          </p:nvPr>
        </p:nvSpPr>
        <p:spPr/>
        <p:txBody>
          <a:bodyPr>
            <a:normAutofit fontScale="92500" lnSpcReduction="10000"/>
          </a:bodyPr>
          <a:lstStyle/>
          <a:p>
            <a:r>
              <a:rPr lang="en-US" dirty="0"/>
              <a:t>Integration Testing ensures that different modules or components of a software system work together correctly. It comes in different types based on how the components are combined and tested</a:t>
            </a:r>
            <a:endParaRPr lang="en-US" b="1" dirty="0"/>
          </a:p>
          <a:p>
            <a:r>
              <a:rPr lang="en-US" b="1" dirty="0"/>
              <a:t>Top-Down Testing:</a:t>
            </a:r>
            <a:r>
              <a:rPr lang="en-US" dirty="0"/>
              <a:t> Test </a:t>
            </a:r>
            <a:r>
              <a:rPr lang="en-US" b="1" dirty="0"/>
              <a:t>higher-level</a:t>
            </a:r>
            <a:r>
              <a:rPr lang="en-US" dirty="0"/>
              <a:t> modules first.</a:t>
            </a:r>
            <a:br>
              <a:rPr lang="en-US" dirty="0"/>
            </a:br>
            <a:r>
              <a:rPr lang="en-US" b="1" dirty="0"/>
              <a:t>Bottom-Up Testing:</a:t>
            </a:r>
            <a:r>
              <a:rPr lang="en-US" dirty="0"/>
              <a:t> Test </a:t>
            </a:r>
            <a:r>
              <a:rPr lang="en-US" b="1" dirty="0"/>
              <a:t>low-level</a:t>
            </a:r>
            <a:r>
              <a:rPr lang="en-US" dirty="0"/>
              <a:t> modules first.</a:t>
            </a:r>
            <a:br>
              <a:rPr lang="en-US" dirty="0"/>
            </a:br>
            <a:r>
              <a:rPr lang="en-US" b="1" dirty="0"/>
              <a:t>Big Bang Testing:</a:t>
            </a:r>
            <a:r>
              <a:rPr lang="en-US" dirty="0"/>
              <a:t> Test </a:t>
            </a:r>
            <a:r>
              <a:rPr lang="en-US" b="1" dirty="0"/>
              <a:t>all modules at once</a:t>
            </a:r>
            <a:r>
              <a:rPr lang="en-US" dirty="0"/>
              <a:t> (risky). </a:t>
            </a:r>
          </a:p>
          <a:p>
            <a:r>
              <a:rPr lang="en-US" b="1" dirty="0"/>
              <a:t>Incremental Testing:</a:t>
            </a:r>
            <a:r>
              <a:rPr lang="en-US" dirty="0"/>
              <a:t> Test </a:t>
            </a:r>
            <a:r>
              <a:rPr lang="en-US" b="1" dirty="0"/>
              <a:t>one module at a time</a:t>
            </a:r>
            <a:r>
              <a:rPr lang="en-US" dirty="0"/>
              <a:t>.</a:t>
            </a:r>
          </a:p>
          <a:p>
            <a:r>
              <a:rPr lang="en-US" b="1" dirty="0"/>
              <a:t> Tools:</a:t>
            </a:r>
          </a:p>
          <a:p>
            <a:pPr marL="0" indent="0">
              <a:buNone/>
            </a:pPr>
            <a:r>
              <a:rPr lang="en-US" dirty="0"/>
              <a:t> Postman (API Testing)</a:t>
            </a:r>
            <a:br>
              <a:rPr lang="en-US" dirty="0"/>
            </a:br>
            <a:r>
              <a:rPr lang="en-US" dirty="0"/>
              <a:t>SoapUI (Web Services Testing)</a:t>
            </a:r>
            <a:br>
              <a:rPr lang="en-US" dirty="0"/>
            </a:br>
            <a:r>
              <a:rPr lang="en-US" dirty="0"/>
              <a:t>JUnit (Java)</a:t>
            </a:r>
          </a:p>
          <a:p>
            <a:endParaRPr lang="en-IN" dirty="0"/>
          </a:p>
        </p:txBody>
      </p:sp>
    </p:spTree>
    <p:extLst>
      <p:ext uri="{BB962C8B-B14F-4D97-AF65-F5344CB8AC3E}">
        <p14:creationId xmlns:p14="http://schemas.microsoft.com/office/powerpoint/2010/main" val="25080401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5C97-FDF0-D4E2-5CEE-B161621AD8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677AEC-A48D-A1CD-334B-F38C23A21110}"/>
              </a:ext>
            </a:extLst>
          </p:cNvPr>
          <p:cNvSpPr>
            <a:spLocks noGrp="1"/>
          </p:cNvSpPr>
          <p:nvPr>
            <p:ph idx="1"/>
          </p:nvPr>
        </p:nvSpPr>
        <p:spPr/>
        <p:txBody>
          <a:bodyPr/>
          <a:lstStyle/>
          <a:p>
            <a:pPr>
              <a:buNone/>
            </a:pPr>
            <a:r>
              <a:rPr lang="en-US" b="1" dirty="0"/>
              <a:t>Big Bang Integration Testing</a:t>
            </a:r>
          </a:p>
          <a:p>
            <a:pPr>
              <a:buNone/>
            </a:pPr>
            <a:r>
              <a:rPr lang="en-US" dirty="0"/>
              <a:t>🔹 All modules are integrated simultaneously, and the entire system is tested as a whole.</a:t>
            </a:r>
            <a:br>
              <a:rPr lang="en-US" dirty="0"/>
            </a:br>
            <a:r>
              <a:rPr lang="en-US" dirty="0"/>
              <a:t>✔️ </a:t>
            </a:r>
            <a:r>
              <a:rPr lang="en-US" b="1" dirty="0"/>
              <a:t>Pros</a:t>
            </a:r>
            <a:r>
              <a:rPr lang="en-US" dirty="0"/>
              <a:t>: Simple and saves time in small projects.</a:t>
            </a:r>
            <a:br>
              <a:rPr lang="en-US" dirty="0"/>
            </a:br>
            <a:r>
              <a:rPr lang="en-US" dirty="0"/>
              <a:t>❌ </a:t>
            </a:r>
            <a:r>
              <a:rPr lang="en-US" b="1" dirty="0"/>
              <a:t>Cons</a:t>
            </a:r>
            <a:r>
              <a:rPr lang="en-US" dirty="0"/>
              <a:t>: Difficult to pinpoint errors, as everything is tested at once.</a:t>
            </a:r>
          </a:p>
          <a:p>
            <a:r>
              <a:rPr lang="en-US" dirty="0"/>
              <a:t>💡 </a:t>
            </a:r>
            <a:r>
              <a:rPr lang="en-US" b="1" dirty="0"/>
              <a:t>Example:</a:t>
            </a:r>
            <a:r>
              <a:rPr lang="en-US" dirty="0"/>
              <a:t> Testing a complete e-commerce system after integrating the cart, payment, and order modules all at once.</a:t>
            </a:r>
          </a:p>
          <a:p>
            <a:endParaRPr lang="en-IN" dirty="0"/>
          </a:p>
        </p:txBody>
      </p:sp>
    </p:spTree>
    <p:extLst>
      <p:ext uri="{BB962C8B-B14F-4D97-AF65-F5344CB8AC3E}">
        <p14:creationId xmlns:p14="http://schemas.microsoft.com/office/powerpoint/2010/main" val="26103097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B1167-0144-C88B-13BD-A5E2E16EE5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ABA66AD-2CCA-D1D6-E259-1BD25B57071E}"/>
              </a:ext>
            </a:extLst>
          </p:cNvPr>
          <p:cNvSpPr>
            <a:spLocks noGrp="1"/>
          </p:cNvSpPr>
          <p:nvPr>
            <p:ph idx="1"/>
          </p:nvPr>
        </p:nvSpPr>
        <p:spPr/>
        <p:txBody>
          <a:bodyPr/>
          <a:lstStyle/>
          <a:p>
            <a:pPr>
              <a:buNone/>
            </a:pPr>
            <a:r>
              <a:rPr lang="en-US" b="1" dirty="0"/>
              <a:t>Top-Down Integration Testing</a:t>
            </a:r>
          </a:p>
          <a:p>
            <a:pPr>
              <a:buNone/>
            </a:pPr>
            <a:r>
              <a:rPr lang="en-US" dirty="0"/>
              <a:t>🔹 Testing starts with the high-level modules and progresses down to the lower-level modules.</a:t>
            </a:r>
            <a:br>
              <a:rPr lang="en-US" dirty="0"/>
            </a:br>
            <a:r>
              <a:rPr lang="en-US" dirty="0"/>
              <a:t>🔹 Uses </a:t>
            </a:r>
            <a:r>
              <a:rPr lang="en-US" b="1" dirty="0"/>
              <a:t>stubs</a:t>
            </a:r>
            <a:r>
              <a:rPr lang="en-US" dirty="0"/>
              <a:t> (dummy modules) to simulate missing components.</a:t>
            </a:r>
          </a:p>
          <a:p>
            <a:pPr>
              <a:buNone/>
            </a:pPr>
            <a:r>
              <a:rPr lang="en-US" dirty="0"/>
              <a:t>✔️ </a:t>
            </a:r>
            <a:r>
              <a:rPr lang="en-US" b="1" dirty="0"/>
              <a:t>Pros</a:t>
            </a:r>
            <a:r>
              <a:rPr lang="en-US" dirty="0"/>
              <a:t>: Helps in early detection of design flaws.</a:t>
            </a:r>
            <a:br>
              <a:rPr lang="en-US" dirty="0"/>
            </a:br>
            <a:r>
              <a:rPr lang="en-US" dirty="0"/>
              <a:t>❌ </a:t>
            </a:r>
            <a:r>
              <a:rPr lang="en-US" b="1" dirty="0"/>
              <a:t>Cons</a:t>
            </a:r>
            <a:r>
              <a:rPr lang="en-US" dirty="0"/>
              <a:t>: Lower-level modules are not tested early.</a:t>
            </a:r>
          </a:p>
          <a:p>
            <a:r>
              <a:rPr lang="en-US" dirty="0"/>
              <a:t>💡 </a:t>
            </a:r>
            <a:r>
              <a:rPr lang="en-US" b="1" dirty="0"/>
              <a:t>Example:</a:t>
            </a:r>
            <a:r>
              <a:rPr lang="en-US" dirty="0"/>
              <a:t> Testing a banking app by first integrating the </a:t>
            </a:r>
            <a:r>
              <a:rPr lang="en-US" b="1" dirty="0"/>
              <a:t>dashboard module</a:t>
            </a:r>
            <a:r>
              <a:rPr lang="en-US" dirty="0"/>
              <a:t>, then adding the </a:t>
            </a:r>
            <a:r>
              <a:rPr lang="en-US" b="1" dirty="0"/>
              <a:t>transaction module</a:t>
            </a:r>
            <a:r>
              <a:rPr lang="en-US" dirty="0"/>
              <a:t>, and finally the </a:t>
            </a:r>
            <a:r>
              <a:rPr lang="en-US" b="1" dirty="0"/>
              <a:t>account details module</a:t>
            </a:r>
            <a:r>
              <a:rPr lang="en-US" dirty="0"/>
              <a:t>.</a:t>
            </a:r>
          </a:p>
          <a:p>
            <a:endParaRPr lang="en-IN" dirty="0"/>
          </a:p>
        </p:txBody>
      </p:sp>
    </p:spTree>
    <p:extLst>
      <p:ext uri="{BB962C8B-B14F-4D97-AF65-F5344CB8AC3E}">
        <p14:creationId xmlns:p14="http://schemas.microsoft.com/office/powerpoint/2010/main" val="6411367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F889-B002-D440-E30B-E6C44B25F2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2C769C-22B8-1747-F6D8-48D91D6BFECE}"/>
              </a:ext>
            </a:extLst>
          </p:cNvPr>
          <p:cNvSpPr>
            <a:spLocks noGrp="1"/>
          </p:cNvSpPr>
          <p:nvPr>
            <p:ph idx="1"/>
          </p:nvPr>
        </p:nvSpPr>
        <p:spPr/>
        <p:txBody>
          <a:bodyPr/>
          <a:lstStyle/>
          <a:p>
            <a:pPr>
              <a:buNone/>
            </a:pPr>
            <a:r>
              <a:rPr lang="en-US" b="1" dirty="0"/>
              <a:t>Bottom-Up Integration Testing</a:t>
            </a:r>
          </a:p>
          <a:p>
            <a:pPr>
              <a:buNone/>
            </a:pPr>
            <a:r>
              <a:rPr lang="en-US" dirty="0"/>
              <a:t>🔹 Testing begins with lower-level modules and moves up to higher-level modules.</a:t>
            </a:r>
            <a:br>
              <a:rPr lang="en-US" dirty="0"/>
            </a:br>
            <a:r>
              <a:rPr lang="en-US" dirty="0"/>
              <a:t>🔹 Uses </a:t>
            </a:r>
            <a:r>
              <a:rPr lang="en-US" b="1" dirty="0"/>
              <a:t>drivers</a:t>
            </a:r>
            <a:r>
              <a:rPr lang="en-US" dirty="0"/>
              <a:t> (temporary programs) to simulate higher-level components.</a:t>
            </a:r>
          </a:p>
          <a:p>
            <a:pPr>
              <a:buNone/>
            </a:pPr>
            <a:r>
              <a:rPr lang="en-US" dirty="0"/>
              <a:t>✔️ </a:t>
            </a:r>
            <a:r>
              <a:rPr lang="en-US" b="1" dirty="0"/>
              <a:t>Pros</a:t>
            </a:r>
            <a:r>
              <a:rPr lang="en-US" dirty="0"/>
              <a:t>: Critical components are tested early.</a:t>
            </a:r>
            <a:br>
              <a:rPr lang="en-US" dirty="0"/>
            </a:br>
            <a:r>
              <a:rPr lang="en-US" dirty="0"/>
              <a:t>❌ </a:t>
            </a:r>
            <a:r>
              <a:rPr lang="en-US" b="1" dirty="0"/>
              <a:t>Cons</a:t>
            </a:r>
            <a:r>
              <a:rPr lang="en-US" dirty="0"/>
              <a:t>: GUI-related issues may be discovered late.</a:t>
            </a:r>
          </a:p>
          <a:p>
            <a:r>
              <a:rPr lang="en-US" dirty="0"/>
              <a:t>💡 </a:t>
            </a:r>
            <a:r>
              <a:rPr lang="en-US" b="1" dirty="0"/>
              <a:t>Example:</a:t>
            </a:r>
            <a:r>
              <a:rPr lang="en-US" dirty="0"/>
              <a:t> In a hospital management system, first testing the </a:t>
            </a:r>
            <a:r>
              <a:rPr lang="en-US" b="1" dirty="0"/>
              <a:t>database module</a:t>
            </a:r>
            <a:r>
              <a:rPr lang="en-US" dirty="0"/>
              <a:t>, then integrating the </a:t>
            </a:r>
            <a:r>
              <a:rPr lang="en-US" b="1" dirty="0"/>
              <a:t>patient management system</a:t>
            </a:r>
            <a:r>
              <a:rPr lang="en-US" dirty="0"/>
              <a:t>, and finally linking it with the </a:t>
            </a:r>
            <a:r>
              <a:rPr lang="en-US" b="1" dirty="0"/>
              <a:t>hospital dashboard</a:t>
            </a:r>
            <a:r>
              <a:rPr lang="en-US" dirty="0"/>
              <a:t>.</a:t>
            </a:r>
          </a:p>
          <a:p>
            <a:endParaRPr lang="en-IN" dirty="0"/>
          </a:p>
        </p:txBody>
      </p:sp>
    </p:spTree>
    <p:extLst>
      <p:ext uri="{BB962C8B-B14F-4D97-AF65-F5344CB8AC3E}">
        <p14:creationId xmlns:p14="http://schemas.microsoft.com/office/powerpoint/2010/main" val="3000457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78D3D-AF1F-80E8-E081-09527C7739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43E23D-168F-1D42-A037-17B4BB564F2C}"/>
              </a:ext>
            </a:extLst>
          </p:cNvPr>
          <p:cNvSpPr>
            <a:spLocks noGrp="1"/>
          </p:cNvSpPr>
          <p:nvPr>
            <p:ph idx="1"/>
          </p:nvPr>
        </p:nvSpPr>
        <p:spPr/>
        <p:txBody>
          <a:bodyPr/>
          <a:lstStyle/>
          <a:p>
            <a:pPr>
              <a:buNone/>
            </a:pPr>
            <a:r>
              <a:rPr lang="en-US" b="1" dirty="0"/>
              <a:t>Sandwich (Hybrid) Integration Testing</a:t>
            </a:r>
          </a:p>
          <a:p>
            <a:pPr>
              <a:buNone/>
            </a:pPr>
            <a:r>
              <a:rPr lang="en-US" dirty="0"/>
              <a:t>🔹 A combination of </a:t>
            </a:r>
            <a:r>
              <a:rPr lang="en-US" b="1" dirty="0"/>
              <a:t>Top-Down</a:t>
            </a:r>
            <a:r>
              <a:rPr lang="en-US" dirty="0"/>
              <a:t> and </a:t>
            </a:r>
            <a:r>
              <a:rPr lang="en-US" b="1" dirty="0"/>
              <a:t>Bottom-Up</a:t>
            </a:r>
            <a:r>
              <a:rPr lang="en-US" dirty="0"/>
              <a:t> approaches.</a:t>
            </a:r>
            <a:br>
              <a:rPr lang="en-US" dirty="0"/>
            </a:br>
            <a:r>
              <a:rPr lang="en-US" dirty="0"/>
              <a:t>🔹 Testing happens at both the top and bottom levels simultaneously, meeting in the middle.</a:t>
            </a:r>
          </a:p>
          <a:p>
            <a:pPr>
              <a:buNone/>
            </a:pPr>
            <a:r>
              <a:rPr lang="en-US" dirty="0"/>
              <a:t>✔️ </a:t>
            </a:r>
            <a:r>
              <a:rPr lang="en-US" b="1" dirty="0"/>
              <a:t>Pros</a:t>
            </a:r>
            <a:r>
              <a:rPr lang="en-US" dirty="0"/>
              <a:t>: Faster testing with the advantages of both approaches.</a:t>
            </a:r>
            <a:br>
              <a:rPr lang="en-US" dirty="0"/>
            </a:br>
            <a:r>
              <a:rPr lang="en-US" dirty="0"/>
              <a:t>❌ </a:t>
            </a:r>
            <a:r>
              <a:rPr lang="en-US" b="1" dirty="0"/>
              <a:t>Cons</a:t>
            </a:r>
            <a:r>
              <a:rPr lang="en-US" dirty="0"/>
              <a:t>: Can be complex and resource-intensive.</a:t>
            </a:r>
          </a:p>
          <a:p>
            <a:r>
              <a:rPr lang="en-US" dirty="0"/>
              <a:t>💡 </a:t>
            </a:r>
            <a:r>
              <a:rPr lang="en-US" b="1" dirty="0"/>
              <a:t>Example:</a:t>
            </a:r>
            <a:r>
              <a:rPr lang="en-US" dirty="0"/>
              <a:t> In a banking system, testing both the </a:t>
            </a:r>
            <a:r>
              <a:rPr lang="en-US" b="1" dirty="0"/>
              <a:t>user interface</a:t>
            </a:r>
            <a:r>
              <a:rPr lang="en-US" dirty="0"/>
              <a:t> and </a:t>
            </a:r>
            <a:r>
              <a:rPr lang="en-US" b="1" dirty="0"/>
              <a:t>backend transactions</a:t>
            </a:r>
            <a:r>
              <a:rPr lang="en-US" dirty="0"/>
              <a:t> simultaneously before linking them together.</a:t>
            </a:r>
          </a:p>
          <a:p>
            <a:endParaRPr lang="en-IN" dirty="0"/>
          </a:p>
        </p:txBody>
      </p:sp>
    </p:spTree>
    <p:extLst>
      <p:ext uri="{BB962C8B-B14F-4D97-AF65-F5344CB8AC3E}">
        <p14:creationId xmlns:p14="http://schemas.microsoft.com/office/powerpoint/2010/main" val="28055339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0D8D-719E-D5AB-9AF4-69B6838FB9B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8C506A-2945-0DA6-80B2-CB51BB6685AE}"/>
              </a:ext>
            </a:extLst>
          </p:cNvPr>
          <p:cNvSpPr>
            <a:spLocks noGrp="1"/>
          </p:cNvSpPr>
          <p:nvPr>
            <p:ph idx="1"/>
          </p:nvPr>
        </p:nvSpPr>
        <p:spPr/>
        <p:txBody>
          <a:bodyPr/>
          <a:lstStyle/>
          <a:p>
            <a:pPr>
              <a:buNone/>
            </a:pPr>
            <a:r>
              <a:rPr lang="en-US" b="1" dirty="0"/>
              <a:t>Incremental Integration Testing</a:t>
            </a:r>
          </a:p>
          <a:p>
            <a:pPr>
              <a:buNone/>
            </a:pPr>
            <a:r>
              <a:rPr lang="en-US" dirty="0"/>
              <a:t>🔹 Modules are tested </a:t>
            </a:r>
            <a:r>
              <a:rPr lang="en-US" b="1" dirty="0"/>
              <a:t>one by one</a:t>
            </a:r>
            <a:r>
              <a:rPr lang="en-US" dirty="0"/>
              <a:t> and integrated gradually.</a:t>
            </a:r>
            <a:br>
              <a:rPr lang="en-US" dirty="0"/>
            </a:br>
            <a:r>
              <a:rPr lang="en-US" dirty="0"/>
              <a:t>🔹 Bugs are fixed after each integration step.</a:t>
            </a:r>
          </a:p>
          <a:p>
            <a:pPr>
              <a:buNone/>
            </a:pPr>
            <a:r>
              <a:rPr lang="en-US" dirty="0"/>
              <a:t>✔️ </a:t>
            </a:r>
            <a:r>
              <a:rPr lang="en-US" b="1" dirty="0"/>
              <a:t>Pros</a:t>
            </a:r>
            <a:r>
              <a:rPr lang="en-US" dirty="0"/>
              <a:t>: Easier to identify defects.</a:t>
            </a:r>
            <a:br>
              <a:rPr lang="en-US" dirty="0"/>
            </a:br>
            <a:r>
              <a:rPr lang="en-US" dirty="0"/>
              <a:t>❌ </a:t>
            </a:r>
            <a:r>
              <a:rPr lang="en-US" b="1" dirty="0"/>
              <a:t>Cons</a:t>
            </a:r>
            <a:r>
              <a:rPr lang="en-US" dirty="0"/>
              <a:t>: Takes longer than Big Bang testing.</a:t>
            </a:r>
          </a:p>
          <a:p>
            <a:r>
              <a:rPr lang="en-US" dirty="0"/>
              <a:t>💡 </a:t>
            </a:r>
            <a:r>
              <a:rPr lang="en-US" b="1" dirty="0"/>
              <a:t>Example:</a:t>
            </a:r>
            <a:r>
              <a:rPr lang="en-US" dirty="0"/>
              <a:t> In a messaging app, first testing the </a:t>
            </a:r>
            <a:r>
              <a:rPr lang="en-US" b="1" dirty="0"/>
              <a:t>login module</a:t>
            </a:r>
            <a:r>
              <a:rPr lang="en-US" dirty="0"/>
              <a:t>, then adding the </a:t>
            </a:r>
            <a:r>
              <a:rPr lang="en-US" b="1" dirty="0"/>
              <a:t>chat feature</a:t>
            </a:r>
            <a:r>
              <a:rPr lang="en-US" dirty="0"/>
              <a:t>, and later integrating the </a:t>
            </a:r>
            <a:r>
              <a:rPr lang="en-US" b="1" dirty="0"/>
              <a:t>video call feature</a:t>
            </a:r>
            <a:r>
              <a:rPr lang="en-US" dirty="0"/>
              <a:t> step by step.</a:t>
            </a:r>
          </a:p>
          <a:p>
            <a:endParaRPr lang="en-IN" dirty="0"/>
          </a:p>
        </p:txBody>
      </p:sp>
    </p:spTree>
    <p:extLst>
      <p:ext uri="{BB962C8B-B14F-4D97-AF65-F5344CB8AC3E}">
        <p14:creationId xmlns:p14="http://schemas.microsoft.com/office/powerpoint/2010/main" val="42221868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F78F-5EE6-036E-1E58-83E76F6B35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483505-29F1-F93A-3961-3996FE1136F9}"/>
              </a:ext>
            </a:extLst>
          </p:cNvPr>
          <p:cNvSpPr>
            <a:spLocks noGrp="1"/>
          </p:cNvSpPr>
          <p:nvPr>
            <p:ph idx="1"/>
          </p:nvPr>
        </p:nvSpPr>
        <p:spPr/>
        <p:txBody>
          <a:bodyPr/>
          <a:lstStyle/>
          <a:p>
            <a:r>
              <a:rPr lang="en-US" dirty="0"/>
              <a:t>Each integration testing type is useful depending on the project size, complexity, and requirements. </a:t>
            </a:r>
            <a:r>
              <a:rPr lang="en-US" b="1"/>
              <a:t>Incremental testing</a:t>
            </a:r>
            <a:r>
              <a:rPr lang="en-US"/>
              <a:t> is commonly preferred as it allows early bug detection.</a:t>
            </a:r>
            <a:endParaRPr lang="en-IN"/>
          </a:p>
        </p:txBody>
      </p:sp>
    </p:spTree>
    <p:extLst>
      <p:ext uri="{BB962C8B-B14F-4D97-AF65-F5344CB8AC3E}">
        <p14:creationId xmlns:p14="http://schemas.microsoft.com/office/powerpoint/2010/main" val="2623164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2362-3B77-EFA4-C3E5-7D57D3323A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12D416-2395-7CCC-2C10-82EB6FDB4BA7}"/>
              </a:ext>
            </a:extLst>
          </p:cNvPr>
          <p:cNvSpPr>
            <a:spLocks noGrp="1"/>
          </p:cNvSpPr>
          <p:nvPr>
            <p:ph idx="1"/>
          </p:nvPr>
        </p:nvSpPr>
        <p:spPr/>
        <p:txBody>
          <a:bodyPr/>
          <a:lstStyle/>
          <a:p>
            <a:r>
              <a:rPr lang="en-US" dirty="0"/>
              <a:t>Verification vs. Validation:</a:t>
            </a:r>
          </a:p>
          <a:p>
            <a:r>
              <a:rPr lang="en-US" dirty="0"/>
              <a:t>Verification: Checking if the software is built correctly (Are we building the product right?)</a:t>
            </a:r>
          </a:p>
          <a:p>
            <a:r>
              <a:rPr lang="en-US" dirty="0"/>
              <a:t>Validation: Checking if the right software is built for the user (Are we building the right product?)</a:t>
            </a:r>
          </a:p>
          <a:p>
            <a:endParaRPr lang="en-IN" dirty="0"/>
          </a:p>
        </p:txBody>
      </p:sp>
    </p:spTree>
    <p:extLst>
      <p:ext uri="{BB962C8B-B14F-4D97-AF65-F5344CB8AC3E}">
        <p14:creationId xmlns:p14="http://schemas.microsoft.com/office/powerpoint/2010/main" val="10770234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F9AF-2F4E-FE2B-BB0B-82B4835EDF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65B03C-7550-D706-2894-F2F27A30E39A}"/>
              </a:ext>
            </a:extLst>
          </p:cNvPr>
          <p:cNvSpPr>
            <a:spLocks noGrp="1"/>
          </p:cNvSpPr>
          <p:nvPr>
            <p:ph idx="1"/>
          </p:nvPr>
        </p:nvSpPr>
        <p:spPr/>
        <p:txBody>
          <a:bodyPr/>
          <a:lstStyle/>
          <a:p>
            <a:pPr>
              <a:buNone/>
            </a:pPr>
            <a:r>
              <a:rPr lang="en-US" b="1" dirty="0"/>
              <a:t>Types of Integration Testing</a:t>
            </a:r>
          </a:p>
          <a:p>
            <a:r>
              <a:rPr lang="en-US" dirty="0"/>
              <a:t>Integration Testing ensures that different modules or components of a software system work together correctly. It comes in different types based on how the components are combined and tested.</a:t>
            </a:r>
          </a:p>
          <a:p>
            <a:endParaRPr lang="en-IN" dirty="0"/>
          </a:p>
        </p:txBody>
      </p:sp>
    </p:spTree>
    <p:extLst>
      <p:ext uri="{BB962C8B-B14F-4D97-AF65-F5344CB8AC3E}">
        <p14:creationId xmlns:p14="http://schemas.microsoft.com/office/powerpoint/2010/main" val="29151049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98B4-D65C-D309-4C3F-C3D5D1CC5E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01F7FE-BF34-F6DE-787B-998186E89C62}"/>
              </a:ext>
            </a:extLst>
          </p:cNvPr>
          <p:cNvSpPr>
            <a:spLocks noGrp="1"/>
          </p:cNvSpPr>
          <p:nvPr>
            <p:ph idx="1"/>
          </p:nvPr>
        </p:nvSpPr>
        <p:spPr/>
        <p:txBody>
          <a:bodyPr/>
          <a:lstStyle/>
          <a:p>
            <a:r>
              <a:rPr lang="en-US" b="1" dirty="0"/>
              <a:t>System Testing</a:t>
            </a:r>
          </a:p>
          <a:p>
            <a:pPr>
              <a:buFont typeface="Arial" panose="020B0604020202020204" pitchFamily="34" charset="0"/>
              <a:buChar char="•"/>
            </a:pPr>
            <a:r>
              <a:rPr lang="en-US" dirty="0"/>
              <a:t>Tests the </a:t>
            </a:r>
            <a:r>
              <a:rPr lang="en-US" b="1" dirty="0"/>
              <a:t>entire application</a:t>
            </a:r>
            <a:r>
              <a:rPr lang="en-US" dirty="0"/>
              <a:t> as a whole.</a:t>
            </a:r>
          </a:p>
          <a:p>
            <a:pPr>
              <a:buFont typeface="Arial" panose="020B0604020202020204" pitchFamily="34" charset="0"/>
              <a:buChar char="•"/>
            </a:pPr>
            <a:r>
              <a:rPr lang="en-US" dirty="0"/>
              <a:t>Ensures the system meets functional and non-functional requirements.</a:t>
            </a:r>
          </a:p>
          <a:p>
            <a:pPr>
              <a:buFont typeface="Arial" panose="020B0604020202020204" pitchFamily="34" charset="0"/>
              <a:buChar char="•"/>
            </a:pPr>
            <a:r>
              <a:rPr lang="en-US" dirty="0"/>
              <a:t>Performed by </a:t>
            </a:r>
            <a:r>
              <a:rPr lang="en-US" b="1" dirty="0"/>
              <a:t>QA testers</a:t>
            </a:r>
            <a:r>
              <a:rPr lang="en-US" dirty="0"/>
              <a:t>.</a:t>
            </a:r>
          </a:p>
          <a:p>
            <a:endParaRPr lang="en-IN" dirty="0"/>
          </a:p>
        </p:txBody>
      </p:sp>
    </p:spTree>
    <p:extLst>
      <p:ext uri="{BB962C8B-B14F-4D97-AF65-F5344CB8AC3E}">
        <p14:creationId xmlns:p14="http://schemas.microsoft.com/office/powerpoint/2010/main" val="9092237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F1E2-177A-61D8-B9BF-1B48A38ED5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08D5D7-C53E-B0E4-C6BF-B492F6990FFC}"/>
              </a:ext>
            </a:extLst>
          </p:cNvPr>
          <p:cNvSpPr>
            <a:spLocks noGrp="1"/>
          </p:cNvSpPr>
          <p:nvPr>
            <p:ph idx="1"/>
          </p:nvPr>
        </p:nvSpPr>
        <p:spPr/>
        <p:txBody>
          <a:bodyPr/>
          <a:lstStyle/>
          <a:p>
            <a:r>
              <a:rPr lang="en-US" b="1" dirty="0"/>
              <a:t>Example:</a:t>
            </a:r>
          </a:p>
          <a:p>
            <a:r>
              <a:rPr lang="en-US" dirty="0"/>
              <a:t>Testing an </a:t>
            </a:r>
            <a:r>
              <a:rPr lang="en-US" b="1" dirty="0"/>
              <a:t>e-commerce website</a:t>
            </a:r>
            <a:r>
              <a:rPr lang="en-US" dirty="0"/>
              <a:t> to check:</a:t>
            </a:r>
            <a:br>
              <a:rPr lang="en-US" dirty="0"/>
            </a:br>
            <a:r>
              <a:rPr lang="en-US" dirty="0"/>
              <a:t>✔ Can users add/remove items from the cart?</a:t>
            </a:r>
            <a:br>
              <a:rPr lang="en-US" dirty="0"/>
            </a:br>
            <a:r>
              <a:rPr lang="en-US" dirty="0"/>
              <a:t>✔ Does the checkout process work correctly?</a:t>
            </a:r>
            <a:br>
              <a:rPr lang="en-US" dirty="0"/>
            </a:br>
            <a:r>
              <a:rPr lang="en-US" dirty="0"/>
              <a:t>✔ Is the website </a:t>
            </a:r>
            <a:r>
              <a:rPr lang="en-US" b="1" dirty="0"/>
              <a:t>responsive</a:t>
            </a:r>
            <a:r>
              <a:rPr lang="en-US" dirty="0"/>
              <a:t> on mobile &amp; desktop?</a:t>
            </a:r>
          </a:p>
          <a:p>
            <a:endParaRPr lang="en-IN" dirty="0"/>
          </a:p>
        </p:txBody>
      </p:sp>
    </p:spTree>
    <p:extLst>
      <p:ext uri="{BB962C8B-B14F-4D97-AF65-F5344CB8AC3E}">
        <p14:creationId xmlns:p14="http://schemas.microsoft.com/office/powerpoint/2010/main" val="12673809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671EF-3793-6077-D02A-7100B46092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6104A9-72D5-DA7C-E3DC-2C1625535DAA}"/>
              </a:ext>
            </a:extLst>
          </p:cNvPr>
          <p:cNvSpPr>
            <a:spLocks noGrp="1"/>
          </p:cNvSpPr>
          <p:nvPr>
            <p:ph idx="1"/>
          </p:nvPr>
        </p:nvSpPr>
        <p:spPr/>
        <p:txBody>
          <a:bodyPr/>
          <a:lstStyle/>
          <a:p>
            <a:r>
              <a:rPr lang="en-US" b="1" dirty="0"/>
              <a:t>Types of System Testing:</a:t>
            </a:r>
          </a:p>
          <a:p>
            <a:r>
              <a:rPr lang="en-US" dirty="0"/>
              <a:t>✔ </a:t>
            </a:r>
            <a:r>
              <a:rPr lang="en-US" b="1" dirty="0"/>
              <a:t>Functional Testing</a:t>
            </a:r>
            <a:r>
              <a:rPr lang="en-US" dirty="0"/>
              <a:t> – Verifies </a:t>
            </a:r>
            <a:r>
              <a:rPr lang="en-US" b="1" dirty="0"/>
              <a:t>business logic</a:t>
            </a:r>
            <a:r>
              <a:rPr lang="en-US" dirty="0"/>
              <a:t>.</a:t>
            </a:r>
            <a:br>
              <a:rPr lang="en-US" dirty="0"/>
            </a:br>
            <a:r>
              <a:rPr lang="en-US" dirty="0"/>
              <a:t>✔ </a:t>
            </a:r>
            <a:r>
              <a:rPr lang="en-US" b="1" dirty="0"/>
              <a:t>Non-Functional Testing</a:t>
            </a:r>
            <a:r>
              <a:rPr lang="en-US" dirty="0"/>
              <a:t> – Tests </a:t>
            </a:r>
            <a:r>
              <a:rPr lang="en-US" b="1" dirty="0"/>
              <a:t>performance, security, usability</a:t>
            </a:r>
            <a:r>
              <a:rPr lang="en-US" dirty="0"/>
              <a:t>.</a:t>
            </a:r>
          </a:p>
          <a:p>
            <a:endParaRPr lang="en-US" dirty="0"/>
          </a:p>
          <a:p>
            <a:endParaRPr lang="en-US" dirty="0"/>
          </a:p>
          <a:p>
            <a:r>
              <a:rPr lang="en-IN" b="1" dirty="0"/>
              <a:t>🛠 Tools:</a:t>
            </a:r>
          </a:p>
          <a:p>
            <a:r>
              <a:rPr lang="en-IN" dirty="0"/>
              <a:t>✅ Selenium (Web UI Automation)</a:t>
            </a:r>
            <a:br>
              <a:rPr lang="en-IN" dirty="0"/>
            </a:br>
            <a:r>
              <a:rPr lang="en-IN" dirty="0"/>
              <a:t>✅ JMeter (Performance Testing)</a:t>
            </a:r>
            <a:br>
              <a:rPr lang="en-IN" dirty="0"/>
            </a:br>
            <a:r>
              <a:rPr lang="en-IN" dirty="0"/>
              <a:t>✅ Appium (Mobile Testing)</a:t>
            </a:r>
          </a:p>
          <a:p>
            <a:endParaRPr lang="en-US" dirty="0"/>
          </a:p>
          <a:p>
            <a:endParaRPr lang="en-IN" dirty="0"/>
          </a:p>
        </p:txBody>
      </p:sp>
    </p:spTree>
    <p:extLst>
      <p:ext uri="{BB962C8B-B14F-4D97-AF65-F5344CB8AC3E}">
        <p14:creationId xmlns:p14="http://schemas.microsoft.com/office/powerpoint/2010/main" val="13598085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15CE-0975-5DE4-CC2A-C739D638BE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BE562A-A92E-AF1B-8DA8-C694B5EAC8FC}"/>
              </a:ext>
            </a:extLst>
          </p:cNvPr>
          <p:cNvSpPr>
            <a:spLocks noGrp="1"/>
          </p:cNvSpPr>
          <p:nvPr>
            <p:ph idx="1"/>
          </p:nvPr>
        </p:nvSpPr>
        <p:spPr/>
        <p:txBody>
          <a:bodyPr>
            <a:normAutofit fontScale="77500" lnSpcReduction="20000"/>
          </a:bodyPr>
          <a:lstStyle/>
          <a:p>
            <a:r>
              <a:rPr lang="en-US" b="1" dirty="0"/>
              <a:t>Acceptance Testing (Highest Level of Testing)</a:t>
            </a:r>
          </a:p>
          <a:p>
            <a:pPr>
              <a:buFont typeface="Arial" panose="020B0604020202020204" pitchFamily="34" charset="0"/>
              <a:buChar char="•"/>
            </a:pPr>
            <a:r>
              <a:rPr lang="en-US" dirty="0"/>
              <a:t>Ensures the software meets </a:t>
            </a:r>
            <a:r>
              <a:rPr lang="en-US" b="1" dirty="0"/>
              <a:t>business requirements</a:t>
            </a:r>
            <a:r>
              <a:rPr lang="en-US" dirty="0"/>
              <a:t>.</a:t>
            </a:r>
          </a:p>
          <a:p>
            <a:pPr>
              <a:buFont typeface="Arial" panose="020B0604020202020204" pitchFamily="34" charset="0"/>
              <a:buChar char="•"/>
            </a:pPr>
            <a:r>
              <a:rPr lang="en-US" dirty="0"/>
              <a:t>Performed by </a:t>
            </a:r>
            <a:r>
              <a:rPr lang="en-US" b="1" dirty="0"/>
              <a:t>end-users, clients, or stakeholders</a:t>
            </a:r>
            <a:r>
              <a:rPr lang="en-US" dirty="0"/>
              <a:t>.</a:t>
            </a:r>
          </a:p>
          <a:p>
            <a:pPr>
              <a:buFont typeface="Arial" panose="020B0604020202020204" pitchFamily="34" charset="0"/>
              <a:buChar char="•"/>
            </a:pPr>
            <a:r>
              <a:rPr lang="en-US" b="1" dirty="0"/>
              <a:t>Final step before deployment</a:t>
            </a:r>
            <a:r>
              <a:rPr lang="en-US" dirty="0"/>
              <a:t>.</a:t>
            </a:r>
          </a:p>
          <a:p>
            <a:r>
              <a:rPr lang="en-US" b="1" dirty="0"/>
              <a:t>✅ Types of Acceptance Testing:</a:t>
            </a:r>
          </a:p>
          <a:p>
            <a:br>
              <a:rPr lang="en-US" dirty="0"/>
            </a:br>
            <a:r>
              <a:rPr lang="en-US" dirty="0"/>
              <a:t>✔ </a:t>
            </a:r>
            <a:r>
              <a:rPr lang="en-US" b="1" dirty="0"/>
              <a:t>Alpha Testing:</a:t>
            </a:r>
            <a:r>
              <a:rPr lang="en-US" dirty="0"/>
              <a:t> Done </a:t>
            </a:r>
            <a:r>
              <a:rPr lang="en-US" b="1" dirty="0"/>
              <a:t>before</a:t>
            </a:r>
            <a:r>
              <a:rPr lang="en-US" dirty="0"/>
              <a:t> releasing to users.</a:t>
            </a:r>
            <a:br>
              <a:rPr lang="en-US" dirty="0"/>
            </a:br>
            <a:r>
              <a:rPr lang="en-US" dirty="0"/>
              <a:t>✔ </a:t>
            </a:r>
            <a:r>
              <a:rPr lang="en-US" b="1" dirty="0"/>
              <a:t>Beta Testing:</a:t>
            </a:r>
            <a:r>
              <a:rPr lang="en-US" dirty="0"/>
              <a:t> Done </a:t>
            </a:r>
            <a:r>
              <a:rPr lang="en-US" b="1" dirty="0"/>
              <a:t>after</a:t>
            </a:r>
            <a:r>
              <a:rPr lang="en-US" dirty="0"/>
              <a:t> releasing to a small group of users.</a:t>
            </a:r>
          </a:p>
          <a:p>
            <a:r>
              <a:rPr lang="en-US" b="1" dirty="0"/>
              <a:t>🛠 Example:</a:t>
            </a:r>
          </a:p>
          <a:p>
            <a:r>
              <a:rPr lang="en-US" dirty="0"/>
              <a:t>A retail company tests an </a:t>
            </a:r>
            <a:r>
              <a:rPr lang="en-US" b="1" dirty="0"/>
              <a:t>online shopping platform</a:t>
            </a:r>
            <a:r>
              <a:rPr lang="en-US" dirty="0"/>
              <a:t> before launching to customers.</a:t>
            </a:r>
          </a:p>
          <a:p>
            <a:r>
              <a:rPr lang="en-US" b="1" dirty="0"/>
              <a:t>🛠 Tools:</a:t>
            </a:r>
          </a:p>
          <a:p>
            <a:r>
              <a:rPr lang="en-US" dirty="0"/>
              <a:t>✅ TestRail (Test Case Management)</a:t>
            </a:r>
            <a:br>
              <a:rPr lang="en-US" dirty="0"/>
            </a:br>
            <a:r>
              <a:rPr lang="en-US" dirty="0"/>
              <a:t>✅ Jira (Bug Tracking)</a:t>
            </a:r>
          </a:p>
          <a:p>
            <a:endParaRPr lang="en-IN" dirty="0"/>
          </a:p>
        </p:txBody>
      </p:sp>
    </p:spTree>
    <p:extLst>
      <p:ext uri="{BB962C8B-B14F-4D97-AF65-F5344CB8AC3E}">
        <p14:creationId xmlns:p14="http://schemas.microsoft.com/office/powerpoint/2010/main" val="974875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CCF14-0493-6E28-DC7F-C1545775608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89EE68C-65C8-305F-30A5-9B6C695C84CD}"/>
              </a:ext>
            </a:extLst>
          </p:cNvPr>
          <p:cNvPicPr>
            <a:picLocks noGrp="1" noChangeAspect="1"/>
          </p:cNvPicPr>
          <p:nvPr>
            <p:ph idx="1"/>
          </p:nvPr>
        </p:nvPicPr>
        <p:blipFill>
          <a:blip r:embed="rId2"/>
          <a:stretch>
            <a:fillRect/>
          </a:stretch>
        </p:blipFill>
        <p:spPr>
          <a:xfrm>
            <a:off x="1171575" y="2558256"/>
            <a:ext cx="9848850" cy="2886075"/>
          </a:xfrm>
        </p:spPr>
      </p:pic>
    </p:spTree>
    <p:extLst>
      <p:ext uri="{BB962C8B-B14F-4D97-AF65-F5344CB8AC3E}">
        <p14:creationId xmlns:p14="http://schemas.microsoft.com/office/powerpoint/2010/main" val="1555601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3E9A-BD24-9F4E-803D-B31BAEF944F9}"/>
              </a:ext>
            </a:extLst>
          </p:cNvPr>
          <p:cNvSpPr>
            <a:spLocks noGrp="1"/>
          </p:cNvSpPr>
          <p:nvPr>
            <p:ph type="title"/>
          </p:nvPr>
        </p:nvSpPr>
        <p:spPr/>
        <p:txBody>
          <a:bodyPr/>
          <a:lstStyle/>
          <a:p>
            <a:pPr algn="ctr"/>
            <a:r>
              <a:rPr lang="en-US" dirty="0"/>
              <a:t>Software Testing Life Cycle (STLC)</a:t>
            </a:r>
            <a:endParaRPr lang="en-IN" dirty="0"/>
          </a:p>
        </p:txBody>
      </p:sp>
      <p:sp>
        <p:nvSpPr>
          <p:cNvPr id="3" name="Content Placeholder 2">
            <a:extLst>
              <a:ext uri="{FF2B5EF4-FFF2-40B4-BE49-F238E27FC236}">
                <a16:creationId xmlns:a16="http://schemas.microsoft.com/office/drawing/2014/main" id="{F61D337E-3B77-1479-6DB3-D4B6A6F6D6D3}"/>
              </a:ext>
            </a:extLst>
          </p:cNvPr>
          <p:cNvSpPr>
            <a:spLocks noGrp="1"/>
          </p:cNvSpPr>
          <p:nvPr>
            <p:ph idx="1"/>
          </p:nvPr>
        </p:nvSpPr>
        <p:spPr/>
        <p:txBody>
          <a:bodyPr>
            <a:normAutofit lnSpcReduction="10000"/>
          </a:bodyPr>
          <a:lstStyle/>
          <a:p>
            <a:endParaRPr lang="en-US" dirty="0"/>
          </a:p>
          <a:p>
            <a:r>
              <a:rPr lang="en-US" dirty="0"/>
              <a:t>1 Requirement Analysis</a:t>
            </a:r>
          </a:p>
          <a:p>
            <a:r>
              <a:rPr lang="en-US" dirty="0"/>
              <a:t>Understanding requirements</a:t>
            </a:r>
          </a:p>
          <a:p>
            <a:r>
              <a:rPr lang="en-US" dirty="0"/>
              <a:t>Identifying testable and non-testable requirements</a:t>
            </a:r>
          </a:p>
          <a:p>
            <a:endParaRPr lang="en-US" dirty="0"/>
          </a:p>
          <a:p>
            <a:r>
              <a:rPr lang="en-US" dirty="0"/>
              <a:t>2️ Test Planning</a:t>
            </a:r>
          </a:p>
          <a:p>
            <a:r>
              <a:rPr lang="en-US" dirty="0"/>
              <a:t>Defining test strategy</a:t>
            </a:r>
          </a:p>
          <a:p>
            <a:r>
              <a:rPr lang="en-US" dirty="0"/>
              <a:t>Selecting test tools</a:t>
            </a:r>
          </a:p>
          <a:p>
            <a:r>
              <a:rPr lang="en-US" dirty="0"/>
              <a:t>Estimating effort &amp; cost</a:t>
            </a:r>
            <a:endParaRPr lang="en-IN" dirty="0"/>
          </a:p>
        </p:txBody>
      </p:sp>
    </p:spTree>
    <p:extLst>
      <p:ext uri="{BB962C8B-B14F-4D97-AF65-F5344CB8AC3E}">
        <p14:creationId xmlns:p14="http://schemas.microsoft.com/office/powerpoint/2010/main" val="412757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51F7-4BAC-9220-87C2-01C1FA1882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C1FB977-E3BE-C04D-6D60-BF869033A90A}"/>
              </a:ext>
            </a:extLst>
          </p:cNvPr>
          <p:cNvSpPr>
            <a:spLocks noGrp="1"/>
          </p:cNvSpPr>
          <p:nvPr>
            <p:ph idx="1"/>
          </p:nvPr>
        </p:nvSpPr>
        <p:spPr/>
        <p:txBody>
          <a:bodyPr/>
          <a:lstStyle/>
          <a:p>
            <a:r>
              <a:rPr lang="en-US" dirty="0"/>
              <a:t>3 Test Case Development</a:t>
            </a:r>
          </a:p>
          <a:p>
            <a:r>
              <a:rPr lang="en-US" dirty="0"/>
              <a:t>Writing test cases &amp; test scripts</a:t>
            </a:r>
          </a:p>
          <a:p>
            <a:r>
              <a:rPr lang="en-US" dirty="0"/>
              <a:t>Creating test data</a:t>
            </a:r>
          </a:p>
          <a:p>
            <a:endParaRPr lang="en-US" dirty="0"/>
          </a:p>
          <a:p>
            <a:r>
              <a:rPr lang="en-US" dirty="0"/>
              <a:t>4️ Test Environment Setup</a:t>
            </a:r>
          </a:p>
          <a:p>
            <a:r>
              <a:rPr lang="en-US" dirty="0"/>
              <a:t>Setting up software, hardware, and network configurations</a:t>
            </a:r>
            <a:endParaRPr lang="en-IN" dirty="0"/>
          </a:p>
        </p:txBody>
      </p:sp>
    </p:spTree>
    <p:extLst>
      <p:ext uri="{BB962C8B-B14F-4D97-AF65-F5344CB8AC3E}">
        <p14:creationId xmlns:p14="http://schemas.microsoft.com/office/powerpoint/2010/main" val="30157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708A-4A16-FF97-8C54-E216781613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FF41475-AFD5-06E3-F5A4-1E7EFE9F8619}"/>
              </a:ext>
            </a:extLst>
          </p:cNvPr>
          <p:cNvSpPr>
            <a:spLocks noGrp="1"/>
          </p:cNvSpPr>
          <p:nvPr>
            <p:ph idx="1"/>
          </p:nvPr>
        </p:nvSpPr>
        <p:spPr/>
        <p:txBody>
          <a:bodyPr/>
          <a:lstStyle/>
          <a:p>
            <a:r>
              <a:rPr lang="en-US" dirty="0"/>
              <a:t>5️ Test Execution</a:t>
            </a:r>
          </a:p>
          <a:p>
            <a:r>
              <a:rPr lang="en-US" dirty="0"/>
              <a:t>Running test cases</a:t>
            </a:r>
          </a:p>
          <a:p>
            <a:r>
              <a:rPr lang="en-US" dirty="0"/>
              <a:t>Logging defects &amp; reporting</a:t>
            </a:r>
          </a:p>
          <a:p>
            <a:endParaRPr lang="en-US" dirty="0"/>
          </a:p>
          <a:p>
            <a:r>
              <a:rPr lang="en-US" dirty="0"/>
              <a:t>6️ Test Closure</a:t>
            </a:r>
          </a:p>
          <a:p>
            <a:r>
              <a:rPr lang="en-US" dirty="0"/>
              <a:t>Preparing test reports</a:t>
            </a:r>
          </a:p>
          <a:p>
            <a:r>
              <a:rPr lang="en-US" dirty="0"/>
              <a:t>Reviewing lessons learned</a:t>
            </a:r>
            <a:endParaRPr lang="en-IN" dirty="0"/>
          </a:p>
        </p:txBody>
      </p:sp>
    </p:spTree>
    <p:extLst>
      <p:ext uri="{BB962C8B-B14F-4D97-AF65-F5344CB8AC3E}">
        <p14:creationId xmlns:p14="http://schemas.microsoft.com/office/powerpoint/2010/main" val="1680199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1919-9BAA-B0E6-76B9-77300BED4712}"/>
              </a:ext>
            </a:extLst>
          </p:cNvPr>
          <p:cNvSpPr>
            <a:spLocks noGrp="1"/>
          </p:cNvSpPr>
          <p:nvPr>
            <p:ph type="title"/>
          </p:nvPr>
        </p:nvSpPr>
        <p:spPr/>
        <p:txBody>
          <a:bodyPr/>
          <a:lstStyle/>
          <a:p>
            <a:pPr algn="ctr"/>
            <a:r>
              <a:rPr lang="en-IN" dirty="0"/>
              <a:t>Software Testing Lifecycle (STLC)</a:t>
            </a:r>
          </a:p>
        </p:txBody>
      </p:sp>
      <p:sp>
        <p:nvSpPr>
          <p:cNvPr id="3" name="Content Placeholder 2">
            <a:extLst>
              <a:ext uri="{FF2B5EF4-FFF2-40B4-BE49-F238E27FC236}">
                <a16:creationId xmlns:a16="http://schemas.microsoft.com/office/drawing/2014/main" id="{81C2CDBD-80DA-337D-9D61-171B2CBD7466}"/>
              </a:ext>
            </a:extLst>
          </p:cNvPr>
          <p:cNvSpPr>
            <a:spLocks noGrp="1"/>
          </p:cNvSpPr>
          <p:nvPr>
            <p:ph idx="1"/>
          </p:nvPr>
        </p:nvSpPr>
        <p:spPr/>
        <p:txBody>
          <a:bodyPr/>
          <a:lstStyle/>
          <a:p>
            <a:r>
              <a:rPr lang="en-US" b="1" dirty="0"/>
              <a:t>Requirement Analysis</a:t>
            </a:r>
            <a:r>
              <a:rPr lang="en-US" dirty="0"/>
              <a:t> – Understand what needs to be tested.</a:t>
            </a:r>
            <a:br>
              <a:rPr lang="en-US" dirty="0"/>
            </a:br>
            <a:r>
              <a:rPr lang="en-US" b="1" dirty="0"/>
              <a:t>Test Planning</a:t>
            </a:r>
            <a:r>
              <a:rPr lang="en-US" dirty="0"/>
              <a:t> – Decide testing strategies and tools.</a:t>
            </a:r>
            <a:br>
              <a:rPr lang="en-US" dirty="0"/>
            </a:br>
            <a:r>
              <a:rPr lang="en-US" b="1" dirty="0"/>
              <a:t>Test Case Development</a:t>
            </a:r>
            <a:r>
              <a:rPr lang="en-US" dirty="0"/>
              <a:t> – Write test cases.</a:t>
            </a:r>
            <a:br>
              <a:rPr lang="en-US" dirty="0"/>
            </a:br>
            <a:r>
              <a:rPr lang="en-US" dirty="0"/>
              <a:t> </a:t>
            </a:r>
            <a:r>
              <a:rPr lang="en-US" b="1" dirty="0"/>
              <a:t>Environment Setup</a:t>
            </a:r>
            <a:r>
              <a:rPr lang="en-US" dirty="0"/>
              <a:t> – Prepare the testing environment.</a:t>
            </a:r>
            <a:br>
              <a:rPr lang="en-US" dirty="0"/>
            </a:br>
            <a:r>
              <a:rPr lang="en-US" dirty="0"/>
              <a:t> </a:t>
            </a:r>
            <a:r>
              <a:rPr lang="en-US" b="1" dirty="0"/>
              <a:t>Test Execution</a:t>
            </a:r>
            <a:r>
              <a:rPr lang="en-US" dirty="0"/>
              <a:t> – Run tests and report bugs.</a:t>
            </a:r>
            <a:br>
              <a:rPr lang="en-US" dirty="0"/>
            </a:br>
            <a:r>
              <a:rPr lang="en-US" dirty="0"/>
              <a:t> </a:t>
            </a:r>
            <a:r>
              <a:rPr lang="en-US" b="1" dirty="0"/>
              <a:t>Test Closure</a:t>
            </a:r>
            <a:r>
              <a:rPr lang="en-US" dirty="0"/>
              <a:t> – Review test results and improve processes.</a:t>
            </a:r>
            <a:endParaRPr lang="en-IN" dirty="0"/>
          </a:p>
        </p:txBody>
      </p:sp>
    </p:spTree>
    <p:extLst>
      <p:ext uri="{BB962C8B-B14F-4D97-AF65-F5344CB8AC3E}">
        <p14:creationId xmlns:p14="http://schemas.microsoft.com/office/powerpoint/2010/main" val="4042681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F1A29609D21A4D997AA20CD7CB5988" ma:contentTypeVersion="4" ma:contentTypeDescription="Create a new document." ma:contentTypeScope="" ma:versionID="9c640a0d37aff8b1a0fd9672169ad189">
  <xsd:schema xmlns:xsd="http://www.w3.org/2001/XMLSchema" xmlns:xs="http://www.w3.org/2001/XMLSchema" xmlns:p="http://schemas.microsoft.com/office/2006/metadata/properties" xmlns:ns2="e4935928-ceba-4c7a-86b6-9146343f5574" targetNamespace="http://schemas.microsoft.com/office/2006/metadata/properties" ma:root="true" ma:fieldsID="ca0e3379ca9818699191799b8c20dea7" ns2:_="">
    <xsd:import namespace="e4935928-ceba-4c7a-86b6-9146343f55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935928-ceba-4c7a-86b6-9146343f55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885D6E-3685-4322-B339-BF4547B73A4B}"/>
</file>

<file path=customXml/itemProps2.xml><?xml version="1.0" encoding="utf-8"?>
<ds:datastoreItem xmlns:ds="http://schemas.openxmlformats.org/officeDocument/2006/customXml" ds:itemID="{5C65D6E5-3A00-4B98-9202-1FE25515E2D8}"/>
</file>

<file path=customXml/itemProps3.xml><?xml version="1.0" encoding="utf-8"?>
<ds:datastoreItem xmlns:ds="http://schemas.openxmlformats.org/officeDocument/2006/customXml" ds:itemID="{1DBB3009-DDFC-411B-8CB9-F427576A8190}"/>
</file>

<file path=docProps/app.xml><?xml version="1.0" encoding="utf-8"?>
<Properties xmlns="http://schemas.openxmlformats.org/officeDocument/2006/extended-properties" xmlns:vt="http://schemas.openxmlformats.org/officeDocument/2006/docPropsVTypes">
  <TotalTime>43</TotalTime>
  <Words>2531</Words>
  <Application>Microsoft Office PowerPoint</Application>
  <PresentationFormat>Widescreen</PresentationFormat>
  <Paragraphs>221</Paragraphs>
  <Slides>55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Office Theme</vt:lpstr>
      <vt:lpstr>Test Engineering</vt:lpstr>
      <vt:lpstr>PowerPoint Presentation</vt:lpstr>
      <vt:lpstr>PowerPoint Presentation</vt:lpstr>
      <vt:lpstr>Fundamentals of Software Testing</vt:lpstr>
      <vt:lpstr>PowerPoint Presentation</vt:lpstr>
      <vt:lpstr>Software Testing Life Cycle (STLC)</vt:lpstr>
      <vt:lpstr>PowerPoint Presentation</vt:lpstr>
      <vt:lpstr>PowerPoint Presentation</vt:lpstr>
      <vt:lpstr>Software Testing Lifecycle (STLC)</vt:lpstr>
      <vt:lpstr>Types of Software Testing</vt:lpstr>
      <vt:lpstr>PowerPoint Presentation</vt:lpstr>
      <vt:lpstr>PowerPoint Presentation</vt:lpstr>
      <vt:lpstr>PowerPoint Presentation</vt:lpstr>
      <vt:lpstr>    Black Box Testing (Functional Testing) </vt:lpstr>
      <vt:lpstr>PowerPoint Presentation</vt:lpstr>
      <vt:lpstr>White Box Testing (Structural Testing) </vt:lpstr>
      <vt:lpstr>PowerPoint Presentation</vt:lpstr>
      <vt:lpstr>PowerPoint Presentation</vt:lpstr>
      <vt:lpstr>PowerPoint Presentation</vt:lpstr>
      <vt:lpstr>PowerPoint Presentation</vt:lpstr>
      <vt:lpstr>    Black Box vs. White Box Testing</vt:lpstr>
      <vt:lpstr>PowerPoint Presentation</vt:lpstr>
      <vt:lpstr>PowerPoint Presentation</vt:lpstr>
      <vt:lpstr>PowerPoint Presentation</vt:lpstr>
      <vt:lpstr>PowerPoint Presentation</vt:lpstr>
      <vt:lpstr>PowerPoint Presentation</vt:lpstr>
      <vt:lpstr>PowerPoint Presentation</vt:lpstr>
      <vt:lpstr>Principles of Software Testing </vt:lpstr>
      <vt:lpstr>Manual vs. Automation Testing </vt:lpstr>
      <vt:lpstr>PowerPoint Presentation</vt:lpstr>
      <vt:lpstr>PowerPoint Presentation</vt:lpstr>
      <vt:lpstr>Different Levels of Software Testing </vt:lpstr>
      <vt:lpstr>PowerPoint Presentation</vt:lpstr>
      <vt:lpstr>PowerPoint Presentation</vt:lpstr>
      <vt:lpstr>PowerPoint Presentation</vt:lpstr>
      <vt:lpstr>PowerPoint Presentation</vt:lpstr>
      <vt:lpstr>Unit Testing Frameworks &amp; Tools</vt:lpstr>
      <vt:lpstr>PowerPoint Presentation</vt:lpstr>
      <vt:lpstr>PowerPoint Presentation</vt:lpstr>
      <vt:lpstr>PowerPoint Presentation</vt:lpstr>
      <vt:lpstr>PowerPoint Presentation</vt:lpstr>
      <vt:lpstr>PowerPoint Presentation</vt:lpstr>
      <vt:lpstr>Types of Integration Testing: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 G</dc:creator>
  <cp:lastModifiedBy>Deepa G</cp:lastModifiedBy>
  <cp:revision>8</cp:revision>
  <dcterms:created xsi:type="dcterms:W3CDTF">2025-03-11T06:49:07Z</dcterms:created>
  <dcterms:modified xsi:type="dcterms:W3CDTF">2025-03-24T00:31:33Z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0x01010048F1A29609D21A4D997AA20CD7CB5988</vt:lpwstr>
  </property>
</Properties>
</file>