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1"/>
  </p:notesMasterIdLst>
  <p:sldIdLst>
    <p:sldId id="256" r:id="rId2"/>
    <p:sldId id="257" r:id="rId3"/>
    <p:sldId id="258" r:id="rId4"/>
    <p:sldId id="259" r:id="rId5"/>
    <p:sldId id="260" r:id="rId6"/>
    <p:sldId id="261" r:id="rId7"/>
    <p:sldId id="267" r:id="rId8"/>
    <p:sldId id="268" r:id="rId9"/>
    <p:sldId id="269" r:id="rId10"/>
    <p:sldId id="354" r:id="rId11"/>
    <p:sldId id="356" r:id="rId12"/>
    <p:sldId id="377" r:id="rId13"/>
    <p:sldId id="378" r:id="rId14"/>
    <p:sldId id="379" r:id="rId15"/>
    <p:sldId id="380" r:id="rId16"/>
    <p:sldId id="381" r:id="rId17"/>
    <p:sldId id="382" r:id="rId18"/>
    <p:sldId id="383" r:id="rId19"/>
    <p:sldId id="384" r:id="rId20"/>
    <p:sldId id="385" r:id="rId21"/>
    <p:sldId id="357" r:id="rId22"/>
    <p:sldId id="359" r:id="rId23"/>
    <p:sldId id="388" r:id="rId24"/>
    <p:sldId id="360" r:id="rId25"/>
    <p:sldId id="386" r:id="rId26"/>
    <p:sldId id="387" r:id="rId27"/>
    <p:sldId id="361" r:id="rId28"/>
    <p:sldId id="372" r:id="rId29"/>
    <p:sldId id="373" r:id="rId30"/>
    <p:sldId id="374" r:id="rId31"/>
    <p:sldId id="375" r:id="rId32"/>
    <p:sldId id="263" r:id="rId33"/>
    <p:sldId id="362" r:id="rId34"/>
    <p:sldId id="363" r:id="rId35"/>
    <p:sldId id="364" r:id="rId36"/>
    <p:sldId id="389" r:id="rId37"/>
    <p:sldId id="390" r:id="rId38"/>
    <p:sldId id="365" r:id="rId39"/>
    <p:sldId id="366" r:id="rId40"/>
    <p:sldId id="367" r:id="rId41"/>
    <p:sldId id="368" r:id="rId42"/>
    <p:sldId id="369" r:id="rId43"/>
    <p:sldId id="370" r:id="rId44"/>
    <p:sldId id="371" r:id="rId45"/>
    <p:sldId id="264" r:id="rId46"/>
    <p:sldId id="265" r:id="rId47"/>
    <p:sldId id="274" r:id="rId48"/>
    <p:sldId id="275" r:id="rId49"/>
    <p:sldId id="329" r:id="rId50"/>
    <p:sldId id="298" r:id="rId51"/>
    <p:sldId id="299" r:id="rId52"/>
    <p:sldId id="300" r:id="rId53"/>
    <p:sldId id="301" r:id="rId54"/>
    <p:sldId id="302" r:id="rId55"/>
    <p:sldId id="303" r:id="rId56"/>
    <p:sldId id="304" r:id="rId57"/>
    <p:sldId id="333" r:id="rId58"/>
    <p:sldId id="334" r:id="rId59"/>
    <p:sldId id="305" r:id="rId60"/>
    <p:sldId id="306" r:id="rId61"/>
    <p:sldId id="309" r:id="rId62"/>
    <p:sldId id="307" r:id="rId63"/>
    <p:sldId id="308" r:id="rId64"/>
    <p:sldId id="330" r:id="rId65"/>
    <p:sldId id="331" r:id="rId66"/>
    <p:sldId id="335" r:id="rId67"/>
    <p:sldId id="332" r:id="rId68"/>
    <p:sldId id="310" r:id="rId69"/>
    <p:sldId id="311" r:id="rId70"/>
    <p:sldId id="312" r:id="rId71"/>
    <p:sldId id="313" r:id="rId72"/>
    <p:sldId id="314" r:id="rId73"/>
    <p:sldId id="315" r:id="rId74"/>
    <p:sldId id="316" r:id="rId75"/>
    <p:sldId id="317" r:id="rId76"/>
    <p:sldId id="396" r:id="rId77"/>
    <p:sldId id="397" r:id="rId78"/>
    <p:sldId id="398" r:id="rId79"/>
    <p:sldId id="399" r:id="rId80"/>
    <p:sldId id="400" r:id="rId81"/>
    <p:sldId id="401" r:id="rId82"/>
    <p:sldId id="402" r:id="rId83"/>
    <p:sldId id="403" r:id="rId84"/>
    <p:sldId id="404" r:id="rId85"/>
    <p:sldId id="405" r:id="rId86"/>
    <p:sldId id="406" r:id="rId87"/>
    <p:sldId id="407" r:id="rId88"/>
    <p:sldId id="409" r:id="rId89"/>
    <p:sldId id="410" r:id="rId90"/>
    <p:sldId id="411" r:id="rId91"/>
    <p:sldId id="412" r:id="rId92"/>
    <p:sldId id="413" r:id="rId93"/>
    <p:sldId id="414" r:id="rId94"/>
    <p:sldId id="415" r:id="rId95"/>
    <p:sldId id="416" r:id="rId96"/>
    <p:sldId id="417" r:id="rId97"/>
    <p:sldId id="419" r:id="rId98"/>
    <p:sldId id="418" r:id="rId99"/>
    <p:sldId id="420" r:id="rId100"/>
    <p:sldId id="421" r:id="rId101"/>
    <p:sldId id="422" r:id="rId102"/>
    <p:sldId id="423" r:id="rId103"/>
    <p:sldId id="424" r:id="rId104"/>
    <p:sldId id="425" r:id="rId105"/>
    <p:sldId id="426" r:id="rId106"/>
    <p:sldId id="427" r:id="rId107"/>
    <p:sldId id="428" r:id="rId108"/>
    <p:sldId id="429" r:id="rId109"/>
    <p:sldId id="430" r:id="rId1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3" d="100"/>
          <a:sy n="93" d="100"/>
        </p:scale>
        <p:origin x="274"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customXml" Target="../customXml/item2.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presProps" Target="pres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viewProps" Target="viewProps.xml"/><Relationship Id="rId118" Type="http://schemas.openxmlformats.org/officeDocument/2006/relationships/customXml" Target="../customXml/item3.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customXml" Target="../customXml/item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notesMaster" Target="notesMasters/notesMaster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E7C28C-86A7-4AEB-B00F-4AFDD02A9740}" type="datetimeFigureOut">
              <a:rPr lang="en-IN" smtClean="0"/>
              <a:t>30-01-2025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B3B5C3-0C43-48E7-87DD-BF7A98828481}" type="slidenum">
              <a:rPr lang="en-IN" smtClean="0"/>
              <a:t>‹#›</a:t>
            </a:fld>
            <a:endParaRPr lang="en-IN"/>
          </a:p>
        </p:txBody>
      </p:sp>
    </p:spTree>
    <p:extLst>
      <p:ext uri="{BB962C8B-B14F-4D97-AF65-F5344CB8AC3E}">
        <p14:creationId xmlns:p14="http://schemas.microsoft.com/office/powerpoint/2010/main" val="18169141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0E448EA-7199-4F56-B2B8-B59B31C502A0}" type="slidenum">
              <a:rPr lang="en-IN" smtClean="0"/>
              <a:t>48</a:t>
            </a:fld>
            <a:endParaRPr lang="en-IN"/>
          </a:p>
        </p:txBody>
      </p:sp>
    </p:spTree>
    <p:extLst>
      <p:ext uri="{BB962C8B-B14F-4D97-AF65-F5344CB8AC3E}">
        <p14:creationId xmlns:p14="http://schemas.microsoft.com/office/powerpoint/2010/main" val="18854294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0E448EA-7199-4F56-B2B8-B59B31C502A0}" type="slidenum">
              <a:rPr lang="en-IN" smtClean="0"/>
              <a:t>52</a:t>
            </a:fld>
            <a:endParaRPr lang="en-IN"/>
          </a:p>
        </p:txBody>
      </p:sp>
    </p:spTree>
    <p:extLst>
      <p:ext uri="{BB962C8B-B14F-4D97-AF65-F5344CB8AC3E}">
        <p14:creationId xmlns:p14="http://schemas.microsoft.com/office/powerpoint/2010/main" val="1276276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0E448EA-7199-4F56-B2B8-B59B31C502A0}" type="slidenum">
              <a:rPr lang="en-IN" smtClean="0"/>
              <a:t>59</a:t>
            </a:fld>
            <a:endParaRPr lang="en-IN"/>
          </a:p>
        </p:txBody>
      </p:sp>
    </p:spTree>
    <p:extLst>
      <p:ext uri="{BB962C8B-B14F-4D97-AF65-F5344CB8AC3E}">
        <p14:creationId xmlns:p14="http://schemas.microsoft.com/office/powerpoint/2010/main" val="37033523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F41BB-AFDD-8085-018A-292C0C5C608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E90B4F8-B813-0DA7-D7BA-95CA420337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F27F66B-FB0E-85EA-6F8C-E7859A09F4F4}"/>
              </a:ext>
            </a:extLst>
          </p:cNvPr>
          <p:cNvSpPr>
            <a:spLocks noGrp="1"/>
          </p:cNvSpPr>
          <p:nvPr>
            <p:ph type="dt" sz="half" idx="10"/>
          </p:nvPr>
        </p:nvSpPr>
        <p:spPr/>
        <p:txBody>
          <a:bodyPr/>
          <a:lstStyle/>
          <a:p>
            <a:fld id="{9525F0E9-0115-4C6C-B664-9BD1BC566DAE}" type="datetimeFigureOut">
              <a:rPr lang="en-IN" smtClean="0"/>
              <a:t>30-01-2025</a:t>
            </a:fld>
            <a:endParaRPr lang="en-IN"/>
          </a:p>
        </p:txBody>
      </p:sp>
      <p:sp>
        <p:nvSpPr>
          <p:cNvPr id="5" name="Footer Placeholder 4">
            <a:extLst>
              <a:ext uri="{FF2B5EF4-FFF2-40B4-BE49-F238E27FC236}">
                <a16:creationId xmlns:a16="http://schemas.microsoft.com/office/drawing/2014/main" id="{796E4659-2B92-ECCA-F050-2CFF5B83800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20E5E44-356C-C516-0B2C-C20F8EE4244F}"/>
              </a:ext>
            </a:extLst>
          </p:cNvPr>
          <p:cNvSpPr>
            <a:spLocks noGrp="1"/>
          </p:cNvSpPr>
          <p:nvPr>
            <p:ph type="sldNum" sz="quarter" idx="12"/>
          </p:nvPr>
        </p:nvSpPr>
        <p:spPr/>
        <p:txBody>
          <a:bodyPr/>
          <a:lstStyle/>
          <a:p>
            <a:fld id="{FCBDF423-507E-46DE-9257-4E107A2D6326}" type="slidenum">
              <a:rPr lang="en-IN" smtClean="0"/>
              <a:t>‹#›</a:t>
            </a:fld>
            <a:endParaRPr lang="en-IN"/>
          </a:p>
        </p:txBody>
      </p:sp>
    </p:spTree>
    <p:extLst>
      <p:ext uri="{BB962C8B-B14F-4D97-AF65-F5344CB8AC3E}">
        <p14:creationId xmlns:p14="http://schemas.microsoft.com/office/powerpoint/2010/main" val="34579735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D0742-2C16-270D-AA73-DB990056AC8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4FEF25B-AF1D-1C93-E520-2B24552B4B0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A1D9C5B-0079-D2C9-06E2-FBC538F7DD76}"/>
              </a:ext>
            </a:extLst>
          </p:cNvPr>
          <p:cNvSpPr>
            <a:spLocks noGrp="1"/>
          </p:cNvSpPr>
          <p:nvPr>
            <p:ph type="dt" sz="half" idx="10"/>
          </p:nvPr>
        </p:nvSpPr>
        <p:spPr/>
        <p:txBody>
          <a:bodyPr/>
          <a:lstStyle/>
          <a:p>
            <a:fld id="{9525F0E9-0115-4C6C-B664-9BD1BC566DAE}" type="datetimeFigureOut">
              <a:rPr lang="en-IN" smtClean="0"/>
              <a:t>30-01-2025</a:t>
            </a:fld>
            <a:endParaRPr lang="en-IN"/>
          </a:p>
        </p:txBody>
      </p:sp>
      <p:sp>
        <p:nvSpPr>
          <p:cNvPr id="5" name="Footer Placeholder 4">
            <a:extLst>
              <a:ext uri="{FF2B5EF4-FFF2-40B4-BE49-F238E27FC236}">
                <a16:creationId xmlns:a16="http://schemas.microsoft.com/office/drawing/2014/main" id="{DAD072C0-FEF3-57DD-15C8-475CCB5DDBA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8766C41-850A-8D15-24C6-4D8AE38BD5E5}"/>
              </a:ext>
            </a:extLst>
          </p:cNvPr>
          <p:cNvSpPr>
            <a:spLocks noGrp="1"/>
          </p:cNvSpPr>
          <p:nvPr>
            <p:ph type="sldNum" sz="quarter" idx="12"/>
          </p:nvPr>
        </p:nvSpPr>
        <p:spPr/>
        <p:txBody>
          <a:bodyPr/>
          <a:lstStyle/>
          <a:p>
            <a:fld id="{FCBDF423-507E-46DE-9257-4E107A2D6326}" type="slidenum">
              <a:rPr lang="en-IN" smtClean="0"/>
              <a:t>‹#›</a:t>
            </a:fld>
            <a:endParaRPr lang="en-IN"/>
          </a:p>
        </p:txBody>
      </p:sp>
    </p:spTree>
    <p:extLst>
      <p:ext uri="{BB962C8B-B14F-4D97-AF65-F5344CB8AC3E}">
        <p14:creationId xmlns:p14="http://schemas.microsoft.com/office/powerpoint/2010/main" val="28702881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7699152-CB09-60B3-3F21-AE91F325A3F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C29FB1A-D02F-A960-B5AB-3627BCB4BC1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E845B93-CE16-7D6A-7BDA-7EE653A8F940}"/>
              </a:ext>
            </a:extLst>
          </p:cNvPr>
          <p:cNvSpPr>
            <a:spLocks noGrp="1"/>
          </p:cNvSpPr>
          <p:nvPr>
            <p:ph type="dt" sz="half" idx="10"/>
          </p:nvPr>
        </p:nvSpPr>
        <p:spPr/>
        <p:txBody>
          <a:bodyPr/>
          <a:lstStyle/>
          <a:p>
            <a:fld id="{9525F0E9-0115-4C6C-B664-9BD1BC566DAE}" type="datetimeFigureOut">
              <a:rPr lang="en-IN" smtClean="0"/>
              <a:t>30-01-2025</a:t>
            </a:fld>
            <a:endParaRPr lang="en-IN"/>
          </a:p>
        </p:txBody>
      </p:sp>
      <p:sp>
        <p:nvSpPr>
          <p:cNvPr id="5" name="Footer Placeholder 4">
            <a:extLst>
              <a:ext uri="{FF2B5EF4-FFF2-40B4-BE49-F238E27FC236}">
                <a16:creationId xmlns:a16="http://schemas.microsoft.com/office/drawing/2014/main" id="{166FBDA0-7343-020B-C956-763A1C79A06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BEFA9AB-24B5-EECE-97AE-A3B7F83158A0}"/>
              </a:ext>
            </a:extLst>
          </p:cNvPr>
          <p:cNvSpPr>
            <a:spLocks noGrp="1"/>
          </p:cNvSpPr>
          <p:nvPr>
            <p:ph type="sldNum" sz="quarter" idx="12"/>
          </p:nvPr>
        </p:nvSpPr>
        <p:spPr/>
        <p:txBody>
          <a:bodyPr/>
          <a:lstStyle/>
          <a:p>
            <a:fld id="{FCBDF423-507E-46DE-9257-4E107A2D6326}" type="slidenum">
              <a:rPr lang="en-IN" smtClean="0"/>
              <a:t>‹#›</a:t>
            </a:fld>
            <a:endParaRPr lang="en-IN"/>
          </a:p>
        </p:txBody>
      </p:sp>
    </p:spTree>
    <p:extLst>
      <p:ext uri="{BB962C8B-B14F-4D97-AF65-F5344CB8AC3E}">
        <p14:creationId xmlns:p14="http://schemas.microsoft.com/office/powerpoint/2010/main" val="37321506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56044-A930-6894-53F0-C3ED576C4EC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2655DBB-59B3-8BED-7E52-0E94CADAC44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ECD76C7-58F9-87AB-3D8A-F9FAFECE20D7}"/>
              </a:ext>
            </a:extLst>
          </p:cNvPr>
          <p:cNvSpPr>
            <a:spLocks noGrp="1"/>
          </p:cNvSpPr>
          <p:nvPr>
            <p:ph type="dt" sz="half" idx="10"/>
          </p:nvPr>
        </p:nvSpPr>
        <p:spPr/>
        <p:txBody>
          <a:bodyPr/>
          <a:lstStyle/>
          <a:p>
            <a:fld id="{9525F0E9-0115-4C6C-B664-9BD1BC566DAE}" type="datetimeFigureOut">
              <a:rPr lang="en-IN" smtClean="0"/>
              <a:t>30-01-2025</a:t>
            </a:fld>
            <a:endParaRPr lang="en-IN"/>
          </a:p>
        </p:txBody>
      </p:sp>
      <p:sp>
        <p:nvSpPr>
          <p:cNvPr id="5" name="Footer Placeholder 4">
            <a:extLst>
              <a:ext uri="{FF2B5EF4-FFF2-40B4-BE49-F238E27FC236}">
                <a16:creationId xmlns:a16="http://schemas.microsoft.com/office/drawing/2014/main" id="{B9990635-5EA3-8E78-89CB-3286BC12331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6423817-11B5-0B15-E930-EA538CEF133B}"/>
              </a:ext>
            </a:extLst>
          </p:cNvPr>
          <p:cNvSpPr>
            <a:spLocks noGrp="1"/>
          </p:cNvSpPr>
          <p:nvPr>
            <p:ph type="sldNum" sz="quarter" idx="12"/>
          </p:nvPr>
        </p:nvSpPr>
        <p:spPr/>
        <p:txBody>
          <a:bodyPr/>
          <a:lstStyle/>
          <a:p>
            <a:fld id="{FCBDF423-507E-46DE-9257-4E107A2D6326}" type="slidenum">
              <a:rPr lang="en-IN" smtClean="0"/>
              <a:t>‹#›</a:t>
            </a:fld>
            <a:endParaRPr lang="en-IN"/>
          </a:p>
        </p:txBody>
      </p:sp>
    </p:spTree>
    <p:extLst>
      <p:ext uri="{BB962C8B-B14F-4D97-AF65-F5344CB8AC3E}">
        <p14:creationId xmlns:p14="http://schemas.microsoft.com/office/powerpoint/2010/main" val="9946198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E03DF-092D-4F6F-BEA3-B324A5F78FC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A784938-3B9A-B499-173D-BC7C177A14A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50EA28D-4CB9-0508-EB3F-2274F057E187}"/>
              </a:ext>
            </a:extLst>
          </p:cNvPr>
          <p:cNvSpPr>
            <a:spLocks noGrp="1"/>
          </p:cNvSpPr>
          <p:nvPr>
            <p:ph type="dt" sz="half" idx="10"/>
          </p:nvPr>
        </p:nvSpPr>
        <p:spPr/>
        <p:txBody>
          <a:bodyPr/>
          <a:lstStyle/>
          <a:p>
            <a:fld id="{9525F0E9-0115-4C6C-B664-9BD1BC566DAE}" type="datetimeFigureOut">
              <a:rPr lang="en-IN" smtClean="0"/>
              <a:t>30-01-2025</a:t>
            </a:fld>
            <a:endParaRPr lang="en-IN"/>
          </a:p>
        </p:txBody>
      </p:sp>
      <p:sp>
        <p:nvSpPr>
          <p:cNvPr id="5" name="Footer Placeholder 4">
            <a:extLst>
              <a:ext uri="{FF2B5EF4-FFF2-40B4-BE49-F238E27FC236}">
                <a16:creationId xmlns:a16="http://schemas.microsoft.com/office/drawing/2014/main" id="{4A35256B-D78E-630C-BC65-D29E155E1AC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C9E2E04-D227-28D4-8041-9A8D9A49D518}"/>
              </a:ext>
            </a:extLst>
          </p:cNvPr>
          <p:cNvSpPr>
            <a:spLocks noGrp="1"/>
          </p:cNvSpPr>
          <p:nvPr>
            <p:ph type="sldNum" sz="quarter" idx="12"/>
          </p:nvPr>
        </p:nvSpPr>
        <p:spPr/>
        <p:txBody>
          <a:bodyPr/>
          <a:lstStyle/>
          <a:p>
            <a:fld id="{FCBDF423-507E-46DE-9257-4E107A2D6326}" type="slidenum">
              <a:rPr lang="en-IN" smtClean="0"/>
              <a:t>‹#›</a:t>
            </a:fld>
            <a:endParaRPr lang="en-IN"/>
          </a:p>
        </p:txBody>
      </p:sp>
    </p:spTree>
    <p:extLst>
      <p:ext uri="{BB962C8B-B14F-4D97-AF65-F5344CB8AC3E}">
        <p14:creationId xmlns:p14="http://schemas.microsoft.com/office/powerpoint/2010/main" val="9769212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3A98D-936F-3CB0-99B5-2F207F19C8B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9BCFE5F-A154-1217-E7E4-F8685EBCEE0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687FEEA-6B85-B04E-881F-3E76AB5482E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CBE45E1-958B-A25A-D969-F6D74E6AC06D}"/>
              </a:ext>
            </a:extLst>
          </p:cNvPr>
          <p:cNvSpPr>
            <a:spLocks noGrp="1"/>
          </p:cNvSpPr>
          <p:nvPr>
            <p:ph type="dt" sz="half" idx="10"/>
          </p:nvPr>
        </p:nvSpPr>
        <p:spPr/>
        <p:txBody>
          <a:bodyPr/>
          <a:lstStyle/>
          <a:p>
            <a:fld id="{9525F0E9-0115-4C6C-B664-9BD1BC566DAE}" type="datetimeFigureOut">
              <a:rPr lang="en-IN" smtClean="0"/>
              <a:t>30-01-2025</a:t>
            </a:fld>
            <a:endParaRPr lang="en-IN"/>
          </a:p>
        </p:txBody>
      </p:sp>
      <p:sp>
        <p:nvSpPr>
          <p:cNvPr id="6" name="Footer Placeholder 5">
            <a:extLst>
              <a:ext uri="{FF2B5EF4-FFF2-40B4-BE49-F238E27FC236}">
                <a16:creationId xmlns:a16="http://schemas.microsoft.com/office/drawing/2014/main" id="{1ECEC8A0-860E-1822-25CB-92F1FEB00E4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57A3E68-A2C8-0D85-0DC8-0EEB3C708B03}"/>
              </a:ext>
            </a:extLst>
          </p:cNvPr>
          <p:cNvSpPr>
            <a:spLocks noGrp="1"/>
          </p:cNvSpPr>
          <p:nvPr>
            <p:ph type="sldNum" sz="quarter" idx="12"/>
          </p:nvPr>
        </p:nvSpPr>
        <p:spPr/>
        <p:txBody>
          <a:bodyPr/>
          <a:lstStyle/>
          <a:p>
            <a:fld id="{FCBDF423-507E-46DE-9257-4E107A2D6326}" type="slidenum">
              <a:rPr lang="en-IN" smtClean="0"/>
              <a:t>‹#›</a:t>
            </a:fld>
            <a:endParaRPr lang="en-IN"/>
          </a:p>
        </p:txBody>
      </p:sp>
    </p:spTree>
    <p:extLst>
      <p:ext uri="{BB962C8B-B14F-4D97-AF65-F5344CB8AC3E}">
        <p14:creationId xmlns:p14="http://schemas.microsoft.com/office/powerpoint/2010/main" val="27279889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0C720-97B9-5A30-37A9-D1ADFFC77B1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792F1D8-E9B1-7B35-B5A1-86F6751928E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F3E5C2-BA80-9B44-9E21-1F845ED69D7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5DFED8C-4B8E-194F-797C-1FB28D1A49A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A4A7453-E148-C0D6-7F93-1CE135C580E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332BE1D-C1EE-04B5-257E-43C0984CDD67}"/>
              </a:ext>
            </a:extLst>
          </p:cNvPr>
          <p:cNvSpPr>
            <a:spLocks noGrp="1"/>
          </p:cNvSpPr>
          <p:nvPr>
            <p:ph type="dt" sz="half" idx="10"/>
          </p:nvPr>
        </p:nvSpPr>
        <p:spPr/>
        <p:txBody>
          <a:bodyPr/>
          <a:lstStyle/>
          <a:p>
            <a:fld id="{9525F0E9-0115-4C6C-B664-9BD1BC566DAE}" type="datetimeFigureOut">
              <a:rPr lang="en-IN" smtClean="0"/>
              <a:t>30-01-2025</a:t>
            </a:fld>
            <a:endParaRPr lang="en-IN"/>
          </a:p>
        </p:txBody>
      </p:sp>
      <p:sp>
        <p:nvSpPr>
          <p:cNvPr id="8" name="Footer Placeholder 7">
            <a:extLst>
              <a:ext uri="{FF2B5EF4-FFF2-40B4-BE49-F238E27FC236}">
                <a16:creationId xmlns:a16="http://schemas.microsoft.com/office/drawing/2014/main" id="{5CACCED2-5EDB-2DA1-FD88-E85E2B50C06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68E48D3-AA28-CDFF-DB37-7C7EB30A7DC7}"/>
              </a:ext>
            </a:extLst>
          </p:cNvPr>
          <p:cNvSpPr>
            <a:spLocks noGrp="1"/>
          </p:cNvSpPr>
          <p:nvPr>
            <p:ph type="sldNum" sz="quarter" idx="12"/>
          </p:nvPr>
        </p:nvSpPr>
        <p:spPr/>
        <p:txBody>
          <a:bodyPr/>
          <a:lstStyle/>
          <a:p>
            <a:fld id="{FCBDF423-507E-46DE-9257-4E107A2D6326}" type="slidenum">
              <a:rPr lang="en-IN" smtClean="0"/>
              <a:t>‹#›</a:t>
            </a:fld>
            <a:endParaRPr lang="en-IN"/>
          </a:p>
        </p:txBody>
      </p:sp>
    </p:spTree>
    <p:extLst>
      <p:ext uri="{BB962C8B-B14F-4D97-AF65-F5344CB8AC3E}">
        <p14:creationId xmlns:p14="http://schemas.microsoft.com/office/powerpoint/2010/main" val="558303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326F2-13F3-5371-300B-4BE5BF59676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8DD4EDB-9168-32D7-89AB-651F3DC9CF7E}"/>
              </a:ext>
            </a:extLst>
          </p:cNvPr>
          <p:cNvSpPr>
            <a:spLocks noGrp="1"/>
          </p:cNvSpPr>
          <p:nvPr>
            <p:ph type="dt" sz="half" idx="10"/>
          </p:nvPr>
        </p:nvSpPr>
        <p:spPr/>
        <p:txBody>
          <a:bodyPr/>
          <a:lstStyle/>
          <a:p>
            <a:fld id="{9525F0E9-0115-4C6C-B664-9BD1BC566DAE}" type="datetimeFigureOut">
              <a:rPr lang="en-IN" smtClean="0"/>
              <a:t>30-01-2025</a:t>
            </a:fld>
            <a:endParaRPr lang="en-IN"/>
          </a:p>
        </p:txBody>
      </p:sp>
      <p:sp>
        <p:nvSpPr>
          <p:cNvPr id="4" name="Footer Placeholder 3">
            <a:extLst>
              <a:ext uri="{FF2B5EF4-FFF2-40B4-BE49-F238E27FC236}">
                <a16:creationId xmlns:a16="http://schemas.microsoft.com/office/drawing/2014/main" id="{95BA8939-1F26-1135-D5AD-74A5DAFB786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C4280F8-8E7A-C40F-72A8-C5712E34EB74}"/>
              </a:ext>
            </a:extLst>
          </p:cNvPr>
          <p:cNvSpPr>
            <a:spLocks noGrp="1"/>
          </p:cNvSpPr>
          <p:nvPr>
            <p:ph type="sldNum" sz="quarter" idx="12"/>
          </p:nvPr>
        </p:nvSpPr>
        <p:spPr/>
        <p:txBody>
          <a:bodyPr/>
          <a:lstStyle/>
          <a:p>
            <a:fld id="{FCBDF423-507E-46DE-9257-4E107A2D6326}" type="slidenum">
              <a:rPr lang="en-IN" smtClean="0"/>
              <a:t>‹#›</a:t>
            </a:fld>
            <a:endParaRPr lang="en-IN"/>
          </a:p>
        </p:txBody>
      </p:sp>
    </p:spTree>
    <p:extLst>
      <p:ext uri="{BB962C8B-B14F-4D97-AF65-F5344CB8AC3E}">
        <p14:creationId xmlns:p14="http://schemas.microsoft.com/office/powerpoint/2010/main" val="18909216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63DD5A2-0E56-FF78-3E7F-0391096FDD16}"/>
              </a:ext>
            </a:extLst>
          </p:cNvPr>
          <p:cNvSpPr>
            <a:spLocks noGrp="1"/>
          </p:cNvSpPr>
          <p:nvPr>
            <p:ph type="dt" sz="half" idx="10"/>
          </p:nvPr>
        </p:nvSpPr>
        <p:spPr/>
        <p:txBody>
          <a:bodyPr/>
          <a:lstStyle/>
          <a:p>
            <a:fld id="{9525F0E9-0115-4C6C-B664-9BD1BC566DAE}" type="datetimeFigureOut">
              <a:rPr lang="en-IN" smtClean="0"/>
              <a:t>30-01-2025</a:t>
            </a:fld>
            <a:endParaRPr lang="en-IN"/>
          </a:p>
        </p:txBody>
      </p:sp>
      <p:sp>
        <p:nvSpPr>
          <p:cNvPr id="3" name="Footer Placeholder 2">
            <a:extLst>
              <a:ext uri="{FF2B5EF4-FFF2-40B4-BE49-F238E27FC236}">
                <a16:creationId xmlns:a16="http://schemas.microsoft.com/office/drawing/2014/main" id="{720543CB-2337-63DF-B8C4-31C0C730FFB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8710653-4159-FCB6-54D3-E356D3031E34}"/>
              </a:ext>
            </a:extLst>
          </p:cNvPr>
          <p:cNvSpPr>
            <a:spLocks noGrp="1"/>
          </p:cNvSpPr>
          <p:nvPr>
            <p:ph type="sldNum" sz="quarter" idx="12"/>
          </p:nvPr>
        </p:nvSpPr>
        <p:spPr/>
        <p:txBody>
          <a:bodyPr/>
          <a:lstStyle/>
          <a:p>
            <a:fld id="{FCBDF423-507E-46DE-9257-4E107A2D6326}" type="slidenum">
              <a:rPr lang="en-IN" smtClean="0"/>
              <a:t>‹#›</a:t>
            </a:fld>
            <a:endParaRPr lang="en-IN"/>
          </a:p>
        </p:txBody>
      </p:sp>
    </p:spTree>
    <p:extLst>
      <p:ext uri="{BB962C8B-B14F-4D97-AF65-F5344CB8AC3E}">
        <p14:creationId xmlns:p14="http://schemas.microsoft.com/office/powerpoint/2010/main" val="23525795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6F7AA-F3A0-81AB-9853-74A060F86A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3929DE3-5EAA-0E38-01C7-E31B6348542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16D3179-C7B9-88A4-3E02-86E1B983E8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E719DD5-34ED-79EA-1AB7-86C447BB8D67}"/>
              </a:ext>
            </a:extLst>
          </p:cNvPr>
          <p:cNvSpPr>
            <a:spLocks noGrp="1"/>
          </p:cNvSpPr>
          <p:nvPr>
            <p:ph type="dt" sz="half" idx="10"/>
          </p:nvPr>
        </p:nvSpPr>
        <p:spPr/>
        <p:txBody>
          <a:bodyPr/>
          <a:lstStyle/>
          <a:p>
            <a:fld id="{9525F0E9-0115-4C6C-B664-9BD1BC566DAE}" type="datetimeFigureOut">
              <a:rPr lang="en-IN" smtClean="0"/>
              <a:t>30-01-2025</a:t>
            </a:fld>
            <a:endParaRPr lang="en-IN"/>
          </a:p>
        </p:txBody>
      </p:sp>
      <p:sp>
        <p:nvSpPr>
          <p:cNvPr id="6" name="Footer Placeholder 5">
            <a:extLst>
              <a:ext uri="{FF2B5EF4-FFF2-40B4-BE49-F238E27FC236}">
                <a16:creationId xmlns:a16="http://schemas.microsoft.com/office/drawing/2014/main" id="{AB955A5A-F641-A5E1-38C9-BC1D040CEE0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3B4F889-99F8-83C2-A651-E707516EF6B1}"/>
              </a:ext>
            </a:extLst>
          </p:cNvPr>
          <p:cNvSpPr>
            <a:spLocks noGrp="1"/>
          </p:cNvSpPr>
          <p:nvPr>
            <p:ph type="sldNum" sz="quarter" idx="12"/>
          </p:nvPr>
        </p:nvSpPr>
        <p:spPr/>
        <p:txBody>
          <a:bodyPr/>
          <a:lstStyle/>
          <a:p>
            <a:fld id="{FCBDF423-507E-46DE-9257-4E107A2D6326}" type="slidenum">
              <a:rPr lang="en-IN" smtClean="0"/>
              <a:t>‹#›</a:t>
            </a:fld>
            <a:endParaRPr lang="en-IN"/>
          </a:p>
        </p:txBody>
      </p:sp>
    </p:spTree>
    <p:extLst>
      <p:ext uri="{BB962C8B-B14F-4D97-AF65-F5344CB8AC3E}">
        <p14:creationId xmlns:p14="http://schemas.microsoft.com/office/powerpoint/2010/main" val="28321258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3FBE8-93B3-EA35-6BFC-157C7BF65C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547AD61-3872-C21B-DE82-D12A194B31E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194FA53-EFA1-CEFC-55D4-BEB8E07F61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2CD9F59-98EB-7BEA-6595-6F0CC2791A21}"/>
              </a:ext>
            </a:extLst>
          </p:cNvPr>
          <p:cNvSpPr>
            <a:spLocks noGrp="1"/>
          </p:cNvSpPr>
          <p:nvPr>
            <p:ph type="dt" sz="half" idx="10"/>
          </p:nvPr>
        </p:nvSpPr>
        <p:spPr/>
        <p:txBody>
          <a:bodyPr/>
          <a:lstStyle/>
          <a:p>
            <a:fld id="{9525F0E9-0115-4C6C-B664-9BD1BC566DAE}" type="datetimeFigureOut">
              <a:rPr lang="en-IN" smtClean="0"/>
              <a:t>30-01-2025</a:t>
            </a:fld>
            <a:endParaRPr lang="en-IN"/>
          </a:p>
        </p:txBody>
      </p:sp>
      <p:sp>
        <p:nvSpPr>
          <p:cNvPr id="6" name="Footer Placeholder 5">
            <a:extLst>
              <a:ext uri="{FF2B5EF4-FFF2-40B4-BE49-F238E27FC236}">
                <a16:creationId xmlns:a16="http://schemas.microsoft.com/office/drawing/2014/main" id="{BEC5A19C-8870-82CA-ED08-7029230EDFE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71E2322-70FA-0652-6CE5-2858BC9AFD54}"/>
              </a:ext>
            </a:extLst>
          </p:cNvPr>
          <p:cNvSpPr>
            <a:spLocks noGrp="1"/>
          </p:cNvSpPr>
          <p:nvPr>
            <p:ph type="sldNum" sz="quarter" idx="12"/>
          </p:nvPr>
        </p:nvSpPr>
        <p:spPr/>
        <p:txBody>
          <a:bodyPr/>
          <a:lstStyle/>
          <a:p>
            <a:fld id="{FCBDF423-507E-46DE-9257-4E107A2D6326}" type="slidenum">
              <a:rPr lang="en-IN" smtClean="0"/>
              <a:t>‹#›</a:t>
            </a:fld>
            <a:endParaRPr lang="en-IN"/>
          </a:p>
        </p:txBody>
      </p:sp>
    </p:spTree>
    <p:extLst>
      <p:ext uri="{BB962C8B-B14F-4D97-AF65-F5344CB8AC3E}">
        <p14:creationId xmlns:p14="http://schemas.microsoft.com/office/powerpoint/2010/main" val="7549703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B50C806-AA12-2E84-DAB4-839ADDBC8D5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80FE059-41B1-F9B8-94E1-C5B24397615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C4898A3-9515-7CD3-4F8A-8F6E5040E47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25F0E9-0115-4C6C-B664-9BD1BC566DAE}" type="datetimeFigureOut">
              <a:rPr lang="en-IN" smtClean="0"/>
              <a:t>30-01-2025</a:t>
            </a:fld>
            <a:endParaRPr lang="en-IN"/>
          </a:p>
        </p:txBody>
      </p:sp>
      <p:sp>
        <p:nvSpPr>
          <p:cNvPr id="5" name="Footer Placeholder 4">
            <a:extLst>
              <a:ext uri="{FF2B5EF4-FFF2-40B4-BE49-F238E27FC236}">
                <a16:creationId xmlns:a16="http://schemas.microsoft.com/office/drawing/2014/main" id="{370467E7-CF3F-9D04-1A65-7B49B9E1490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F5B4D37-6FDF-CB95-90C4-E85431CE333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BDF423-507E-46DE-9257-4E107A2D6326}" type="slidenum">
              <a:rPr lang="en-IN" smtClean="0"/>
              <a:t>‹#›</a:t>
            </a:fld>
            <a:endParaRPr lang="en-IN"/>
          </a:p>
        </p:txBody>
      </p:sp>
    </p:spTree>
    <p:extLst>
      <p:ext uri="{BB962C8B-B14F-4D97-AF65-F5344CB8AC3E}">
        <p14:creationId xmlns:p14="http://schemas.microsoft.com/office/powerpoint/2010/main" val="4716958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hyperlink" Target="https://www.geeksforgeeks.org/pair-programming/" TargetMode="Externa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53A62-5698-9EA6-1831-B97F2283CD86}"/>
              </a:ext>
            </a:extLst>
          </p:cNvPr>
          <p:cNvSpPr>
            <a:spLocks noGrp="1"/>
          </p:cNvSpPr>
          <p:nvPr>
            <p:ph type="ctrTitle"/>
          </p:nvPr>
        </p:nvSpPr>
        <p:spPr/>
        <p:txBody>
          <a:bodyPr/>
          <a:lstStyle/>
          <a:p>
            <a:r>
              <a:rPr lang="en-US" dirty="0"/>
              <a:t>UNIT-II</a:t>
            </a:r>
            <a:endParaRPr lang="en-IN" dirty="0"/>
          </a:p>
        </p:txBody>
      </p:sp>
      <p:sp>
        <p:nvSpPr>
          <p:cNvPr id="3" name="Subtitle 2">
            <a:extLst>
              <a:ext uri="{FF2B5EF4-FFF2-40B4-BE49-F238E27FC236}">
                <a16:creationId xmlns:a16="http://schemas.microsoft.com/office/drawing/2014/main" id="{9565730B-4890-6914-14B5-BCA521B3BD81}"/>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4147989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8D276-65FE-05FD-6412-B503F3E4F690}"/>
              </a:ext>
            </a:extLst>
          </p:cNvPr>
          <p:cNvSpPr>
            <a:spLocks noGrp="1"/>
          </p:cNvSpPr>
          <p:nvPr>
            <p:ph type="title"/>
          </p:nvPr>
        </p:nvSpPr>
        <p:spPr/>
        <p:txBody>
          <a:bodyPr/>
          <a:lstStyle/>
          <a:p>
            <a:pPr algn="ctr"/>
            <a:r>
              <a:rPr lang="en-IN" dirty="0"/>
              <a:t>Prescriptive Process Model</a:t>
            </a:r>
          </a:p>
        </p:txBody>
      </p:sp>
      <p:sp>
        <p:nvSpPr>
          <p:cNvPr id="3" name="Content Placeholder 2">
            <a:extLst>
              <a:ext uri="{FF2B5EF4-FFF2-40B4-BE49-F238E27FC236}">
                <a16:creationId xmlns:a16="http://schemas.microsoft.com/office/drawing/2014/main" id="{1AF898F6-8DBD-91C3-3623-148F50CFD5D5}"/>
              </a:ext>
            </a:extLst>
          </p:cNvPr>
          <p:cNvSpPr>
            <a:spLocks noGrp="1"/>
          </p:cNvSpPr>
          <p:nvPr>
            <p:ph idx="1"/>
          </p:nvPr>
        </p:nvSpPr>
        <p:spPr/>
        <p:txBody>
          <a:bodyPr/>
          <a:lstStyle/>
          <a:p>
            <a:r>
              <a:rPr lang="en-US" dirty="0"/>
              <a:t>What is it?</a:t>
            </a:r>
          </a:p>
          <a:p>
            <a:r>
              <a:rPr lang="en-US" dirty="0"/>
              <a:t> Process models define a distinct set of activities, actions, tasks, milestones and work products that are required to engineer high-quality software. </a:t>
            </a:r>
          </a:p>
          <a:p>
            <a:r>
              <a:rPr lang="en-US" dirty="0"/>
              <a:t>Who does it? </a:t>
            </a:r>
          </a:p>
          <a:p>
            <a:r>
              <a:rPr lang="en-US" dirty="0"/>
              <a:t>Software engineers and their managers adopt a process model to their needs and then follow it. </a:t>
            </a:r>
          </a:p>
          <a:p>
            <a:r>
              <a:rPr lang="en-US" dirty="0"/>
              <a:t>Why is it important? </a:t>
            </a:r>
          </a:p>
          <a:p>
            <a:r>
              <a:rPr lang="en-US" dirty="0"/>
              <a:t>Because it provides stability, control and organization to an activity</a:t>
            </a:r>
            <a:endParaRPr lang="en-IN" dirty="0"/>
          </a:p>
        </p:txBody>
      </p:sp>
    </p:spTree>
    <p:extLst>
      <p:ext uri="{BB962C8B-B14F-4D97-AF65-F5344CB8AC3E}">
        <p14:creationId xmlns:p14="http://schemas.microsoft.com/office/powerpoint/2010/main" val="555829169"/>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49889-CB82-2715-6B7A-C77CC7E6BB52}"/>
              </a:ext>
            </a:extLst>
          </p:cNvPr>
          <p:cNvSpPr>
            <a:spLocks noGrp="1"/>
          </p:cNvSpPr>
          <p:nvPr>
            <p:ph type="title"/>
          </p:nvPr>
        </p:nvSpPr>
        <p:spPr/>
        <p:txBody>
          <a:bodyPr>
            <a:normAutofit/>
          </a:bodyPr>
          <a:lstStyle/>
          <a:p>
            <a:r>
              <a:rPr lang="en-US" sz="2000" b="0" i="0" dirty="0">
                <a:solidFill>
                  <a:srgbClr val="273239"/>
                </a:solidFill>
                <a:effectLst/>
                <a:latin typeface="Nunito" pitchFamily="2" charset="0"/>
              </a:rPr>
              <a:t>Basic activities that are followed during software development by using the XP model </a:t>
            </a:r>
            <a:endParaRPr lang="en-IN" sz="2000" dirty="0"/>
          </a:p>
        </p:txBody>
      </p:sp>
      <p:sp>
        <p:nvSpPr>
          <p:cNvPr id="3" name="Content Placeholder 2">
            <a:extLst>
              <a:ext uri="{FF2B5EF4-FFF2-40B4-BE49-F238E27FC236}">
                <a16:creationId xmlns:a16="http://schemas.microsoft.com/office/drawing/2014/main" id="{AB03ED25-2482-24D4-FBA4-336768CCF1D9}"/>
              </a:ext>
            </a:extLst>
          </p:cNvPr>
          <p:cNvSpPr>
            <a:spLocks noGrp="1"/>
          </p:cNvSpPr>
          <p:nvPr>
            <p:ph idx="1"/>
          </p:nvPr>
        </p:nvSpPr>
        <p:spPr>
          <a:xfrm>
            <a:off x="838200" y="1433384"/>
            <a:ext cx="10515600" cy="4743579"/>
          </a:xfrm>
        </p:spPr>
        <p:txBody>
          <a:bodyPr>
            <a:normAutofit fontScale="70000" lnSpcReduction="20000"/>
          </a:bodyPr>
          <a:lstStyle/>
          <a:p>
            <a:pPr algn="l" fontAlgn="base">
              <a:spcAft>
                <a:spcPts val="1800"/>
              </a:spcAft>
              <a:buFont typeface="Arial" panose="020B0604020202020204" pitchFamily="34" charset="0"/>
              <a:buChar char="•"/>
            </a:pPr>
            <a:r>
              <a:rPr lang="en-US" b="1" i="0" dirty="0">
                <a:solidFill>
                  <a:srgbClr val="273239"/>
                </a:solidFill>
                <a:effectLst/>
                <a:latin typeface="Nunito" pitchFamily="2" charset="0"/>
              </a:rPr>
              <a:t>Coding:</a:t>
            </a:r>
            <a:r>
              <a:rPr lang="en-US" b="0" i="0" dirty="0">
                <a:solidFill>
                  <a:srgbClr val="273239"/>
                </a:solidFill>
                <a:effectLst/>
                <a:latin typeface="Nunito" pitchFamily="2" charset="0"/>
              </a:rPr>
              <a:t> The concept of coding which is used in the XP model is slightly different from traditional coding. Here, the coding activity includes drawing diagrams (modeling) that will be transformed into code, scripting a web-based system, and choosing among several alternative solutions.</a:t>
            </a:r>
          </a:p>
          <a:p>
            <a:pPr algn="l" fontAlgn="base">
              <a:spcAft>
                <a:spcPts val="1800"/>
              </a:spcAft>
              <a:buFont typeface="Arial" panose="020B0604020202020204" pitchFamily="34" charset="0"/>
              <a:buChar char="•"/>
            </a:pPr>
            <a:r>
              <a:rPr lang="en-US" b="1" i="0" dirty="0">
                <a:solidFill>
                  <a:srgbClr val="273239"/>
                </a:solidFill>
                <a:effectLst/>
                <a:latin typeface="Nunito" pitchFamily="2" charset="0"/>
              </a:rPr>
              <a:t>Testing:</a:t>
            </a:r>
            <a:r>
              <a:rPr lang="en-US" b="0" i="0" dirty="0">
                <a:solidFill>
                  <a:srgbClr val="273239"/>
                </a:solidFill>
                <a:effectLst/>
                <a:latin typeface="Nunito" pitchFamily="2" charset="0"/>
              </a:rPr>
              <a:t> The XP model gives high importance to testing and considers it to be the primary factor in developing fault-free software.</a:t>
            </a:r>
          </a:p>
          <a:p>
            <a:pPr algn="l" fontAlgn="base">
              <a:spcAft>
                <a:spcPts val="1800"/>
              </a:spcAft>
              <a:buFont typeface="Arial" panose="020B0604020202020204" pitchFamily="34" charset="0"/>
              <a:buChar char="•"/>
            </a:pPr>
            <a:r>
              <a:rPr lang="en-US" b="1" i="0" dirty="0">
                <a:solidFill>
                  <a:srgbClr val="273239"/>
                </a:solidFill>
                <a:effectLst/>
                <a:latin typeface="Nunito" pitchFamily="2" charset="0"/>
              </a:rPr>
              <a:t>Listening:</a:t>
            </a:r>
            <a:r>
              <a:rPr lang="en-US" b="0" i="0" dirty="0">
                <a:solidFill>
                  <a:srgbClr val="273239"/>
                </a:solidFill>
                <a:effectLst/>
                <a:latin typeface="Nunito" pitchFamily="2" charset="0"/>
              </a:rPr>
              <a:t> The developers need to carefully listen to the customers if they have to develop good quality software. Sometimes programmers may not have the depth knowledge of the system to be developed. So, the programmers should understand properly the functionality of the system and they have to listen to the customers.</a:t>
            </a:r>
          </a:p>
          <a:p>
            <a:pPr algn="l" fontAlgn="base">
              <a:spcAft>
                <a:spcPts val="1800"/>
              </a:spcAft>
              <a:buFont typeface="Arial" panose="020B0604020202020204" pitchFamily="34" charset="0"/>
              <a:buChar char="•"/>
            </a:pPr>
            <a:r>
              <a:rPr lang="en-US" b="1" i="0" dirty="0">
                <a:solidFill>
                  <a:srgbClr val="273239"/>
                </a:solidFill>
                <a:effectLst/>
                <a:latin typeface="Nunito" pitchFamily="2" charset="0"/>
              </a:rPr>
              <a:t>Designing:</a:t>
            </a:r>
            <a:r>
              <a:rPr lang="en-US" b="0" i="0" dirty="0">
                <a:solidFill>
                  <a:srgbClr val="273239"/>
                </a:solidFill>
                <a:effectLst/>
                <a:latin typeface="Nunito" pitchFamily="2" charset="0"/>
              </a:rPr>
              <a:t> Without a proper design, a system implementation becomes too complex, and very difficult to understand the solution, thus making maintenance expensive. A good design results elimination of complex dependencies within a system. So, effective use of suitable design is emphasized.</a:t>
            </a:r>
          </a:p>
          <a:p>
            <a:endParaRPr lang="en-IN" dirty="0"/>
          </a:p>
        </p:txBody>
      </p:sp>
    </p:spTree>
    <p:extLst>
      <p:ext uri="{BB962C8B-B14F-4D97-AF65-F5344CB8AC3E}">
        <p14:creationId xmlns:p14="http://schemas.microsoft.com/office/powerpoint/2010/main" val="704113381"/>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306B1-6273-170B-0F95-C75BA118F3B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056D562-1121-E270-5924-58935B2A6BBC}"/>
              </a:ext>
            </a:extLst>
          </p:cNvPr>
          <p:cNvSpPr>
            <a:spLocks noGrp="1"/>
          </p:cNvSpPr>
          <p:nvPr>
            <p:ph idx="1"/>
          </p:nvPr>
        </p:nvSpPr>
        <p:spPr/>
        <p:txBody>
          <a:bodyPr>
            <a:normAutofit fontScale="62500" lnSpcReduction="20000"/>
          </a:bodyPr>
          <a:lstStyle/>
          <a:p>
            <a:pPr algn="l" fontAlgn="base">
              <a:spcAft>
                <a:spcPts val="1800"/>
              </a:spcAft>
              <a:buFont typeface="Arial" panose="020B0604020202020204" pitchFamily="34" charset="0"/>
              <a:buChar char="•"/>
            </a:pPr>
            <a:r>
              <a:rPr lang="en-US" b="1" i="0" dirty="0">
                <a:solidFill>
                  <a:srgbClr val="273239"/>
                </a:solidFill>
                <a:effectLst/>
                <a:latin typeface="Nunito" pitchFamily="2" charset="0"/>
              </a:rPr>
              <a:t>Feedback:</a:t>
            </a:r>
            <a:r>
              <a:rPr lang="en-US" b="0" i="0" dirty="0">
                <a:solidFill>
                  <a:srgbClr val="273239"/>
                </a:solidFill>
                <a:effectLst/>
                <a:latin typeface="Nunito" pitchFamily="2" charset="0"/>
              </a:rPr>
              <a:t> One of the most important aspects of the XP model is to gain feedback to understand the exact customer needs. Frequent contact with the customer makes the development effective.</a:t>
            </a:r>
          </a:p>
          <a:p>
            <a:pPr algn="l" fontAlgn="base">
              <a:spcAft>
                <a:spcPts val="1800"/>
              </a:spcAft>
              <a:buFont typeface="Arial" panose="020B0604020202020204" pitchFamily="34" charset="0"/>
              <a:buChar char="•"/>
            </a:pPr>
            <a:r>
              <a:rPr lang="en-US" b="1" i="0" dirty="0">
                <a:solidFill>
                  <a:srgbClr val="273239"/>
                </a:solidFill>
                <a:effectLst/>
                <a:latin typeface="Nunito" pitchFamily="2" charset="0"/>
              </a:rPr>
              <a:t>Simplicity:</a:t>
            </a:r>
            <a:r>
              <a:rPr lang="en-US" b="0" i="0" dirty="0">
                <a:solidFill>
                  <a:srgbClr val="273239"/>
                </a:solidFill>
                <a:effectLst/>
                <a:latin typeface="Nunito" pitchFamily="2" charset="0"/>
              </a:rPr>
              <a:t> The main principle of the XP model is to develop a simple system that will work efficiently in the present time, rather than trying to build something that would take time and may never be used. It focuses on some specific features that are immediately needed, rather than engaging time and effort on speculations of future requirements.</a:t>
            </a:r>
          </a:p>
          <a:p>
            <a:pPr algn="l" fontAlgn="base">
              <a:spcAft>
                <a:spcPts val="1800"/>
              </a:spcAft>
              <a:buFont typeface="Arial" panose="020B0604020202020204" pitchFamily="34" charset="0"/>
              <a:buChar char="•"/>
            </a:pPr>
            <a:r>
              <a:rPr lang="en-US" b="1" i="0" dirty="0">
                <a:solidFill>
                  <a:srgbClr val="273239"/>
                </a:solidFill>
                <a:effectLst/>
                <a:latin typeface="Nunito" pitchFamily="2" charset="0"/>
              </a:rPr>
              <a:t>Pair Programming: </a:t>
            </a:r>
            <a:r>
              <a:rPr lang="en-US" b="0" i="0" dirty="0">
                <a:solidFill>
                  <a:srgbClr val="273239"/>
                </a:solidFill>
                <a:effectLst/>
                <a:latin typeface="Nunito" pitchFamily="2" charset="0"/>
              </a:rPr>
              <a:t>XP encourages </a:t>
            </a:r>
            <a:r>
              <a:rPr lang="en-US" b="0" i="0" u="sng" dirty="0">
                <a:solidFill>
                  <a:srgbClr val="273239"/>
                </a:solidFill>
                <a:effectLst/>
                <a:latin typeface="Nunito" pitchFamily="2" charset="0"/>
                <a:hlinkClick r:id="rId2"/>
              </a:rPr>
              <a:t>pair programming</a:t>
            </a:r>
            <a:r>
              <a:rPr lang="en-US" b="0" i="0" dirty="0">
                <a:solidFill>
                  <a:srgbClr val="273239"/>
                </a:solidFill>
                <a:effectLst/>
                <a:latin typeface="Nunito" pitchFamily="2" charset="0"/>
              </a:rPr>
              <a:t> where two developers work together at the same workstation. This approach helps in knowledge sharing, reduces errors, and improves code quality.</a:t>
            </a:r>
          </a:p>
          <a:p>
            <a:pPr algn="l" fontAlgn="base">
              <a:spcAft>
                <a:spcPts val="1800"/>
              </a:spcAft>
              <a:buFont typeface="Arial" panose="020B0604020202020204" pitchFamily="34" charset="0"/>
              <a:buChar char="•"/>
            </a:pPr>
            <a:r>
              <a:rPr lang="en-US" b="1" i="0" dirty="0">
                <a:solidFill>
                  <a:srgbClr val="273239"/>
                </a:solidFill>
                <a:effectLst/>
                <a:latin typeface="Nunito" pitchFamily="2" charset="0"/>
              </a:rPr>
              <a:t>Continuous Integration: </a:t>
            </a:r>
            <a:r>
              <a:rPr lang="en-US" b="0" i="0" dirty="0">
                <a:solidFill>
                  <a:srgbClr val="273239"/>
                </a:solidFill>
                <a:effectLst/>
                <a:latin typeface="Nunito" pitchFamily="2" charset="0"/>
              </a:rPr>
              <a:t>In XP, developers integrate their code into a shared repository several times a day. This helps to detect and resolve integration issues early on in the development process.</a:t>
            </a:r>
          </a:p>
          <a:p>
            <a:endParaRPr lang="en-IN" dirty="0"/>
          </a:p>
        </p:txBody>
      </p:sp>
    </p:spTree>
    <p:extLst>
      <p:ext uri="{BB962C8B-B14F-4D97-AF65-F5344CB8AC3E}">
        <p14:creationId xmlns:p14="http://schemas.microsoft.com/office/powerpoint/2010/main" val="2176772199"/>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72C7D-E82B-683A-17E2-94381294751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406E744-C464-1E47-D7CD-FF0FD282DE36}"/>
              </a:ext>
            </a:extLst>
          </p:cNvPr>
          <p:cNvSpPr>
            <a:spLocks noGrp="1"/>
          </p:cNvSpPr>
          <p:nvPr>
            <p:ph idx="1"/>
          </p:nvPr>
        </p:nvSpPr>
        <p:spPr/>
        <p:txBody>
          <a:bodyPr>
            <a:normAutofit fontScale="62500" lnSpcReduction="20000"/>
          </a:bodyPr>
          <a:lstStyle/>
          <a:p>
            <a:pPr algn="l" fontAlgn="base">
              <a:spcAft>
                <a:spcPts val="1800"/>
              </a:spcAft>
              <a:buFont typeface="Arial" panose="020B0604020202020204" pitchFamily="34" charset="0"/>
              <a:buChar char="•"/>
            </a:pPr>
            <a:r>
              <a:rPr lang="en-US" b="1" i="0" dirty="0">
                <a:solidFill>
                  <a:srgbClr val="273239"/>
                </a:solidFill>
                <a:effectLst/>
                <a:latin typeface="Nunito" pitchFamily="2" charset="0"/>
              </a:rPr>
              <a:t>Refactoring: </a:t>
            </a:r>
            <a:r>
              <a:rPr lang="en-US" b="0" i="0" dirty="0">
                <a:solidFill>
                  <a:srgbClr val="273239"/>
                </a:solidFill>
                <a:effectLst/>
                <a:latin typeface="Nunito" pitchFamily="2" charset="0"/>
              </a:rPr>
              <a:t>XP encourages </a:t>
            </a:r>
            <a:r>
              <a:rPr lang="en-US" b="0" i="0" u="sng" dirty="0">
                <a:solidFill>
                  <a:srgbClr val="273239"/>
                </a:solidFill>
                <a:effectLst/>
                <a:latin typeface="Nunito" pitchFamily="2" charset="0"/>
              </a:rPr>
              <a:t>refactoring</a:t>
            </a:r>
            <a:r>
              <a:rPr lang="en-US" b="0" i="0" dirty="0">
                <a:solidFill>
                  <a:srgbClr val="273239"/>
                </a:solidFill>
                <a:effectLst/>
                <a:latin typeface="Nunito" pitchFamily="2" charset="0"/>
              </a:rPr>
              <a:t>, which is the process of restructuring existing code to make it more efficient and maintainable. Refactoring helps to keep the codebase clean, organized, and easy to understand.</a:t>
            </a:r>
          </a:p>
          <a:p>
            <a:pPr algn="l" fontAlgn="base">
              <a:spcAft>
                <a:spcPts val="1800"/>
              </a:spcAft>
              <a:buFont typeface="Arial" panose="020B0604020202020204" pitchFamily="34" charset="0"/>
              <a:buChar char="•"/>
            </a:pPr>
            <a:r>
              <a:rPr lang="en-US" b="1" i="0" dirty="0">
                <a:solidFill>
                  <a:srgbClr val="273239"/>
                </a:solidFill>
                <a:effectLst/>
                <a:latin typeface="Nunito" pitchFamily="2" charset="0"/>
              </a:rPr>
              <a:t>Collective Code Ownership:</a:t>
            </a:r>
            <a:r>
              <a:rPr lang="en-US" b="0" i="0" dirty="0">
                <a:solidFill>
                  <a:srgbClr val="273239"/>
                </a:solidFill>
                <a:effectLst/>
                <a:latin typeface="Nunito" pitchFamily="2" charset="0"/>
              </a:rPr>
              <a:t> In XP, there is no individual ownership of code. Instead, the entire team is responsible for the codebase. This approach ensures that all team members have a sense of ownership and responsibility towards the code.</a:t>
            </a:r>
          </a:p>
          <a:p>
            <a:pPr algn="l" fontAlgn="base">
              <a:spcAft>
                <a:spcPts val="1800"/>
              </a:spcAft>
              <a:buFont typeface="Arial" panose="020B0604020202020204" pitchFamily="34" charset="0"/>
              <a:buChar char="•"/>
            </a:pPr>
            <a:r>
              <a:rPr lang="en-US" b="1" i="0" dirty="0">
                <a:solidFill>
                  <a:srgbClr val="273239"/>
                </a:solidFill>
                <a:effectLst/>
                <a:latin typeface="Nunito" pitchFamily="2" charset="0"/>
              </a:rPr>
              <a:t>Planning Game:</a:t>
            </a:r>
            <a:r>
              <a:rPr lang="en-US" b="0" i="0" dirty="0">
                <a:solidFill>
                  <a:srgbClr val="273239"/>
                </a:solidFill>
                <a:effectLst/>
                <a:latin typeface="Nunito" pitchFamily="2" charset="0"/>
              </a:rPr>
              <a:t> XP follows a planning game, where the customer and the development team collaborate to prioritize and plan development tasks. This approach helps to ensure that the team is working on the most important features and delivers value to the customer.</a:t>
            </a:r>
          </a:p>
          <a:p>
            <a:pPr algn="l" fontAlgn="base">
              <a:spcAft>
                <a:spcPts val="1800"/>
              </a:spcAft>
              <a:buFont typeface="Arial" panose="020B0604020202020204" pitchFamily="34" charset="0"/>
              <a:buChar char="•"/>
            </a:pPr>
            <a:r>
              <a:rPr lang="en-US" b="1" i="0" dirty="0">
                <a:solidFill>
                  <a:srgbClr val="273239"/>
                </a:solidFill>
                <a:effectLst/>
                <a:latin typeface="Nunito" pitchFamily="2" charset="0"/>
              </a:rPr>
              <a:t>On-site Customer:</a:t>
            </a:r>
            <a:r>
              <a:rPr lang="en-US" b="0" i="0" dirty="0">
                <a:solidFill>
                  <a:srgbClr val="273239"/>
                </a:solidFill>
                <a:effectLst/>
                <a:latin typeface="Nunito" pitchFamily="2" charset="0"/>
              </a:rPr>
              <a:t> XP requires an on-site customer who works closely with the development team throughout the project. This approach helps to ensure that the customer’s needs are understood and met, and also facilitates communication and feedback.</a:t>
            </a:r>
          </a:p>
          <a:p>
            <a:endParaRPr lang="en-IN" dirty="0"/>
          </a:p>
        </p:txBody>
      </p:sp>
    </p:spTree>
    <p:extLst>
      <p:ext uri="{BB962C8B-B14F-4D97-AF65-F5344CB8AC3E}">
        <p14:creationId xmlns:p14="http://schemas.microsoft.com/office/powerpoint/2010/main" val="3317110301"/>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350B6-4414-4856-774B-F177893E2A58}"/>
              </a:ext>
            </a:extLst>
          </p:cNvPr>
          <p:cNvSpPr>
            <a:spLocks noGrp="1"/>
          </p:cNvSpPr>
          <p:nvPr>
            <p:ph type="title"/>
          </p:nvPr>
        </p:nvSpPr>
        <p:spPr/>
        <p:txBody>
          <a:bodyPr>
            <a:normAutofit fontScale="90000"/>
          </a:bodyPr>
          <a:lstStyle/>
          <a:p>
            <a:r>
              <a:rPr lang="en-US" b="1" i="0" dirty="0">
                <a:solidFill>
                  <a:srgbClr val="273239"/>
                </a:solidFill>
                <a:effectLst/>
                <a:latin typeface="Nunito" pitchFamily="2" charset="0"/>
              </a:rPr>
              <a:t>Applications of Extreme Programming (XP)</a:t>
            </a:r>
            <a:br>
              <a:rPr lang="en-US" b="1" i="0" dirty="0">
                <a:solidFill>
                  <a:srgbClr val="273239"/>
                </a:solidFill>
                <a:effectLst/>
                <a:latin typeface="Nunito" pitchFamily="2" charset="0"/>
              </a:rPr>
            </a:br>
            <a:endParaRPr lang="en-IN" dirty="0"/>
          </a:p>
        </p:txBody>
      </p:sp>
      <p:sp>
        <p:nvSpPr>
          <p:cNvPr id="3" name="Content Placeholder 2">
            <a:extLst>
              <a:ext uri="{FF2B5EF4-FFF2-40B4-BE49-F238E27FC236}">
                <a16:creationId xmlns:a16="http://schemas.microsoft.com/office/drawing/2014/main" id="{3FE33BA2-CFD3-68B5-08D5-5F6A64EF6651}"/>
              </a:ext>
            </a:extLst>
          </p:cNvPr>
          <p:cNvSpPr>
            <a:spLocks noGrp="1"/>
          </p:cNvSpPr>
          <p:nvPr>
            <p:ph idx="1"/>
          </p:nvPr>
        </p:nvSpPr>
        <p:spPr/>
        <p:txBody>
          <a:bodyPr>
            <a:normAutofit fontScale="92500" lnSpcReduction="20000"/>
          </a:bodyPr>
          <a:lstStyle/>
          <a:p>
            <a:pPr algn="l" fontAlgn="base">
              <a:spcAft>
                <a:spcPts val="1800"/>
              </a:spcAft>
              <a:buFont typeface="Arial" panose="020B0604020202020204" pitchFamily="34" charset="0"/>
              <a:buChar char="•"/>
            </a:pPr>
            <a:r>
              <a:rPr lang="en-US" b="1" i="0" dirty="0">
                <a:solidFill>
                  <a:srgbClr val="273239"/>
                </a:solidFill>
                <a:effectLst/>
                <a:latin typeface="Nunito" pitchFamily="2" charset="0"/>
              </a:rPr>
              <a:t>Small projects</a:t>
            </a:r>
          </a:p>
          <a:p>
            <a:pPr algn="l" fontAlgn="base">
              <a:spcAft>
                <a:spcPts val="1800"/>
              </a:spcAft>
              <a:buFont typeface="Arial" panose="020B0604020202020204" pitchFamily="34" charset="0"/>
              <a:buChar char="•"/>
            </a:pPr>
            <a:r>
              <a:rPr lang="en-US" b="1" i="0" dirty="0">
                <a:solidFill>
                  <a:srgbClr val="273239"/>
                </a:solidFill>
                <a:effectLst/>
                <a:latin typeface="Nunito" pitchFamily="2" charset="0"/>
              </a:rPr>
              <a:t>Projects involving new technology or Research projects</a:t>
            </a:r>
          </a:p>
          <a:p>
            <a:pPr algn="l" fontAlgn="base">
              <a:spcAft>
                <a:spcPts val="1800"/>
              </a:spcAft>
              <a:buFont typeface="Arial" panose="020B0604020202020204" pitchFamily="34" charset="0"/>
              <a:buChar char="•"/>
            </a:pPr>
            <a:r>
              <a:rPr lang="en-US" b="1" i="0" dirty="0">
                <a:solidFill>
                  <a:srgbClr val="273239"/>
                </a:solidFill>
                <a:effectLst/>
                <a:latin typeface="Nunito" pitchFamily="2" charset="0"/>
              </a:rPr>
              <a:t>Web development projects</a:t>
            </a:r>
          </a:p>
          <a:p>
            <a:pPr algn="l" fontAlgn="base">
              <a:spcAft>
                <a:spcPts val="1800"/>
              </a:spcAft>
              <a:buFont typeface="Arial" panose="020B0604020202020204" pitchFamily="34" charset="0"/>
              <a:buChar char="•"/>
            </a:pPr>
            <a:r>
              <a:rPr lang="en-US" b="1" i="0" dirty="0">
                <a:solidFill>
                  <a:srgbClr val="273239"/>
                </a:solidFill>
                <a:effectLst/>
                <a:latin typeface="Nunito" pitchFamily="2" charset="0"/>
              </a:rPr>
              <a:t>Collaborative projects</a:t>
            </a:r>
          </a:p>
          <a:p>
            <a:pPr algn="l" fontAlgn="base">
              <a:spcAft>
                <a:spcPts val="1800"/>
              </a:spcAft>
              <a:buFont typeface="Arial" panose="020B0604020202020204" pitchFamily="34" charset="0"/>
              <a:buChar char="•"/>
            </a:pPr>
            <a:r>
              <a:rPr lang="en-US" b="1" i="0" dirty="0">
                <a:solidFill>
                  <a:srgbClr val="273239"/>
                </a:solidFill>
                <a:effectLst/>
                <a:latin typeface="Nunito" pitchFamily="2" charset="0"/>
              </a:rPr>
              <a:t>Projects with tight deadlines </a:t>
            </a:r>
          </a:p>
          <a:p>
            <a:pPr algn="l" fontAlgn="base">
              <a:spcAft>
                <a:spcPts val="1800"/>
              </a:spcAft>
              <a:buFont typeface="Arial" panose="020B0604020202020204" pitchFamily="34" charset="0"/>
              <a:buChar char="•"/>
            </a:pPr>
            <a:r>
              <a:rPr lang="en-US" b="1" i="0" dirty="0">
                <a:solidFill>
                  <a:srgbClr val="273239"/>
                </a:solidFill>
                <a:effectLst/>
                <a:latin typeface="Nunito" pitchFamily="2" charset="0"/>
              </a:rPr>
              <a:t>Projects with rapidly changing requirements </a:t>
            </a:r>
          </a:p>
          <a:p>
            <a:pPr algn="l" fontAlgn="base">
              <a:spcAft>
                <a:spcPts val="1800"/>
              </a:spcAft>
              <a:buFont typeface="Arial" panose="020B0604020202020204" pitchFamily="34" charset="0"/>
              <a:buChar char="•"/>
            </a:pPr>
            <a:r>
              <a:rPr lang="en-US" b="1" i="0" dirty="0">
                <a:solidFill>
                  <a:srgbClr val="273239"/>
                </a:solidFill>
                <a:effectLst/>
                <a:latin typeface="Nunito" pitchFamily="2" charset="0"/>
              </a:rPr>
              <a:t>Projects where quality is a high priority </a:t>
            </a:r>
            <a:endParaRPr lang="en-IN" dirty="0"/>
          </a:p>
        </p:txBody>
      </p:sp>
    </p:spTree>
    <p:extLst>
      <p:ext uri="{BB962C8B-B14F-4D97-AF65-F5344CB8AC3E}">
        <p14:creationId xmlns:p14="http://schemas.microsoft.com/office/powerpoint/2010/main" val="3995225360"/>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B535F-E33E-C719-4314-FFD0534819BB}"/>
              </a:ext>
            </a:extLst>
          </p:cNvPr>
          <p:cNvSpPr>
            <a:spLocks noGrp="1"/>
          </p:cNvSpPr>
          <p:nvPr>
            <p:ph type="title"/>
          </p:nvPr>
        </p:nvSpPr>
        <p:spPr/>
        <p:txBody>
          <a:bodyPr>
            <a:normAutofit fontScale="90000"/>
          </a:bodyPr>
          <a:lstStyle/>
          <a:p>
            <a:r>
              <a:rPr lang="en-US" b="1" i="0" dirty="0">
                <a:solidFill>
                  <a:srgbClr val="273239"/>
                </a:solidFill>
                <a:effectLst/>
                <a:latin typeface="Nunito" pitchFamily="2" charset="0"/>
              </a:rPr>
              <a:t>Life Cycle of Extreme Programming (XP)</a:t>
            </a:r>
            <a:br>
              <a:rPr lang="en-US" b="1" i="0" dirty="0">
                <a:solidFill>
                  <a:srgbClr val="273239"/>
                </a:solidFill>
                <a:effectLst/>
                <a:latin typeface="Nunito" pitchFamily="2" charset="0"/>
              </a:rPr>
            </a:br>
            <a:endParaRPr lang="en-IN" dirty="0"/>
          </a:p>
        </p:txBody>
      </p:sp>
      <p:sp>
        <p:nvSpPr>
          <p:cNvPr id="3" name="Content Placeholder 2">
            <a:extLst>
              <a:ext uri="{FF2B5EF4-FFF2-40B4-BE49-F238E27FC236}">
                <a16:creationId xmlns:a16="http://schemas.microsoft.com/office/drawing/2014/main" id="{B1F2E021-4E24-F75A-AE8D-244FCBE439CF}"/>
              </a:ext>
            </a:extLst>
          </p:cNvPr>
          <p:cNvSpPr>
            <a:spLocks noGrp="1"/>
          </p:cNvSpPr>
          <p:nvPr>
            <p:ph idx="1"/>
          </p:nvPr>
        </p:nvSpPr>
        <p:spPr>
          <a:xfrm>
            <a:off x="838200" y="996778"/>
            <a:ext cx="10515600" cy="5180185"/>
          </a:xfrm>
        </p:spPr>
        <p:txBody>
          <a:bodyPr/>
          <a:lstStyle/>
          <a:p>
            <a:pPr algn="l" rtl="0" fontAlgn="base">
              <a:spcAft>
                <a:spcPts val="750"/>
              </a:spcAft>
            </a:pPr>
            <a:r>
              <a:rPr lang="en-US" b="0" i="0" dirty="0">
                <a:solidFill>
                  <a:srgbClr val="273239"/>
                </a:solidFill>
                <a:effectLst/>
                <a:latin typeface="Nunito" pitchFamily="2" charset="0"/>
              </a:rPr>
              <a:t>The Extreme Programming Life Cycle consist of five phases:</a:t>
            </a:r>
          </a:p>
          <a:p>
            <a:endParaRPr lang="en-IN" dirty="0"/>
          </a:p>
        </p:txBody>
      </p:sp>
      <p:pic>
        <p:nvPicPr>
          <p:cNvPr id="4" name="Picture 3">
            <a:extLst>
              <a:ext uri="{FF2B5EF4-FFF2-40B4-BE49-F238E27FC236}">
                <a16:creationId xmlns:a16="http://schemas.microsoft.com/office/drawing/2014/main" id="{36893DCF-13C3-6E33-C43A-A264F640A4AF}"/>
              </a:ext>
            </a:extLst>
          </p:cNvPr>
          <p:cNvPicPr>
            <a:picLocks noChangeAspect="1"/>
          </p:cNvPicPr>
          <p:nvPr/>
        </p:nvPicPr>
        <p:blipFill>
          <a:blip r:embed="rId2"/>
          <a:stretch>
            <a:fillRect/>
          </a:stretch>
        </p:blipFill>
        <p:spPr>
          <a:xfrm>
            <a:off x="2372754" y="1873677"/>
            <a:ext cx="6458208" cy="4619198"/>
          </a:xfrm>
          <a:prstGeom prst="rect">
            <a:avLst/>
          </a:prstGeom>
        </p:spPr>
      </p:pic>
    </p:spTree>
    <p:extLst>
      <p:ext uri="{BB962C8B-B14F-4D97-AF65-F5344CB8AC3E}">
        <p14:creationId xmlns:p14="http://schemas.microsoft.com/office/powerpoint/2010/main" val="1458365095"/>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46197-0D20-2386-0C7E-9C226471927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A082B94-54A1-D75B-3757-CEDC4AF9E515}"/>
              </a:ext>
            </a:extLst>
          </p:cNvPr>
          <p:cNvSpPr>
            <a:spLocks noGrp="1"/>
          </p:cNvSpPr>
          <p:nvPr>
            <p:ph idx="1"/>
          </p:nvPr>
        </p:nvSpPr>
        <p:spPr/>
        <p:txBody>
          <a:bodyPr>
            <a:normAutofit fontScale="77500" lnSpcReduction="20000"/>
          </a:bodyPr>
          <a:lstStyle/>
          <a:p>
            <a:pPr algn="l" fontAlgn="base">
              <a:spcAft>
                <a:spcPts val="1800"/>
              </a:spcAft>
              <a:buFont typeface="+mj-lt"/>
              <a:buAutoNum type="arabicPeriod"/>
            </a:pPr>
            <a:r>
              <a:rPr lang="en-US" b="1" i="0" dirty="0">
                <a:solidFill>
                  <a:srgbClr val="273239"/>
                </a:solidFill>
                <a:effectLst/>
                <a:latin typeface="Nunito" pitchFamily="2" charset="0"/>
              </a:rPr>
              <a:t>Planning: </a:t>
            </a:r>
            <a:r>
              <a:rPr lang="en-US" b="0" i="0" dirty="0">
                <a:solidFill>
                  <a:srgbClr val="273239"/>
                </a:solidFill>
                <a:effectLst/>
                <a:latin typeface="Nunito" pitchFamily="2" charset="0"/>
              </a:rPr>
              <a:t>The first stage of Extreme Programming is planning. During this phase, clients define their needs in concise descriptions known as user stories. The team calculates the effort required for each story and schedules releases according to priority and effort.</a:t>
            </a:r>
          </a:p>
          <a:p>
            <a:pPr algn="l" fontAlgn="base">
              <a:spcAft>
                <a:spcPts val="1800"/>
              </a:spcAft>
              <a:buFont typeface="+mj-lt"/>
              <a:buAutoNum type="arabicPeriod" startAt="2"/>
            </a:pPr>
            <a:r>
              <a:rPr lang="en-US" b="1" i="0" dirty="0">
                <a:solidFill>
                  <a:srgbClr val="273239"/>
                </a:solidFill>
                <a:effectLst/>
                <a:latin typeface="Nunito" pitchFamily="2" charset="0"/>
              </a:rPr>
              <a:t>Design: </a:t>
            </a:r>
            <a:r>
              <a:rPr lang="en-US" b="0" i="0" dirty="0">
                <a:solidFill>
                  <a:srgbClr val="273239"/>
                </a:solidFill>
                <a:effectLst/>
                <a:latin typeface="Nunito" pitchFamily="2" charset="0"/>
              </a:rPr>
              <a:t>The team creates only the essential design needed for current user stories, using a common analogy or story to help everyone understand the overall system architecture and keep the design straightforward and clear.</a:t>
            </a:r>
          </a:p>
          <a:p>
            <a:pPr algn="l" fontAlgn="base">
              <a:spcAft>
                <a:spcPts val="1800"/>
              </a:spcAft>
              <a:buFont typeface="+mj-lt"/>
              <a:buAutoNum type="arabicPeriod" startAt="3"/>
            </a:pPr>
            <a:r>
              <a:rPr lang="en-US" b="1" i="0" dirty="0">
                <a:solidFill>
                  <a:srgbClr val="273239"/>
                </a:solidFill>
                <a:effectLst/>
                <a:latin typeface="Nunito" pitchFamily="2" charset="0"/>
              </a:rPr>
              <a:t>Coding: </a:t>
            </a:r>
            <a:r>
              <a:rPr lang="en-US" b="0" i="0" dirty="0">
                <a:solidFill>
                  <a:srgbClr val="273239"/>
                </a:solidFill>
                <a:effectLst/>
                <a:latin typeface="Nunito" pitchFamily="2" charset="0"/>
              </a:rPr>
              <a:t>Extreme Programming (XP) promotes pair programming i.e</a:t>
            </a:r>
            <a:r>
              <a:rPr lang="en-US" b="1" i="0" dirty="0">
                <a:solidFill>
                  <a:srgbClr val="273239"/>
                </a:solidFill>
                <a:effectLst/>
                <a:latin typeface="Nunito" pitchFamily="2" charset="0"/>
              </a:rPr>
              <a:t>. </a:t>
            </a:r>
            <a:r>
              <a:rPr lang="en-US" b="0" i="0" dirty="0">
                <a:solidFill>
                  <a:srgbClr val="273239"/>
                </a:solidFill>
                <a:effectLst/>
                <a:latin typeface="Nunito" pitchFamily="2" charset="0"/>
              </a:rPr>
              <a:t>wo developers work together at one workstation, enhancing code quality and knowledge sharing.</a:t>
            </a:r>
            <a:r>
              <a:rPr lang="en-US" b="1" i="0" dirty="0">
                <a:solidFill>
                  <a:srgbClr val="273239"/>
                </a:solidFill>
                <a:effectLst/>
                <a:latin typeface="Nunito" pitchFamily="2" charset="0"/>
              </a:rPr>
              <a:t> </a:t>
            </a:r>
            <a:r>
              <a:rPr lang="en-US" b="0" i="0" dirty="0">
                <a:solidFill>
                  <a:srgbClr val="273239"/>
                </a:solidFill>
                <a:effectLst/>
                <a:latin typeface="Nunito" pitchFamily="2" charset="0"/>
              </a:rPr>
              <a:t>They write tests before coding to ensure functionality from the start (TDD), and frequently integrate their code into a shared repository with automated tests to catch issues early.</a:t>
            </a:r>
          </a:p>
          <a:p>
            <a:endParaRPr lang="en-IN" dirty="0"/>
          </a:p>
        </p:txBody>
      </p:sp>
    </p:spTree>
    <p:extLst>
      <p:ext uri="{BB962C8B-B14F-4D97-AF65-F5344CB8AC3E}">
        <p14:creationId xmlns:p14="http://schemas.microsoft.com/office/powerpoint/2010/main" val="904064024"/>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E65CC-50A8-AE6A-C9DE-3C54EE14AE0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F393409-8870-E561-D005-41CAEC7F0846}"/>
              </a:ext>
            </a:extLst>
          </p:cNvPr>
          <p:cNvSpPr>
            <a:spLocks noGrp="1"/>
          </p:cNvSpPr>
          <p:nvPr>
            <p:ph idx="1"/>
          </p:nvPr>
        </p:nvSpPr>
        <p:spPr/>
        <p:txBody>
          <a:bodyPr>
            <a:normAutofit lnSpcReduction="10000"/>
          </a:bodyPr>
          <a:lstStyle/>
          <a:p>
            <a:pPr algn="l" fontAlgn="base">
              <a:spcAft>
                <a:spcPts val="1800"/>
              </a:spcAft>
              <a:buFont typeface="+mj-lt"/>
              <a:buAutoNum type="arabicPeriod" startAt="4"/>
            </a:pPr>
            <a:r>
              <a:rPr lang="en-US" b="1" i="0" dirty="0">
                <a:solidFill>
                  <a:srgbClr val="273239"/>
                </a:solidFill>
                <a:effectLst/>
                <a:latin typeface="Nunito" pitchFamily="2" charset="0"/>
              </a:rPr>
              <a:t>Testing: </a:t>
            </a:r>
            <a:r>
              <a:rPr lang="en-US" b="0" i="0" dirty="0">
                <a:solidFill>
                  <a:srgbClr val="273239"/>
                </a:solidFill>
                <a:effectLst/>
                <a:latin typeface="Nunito" pitchFamily="2" charset="0"/>
              </a:rPr>
              <a:t>Extreme Programming (XP) gives more importance to testing that consist of both unit tests and acceptance test</a:t>
            </a:r>
            <a:r>
              <a:rPr lang="en-US" b="1" i="0" dirty="0">
                <a:solidFill>
                  <a:srgbClr val="273239"/>
                </a:solidFill>
                <a:effectLst/>
                <a:latin typeface="Nunito" pitchFamily="2" charset="0"/>
              </a:rPr>
              <a:t>. </a:t>
            </a:r>
            <a:r>
              <a:rPr lang="en-US" b="0" i="0" dirty="0">
                <a:solidFill>
                  <a:srgbClr val="273239"/>
                </a:solidFill>
                <a:effectLst/>
                <a:latin typeface="Nunito" pitchFamily="2" charset="0"/>
              </a:rPr>
              <a:t>Unit tests, which are automated, check if specific features work correctly. Acceptance tests, conducted by customers, ensure that the overall system meets initial requirements. This continuous testing ensures the software’s quality and alignment with customer needs.</a:t>
            </a:r>
          </a:p>
          <a:p>
            <a:pPr algn="l" fontAlgn="base">
              <a:spcAft>
                <a:spcPts val="1800"/>
              </a:spcAft>
              <a:buFont typeface="+mj-lt"/>
              <a:buAutoNum type="arabicPeriod" startAt="5"/>
            </a:pPr>
            <a:r>
              <a:rPr lang="en-US" b="1" i="0" dirty="0">
                <a:solidFill>
                  <a:srgbClr val="273239"/>
                </a:solidFill>
                <a:effectLst/>
                <a:latin typeface="Nunito" pitchFamily="2" charset="0"/>
              </a:rPr>
              <a:t>Listening:</a:t>
            </a:r>
            <a:r>
              <a:rPr lang="en-US" b="0" i="0" dirty="0">
                <a:solidFill>
                  <a:srgbClr val="273239"/>
                </a:solidFill>
                <a:effectLst/>
                <a:latin typeface="Nunito" pitchFamily="2" charset="0"/>
              </a:rPr>
              <a:t> In the listening phase regular feedback from customers to ensure the product meets their needs and to adapt to any changes.</a:t>
            </a:r>
          </a:p>
          <a:p>
            <a:endParaRPr lang="en-IN" dirty="0"/>
          </a:p>
        </p:txBody>
      </p:sp>
    </p:spTree>
    <p:extLst>
      <p:ext uri="{BB962C8B-B14F-4D97-AF65-F5344CB8AC3E}">
        <p14:creationId xmlns:p14="http://schemas.microsoft.com/office/powerpoint/2010/main" val="1037928063"/>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978F0-86F3-6FA9-E640-77145A2C649C}"/>
              </a:ext>
            </a:extLst>
          </p:cNvPr>
          <p:cNvSpPr>
            <a:spLocks noGrp="1"/>
          </p:cNvSpPr>
          <p:nvPr>
            <p:ph type="title"/>
          </p:nvPr>
        </p:nvSpPr>
        <p:spPr/>
        <p:txBody>
          <a:bodyPr/>
          <a:lstStyle/>
          <a:p>
            <a:r>
              <a:rPr lang="en-US" b="1" i="0" dirty="0">
                <a:solidFill>
                  <a:srgbClr val="273239"/>
                </a:solidFill>
                <a:effectLst/>
                <a:latin typeface="Nunito" pitchFamily="2" charset="0"/>
              </a:rPr>
              <a:t>Values of Extreme Programming (XP)</a:t>
            </a:r>
            <a:br>
              <a:rPr lang="en-US" b="1" i="0" dirty="0">
                <a:solidFill>
                  <a:srgbClr val="273239"/>
                </a:solidFill>
                <a:effectLst/>
                <a:latin typeface="Nunito" pitchFamily="2" charset="0"/>
              </a:rPr>
            </a:br>
            <a:endParaRPr lang="en-IN" dirty="0"/>
          </a:p>
        </p:txBody>
      </p:sp>
      <p:sp>
        <p:nvSpPr>
          <p:cNvPr id="3" name="Content Placeholder 2">
            <a:extLst>
              <a:ext uri="{FF2B5EF4-FFF2-40B4-BE49-F238E27FC236}">
                <a16:creationId xmlns:a16="http://schemas.microsoft.com/office/drawing/2014/main" id="{1E804C03-1D3F-AF21-0021-C4FEBF2EECAE}"/>
              </a:ext>
            </a:extLst>
          </p:cNvPr>
          <p:cNvSpPr>
            <a:spLocks noGrp="1"/>
          </p:cNvSpPr>
          <p:nvPr>
            <p:ph idx="1"/>
          </p:nvPr>
        </p:nvSpPr>
        <p:spPr>
          <a:xfrm>
            <a:off x="838200" y="1227438"/>
            <a:ext cx="10515600" cy="4949525"/>
          </a:xfrm>
        </p:spPr>
        <p:txBody>
          <a:bodyPr>
            <a:normAutofit fontScale="70000" lnSpcReduction="20000"/>
          </a:bodyPr>
          <a:lstStyle/>
          <a:p>
            <a:pPr algn="l" fontAlgn="base">
              <a:spcAft>
                <a:spcPts val="1800"/>
              </a:spcAft>
              <a:buFont typeface="+mj-lt"/>
              <a:buAutoNum type="arabicPeriod"/>
            </a:pPr>
            <a:r>
              <a:rPr lang="en-US" b="1" i="0" dirty="0">
                <a:solidFill>
                  <a:srgbClr val="273239"/>
                </a:solidFill>
                <a:effectLst/>
                <a:latin typeface="Nunito" pitchFamily="2" charset="0"/>
              </a:rPr>
              <a:t>Communication: </a:t>
            </a:r>
            <a:r>
              <a:rPr lang="en-US" b="0" i="0" dirty="0">
                <a:solidFill>
                  <a:srgbClr val="273239"/>
                </a:solidFill>
                <a:effectLst/>
                <a:latin typeface="Nunito" pitchFamily="2" charset="0"/>
              </a:rPr>
              <a:t>The essence of communication is for information and ideas to be exchanged amongst development team members so that everyone has an understanding of the system requirements and goals. Extreme Programming (XP) supports this by allowing open and frequent communication between members of a team.</a:t>
            </a:r>
          </a:p>
          <a:p>
            <a:pPr algn="l" fontAlgn="base">
              <a:spcAft>
                <a:spcPts val="1800"/>
              </a:spcAft>
              <a:buFont typeface="+mj-lt"/>
              <a:buAutoNum type="arabicPeriod" startAt="2"/>
            </a:pPr>
            <a:r>
              <a:rPr lang="en-US" b="1" i="0" dirty="0">
                <a:solidFill>
                  <a:srgbClr val="273239"/>
                </a:solidFill>
                <a:effectLst/>
                <a:latin typeface="Nunito" pitchFamily="2" charset="0"/>
              </a:rPr>
              <a:t>Simplicity: </a:t>
            </a:r>
            <a:r>
              <a:rPr lang="en-US" b="0" i="0" dirty="0">
                <a:solidFill>
                  <a:srgbClr val="273239"/>
                </a:solidFill>
                <a:effectLst/>
                <a:latin typeface="Nunito" pitchFamily="2" charset="0"/>
              </a:rPr>
              <a:t>Keeping things as simple as possible helps reduce complexity and makes it easier to understand and maintain the code.</a:t>
            </a:r>
          </a:p>
          <a:p>
            <a:pPr algn="l" fontAlgn="base">
              <a:spcAft>
                <a:spcPts val="1800"/>
              </a:spcAft>
              <a:buFont typeface="+mj-lt"/>
              <a:buAutoNum type="arabicPeriod" startAt="3"/>
            </a:pPr>
            <a:r>
              <a:rPr lang="en-US" b="1" i="0" dirty="0">
                <a:solidFill>
                  <a:srgbClr val="273239"/>
                </a:solidFill>
                <a:effectLst/>
                <a:latin typeface="Nunito" pitchFamily="2" charset="0"/>
              </a:rPr>
              <a:t>Feedback: </a:t>
            </a:r>
            <a:r>
              <a:rPr lang="en-US" b="0" i="0" dirty="0">
                <a:solidFill>
                  <a:srgbClr val="273239"/>
                </a:solidFill>
                <a:effectLst/>
                <a:latin typeface="Nunito" pitchFamily="2" charset="0"/>
              </a:rPr>
              <a:t>Feedback loops which are constant are among testing as well as customer involvements which helps in detecting problems earlier during development. </a:t>
            </a:r>
          </a:p>
          <a:p>
            <a:pPr algn="l" fontAlgn="base">
              <a:spcAft>
                <a:spcPts val="1800"/>
              </a:spcAft>
              <a:buFont typeface="+mj-lt"/>
              <a:buAutoNum type="arabicPeriod" startAt="4"/>
            </a:pPr>
            <a:r>
              <a:rPr lang="en-US" b="1" i="0" dirty="0">
                <a:solidFill>
                  <a:srgbClr val="273239"/>
                </a:solidFill>
                <a:effectLst/>
                <a:latin typeface="Nunito" pitchFamily="2" charset="0"/>
              </a:rPr>
              <a:t>Courage: </a:t>
            </a:r>
            <a:r>
              <a:rPr lang="en-US" b="0" i="0" dirty="0">
                <a:solidFill>
                  <a:srgbClr val="273239"/>
                </a:solidFill>
                <a:effectLst/>
                <a:latin typeface="Nunito" pitchFamily="2" charset="0"/>
              </a:rPr>
              <a:t>Team members are encouraged to take risks, speak up about problems, and adapt to change without fear of repercussions.</a:t>
            </a:r>
          </a:p>
          <a:p>
            <a:pPr algn="l" fontAlgn="base">
              <a:spcAft>
                <a:spcPts val="1800"/>
              </a:spcAft>
              <a:buFont typeface="+mj-lt"/>
              <a:buAutoNum type="arabicPeriod" startAt="5"/>
            </a:pPr>
            <a:r>
              <a:rPr lang="en-US" b="1" i="0" dirty="0">
                <a:solidFill>
                  <a:srgbClr val="273239"/>
                </a:solidFill>
                <a:effectLst/>
                <a:latin typeface="Nunito" pitchFamily="2" charset="0"/>
              </a:rPr>
              <a:t>Respect</a:t>
            </a:r>
            <a:r>
              <a:rPr lang="en-US" b="0" i="0" dirty="0">
                <a:solidFill>
                  <a:srgbClr val="273239"/>
                </a:solidFill>
                <a:effectLst/>
                <a:latin typeface="Nunito" pitchFamily="2" charset="0"/>
              </a:rPr>
              <a:t>: Every member’s input or opinion is appreciated which promotes a collective way of working among people who are supportive within a certain group.</a:t>
            </a:r>
          </a:p>
          <a:p>
            <a:endParaRPr lang="en-IN" dirty="0"/>
          </a:p>
        </p:txBody>
      </p:sp>
    </p:spTree>
    <p:extLst>
      <p:ext uri="{BB962C8B-B14F-4D97-AF65-F5344CB8AC3E}">
        <p14:creationId xmlns:p14="http://schemas.microsoft.com/office/powerpoint/2010/main" val="3405027097"/>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4D08D-ABA0-CC9D-9180-F81D8ED9EB0B}"/>
              </a:ext>
            </a:extLst>
          </p:cNvPr>
          <p:cNvSpPr>
            <a:spLocks noGrp="1"/>
          </p:cNvSpPr>
          <p:nvPr>
            <p:ph type="title"/>
          </p:nvPr>
        </p:nvSpPr>
        <p:spPr/>
        <p:txBody>
          <a:bodyPr>
            <a:normAutofit fontScale="90000"/>
          </a:bodyPr>
          <a:lstStyle/>
          <a:p>
            <a:r>
              <a:rPr lang="en-US" b="1" i="0" dirty="0">
                <a:solidFill>
                  <a:srgbClr val="273239"/>
                </a:solidFill>
                <a:effectLst/>
                <a:latin typeface="Nunito" pitchFamily="2" charset="0"/>
              </a:rPr>
              <a:t>Advantages of Extreme Programming (XP)</a:t>
            </a:r>
            <a:br>
              <a:rPr lang="en-US" b="1" i="0" dirty="0">
                <a:solidFill>
                  <a:srgbClr val="273239"/>
                </a:solidFill>
                <a:effectLst/>
                <a:latin typeface="Nunito" pitchFamily="2" charset="0"/>
              </a:rPr>
            </a:br>
            <a:endParaRPr lang="en-IN" dirty="0"/>
          </a:p>
        </p:txBody>
      </p:sp>
      <p:sp>
        <p:nvSpPr>
          <p:cNvPr id="3" name="Content Placeholder 2">
            <a:extLst>
              <a:ext uri="{FF2B5EF4-FFF2-40B4-BE49-F238E27FC236}">
                <a16:creationId xmlns:a16="http://schemas.microsoft.com/office/drawing/2014/main" id="{7956F110-23FE-B97C-61B3-73EA2499687E}"/>
              </a:ext>
            </a:extLst>
          </p:cNvPr>
          <p:cNvSpPr>
            <a:spLocks noGrp="1"/>
          </p:cNvSpPr>
          <p:nvPr>
            <p:ph idx="1"/>
          </p:nvPr>
        </p:nvSpPr>
        <p:spPr/>
        <p:txBody>
          <a:bodyPr>
            <a:normAutofit fontScale="92500" lnSpcReduction="20000"/>
          </a:bodyPr>
          <a:lstStyle/>
          <a:p>
            <a:pPr algn="l" fontAlgn="base">
              <a:spcAft>
                <a:spcPts val="1800"/>
              </a:spcAft>
              <a:buFont typeface="Arial" panose="020B0604020202020204" pitchFamily="34" charset="0"/>
              <a:buChar char="•"/>
            </a:pPr>
            <a:r>
              <a:rPr lang="en-US" b="1" i="0" dirty="0">
                <a:solidFill>
                  <a:srgbClr val="273239"/>
                </a:solidFill>
                <a:effectLst/>
                <a:latin typeface="Nunito" pitchFamily="2" charset="0"/>
              </a:rPr>
              <a:t>Slipped schedules  </a:t>
            </a:r>
          </a:p>
          <a:p>
            <a:pPr algn="l" fontAlgn="base">
              <a:spcAft>
                <a:spcPts val="1800"/>
              </a:spcAft>
              <a:buFont typeface="Arial" panose="020B0604020202020204" pitchFamily="34" charset="0"/>
              <a:buChar char="•"/>
            </a:pPr>
            <a:r>
              <a:rPr lang="en-US" b="1" i="0" dirty="0">
                <a:solidFill>
                  <a:srgbClr val="273239"/>
                </a:solidFill>
                <a:effectLst/>
                <a:latin typeface="Nunito" pitchFamily="2" charset="0"/>
              </a:rPr>
              <a:t>Misunderstanding the business and/or domain </a:t>
            </a:r>
          </a:p>
          <a:p>
            <a:pPr algn="l" fontAlgn="base">
              <a:spcAft>
                <a:spcPts val="1800"/>
              </a:spcAft>
              <a:buFont typeface="Arial" panose="020B0604020202020204" pitchFamily="34" charset="0"/>
              <a:buChar char="•"/>
            </a:pPr>
            <a:r>
              <a:rPr lang="en-US" b="1" i="0" dirty="0">
                <a:solidFill>
                  <a:srgbClr val="273239"/>
                </a:solidFill>
                <a:effectLst/>
                <a:latin typeface="Nunito" pitchFamily="2" charset="0"/>
              </a:rPr>
              <a:t>Canceled projects</a:t>
            </a:r>
          </a:p>
          <a:p>
            <a:pPr algn="l" fontAlgn="base">
              <a:spcAft>
                <a:spcPts val="1800"/>
              </a:spcAft>
              <a:buFont typeface="Arial" panose="020B0604020202020204" pitchFamily="34" charset="0"/>
              <a:buChar char="•"/>
            </a:pPr>
            <a:r>
              <a:rPr lang="en-US" b="1" i="0" dirty="0">
                <a:solidFill>
                  <a:srgbClr val="273239"/>
                </a:solidFill>
                <a:effectLst/>
                <a:latin typeface="Nunito" pitchFamily="2" charset="0"/>
              </a:rPr>
              <a:t>Staff turnover</a:t>
            </a:r>
          </a:p>
          <a:p>
            <a:pPr algn="l" fontAlgn="base">
              <a:spcAft>
                <a:spcPts val="1800"/>
              </a:spcAft>
              <a:buFont typeface="Arial" panose="020B0604020202020204" pitchFamily="34" charset="0"/>
              <a:buChar char="•"/>
            </a:pPr>
            <a:r>
              <a:rPr lang="en-US" b="1" i="0" dirty="0">
                <a:solidFill>
                  <a:srgbClr val="273239"/>
                </a:solidFill>
                <a:effectLst/>
                <a:latin typeface="Nunito" pitchFamily="2" charset="0"/>
              </a:rPr>
              <a:t>Costs incurred in changes </a:t>
            </a:r>
          </a:p>
          <a:p>
            <a:pPr algn="l" fontAlgn="base">
              <a:spcAft>
                <a:spcPts val="1800"/>
              </a:spcAft>
              <a:buFont typeface="Arial" panose="020B0604020202020204" pitchFamily="34" charset="0"/>
              <a:buChar char="•"/>
            </a:pPr>
            <a:r>
              <a:rPr lang="en-US" b="1" i="0" dirty="0">
                <a:solidFill>
                  <a:srgbClr val="273239"/>
                </a:solidFill>
                <a:effectLst/>
                <a:latin typeface="Nunito" pitchFamily="2" charset="0"/>
              </a:rPr>
              <a:t>Business changes </a:t>
            </a:r>
          </a:p>
          <a:p>
            <a:pPr algn="l" fontAlgn="base">
              <a:spcAft>
                <a:spcPts val="1800"/>
              </a:spcAft>
              <a:buFont typeface="Arial" panose="020B0604020202020204" pitchFamily="34" charset="0"/>
              <a:buChar char="•"/>
            </a:pPr>
            <a:r>
              <a:rPr lang="en-US" b="1" i="0" dirty="0">
                <a:solidFill>
                  <a:srgbClr val="273239"/>
                </a:solidFill>
                <a:effectLst/>
                <a:latin typeface="Nunito" pitchFamily="2" charset="0"/>
              </a:rPr>
              <a:t>Production and post-delivery defects</a:t>
            </a:r>
            <a:endParaRPr lang="en-IN" dirty="0"/>
          </a:p>
        </p:txBody>
      </p:sp>
    </p:spTree>
    <p:extLst>
      <p:ext uri="{BB962C8B-B14F-4D97-AF65-F5344CB8AC3E}">
        <p14:creationId xmlns:p14="http://schemas.microsoft.com/office/powerpoint/2010/main" val="2721884618"/>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7CB9C-A2E3-13BF-EC79-41AD5752310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C354C26-ACD6-2F5F-AA0D-F99025DD270A}"/>
              </a:ext>
            </a:extLst>
          </p:cNvPr>
          <p:cNvSpPr>
            <a:spLocks noGrp="1"/>
          </p:cNvSpPr>
          <p:nvPr>
            <p:ph idx="1"/>
          </p:nvPr>
        </p:nvSpPr>
        <p:spPr/>
        <p:txBody>
          <a:bodyPr/>
          <a:lstStyle/>
          <a:p>
            <a:r>
              <a:rPr lang="en-US" b="0" i="0" dirty="0">
                <a:solidFill>
                  <a:srgbClr val="273239"/>
                </a:solidFill>
                <a:effectLst/>
                <a:latin typeface="Nunito" pitchFamily="2" charset="0"/>
              </a:rPr>
              <a:t>Extreme Programming (XP) is a Software Development Methodology, known for its flexibility, collaboration and rapid feedback using techniques like continuous testing, frequent releases, and pair programming, in which two programmers collaborate on the same code. </a:t>
            </a:r>
          </a:p>
          <a:p>
            <a:r>
              <a:rPr lang="en-US" b="0" i="0">
                <a:solidFill>
                  <a:srgbClr val="273239"/>
                </a:solidFill>
                <a:effectLst/>
                <a:latin typeface="Nunito" pitchFamily="2" charset="0"/>
              </a:rPr>
              <a:t>XP </a:t>
            </a:r>
            <a:r>
              <a:rPr lang="en-US" b="0" i="0" dirty="0">
                <a:solidFill>
                  <a:srgbClr val="273239"/>
                </a:solidFill>
                <a:effectLst/>
                <a:latin typeface="Nunito" pitchFamily="2" charset="0"/>
              </a:rPr>
              <a:t>supports user involvement throughout the development process while prioritizing simplicity and </a:t>
            </a:r>
            <a:r>
              <a:rPr lang="en-US" b="0" i="0">
                <a:solidFill>
                  <a:srgbClr val="273239"/>
                </a:solidFill>
                <a:effectLst/>
                <a:latin typeface="Nunito" pitchFamily="2" charset="0"/>
              </a:rPr>
              <a:t>communication.</a:t>
            </a:r>
          </a:p>
          <a:p>
            <a:r>
              <a:rPr lang="en-US" b="0" i="0">
                <a:solidFill>
                  <a:srgbClr val="273239"/>
                </a:solidFill>
                <a:effectLst/>
                <a:latin typeface="Nunito" pitchFamily="2" charset="0"/>
              </a:rPr>
              <a:t> </a:t>
            </a:r>
            <a:r>
              <a:rPr lang="en-US" b="0" i="0" dirty="0">
                <a:solidFill>
                  <a:srgbClr val="273239"/>
                </a:solidFill>
                <a:effectLst/>
                <a:latin typeface="Nunito" pitchFamily="2" charset="0"/>
              </a:rPr>
              <a:t>Overall, XP aims to deliver high-quality software quickly and adapt to changing requirements effectively.</a:t>
            </a:r>
            <a:endParaRPr lang="en-IN" dirty="0"/>
          </a:p>
        </p:txBody>
      </p:sp>
    </p:spTree>
    <p:extLst>
      <p:ext uri="{BB962C8B-B14F-4D97-AF65-F5344CB8AC3E}">
        <p14:creationId xmlns:p14="http://schemas.microsoft.com/office/powerpoint/2010/main" val="37996651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C8CED-932D-FE45-3110-E3B1D5DE5438}"/>
              </a:ext>
            </a:extLst>
          </p:cNvPr>
          <p:cNvSpPr>
            <a:spLocks noGrp="1"/>
          </p:cNvSpPr>
          <p:nvPr>
            <p:ph type="title"/>
          </p:nvPr>
        </p:nvSpPr>
        <p:spPr/>
        <p:txBody>
          <a:bodyPr/>
          <a:lstStyle/>
          <a:p>
            <a:pPr algn="ctr"/>
            <a:r>
              <a:rPr lang="en-US" dirty="0"/>
              <a:t>Why the model is called prescriptive?</a:t>
            </a:r>
            <a:endParaRPr lang="en-IN" dirty="0"/>
          </a:p>
        </p:txBody>
      </p:sp>
      <p:sp>
        <p:nvSpPr>
          <p:cNvPr id="3" name="Content Placeholder 2">
            <a:extLst>
              <a:ext uri="{FF2B5EF4-FFF2-40B4-BE49-F238E27FC236}">
                <a16:creationId xmlns:a16="http://schemas.microsoft.com/office/drawing/2014/main" id="{9031794F-4398-2E0D-AEC7-5773CDB3872D}"/>
              </a:ext>
            </a:extLst>
          </p:cNvPr>
          <p:cNvSpPr>
            <a:spLocks noGrp="1"/>
          </p:cNvSpPr>
          <p:nvPr>
            <p:ph idx="1"/>
          </p:nvPr>
        </p:nvSpPr>
        <p:spPr/>
        <p:txBody>
          <a:bodyPr/>
          <a:lstStyle/>
          <a:p>
            <a:r>
              <a:rPr lang="en-US" dirty="0"/>
              <a:t>The model prescribes a set of process elements – software engineering actions, tasks, work products, quality assurance, and change control mechanisms for each project. </a:t>
            </a:r>
          </a:p>
          <a:p>
            <a:r>
              <a:rPr lang="en-US" dirty="0"/>
              <a:t>Each model prescribes a workflow. </a:t>
            </a:r>
          </a:p>
          <a:p>
            <a:r>
              <a:rPr lang="en-US" dirty="0"/>
              <a:t>Though generic process framework is the major idea behind, each model applies a different style to those activities and defines a workflow. </a:t>
            </a:r>
          </a:p>
          <a:p>
            <a:r>
              <a:rPr lang="en-US" dirty="0"/>
              <a:t>Communication -&gt; Planning -&gt; Modeling -&gt; Construction -&gt; Deployment </a:t>
            </a:r>
            <a:endParaRPr lang="en-IN" dirty="0"/>
          </a:p>
        </p:txBody>
      </p:sp>
    </p:spTree>
    <p:extLst>
      <p:ext uri="{BB962C8B-B14F-4D97-AF65-F5344CB8AC3E}">
        <p14:creationId xmlns:p14="http://schemas.microsoft.com/office/powerpoint/2010/main" val="15057957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73119-5CC6-3AF4-7CE0-E69A72A3E1B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22F21EB-467D-3937-B596-743F67AD095F}"/>
              </a:ext>
            </a:extLst>
          </p:cNvPr>
          <p:cNvSpPr>
            <a:spLocks noGrp="1"/>
          </p:cNvSpPr>
          <p:nvPr>
            <p:ph idx="1"/>
          </p:nvPr>
        </p:nvSpPr>
        <p:spPr/>
        <p:txBody>
          <a:bodyPr/>
          <a:lstStyle/>
          <a:p>
            <a:r>
              <a:rPr lang="en-US" b="1" i="0" dirty="0">
                <a:solidFill>
                  <a:srgbClr val="000000"/>
                </a:solidFill>
                <a:effectLst/>
                <a:latin typeface="Verdana" panose="020B0604030504040204" pitchFamily="34" charset="0"/>
              </a:rPr>
              <a:t>There are three types of prescriptive process models. They are:</a:t>
            </a:r>
            <a:br>
              <a:rPr lang="en-US" dirty="0"/>
            </a:br>
            <a:br>
              <a:rPr lang="en-US" dirty="0"/>
            </a:br>
            <a:r>
              <a:rPr lang="en-US" b="0" i="0" dirty="0">
                <a:solidFill>
                  <a:srgbClr val="000000"/>
                </a:solidFill>
                <a:effectLst/>
                <a:latin typeface="Verdana" panose="020B0604030504040204" pitchFamily="34" charset="0"/>
              </a:rPr>
              <a:t>1. The Waterfall Model</a:t>
            </a:r>
            <a:br>
              <a:rPr lang="en-US" dirty="0"/>
            </a:br>
            <a:r>
              <a:rPr lang="en-US" b="0" i="0" dirty="0">
                <a:solidFill>
                  <a:srgbClr val="000000"/>
                </a:solidFill>
                <a:effectLst/>
                <a:latin typeface="Verdana" panose="020B0604030504040204" pitchFamily="34" charset="0"/>
              </a:rPr>
              <a:t>2. Incremental Process model</a:t>
            </a:r>
            <a:br>
              <a:rPr lang="en-US" dirty="0"/>
            </a:br>
            <a:r>
              <a:rPr lang="en-US" b="0" i="0" dirty="0">
                <a:solidFill>
                  <a:srgbClr val="000000"/>
                </a:solidFill>
                <a:effectLst/>
                <a:latin typeface="Verdana" panose="020B0604030504040204" pitchFamily="34" charset="0"/>
              </a:rPr>
              <a:t>3. RAD model</a:t>
            </a:r>
            <a:endParaRPr lang="en-IN" dirty="0"/>
          </a:p>
        </p:txBody>
      </p:sp>
    </p:spTree>
    <p:extLst>
      <p:ext uri="{BB962C8B-B14F-4D97-AF65-F5344CB8AC3E}">
        <p14:creationId xmlns:p14="http://schemas.microsoft.com/office/powerpoint/2010/main" val="28619332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FAB90-53DA-338D-FF33-0A4EBED76AB7}"/>
              </a:ext>
            </a:extLst>
          </p:cNvPr>
          <p:cNvSpPr>
            <a:spLocks noGrp="1"/>
          </p:cNvSpPr>
          <p:nvPr>
            <p:ph type="title"/>
          </p:nvPr>
        </p:nvSpPr>
        <p:spPr/>
        <p:txBody>
          <a:bodyPr/>
          <a:lstStyle/>
          <a:p>
            <a:pPr algn="ctr"/>
            <a:r>
              <a:rPr lang="en-US" b="0" i="0" dirty="0">
                <a:solidFill>
                  <a:srgbClr val="000000"/>
                </a:solidFill>
                <a:effectLst/>
                <a:latin typeface="Verdana" panose="020B0604030504040204" pitchFamily="34" charset="0"/>
              </a:rPr>
              <a:t>The Waterfall Model</a:t>
            </a:r>
            <a:endParaRPr lang="en-IN" dirty="0"/>
          </a:p>
        </p:txBody>
      </p:sp>
      <p:pic>
        <p:nvPicPr>
          <p:cNvPr id="1026" name="Picture 2" descr="waterfall model">
            <a:extLst>
              <a:ext uri="{FF2B5EF4-FFF2-40B4-BE49-F238E27FC236}">
                <a16:creationId xmlns:a16="http://schemas.microsoft.com/office/drawing/2014/main" id="{4048A328-F26D-E673-93B3-344488B49EE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38400" y="1690688"/>
            <a:ext cx="7521145" cy="48021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2662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DB654C-7BAC-0AE7-02CE-5AEEF4B00F86}"/>
              </a:ext>
            </a:extLst>
          </p:cNvPr>
          <p:cNvSpPr>
            <a:spLocks noGrp="1"/>
          </p:cNvSpPr>
          <p:nvPr>
            <p:ph idx="1"/>
          </p:nvPr>
        </p:nvSpPr>
        <p:spPr>
          <a:xfrm>
            <a:off x="838200" y="691978"/>
            <a:ext cx="10515600" cy="5626444"/>
          </a:xfrm>
        </p:spPr>
        <p:txBody>
          <a:bodyPr/>
          <a:lstStyle/>
          <a:p>
            <a:pPr algn="l">
              <a:lnSpc>
                <a:spcPts val="1950"/>
              </a:lnSpc>
              <a:spcAft>
                <a:spcPts val="1500"/>
              </a:spcAft>
              <a:buFont typeface="Arial" panose="020B0604020202020204" pitchFamily="34" charset="0"/>
              <a:buChar char="•"/>
            </a:pPr>
            <a:endParaRPr lang="en-US" b="0" i="0" u="none" strike="noStrike" dirty="0">
              <a:solidFill>
                <a:srgbClr val="000000"/>
              </a:solidFill>
              <a:effectLst/>
              <a:latin typeface="Verdana" panose="020B0604030504040204" pitchFamily="34" charset="0"/>
            </a:endParaRPr>
          </a:p>
          <a:p>
            <a:pPr algn="l">
              <a:lnSpc>
                <a:spcPts val="1950"/>
              </a:lnSpc>
              <a:spcAft>
                <a:spcPts val="1500"/>
              </a:spcAft>
              <a:buFont typeface="Arial" panose="020B0604020202020204" pitchFamily="34" charset="0"/>
              <a:buChar char="•"/>
            </a:pPr>
            <a:r>
              <a:rPr lang="en-US" b="0" i="0" u="none" strike="noStrike" dirty="0">
                <a:solidFill>
                  <a:srgbClr val="000000"/>
                </a:solidFill>
                <a:effectLst/>
                <a:latin typeface="Verdana" panose="020B0604030504040204" pitchFamily="34" charset="0"/>
              </a:rPr>
              <a:t>The waterfall model is also called as </a:t>
            </a:r>
            <a:r>
              <a:rPr lang="en-US" b="1" i="0" u="none" strike="noStrike" dirty="0">
                <a:solidFill>
                  <a:srgbClr val="000000"/>
                </a:solidFill>
                <a:effectLst/>
                <a:latin typeface="Verdana" panose="020B0604030504040204" pitchFamily="34" charset="0"/>
              </a:rPr>
              <a:t>'Linear</a:t>
            </a:r>
          </a:p>
          <a:p>
            <a:pPr marL="0" indent="0" algn="l">
              <a:lnSpc>
                <a:spcPts val="1950"/>
              </a:lnSpc>
              <a:spcAft>
                <a:spcPts val="1500"/>
              </a:spcAft>
              <a:buNone/>
            </a:pPr>
            <a:r>
              <a:rPr lang="en-US" b="1" i="0" u="none" strike="noStrike" dirty="0">
                <a:solidFill>
                  <a:srgbClr val="000000"/>
                </a:solidFill>
                <a:effectLst/>
                <a:latin typeface="Verdana" panose="020B0604030504040204" pitchFamily="34" charset="0"/>
              </a:rPr>
              <a:t> sequential model'</a:t>
            </a:r>
            <a:r>
              <a:rPr lang="en-US" b="0" i="0" u="none" strike="noStrike" dirty="0">
                <a:solidFill>
                  <a:srgbClr val="000000"/>
                </a:solidFill>
                <a:effectLst/>
                <a:latin typeface="Verdana" panose="020B0604030504040204" pitchFamily="34" charset="0"/>
              </a:rPr>
              <a:t> or </a:t>
            </a:r>
            <a:r>
              <a:rPr lang="en-US" b="1" i="0" u="none" strike="noStrike" dirty="0">
                <a:solidFill>
                  <a:srgbClr val="000000"/>
                </a:solidFill>
                <a:effectLst/>
                <a:latin typeface="Verdana" panose="020B0604030504040204" pitchFamily="34" charset="0"/>
              </a:rPr>
              <a:t>'Classic life cycle model'.</a:t>
            </a:r>
            <a:endParaRPr lang="en-US" b="0" i="0" u="none" strike="noStrike" dirty="0">
              <a:solidFill>
                <a:srgbClr val="000000"/>
              </a:solidFill>
              <a:effectLst/>
              <a:latin typeface="Verdana" panose="020B0604030504040204" pitchFamily="34" charset="0"/>
            </a:endParaRPr>
          </a:p>
          <a:p>
            <a:pPr algn="l">
              <a:lnSpc>
                <a:spcPts val="1950"/>
              </a:lnSpc>
              <a:spcAft>
                <a:spcPts val="1500"/>
              </a:spcAft>
              <a:buFont typeface="Arial" panose="020B0604020202020204" pitchFamily="34" charset="0"/>
              <a:buChar char="•"/>
            </a:pPr>
            <a:r>
              <a:rPr lang="en-US" b="0" i="0" u="none" strike="noStrike" dirty="0">
                <a:solidFill>
                  <a:srgbClr val="000000"/>
                </a:solidFill>
                <a:effectLst/>
                <a:latin typeface="Verdana" panose="020B0604030504040204" pitchFamily="34" charset="0"/>
              </a:rPr>
              <a:t>In this model, each phase is fully completed before the beginning of the next phase.</a:t>
            </a:r>
          </a:p>
          <a:p>
            <a:pPr algn="l">
              <a:lnSpc>
                <a:spcPts val="1950"/>
              </a:lnSpc>
              <a:spcAft>
                <a:spcPts val="1500"/>
              </a:spcAft>
              <a:buFont typeface="Arial" panose="020B0604020202020204" pitchFamily="34" charset="0"/>
              <a:buChar char="•"/>
            </a:pPr>
            <a:r>
              <a:rPr lang="en-US" b="0" i="0" u="none" strike="noStrike" dirty="0">
                <a:solidFill>
                  <a:srgbClr val="000000"/>
                </a:solidFill>
                <a:effectLst/>
                <a:latin typeface="Verdana" panose="020B0604030504040204" pitchFamily="34" charset="0"/>
              </a:rPr>
              <a:t>This model is used for the small projects.</a:t>
            </a:r>
          </a:p>
          <a:p>
            <a:pPr algn="l">
              <a:lnSpc>
                <a:spcPts val="1950"/>
              </a:lnSpc>
              <a:spcAft>
                <a:spcPts val="1500"/>
              </a:spcAft>
              <a:buFont typeface="Arial" panose="020B0604020202020204" pitchFamily="34" charset="0"/>
              <a:buChar char="•"/>
            </a:pPr>
            <a:r>
              <a:rPr lang="en-US" b="0" i="0" u="none" strike="noStrike" dirty="0">
                <a:solidFill>
                  <a:srgbClr val="000000"/>
                </a:solidFill>
                <a:effectLst/>
                <a:latin typeface="Verdana" panose="020B0604030504040204" pitchFamily="34" charset="0"/>
              </a:rPr>
              <a:t>In this model, feedback is taken after each phase to ensure that the project is on the right path.</a:t>
            </a:r>
          </a:p>
          <a:p>
            <a:pPr algn="l">
              <a:lnSpc>
                <a:spcPts val="1950"/>
              </a:lnSpc>
              <a:spcAft>
                <a:spcPts val="1500"/>
              </a:spcAft>
              <a:buFont typeface="Arial" panose="020B0604020202020204" pitchFamily="34" charset="0"/>
              <a:buChar char="•"/>
            </a:pPr>
            <a:r>
              <a:rPr lang="en-US" b="0" i="0" u="none" strike="noStrike" dirty="0">
                <a:solidFill>
                  <a:srgbClr val="000000"/>
                </a:solidFill>
                <a:effectLst/>
                <a:latin typeface="Verdana" panose="020B0604030504040204" pitchFamily="34" charset="0"/>
              </a:rPr>
              <a:t>Testing part starts only after the development is complete.</a:t>
            </a:r>
          </a:p>
          <a:p>
            <a:endParaRPr lang="en-IN" dirty="0"/>
          </a:p>
        </p:txBody>
      </p:sp>
    </p:spTree>
    <p:extLst>
      <p:ext uri="{BB962C8B-B14F-4D97-AF65-F5344CB8AC3E}">
        <p14:creationId xmlns:p14="http://schemas.microsoft.com/office/powerpoint/2010/main" val="26690741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3CBF993-33B2-9AD3-232D-DCE792DB9026}"/>
              </a:ext>
            </a:extLst>
          </p:cNvPr>
          <p:cNvSpPr>
            <a:spLocks noGrp="1"/>
          </p:cNvSpPr>
          <p:nvPr>
            <p:ph idx="1"/>
          </p:nvPr>
        </p:nvSpPr>
        <p:spPr>
          <a:xfrm>
            <a:off x="838200" y="1367481"/>
            <a:ext cx="10515600" cy="4817720"/>
          </a:xfrm>
        </p:spPr>
        <p:txBody>
          <a:bodyPr>
            <a:normAutofit fontScale="92500"/>
          </a:bodyPr>
          <a:lstStyle/>
          <a:p>
            <a:pPr algn="l">
              <a:lnSpc>
                <a:spcPts val="1950"/>
              </a:lnSpc>
              <a:spcAft>
                <a:spcPts val="1500"/>
              </a:spcAft>
              <a:buFont typeface="Arial" panose="020B0604020202020204" pitchFamily="34" charset="0"/>
              <a:buChar char="•"/>
            </a:pPr>
            <a:r>
              <a:rPr lang="en-US" b="1" i="0" dirty="0">
                <a:solidFill>
                  <a:srgbClr val="000000"/>
                </a:solidFill>
                <a:effectLst/>
                <a:latin typeface="Verdana" panose="020B0604030504040204" pitchFamily="34" charset="0"/>
              </a:rPr>
              <a:t>Advantages of waterfall model</a:t>
            </a:r>
          </a:p>
          <a:p>
            <a:pPr algn="l">
              <a:lnSpc>
                <a:spcPts val="1950"/>
              </a:lnSpc>
              <a:spcAft>
                <a:spcPts val="1500"/>
              </a:spcAft>
              <a:buFont typeface="Arial" panose="020B0604020202020204" pitchFamily="34" charset="0"/>
              <a:buChar char="•"/>
            </a:pPr>
            <a:r>
              <a:rPr lang="en-US" b="0" i="0" u="none" strike="noStrike" dirty="0">
                <a:solidFill>
                  <a:srgbClr val="000000"/>
                </a:solidFill>
                <a:effectLst/>
                <a:latin typeface="Verdana" panose="020B0604030504040204" pitchFamily="34" charset="0"/>
              </a:rPr>
              <a:t>The waterfall model is simple and easy to understand, implement, and use.</a:t>
            </a:r>
          </a:p>
          <a:p>
            <a:pPr algn="l">
              <a:lnSpc>
                <a:spcPts val="1950"/>
              </a:lnSpc>
              <a:spcAft>
                <a:spcPts val="1500"/>
              </a:spcAft>
              <a:buFont typeface="Arial" panose="020B0604020202020204" pitchFamily="34" charset="0"/>
              <a:buChar char="•"/>
            </a:pPr>
            <a:r>
              <a:rPr lang="en-US" b="0" i="0" u="none" strike="noStrike" dirty="0">
                <a:solidFill>
                  <a:srgbClr val="000000"/>
                </a:solidFill>
                <a:effectLst/>
                <a:latin typeface="Verdana" panose="020B0604030504040204" pitchFamily="34" charset="0"/>
              </a:rPr>
              <a:t>All the requirements are known at the beginning of the project, hence it is easy to manage.</a:t>
            </a:r>
          </a:p>
          <a:p>
            <a:pPr algn="l">
              <a:lnSpc>
                <a:spcPts val="1950"/>
              </a:lnSpc>
              <a:spcAft>
                <a:spcPts val="1500"/>
              </a:spcAft>
              <a:buFont typeface="Arial" panose="020B0604020202020204" pitchFamily="34" charset="0"/>
              <a:buChar char="•"/>
            </a:pPr>
            <a:r>
              <a:rPr lang="en-US" b="0" i="0" u="none" strike="noStrike" dirty="0">
                <a:solidFill>
                  <a:srgbClr val="000000"/>
                </a:solidFill>
                <a:effectLst/>
                <a:latin typeface="Verdana" panose="020B0604030504040204" pitchFamily="34" charset="0"/>
              </a:rPr>
              <a:t>It avoids overlapping of phases because each phase is completed at once.</a:t>
            </a:r>
          </a:p>
          <a:p>
            <a:pPr algn="l">
              <a:lnSpc>
                <a:spcPts val="1950"/>
              </a:lnSpc>
              <a:spcAft>
                <a:spcPts val="1500"/>
              </a:spcAft>
              <a:buFont typeface="Arial" panose="020B0604020202020204" pitchFamily="34" charset="0"/>
              <a:buChar char="•"/>
            </a:pPr>
            <a:r>
              <a:rPr lang="en-US" b="0" i="0" u="none" strike="noStrike" dirty="0">
                <a:solidFill>
                  <a:srgbClr val="000000"/>
                </a:solidFill>
                <a:effectLst/>
                <a:latin typeface="Verdana" panose="020B0604030504040204" pitchFamily="34" charset="0"/>
              </a:rPr>
              <a:t>This model works for small projects because the requirements are understood very well.</a:t>
            </a:r>
          </a:p>
          <a:p>
            <a:pPr algn="l">
              <a:lnSpc>
                <a:spcPts val="1950"/>
              </a:lnSpc>
              <a:spcAft>
                <a:spcPts val="1500"/>
              </a:spcAft>
              <a:buFont typeface="Arial" panose="020B0604020202020204" pitchFamily="34" charset="0"/>
              <a:buChar char="•"/>
            </a:pPr>
            <a:r>
              <a:rPr lang="en-US" b="0" i="0" u="none" strike="noStrike" dirty="0">
                <a:solidFill>
                  <a:srgbClr val="000000"/>
                </a:solidFill>
                <a:effectLst/>
                <a:latin typeface="Verdana" panose="020B0604030504040204" pitchFamily="34" charset="0"/>
              </a:rPr>
              <a:t>This model is preferred for those projects where the quality is more important as compared to the cost of the project.</a:t>
            </a:r>
          </a:p>
          <a:p>
            <a:endParaRPr lang="en-IN" dirty="0"/>
          </a:p>
        </p:txBody>
      </p:sp>
    </p:spTree>
    <p:extLst>
      <p:ext uri="{BB962C8B-B14F-4D97-AF65-F5344CB8AC3E}">
        <p14:creationId xmlns:p14="http://schemas.microsoft.com/office/powerpoint/2010/main" val="24891067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95E418F-E3BE-6C66-96ED-69BE8A801C9B}"/>
              </a:ext>
            </a:extLst>
          </p:cNvPr>
          <p:cNvSpPr>
            <a:spLocks noGrp="1"/>
          </p:cNvSpPr>
          <p:nvPr>
            <p:ph idx="1"/>
          </p:nvPr>
        </p:nvSpPr>
        <p:spPr/>
        <p:txBody>
          <a:bodyPr/>
          <a:lstStyle/>
          <a:p>
            <a:pPr algn="l">
              <a:lnSpc>
                <a:spcPts val="1950"/>
              </a:lnSpc>
              <a:spcAft>
                <a:spcPts val="1500"/>
              </a:spcAft>
              <a:buFont typeface="Arial" panose="020B0604020202020204" pitchFamily="34" charset="0"/>
              <a:buChar char="•"/>
            </a:pPr>
            <a:r>
              <a:rPr lang="en-US" b="1" i="0" dirty="0">
                <a:solidFill>
                  <a:srgbClr val="000000"/>
                </a:solidFill>
                <a:effectLst/>
                <a:latin typeface="Verdana" panose="020B0604030504040204" pitchFamily="34" charset="0"/>
              </a:rPr>
              <a:t>Disadvantages of the waterfall model</a:t>
            </a:r>
          </a:p>
          <a:p>
            <a:pPr algn="l">
              <a:lnSpc>
                <a:spcPts val="1950"/>
              </a:lnSpc>
              <a:spcAft>
                <a:spcPts val="1500"/>
              </a:spcAft>
              <a:buFont typeface="Arial" panose="020B0604020202020204" pitchFamily="34" charset="0"/>
              <a:buChar char="•"/>
            </a:pPr>
            <a:r>
              <a:rPr lang="en-US" b="0" i="0" u="none" strike="noStrike" dirty="0">
                <a:solidFill>
                  <a:srgbClr val="000000"/>
                </a:solidFill>
                <a:effectLst/>
                <a:latin typeface="Verdana" panose="020B0604030504040204" pitchFamily="34" charset="0"/>
              </a:rPr>
              <a:t>This model is not good for complex and object oriented projects.</a:t>
            </a:r>
          </a:p>
          <a:p>
            <a:pPr algn="l">
              <a:lnSpc>
                <a:spcPts val="1950"/>
              </a:lnSpc>
              <a:spcAft>
                <a:spcPts val="1500"/>
              </a:spcAft>
              <a:buFont typeface="Arial" panose="020B0604020202020204" pitchFamily="34" charset="0"/>
              <a:buChar char="•"/>
            </a:pPr>
            <a:r>
              <a:rPr lang="en-US" b="0" i="0" u="none" strike="noStrike" dirty="0">
                <a:solidFill>
                  <a:srgbClr val="000000"/>
                </a:solidFill>
                <a:effectLst/>
                <a:latin typeface="Verdana" panose="020B0604030504040204" pitchFamily="34" charset="0"/>
              </a:rPr>
              <a:t>It is a poor model for long projects.</a:t>
            </a:r>
          </a:p>
          <a:p>
            <a:pPr algn="l">
              <a:lnSpc>
                <a:spcPts val="1950"/>
              </a:lnSpc>
              <a:spcAft>
                <a:spcPts val="1500"/>
              </a:spcAft>
              <a:buFont typeface="Arial" panose="020B0604020202020204" pitchFamily="34" charset="0"/>
              <a:buChar char="•"/>
            </a:pPr>
            <a:r>
              <a:rPr lang="en-US" b="0" i="0" u="none" strike="noStrike" dirty="0">
                <a:solidFill>
                  <a:srgbClr val="000000"/>
                </a:solidFill>
                <a:effectLst/>
                <a:latin typeface="Verdana" panose="020B0604030504040204" pitchFamily="34" charset="0"/>
              </a:rPr>
              <a:t>The problems with this model are uncovered, until the software testing.</a:t>
            </a:r>
          </a:p>
          <a:p>
            <a:pPr algn="l">
              <a:lnSpc>
                <a:spcPts val="1950"/>
              </a:lnSpc>
              <a:spcAft>
                <a:spcPts val="1500"/>
              </a:spcAft>
              <a:buFont typeface="Arial" panose="020B0604020202020204" pitchFamily="34" charset="0"/>
              <a:buChar char="•"/>
            </a:pPr>
            <a:r>
              <a:rPr lang="en-US" b="0" i="0" u="none" strike="noStrike" dirty="0">
                <a:solidFill>
                  <a:srgbClr val="000000"/>
                </a:solidFill>
                <a:effectLst/>
                <a:latin typeface="Verdana" panose="020B0604030504040204" pitchFamily="34" charset="0"/>
              </a:rPr>
              <a:t>The amount of risk is high.</a:t>
            </a:r>
          </a:p>
          <a:p>
            <a:endParaRPr lang="en-IN" dirty="0"/>
          </a:p>
        </p:txBody>
      </p:sp>
    </p:spTree>
    <p:extLst>
      <p:ext uri="{BB962C8B-B14F-4D97-AF65-F5344CB8AC3E}">
        <p14:creationId xmlns:p14="http://schemas.microsoft.com/office/powerpoint/2010/main" val="33577885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E1402-27B8-7A7B-C5B2-E47BD81E0FC9}"/>
              </a:ext>
            </a:extLst>
          </p:cNvPr>
          <p:cNvSpPr>
            <a:spLocks noGrp="1"/>
          </p:cNvSpPr>
          <p:nvPr>
            <p:ph type="title"/>
          </p:nvPr>
        </p:nvSpPr>
        <p:spPr/>
        <p:txBody>
          <a:bodyPr/>
          <a:lstStyle/>
          <a:p>
            <a:pPr algn="ctr"/>
            <a:r>
              <a:rPr lang="en-IN" b="0" i="0" dirty="0">
                <a:solidFill>
                  <a:srgbClr val="000000"/>
                </a:solidFill>
                <a:effectLst/>
                <a:latin typeface="Verdana" panose="020B0604030504040204" pitchFamily="34" charset="0"/>
              </a:rPr>
              <a:t>Incremental Process model</a:t>
            </a:r>
            <a:br>
              <a:rPr lang="en-IN" b="0" i="0" dirty="0">
                <a:solidFill>
                  <a:srgbClr val="000000"/>
                </a:solidFill>
                <a:effectLst/>
                <a:latin typeface="Verdana" panose="020B0604030504040204" pitchFamily="34" charset="0"/>
              </a:rPr>
            </a:br>
            <a:endParaRPr lang="en-IN" dirty="0"/>
          </a:p>
        </p:txBody>
      </p:sp>
      <p:pic>
        <p:nvPicPr>
          <p:cNvPr id="2050" name="Picture 2" descr="incremental model">
            <a:extLst>
              <a:ext uri="{FF2B5EF4-FFF2-40B4-BE49-F238E27FC236}">
                <a16:creationId xmlns:a16="http://schemas.microsoft.com/office/drawing/2014/main" id="{C4178A2C-D36C-730B-6167-E48B6F09A08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318054"/>
            <a:ext cx="9434383" cy="50580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80754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229228-7323-6EE7-E60D-506EAE50BD83}"/>
              </a:ext>
            </a:extLst>
          </p:cNvPr>
          <p:cNvSpPr>
            <a:spLocks noGrp="1"/>
          </p:cNvSpPr>
          <p:nvPr>
            <p:ph idx="1"/>
          </p:nvPr>
        </p:nvSpPr>
        <p:spPr>
          <a:xfrm>
            <a:off x="838200" y="634314"/>
            <a:ext cx="10515600" cy="5542649"/>
          </a:xfrm>
        </p:spPr>
        <p:txBody>
          <a:bodyPr>
            <a:normAutofit/>
          </a:bodyPr>
          <a:lstStyle/>
          <a:p>
            <a:pPr algn="l">
              <a:lnSpc>
                <a:spcPts val="1950"/>
              </a:lnSpc>
              <a:spcAft>
                <a:spcPts val="1500"/>
              </a:spcAft>
              <a:buFont typeface="Arial" panose="020B0604020202020204" pitchFamily="34" charset="0"/>
              <a:buChar char="•"/>
            </a:pPr>
            <a:r>
              <a:rPr lang="en-US" b="0" i="0" u="none" strike="noStrike" dirty="0">
                <a:solidFill>
                  <a:srgbClr val="000000"/>
                </a:solidFill>
                <a:effectLst/>
                <a:latin typeface="Verdana" panose="020B0604030504040204" pitchFamily="34" charset="0"/>
              </a:rPr>
              <a:t>The incremental model combines the elements of waterfall model and they are applied in an iterative fashion.</a:t>
            </a:r>
          </a:p>
          <a:p>
            <a:pPr algn="l">
              <a:lnSpc>
                <a:spcPts val="1950"/>
              </a:lnSpc>
              <a:spcAft>
                <a:spcPts val="1500"/>
              </a:spcAft>
              <a:buFont typeface="Arial" panose="020B0604020202020204" pitchFamily="34" charset="0"/>
              <a:buChar char="•"/>
            </a:pPr>
            <a:r>
              <a:rPr lang="en-US" b="0" i="0" u="none" strike="noStrike" dirty="0">
                <a:solidFill>
                  <a:srgbClr val="000000"/>
                </a:solidFill>
                <a:effectLst/>
                <a:latin typeface="Verdana" panose="020B0604030504040204" pitchFamily="34" charset="0"/>
              </a:rPr>
              <a:t>The first increment in this model is generally a core product.</a:t>
            </a:r>
          </a:p>
          <a:p>
            <a:pPr algn="l">
              <a:lnSpc>
                <a:spcPts val="1950"/>
              </a:lnSpc>
              <a:spcAft>
                <a:spcPts val="1500"/>
              </a:spcAft>
              <a:buFont typeface="Arial" panose="020B0604020202020204" pitchFamily="34" charset="0"/>
              <a:buChar char="•"/>
            </a:pPr>
            <a:r>
              <a:rPr lang="en-US" b="0" i="0" u="none" strike="noStrike" dirty="0">
                <a:solidFill>
                  <a:srgbClr val="000000"/>
                </a:solidFill>
                <a:effectLst/>
                <a:latin typeface="Verdana" panose="020B0604030504040204" pitchFamily="34" charset="0"/>
              </a:rPr>
              <a:t>Each increment builds the product and submits it to the customer for any suggested modifications.</a:t>
            </a:r>
          </a:p>
          <a:p>
            <a:pPr algn="l">
              <a:lnSpc>
                <a:spcPts val="1950"/>
              </a:lnSpc>
              <a:spcAft>
                <a:spcPts val="1500"/>
              </a:spcAft>
              <a:buFont typeface="Arial" panose="020B0604020202020204" pitchFamily="34" charset="0"/>
              <a:buChar char="•"/>
            </a:pPr>
            <a:r>
              <a:rPr lang="en-US" b="0" i="0" u="none" strike="noStrike" dirty="0">
                <a:solidFill>
                  <a:srgbClr val="000000"/>
                </a:solidFill>
                <a:effectLst/>
                <a:latin typeface="Verdana" panose="020B0604030504040204" pitchFamily="34" charset="0"/>
              </a:rPr>
              <a:t>The next increment implements on the customer's suggestions and add additional requirements in the previous increment.</a:t>
            </a:r>
          </a:p>
          <a:p>
            <a:pPr algn="l">
              <a:lnSpc>
                <a:spcPts val="1950"/>
              </a:lnSpc>
              <a:spcAft>
                <a:spcPts val="1500"/>
              </a:spcAft>
              <a:buFont typeface="Arial" panose="020B0604020202020204" pitchFamily="34" charset="0"/>
              <a:buChar char="•"/>
            </a:pPr>
            <a:r>
              <a:rPr lang="en-US" b="0" i="0" u="none" strike="noStrike" dirty="0">
                <a:solidFill>
                  <a:srgbClr val="000000"/>
                </a:solidFill>
                <a:effectLst/>
                <a:latin typeface="Verdana" panose="020B0604030504040204" pitchFamily="34" charset="0"/>
              </a:rPr>
              <a:t>This process is repeated until the product is finished.</a:t>
            </a:r>
          </a:p>
          <a:p>
            <a:pPr algn="l">
              <a:lnSpc>
                <a:spcPts val="1950"/>
              </a:lnSpc>
              <a:spcAft>
                <a:spcPts val="1500"/>
              </a:spcAft>
              <a:buFont typeface="Arial" panose="020B0604020202020204" pitchFamily="34" charset="0"/>
              <a:buChar char="•"/>
            </a:pPr>
            <a:br>
              <a:rPr lang="en-US" b="0" i="0" u="none" strike="noStrike" dirty="0">
                <a:solidFill>
                  <a:srgbClr val="000000"/>
                </a:solidFill>
                <a:effectLst/>
                <a:latin typeface="Verdana" panose="020B0604030504040204" pitchFamily="34" charset="0"/>
              </a:rPr>
            </a:br>
            <a:r>
              <a:rPr lang="en-US" b="1" i="0" u="none" strike="noStrike" dirty="0">
                <a:solidFill>
                  <a:srgbClr val="000000"/>
                </a:solidFill>
                <a:effectLst/>
                <a:latin typeface="Verdana" panose="020B0604030504040204" pitchFamily="34" charset="0"/>
              </a:rPr>
              <a:t>For example,</a:t>
            </a:r>
            <a:r>
              <a:rPr lang="en-US" b="0" i="0" u="none" strike="noStrike" dirty="0">
                <a:solidFill>
                  <a:srgbClr val="000000"/>
                </a:solidFill>
                <a:effectLst/>
                <a:latin typeface="Verdana" panose="020B0604030504040204" pitchFamily="34" charset="0"/>
              </a:rPr>
              <a:t> the word-processing software is developed using the incremental model.</a:t>
            </a:r>
          </a:p>
          <a:p>
            <a:endParaRPr lang="en-IN" dirty="0"/>
          </a:p>
        </p:txBody>
      </p:sp>
    </p:spTree>
    <p:extLst>
      <p:ext uri="{BB962C8B-B14F-4D97-AF65-F5344CB8AC3E}">
        <p14:creationId xmlns:p14="http://schemas.microsoft.com/office/powerpoint/2010/main" val="14204390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2DE49F-8091-46C0-F7B9-821A76335C3D}"/>
              </a:ext>
            </a:extLst>
          </p:cNvPr>
          <p:cNvSpPr>
            <a:spLocks noGrp="1"/>
          </p:cNvSpPr>
          <p:nvPr>
            <p:ph idx="1"/>
          </p:nvPr>
        </p:nvSpPr>
        <p:spPr>
          <a:xfrm>
            <a:off x="838200" y="683741"/>
            <a:ext cx="10515600" cy="5493222"/>
          </a:xfrm>
        </p:spPr>
        <p:txBody>
          <a:bodyPr/>
          <a:lstStyle/>
          <a:p>
            <a:pPr algn="l">
              <a:lnSpc>
                <a:spcPts val="1950"/>
              </a:lnSpc>
              <a:spcAft>
                <a:spcPts val="1500"/>
              </a:spcAft>
              <a:buFont typeface="Arial" panose="020B0604020202020204" pitchFamily="34" charset="0"/>
              <a:buChar char="•"/>
            </a:pPr>
            <a:r>
              <a:rPr lang="en-US" b="1" i="0" dirty="0">
                <a:solidFill>
                  <a:srgbClr val="000000"/>
                </a:solidFill>
                <a:effectLst/>
                <a:latin typeface="Verdana" panose="020B0604030504040204" pitchFamily="34" charset="0"/>
              </a:rPr>
              <a:t>Advantages of incremental model</a:t>
            </a:r>
          </a:p>
          <a:p>
            <a:pPr algn="l">
              <a:lnSpc>
                <a:spcPts val="1950"/>
              </a:lnSpc>
              <a:spcAft>
                <a:spcPts val="1500"/>
              </a:spcAft>
              <a:buFont typeface="Arial" panose="020B0604020202020204" pitchFamily="34" charset="0"/>
              <a:buChar char="•"/>
            </a:pPr>
            <a:r>
              <a:rPr lang="en-US" b="0" i="0" u="none" strike="noStrike" dirty="0">
                <a:solidFill>
                  <a:srgbClr val="000000"/>
                </a:solidFill>
                <a:effectLst/>
                <a:latin typeface="Verdana" panose="020B0604030504040204" pitchFamily="34" charset="0"/>
              </a:rPr>
              <a:t>This model is flexible because the cost of development is low and initial product delivery is faster.</a:t>
            </a:r>
          </a:p>
          <a:p>
            <a:pPr algn="l">
              <a:lnSpc>
                <a:spcPts val="1950"/>
              </a:lnSpc>
              <a:spcAft>
                <a:spcPts val="1500"/>
              </a:spcAft>
              <a:buFont typeface="Arial" panose="020B0604020202020204" pitchFamily="34" charset="0"/>
              <a:buChar char="•"/>
            </a:pPr>
            <a:r>
              <a:rPr lang="en-US" b="0" i="0" u="none" strike="noStrike" dirty="0">
                <a:solidFill>
                  <a:srgbClr val="000000"/>
                </a:solidFill>
                <a:effectLst/>
                <a:latin typeface="Verdana" panose="020B0604030504040204" pitchFamily="34" charset="0"/>
              </a:rPr>
              <a:t>It is easier to test and debug during the smaller iteration.</a:t>
            </a:r>
          </a:p>
          <a:p>
            <a:pPr algn="l">
              <a:lnSpc>
                <a:spcPts val="1950"/>
              </a:lnSpc>
              <a:spcAft>
                <a:spcPts val="1500"/>
              </a:spcAft>
              <a:buFont typeface="Arial" panose="020B0604020202020204" pitchFamily="34" charset="0"/>
              <a:buChar char="•"/>
            </a:pPr>
            <a:r>
              <a:rPr lang="en-US" b="0" i="0" u="none" strike="noStrike" dirty="0">
                <a:solidFill>
                  <a:srgbClr val="000000"/>
                </a:solidFill>
                <a:effectLst/>
                <a:latin typeface="Verdana" panose="020B0604030504040204" pitchFamily="34" charset="0"/>
              </a:rPr>
              <a:t>The working software generates quickly and early during the software life cycle.</a:t>
            </a:r>
          </a:p>
          <a:p>
            <a:pPr algn="l">
              <a:lnSpc>
                <a:spcPts val="1950"/>
              </a:lnSpc>
              <a:spcAft>
                <a:spcPts val="1500"/>
              </a:spcAft>
              <a:buFont typeface="Arial" panose="020B0604020202020204" pitchFamily="34" charset="0"/>
              <a:buChar char="•"/>
            </a:pPr>
            <a:r>
              <a:rPr lang="en-US" b="0" i="0" u="none" strike="noStrike" dirty="0">
                <a:solidFill>
                  <a:srgbClr val="000000"/>
                </a:solidFill>
                <a:effectLst/>
                <a:latin typeface="Verdana" panose="020B0604030504040204" pitchFamily="34" charset="0"/>
              </a:rPr>
              <a:t>The customers can respond to its functionalities after every increment.</a:t>
            </a:r>
          </a:p>
          <a:p>
            <a:endParaRPr lang="en-IN" dirty="0"/>
          </a:p>
        </p:txBody>
      </p:sp>
    </p:spTree>
    <p:extLst>
      <p:ext uri="{BB962C8B-B14F-4D97-AF65-F5344CB8AC3E}">
        <p14:creationId xmlns:p14="http://schemas.microsoft.com/office/powerpoint/2010/main" val="38440552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59FF1-27C7-0D98-7E69-246F4BF244CF}"/>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5DD5B8BE-CEB5-A96B-5A9A-6B21FE750442}"/>
              </a:ext>
            </a:extLst>
          </p:cNvPr>
          <p:cNvPicPr>
            <a:picLocks noGrp="1" noChangeAspect="1"/>
          </p:cNvPicPr>
          <p:nvPr>
            <p:ph idx="1"/>
          </p:nvPr>
        </p:nvPicPr>
        <p:blipFill>
          <a:blip r:embed="rId2"/>
          <a:stretch>
            <a:fillRect/>
          </a:stretch>
        </p:blipFill>
        <p:spPr>
          <a:xfrm>
            <a:off x="866775" y="3372644"/>
            <a:ext cx="10458450" cy="1257300"/>
          </a:xfrm>
        </p:spPr>
      </p:pic>
    </p:spTree>
    <p:extLst>
      <p:ext uri="{BB962C8B-B14F-4D97-AF65-F5344CB8AC3E}">
        <p14:creationId xmlns:p14="http://schemas.microsoft.com/office/powerpoint/2010/main" val="26139168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E00ECCD-65B9-5184-B729-E9FD7EB3DAE6}"/>
              </a:ext>
            </a:extLst>
          </p:cNvPr>
          <p:cNvSpPr>
            <a:spLocks noGrp="1"/>
          </p:cNvSpPr>
          <p:nvPr>
            <p:ph idx="1"/>
          </p:nvPr>
        </p:nvSpPr>
        <p:spPr/>
        <p:txBody>
          <a:bodyPr/>
          <a:lstStyle/>
          <a:p>
            <a:pPr algn="l">
              <a:lnSpc>
                <a:spcPts val="1950"/>
              </a:lnSpc>
              <a:spcAft>
                <a:spcPts val="1500"/>
              </a:spcAft>
              <a:buFont typeface="Arial" panose="020B0604020202020204" pitchFamily="34" charset="0"/>
              <a:buChar char="•"/>
            </a:pPr>
            <a:r>
              <a:rPr lang="en-US" b="1" i="0" dirty="0">
                <a:solidFill>
                  <a:srgbClr val="000000"/>
                </a:solidFill>
                <a:effectLst/>
                <a:latin typeface="Verdana" panose="020B0604030504040204" pitchFamily="34" charset="0"/>
              </a:rPr>
              <a:t>Disadvantages of the incremental model </a:t>
            </a:r>
          </a:p>
          <a:p>
            <a:pPr algn="l">
              <a:lnSpc>
                <a:spcPts val="1950"/>
              </a:lnSpc>
              <a:spcAft>
                <a:spcPts val="1500"/>
              </a:spcAft>
              <a:buFont typeface="Arial" panose="020B0604020202020204" pitchFamily="34" charset="0"/>
              <a:buChar char="•"/>
            </a:pPr>
            <a:r>
              <a:rPr lang="en-US" b="0" i="0" u="none" strike="noStrike" dirty="0">
                <a:solidFill>
                  <a:srgbClr val="000000"/>
                </a:solidFill>
                <a:effectLst/>
                <a:latin typeface="Verdana" panose="020B0604030504040204" pitchFamily="34" charset="0"/>
              </a:rPr>
              <a:t>The cost of the final product may cross the cost estimated initially.</a:t>
            </a:r>
          </a:p>
          <a:p>
            <a:pPr algn="l">
              <a:lnSpc>
                <a:spcPts val="1950"/>
              </a:lnSpc>
              <a:spcAft>
                <a:spcPts val="1500"/>
              </a:spcAft>
              <a:buFont typeface="Arial" panose="020B0604020202020204" pitchFamily="34" charset="0"/>
              <a:buChar char="•"/>
            </a:pPr>
            <a:r>
              <a:rPr lang="en-US" b="0" i="0" u="none" strike="noStrike" dirty="0">
                <a:solidFill>
                  <a:srgbClr val="000000"/>
                </a:solidFill>
                <a:effectLst/>
                <a:latin typeface="Verdana" panose="020B0604030504040204" pitchFamily="34" charset="0"/>
              </a:rPr>
              <a:t>This model requires a very clear and complete planning.</a:t>
            </a:r>
          </a:p>
          <a:p>
            <a:pPr algn="l">
              <a:lnSpc>
                <a:spcPts val="1950"/>
              </a:lnSpc>
              <a:spcAft>
                <a:spcPts val="1500"/>
              </a:spcAft>
              <a:buFont typeface="Arial" panose="020B0604020202020204" pitchFamily="34" charset="0"/>
              <a:buChar char="•"/>
            </a:pPr>
            <a:r>
              <a:rPr lang="en-US" b="0" i="0" u="none" strike="noStrike" dirty="0">
                <a:solidFill>
                  <a:srgbClr val="000000"/>
                </a:solidFill>
                <a:effectLst/>
                <a:latin typeface="Verdana" panose="020B0604030504040204" pitchFamily="34" charset="0"/>
              </a:rPr>
              <a:t>The planning of design is required before the whole system is broken into small increments.</a:t>
            </a:r>
          </a:p>
          <a:p>
            <a:pPr algn="l">
              <a:lnSpc>
                <a:spcPts val="1950"/>
              </a:lnSpc>
              <a:spcAft>
                <a:spcPts val="1500"/>
              </a:spcAft>
              <a:buFont typeface="Arial" panose="020B0604020202020204" pitchFamily="34" charset="0"/>
              <a:buChar char="•"/>
            </a:pPr>
            <a:r>
              <a:rPr lang="en-US" b="0" i="0" u="none" strike="noStrike" dirty="0">
                <a:solidFill>
                  <a:srgbClr val="000000"/>
                </a:solidFill>
                <a:effectLst/>
                <a:latin typeface="Verdana" panose="020B0604030504040204" pitchFamily="34" charset="0"/>
              </a:rPr>
              <a:t>The demands of customer for the additional functionalities after every increment causes problem during the system architecture.</a:t>
            </a:r>
          </a:p>
          <a:p>
            <a:endParaRPr lang="en-IN" dirty="0"/>
          </a:p>
        </p:txBody>
      </p:sp>
    </p:spTree>
    <p:extLst>
      <p:ext uri="{BB962C8B-B14F-4D97-AF65-F5344CB8AC3E}">
        <p14:creationId xmlns:p14="http://schemas.microsoft.com/office/powerpoint/2010/main" val="1316586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66E77-9D75-ED92-D449-0BBCCC1A72DA}"/>
              </a:ext>
            </a:extLst>
          </p:cNvPr>
          <p:cNvSpPr>
            <a:spLocks noGrp="1"/>
          </p:cNvSpPr>
          <p:nvPr>
            <p:ph type="title"/>
          </p:nvPr>
        </p:nvSpPr>
        <p:spPr/>
        <p:txBody>
          <a:bodyPr/>
          <a:lstStyle/>
          <a:p>
            <a:pPr algn="ctr"/>
            <a:r>
              <a:rPr lang="en-IN" dirty="0"/>
              <a:t>The RAD Model</a:t>
            </a:r>
          </a:p>
        </p:txBody>
      </p:sp>
      <p:sp>
        <p:nvSpPr>
          <p:cNvPr id="3" name="Content Placeholder 2">
            <a:extLst>
              <a:ext uri="{FF2B5EF4-FFF2-40B4-BE49-F238E27FC236}">
                <a16:creationId xmlns:a16="http://schemas.microsoft.com/office/drawing/2014/main" id="{DAA6ED0F-B386-B098-DD1E-2A7471766FDE}"/>
              </a:ext>
            </a:extLst>
          </p:cNvPr>
          <p:cNvSpPr>
            <a:spLocks noGrp="1"/>
          </p:cNvSpPr>
          <p:nvPr>
            <p:ph idx="1"/>
          </p:nvPr>
        </p:nvSpPr>
        <p:spPr/>
        <p:txBody>
          <a:bodyPr/>
          <a:lstStyle/>
          <a:p>
            <a:r>
              <a:rPr lang="en-US" dirty="0"/>
              <a:t>It is an incremental process model that emphasizes a short development cycle. </a:t>
            </a:r>
          </a:p>
          <a:p>
            <a:r>
              <a:rPr lang="en-US" dirty="0"/>
              <a:t>It is a high speed adoption of the waterfall model, in which rapid software development is achieved by using a component based development. </a:t>
            </a:r>
          </a:p>
          <a:p>
            <a:r>
              <a:rPr lang="en-US" dirty="0"/>
              <a:t>If customer requirements are full understood and project scope is constrained, the RAD process enables a development team to create a “fully functional system” within a very short period of time. (Ex:- 60 to 90 days) </a:t>
            </a:r>
            <a:endParaRPr lang="en-IN" dirty="0"/>
          </a:p>
        </p:txBody>
      </p:sp>
    </p:spTree>
    <p:extLst>
      <p:ext uri="{BB962C8B-B14F-4D97-AF65-F5344CB8AC3E}">
        <p14:creationId xmlns:p14="http://schemas.microsoft.com/office/powerpoint/2010/main" val="28377671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DF8FA-2EAE-09E9-FFDF-41E608A1AB3A}"/>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E066B0AB-1634-B6F5-BC9B-ED9EED9A2764}"/>
              </a:ext>
            </a:extLst>
          </p:cNvPr>
          <p:cNvPicPr>
            <a:picLocks noGrp="1" noChangeAspect="1"/>
          </p:cNvPicPr>
          <p:nvPr>
            <p:ph idx="1"/>
          </p:nvPr>
        </p:nvPicPr>
        <p:blipFill>
          <a:blip r:embed="rId2"/>
          <a:stretch>
            <a:fillRect/>
          </a:stretch>
        </p:blipFill>
        <p:spPr>
          <a:xfrm>
            <a:off x="3088072" y="1825625"/>
            <a:ext cx="6015855" cy="4351338"/>
          </a:xfrm>
        </p:spPr>
      </p:pic>
    </p:spTree>
    <p:extLst>
      <p:ext uri="{BB962C8B-B14F-4D97-AF65-F5344CB8AC3E}">
        <p14:creationId xmlns:p14="http://schemas.microsoft.com/office/powerpoint/2010/main" val="6199883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rad model">
            <a:extLst>
              <a:ext uri="{FF2B5EF4-FFF2-40B4-BE49-F238E27FC236}">
                <a16:creationId xmlns:a16="http://schemas.microsoft.com/office/drawing/2014/main" id="{97BE74F8-CA01-5DFD-0F28-BEBAEB2FEE2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91049" y="782595"/>
            <a:ext cx="6476613" cy="58571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84589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A6CBE-5A8F-4A05-FD5C-09321E573866}"/>
              </a:ext>
            </a:extLst>
          </p:cNvPr>
          <p:cNvSpPr>
            <a:spLocks noGrp="1"/>
          </p:cNvSpPr>
          <p:nvPr>
            <p:ph type="title"/>
          </p:nvPr>
        </p:nvSpPr>
        <p:spPr/>
        <p:txBody>
          <a:bodyPr/>
          <a:lstStyle/>
          <a:p>
            <a:pPr algn="ctr"/>
            <a:r>
              <a:rPr lang="en-IN" dirty="0"/>
              <a:t>The RAD Model</a:t>
            </a:r>
          </a:p>
        </p:txBody>
      </p:sp>
      <p:sp>
        <p:nvSpPr>
          <p:cNvPr id="3" name="Content Placeholder 2">
            <a:extLst>
              <a:ext uri="{FF2B5EF4-FFF2-40B4-BE49-F238E27FC236}">
                <a16:creationId xmlns:a16="http://schemas.microsoft.com/office/drawing/2014/main" id="{47B38E2D-9087-EFF5-2592-911B20341B8E}"/>
              </a:ext>
            </a:extLst>
          </p:cNvPr>
          <p:cNvSpPr>
            <a:spLocks noGrp="1"/>
          </p:cNvSpPr>
          <p:nvPr>
            <p:ph idx="1"/>
          </p:nvPr>
        </p:nvSpPr>
        <p:spPr/>
        <p:txBody>
          <a:bodyPr>
            <a:normAutofit fontScale="92500" lnSpcReduction="20000"/>
          </a:bodyPr>
          <a:lstStyle/>
          <a:p>
            <a:r>
              <a:rPr lang="en-US" dirty="0"/>
              <a:t>Like other process models, RAD model maps into process framework activities. </a:t>
            </a:r>
          </a:p>
          <a:p>
            <a:r>
              <a:rPr lang="en-US" dirty="0"/>
              <a:t>1. Communication &amp; Planning: helps to understand business problem and information characteristics that the software must accommodate. </a:t>
            </a:r>
          </a:p>
          <a:p>
            <a:r>
              <a:rPr lang="en-US" dirty="0"/>
              <a:t>2. Modeling: It encompasses three major phases: </a:t>
            </a:r>
          </a:p>
          <a:p>
            <a:r>
              <a:rPr lang="en-US" dirty="0"/>
              <a:t>    1. Business modeling </a:t>
            </a:r>
          </a:p>
          <a:p>
            <a:r>
              <a:rPr lang="en-US" dirty="0"/>
              <a:t>    2. Data modelling </a:t>
            </a:r>
          </a:p>
          <a:p>
            <a:r>
              <a:rPr lang="en-US" dirty="0"/>
              <a:t>    3. Process modeling </a:t>
            </a:r>
          </a:p>
          <a:p>
            <a:r>
              <a:rPr lang="en-US" dirty="0"/>
              <a:t> 3. Construction: emphasizes the use of pre-developed software components and automatic code generation. </a:t>
            </a:r>
          </a:p>
          <a:p>
            <a:r>
              <a:rPr lang="en-US" dirty="0"/>
              <a:t>4. Deployment: initiates subsequent iteration</a:t>
            </a:r>
            <a:endParaRPr lang="en-IN" dirty="0"/>
          </a:p>
        </p:txBody>
      </p:sp>
    </p:spTree>
    <p:extLst>
      <p:ext uri="{BB962C8B-B14F-4D97-AF65-F5344CB8AC3E}">
        <p14:creationId xmlns:p14="http://schemas.microsoft.com/office/powerpoint/2010/main" val="12462914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CF771-A195-745E-7BB4-B67C11CA96FD}"/>
              </a:ext>
            </a:extLst>
          </p:cNvPr>
          <p:cNvSpPr>
            <a:spLocks noGrp="1"/>
          </p:cNvSpPr>
          <p:nvPr>
            <p:ph type="title"/>
          </p:nvPr>
        </p:nvSpPr>
        <p:spPr/>
        <p:txBody>
          <a:bodyPr>
            <a:normAutofit/>
          </a:bodyPr>
          <a:lstStyle/>
          <a:p>
            <a:r>
              <a:rPr lang="en-US" sz="2800" b="1" i="0" dirty="0">
                <a:solidFill>
                  <a:srgbClr val="000000"/>
                </a:solidFill>
                <a:effectLst/>
                <a:latin typeface="Verdana" panose="020B0604030504040204" pitchFamily="34" charset="0"/>
              </a:rPr>
              <a:t>The RAD model consist of following phases:</a:t>
            </a:r>
            <a:endParaRPr lang="en-IN" sz="2800" dirty="0"/>
          </a:p>
        </p:txBody>
      </p:sp>
      <p:sp>
        <p:nvSpPr>
          <p:cNvPr id="3" name="Content Placeholder 2">
            <a:extLst>
              <a:ext uri="{FF2B5EF4-FFF2-40B4-BE49-F238E27FC236}">
                <a16:creationId xmlns:a16="http://schemas.microsoft.com/office/drawing/2014/main" id="{3A3D87BB-B252-3A9D-FC7B-D702EA5910AE}"/>
              </a:ext>
            </a:extLst>
          </p:cNvPr>
          <p:cNvSpPr>
            <a:spLocks noGrp="1"/>
          </p:cNvSpPr>
          <p:nvPr>
            <p:ph idx="1"/>
          </p:nvPr>
        </p:nvSpPr>
        <p:spPr>
          <a:xfrm>
            <a:off x="838200" y="1301578"/>
            <a:ext cx="10515600" cy="5395784"/>
          </a:xfrm>
        </p:spPr>
        <p:txBody>
          <a:bodyPr>
            <a:normAutofit fontScale="55000" lnSpcReduction="20000"/>
          </a:bodyPr>
          <a:lstStyle/>
          <a:p>
            <a:pPr algn="l">
              <a:lnSpc>
                <a:spcPts val="1950"/>
              </a:lnSpc>
              <a:spcAft>
                <a:spcPts val="1500"/>
              </a:spcAft>
              <a:buFont typeface="Arial" panose="020B0604020202020204" pitchFamily="34" charset="0"/>
              <a:buChar char="•"/>
            </a:pPr>
            <a:br>
              <a:rPr lang="en-US" dirty="0"/>
            </a:br>
            <a:r>
              <a:rPr lang="en-US" b="1" i="0" dirty="0">
                <a:solidFill>
                  <a:srgbClr val="000000"/>
                </a:solidFill>
                <a:effectLst/>
                <a:latin typeface="Verdana" panose="020B0604030504040204" pitchFamily="34" charset="0"/>
              </a:rPr>
              <a:t>1. Business </a:t>
            </a:r>
            <a:r>
              <a:rPr lang="en-US" b="1" i="0" dirty="0" err="1">
                <a:solidFill>
                  <a:srgbClr val="000000"/>
                </a:solidFill>
                <a:effectLst/>
                <a:latin typeface="Verdana" panose="020B0604030504040204" pitchFamily="34" charset="0"/>
              </a:rPr>
              <a:t>Modeling</a:t>
            </a:r>
            <a:r>
              <a:rPr lang="en-US" b="0" i="0" u="none" strike="noStrike" dirty="0" err="1">
                <a:solidFill>
                  <a:srgbClr val="000000"/>
                </a:solidFill>
                <a:effectLst/>
                <a:latin typeface="Verdana" panose="020B0604030504040204" pitchFamily="34" charset="0"/>
              </a:rPr>
              <a:t>Business</a:t>
            </a:r>
            <a:r>
              <a:rPr lang="en-US" b="0" i="0" u="none" strike="noStrike" dirty="0">
                <a:solidFill>
                  <a:srgbClr val="000000"/>
                </a:solidFill>
                <a:effectLst/>
                <a:latin typeface="Verdana" panose="020B0604030504040204" pitchFamily="34" charset="0"/>
              </a:rPr>
              <a:t> modeling consist of  the flow of information between various functions in the project.</a:t>
            </a:r>
          </a:p>
          <a:p>
            <a:pPr algn="l">
              <a:lnSpc>
                <a:spcPts val="1950"/>
              </a:lnSpc>
              <a:spcAft>
                <a:spcPts val="1500"/>
              </a:spcAft>
              <a:buFont typeface="Arial" panose="020B0604020202020204" pitchFamily="34" charset="0"/>
              <a:buChar char="•"/>
            </a:pPr>
            <a:r>
              <a:rPr lang="en-US" b="0" i="0" u="none" strike="noStrike" dirty="0">
                <a:solidFill>
                  <a:srgbClr val="000000"/>
                </a:solidFill>
                <a:effectLst/>
                <a:latin typeface="Verdana" panose="020B0604030504040204" pitchFamily="34" charset="0"/>
              </a:rPr>
              <a:t>For example what type of information is produced by every function and which are the functions to handle that information.</a:t>
            </a:r>
          </a:p>
          <a:p>
            <a:pPr algn="l">
              <a:lnSpc>
                <a:spcPts val="1950"/>
              </a:lnSpc>
              <a:spcAft>
                <a:spcPts val="1500"/>
              </a:spcAft>
              <a:buFont typeface="Arial" panose="020B0604020202020204" pitchFamily="34" charset="0"/>
              <a:buChar char="•"/>
            </a:pPr>
            <a:r>
              <a:rPr lang="en-US" b="0" i="0" u="none" strike="noStrike" dirty="0">
                <a:solidFill>
                  <a:srgbClr val="000000"/>
                </a:solidFill>
                <a:effectLst/>
                <a:latin typeface="Verdana" panose="020B0604030504040204" pitchFamily="34" charset="0"/>
              </a:rPr>
              <a:t>A complete business analysis should be performed to get the essential business information.</a:t>
            </a:r>
          </a:p>
          <a:p>
            <a:pPr algn="l">
              <a:lnSpc>
                <a:spcPts val="1950"/>
              </a:lnSpc>
              <a:spcAft>
                <a:spcPts val="1500"/>
              </a:spcAft>
              <a:buFont typeface="Arial" panose="020B0604020202020204" pitchFamily="34" charset="0"/>
              <a:buChar char="•"/>
            </a:pPr>
            <a:r>
              <a:rPr lang="en-US" b="1" i="0" dirty="0">
                <a:solidFill>
                  <a:srgbClr val="000000"/>
                </a:solidFill>
                <a:effectLst/>
                <a:latin typeface="Verdana" panose="020B0604030504040204" pitchFamily="34" charset="0"/>
              </a:rPr>
              <a:t>2. Data </a:t>
            </a:r>
            <a:r>
              <a:rPr lang="en-US" b="1" i="0" dirty="0" err="1">
                <a:solidFill>
                  <a:srgbClr val="000000"/>
                </a:solidFill>
                <a:effectLst/>
                <a:latin typeface="Verdana" panose="020B0604030504040204" pitchFamily="34" charset="0"/>
              </a:rPr>
              <a:t>modeling</a:t>
            </a:r>
            <a:r>
              <a:rPr lang="en-US" b="0" i="0" u="none" strike="noStrike" dirty="0" err="1">
                <a:solidFill>
                  <a:srgbClr val="000000"/>
                </a:solidFill>
                <a:effectLst/>
                <a:latin typeface="Verdana" panose="020B0604030504040204" pitchFamily="34" charset="0"/>
              </a:rPr>
              <a:t>The</a:t>
            </a:r>
            <a:r>
              <a:rPr lang="en-US" b="0" i="0" u="none" strike="noStrike" dirty="0">
                <a:solidFill>
                  <a:srgbClr val="000000"/>
                </a:solidFill>
                <a:effectLst/>
                <a:latin typeface="Verdana" panose="020B0604030504040204" pitchFamily="34" charset="0"/>
              </a:rPr>
              <a:t> information in the business modeling phase is refined into the set of objects and it is essential for the business.</a:t>
            </a:r>
          </a:p>
          <a:p>
            <a:pPr algn="l">
              <a:lnSpc>
                <a:spcPts val="1950"/>
              </a:lnSpc>
              <a:spcAft>
                <a:spcPts val="1500"/>
              </a:spcAft>
              <a:buFont typeface="Arial" panose="020B0604020202020204" pitchFamily="34" charset="0"/>
              <a:buChar char="•"/>
            </a:pPr>
            <a:r>
              <a:rPr lang="en-US" b="0" i="0" u="none" strike="noStrike" dirty="0">
                <a:solidFill>
                  <a:srgbClr val="000000"/>
                </a:solidFill>
                <a:effectLst/>
                <a:latin typeface="Verdana" panose="020B0604030504040204" pitchFamily="34" charset="0"/>
              </a:rPr>
              <a:t>The attributes of each object are identified and define the relationship between objects.</a:t>
            </a:r>
          </a:p>
          <a:p>
            <a:pPr algn="l">
              <a:lnSpc>
                <a:spcPts val="1950"/>
              </a:lnSpc>
              <a:spcAft>
                <a:spcPts val="1500"/>
              </a:spcAft>
              <a:buFont typeface="Arial" panose="020B0604020202020204" pitchFamily="34" charset="0"/>
              <a:buChar char="•"/>
            </a:pPr>
            <a:r>
              <a:rPr lang="en-US" b="1" i="0" dirty="0">
                <a:solidFill>
                  <a:srgbClr val="000000"/>
                </a:solidFill>
                <a:effectLst/>
                <a:latin typeface="Verdana" panose="020B0604030504040204" pitchFamily="34" charset="0"/>
              </a:rPr>
              <a:t>3. Process </a:t>
            </a:r>
            <a:r>
              <a:rPr lang="en-US" b="1" i="0" dirty="0" err="1">
                <a:solidFill>
                  <a:srgbClr val="000000"/>
                </a:solidFill>
                <a:effectLst/>
                <a:latin typeface="Verdana" panose="020B0604030504040204" pitchFamily="34" charset="0"/>
              </a:rPr>
              <a:t>modeling</a:t>
            </a:r>
            <a:r>
              <a:rPr lang="en-US" b="0" i="0" u="none" strike="noStrike" dirty="0" err="1">
                <a:solidFill>
                  <a:srgbClr val="000000"/>
                </a:solidFill>
                <a:effectLst/>
                <a:latin typeface="Verdana" panose="020B0604030504040204" pitchFamily="34" charset="0"/>
              </a:rPr>
              <a:t>The</a:t>
            </a:r>
            <a:r>
              <a:rPr lang="en-US" b="0" i="0" u="none" strike="noStrike" dirty="0">
                <a:solidFill>
                  <a:srgbClr val="000000"/>
                </a:solidFill>
                <a:effectLst/>
                <a:latin typeface="Verdana" panose="020B0604030504040204" pitchFamily="34" charset="0"/>
              </a:rPr>
              <a:t> data objects defined in the data modeling phase are changed to fulfil the information flow to implement the business model.</a:t>
            </a:r>
          </a:p>
          <a:p>
            <a:pPr algn="l">
              <a:lnSpc>
                <a:spcPts val="1950"/>
              </a:lnSpc>
              <a:spcAft>
                <a:spcPts val="1500"/>
              </a:spcAft>
              <a:buFont typeface="Arial" panose="020B0604020202020204" pitchFamily="34" charset="0"/>
              <a:buChar char="•"/>
            </a:pPr>
            <a:r>
              <a:rPr lang="en-US" b="0" i="0" u="none" strike="noStrike" dirty="0">
                <a:solidFill>
                  <a:srgbClr val="000000"/>
                </a:solidFill>
                <a:effectLst/>
                <a:latin typeface="Verdana" panose="020B0604030504040204" pitchFamily="34" charset="0"/>
              </a:rPr>
              <a:t>The process description is created for adding, modifying, deleting or retrieving a data object.</a:t>
            </a:r>
          </a:p>
          <a:p>
            <a:endParaRPr lang="en-IN" dirty="0"/>
          </a:p>
        </p:txBody>
      </p:sp>
    </p:spTree>
    <p:extLst>
      <p:ext uri="{BB962C8B-B14F-4D97-AF65-F5344CB8AC3E}">
        <p14:creationId xmlns:p14="http://schemas.microsoft.com/office/powerpoint/2010/main" val="32557036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70D356F-B3D3-0C59-AD1A-2BD78C2A3609}"/>
              </a:ext>
            </a:extLst>
          </p:cNvPr>
          <p:cNvSpPr>
            <a:spLocks noGrp="1"/>
          </p:cNvSpPr>
          <p:nvPr>
            <p:ph idx="1"/>
          </p:nvPr>
        </p:nvSpPr>
        <p:spPr/>
        <p:txBody>
          <a:bodyPr>
            <a:normAutofit fontScale="85000" lnSpcReduction="10000"/>
          </a:bodyPr>
          <a:lstStyle/>
          <a:p>
            <a:pPr algn="l">
              <a:lnSpc>
                <a:spcPts val="1950"/>
              </a:lnSpc>
              <a:spcAft>
                <a:spcPts val="1500"/>
              </a:spcAft>
              <a:buFont typeface="Arial" panose="020B0604020202020204" pitchFamily="34" charset="0"/>
              <a:buChar char="•"/>
            </a:pPr>
            <a:r>
              <a:rPr lang="en-US" b="1" i="0" dirty="0">
                <a:solidFill>
                  <a:srgbClr val="000000"/>
                </a:solidFill>
                <a:effectLst/>
                <a:latin typeface="Verdana" panose="020B0604030504040204" pitchFamily="34" charset="0"/>
              </a:rPr>
              <a:t>4. Application generation</a:t>
            </a:r>
          </a:p>
          <a:p>
            <a:pPr algn="l">
              <a:lnSpc>
                <a:spcPts val="1950"/>
              </a:lnSpc>
              <a:spcAft>
                <a:spcPts val="1500"/>
              </a:spcAft>
              <a:buFont typeface="Arial" panose="020B0604020202020204" pitchFamily="34" charset="0"/>
              <a:buChar char="•"/>
            </a:pPr>
            <a:r>
              <a:rPr lang="en-US" b="0" i="0" u="none" strike="noStrike" dirty="0">
                <a:solidFill>
                  <a:srgbClr val="000000"/>
                </a:solidFill>
                <a:effectLst/>
                <a:latin typeface="Verdana" panose="020B0604030504040204" pitchFamily="34" charset="0"/>
              </a:rPr>
              <a:t>In the application generation phase, the actual system is built.</a:t>
            </a:r>
          </a:p>
          <a:p>
            <a:pPr algn="l">
              <a:lnSpc>
                <a:spcPts val="1950"/>
              </a:lnSpc>
              <a:spcAft>
                <a:spcPts val="1500"/>
              </a:spcAft>
              <a:buFont typeface="Arial" panose="020B0604020202020204" pitchFamily="34" charset="0"/>
              <a:buChar char="•"/>
            </a:pPr>
            <a:r>
              <a:rPr lang="en-US" b="0" i="0" u="none" strike="noStrike" dirty="0">
                <a:solidFill>
                  <a:srgbClr val="000000"/>
                </a:solidFill>
                <a:effectLst/>
                <a:latin typeface="Verdana" panose="020B0604030504040204" pitchFamily="34" charset="0"/>
              </a:rPr>
              <a:t>To construct the software the automated tools are used.</a:t>
            </a:r>
          </a:p>
          <a:p>
            <a:pPr algn="l">
              <a:lnSpc>
                <a:spcPts val="1950"/>
              </a:lnSpc>
              <a:spcAft>
                <a:spcPts val="1500"/>
              </a:spcAft>
              <a:buFont typeface="Arial" panose="020B0604020202020204" pitchFamily="34" charset="0"/>
              <a:buChar char="•"/>
            </a:pPr>
            <a:r>
              <a:rPr lang="en-US" b="1" i="0" dirty="0">
                <a:solidFill>
                  <a:srgbClr val="000000"/>
                </a:solidFill>
                <a:effectLst/>
                <a:latin typeface="Verdana" panose="020B0604030504040204" pitchFamily="34" charset="0"/>
              </a:rPr>
              <a:t>5. Testing and turnover</a:t>
            </a:r>
          </a:p>
          <a:p>
            <a:pPr algn="l">
              <a:lnSpc>
                <a:spcPts val="1950"/>
              </a:lnSpc>
              <a:spcAft>
                <a:spcPts val="1500"/>
              </a:spcAft>
              <a:buFont typeface="Arial" panose="020B0604020202020204" pitchFamily="34" charset="0"/>
              <a:buChar char="•"/>
            </a:pPr>
            <a:r>
              <a:rPr lang="en-US" b="0" i="0" u="none" strike="noStrike" dirty="0">
                <a:solidFill>
                  <a:srgbClr val="000000"/>
                </a:solidFill>
                <a:effectLst/>
                <a:latin typeface="Verdana" panose="020B0604030504040204" pitchFamily="34" charset="0"/>
              </a:rPr>
              <a:t>The prototypes are independently tested after each iteration so that the overall testing time is reduced.</a:t>
            </a:r>
          </a:p>
          <a:p>
            <a:pPr algn="l">
              <a:lnSpc>
                <a:spcPts val="1950"/>
              </a:lnSpc>
              <a:spcAft>
                <a:spcPts val="1500"/>
              </a:spcAft>
              <a:buFont typeface="Arial" panose="020B0604020202020204" pitchFamily="34" charset="0"/>
              <a:buChar char="•"/>
            </a:pPr>
            <a:r>
              <a:rPr lang="en-US" b="0" i="0" u="none" strike="noStrike" dirty="0">
                <a:solidFill>
                  <a:srgbClr val="000000"/>
                </a:solidFill>
                <a:effectLst/>
                <a:latin typeface="Verdana" panose="020B0604030504040204" pitchFamily="34" charset="0"/>
              </a:rPr>
              <a:t>The data flow and the interfaces between all the components are </a:t>
            </a:r>
            <a:r>
              <a:rPr lang="en-US" b="0" i="0" u="none" strike="noStrike" dirty="0" err="1">
                <a:solidFill>
                  <a:srgbClr val="000000"/>
                </a:solidFill>
                <a:effectLst/>
                <a:latin typeface="Verdana" panose="020B0604030504040204" pitchFamily="34" charset="0"/>
              </a:rPr>
              <a:t>are</a:t>
            </a:r>
            <a:r>
              <a:rPr lang="en-US" b="0" i="0" u="none" strike="noStrike" dirty="0">
                <a:solidFill>
                  <a:srgbClr val="000000"/>
                </a:solidFill>
                <a:effectLst/>
                <a:latin typeface="Verdana" panose="020B0604030504040204" pitchFamily="34" charset="0"/>
              </a:rPr>
              <a:t> fully tested. Hence, most of the programming components are already tested.</a:t>
            </a:r>
          </a:p>
          <a:p>
            <a:endParaRPr lang="en-IN" dirty="0"/>
          </a:p>
        </p:txBody>
      </p:sp>
    </p:spTree>
    <p:extLst>
      <p:ext uri="{BB962C8B-B14F-4D97-AF65-F5344CB8AC3E}">
        <p14:creationId xmlns:p14="http://schemas.microsoft.com/office/powerpoint/2010/main" val="3099100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0FAAB-FAE3-0AF5-0C7D-D11EE3A4B1E5}"/>
              </a:ext>
            </a:extLst>
          </p:cNvPr>
          <p:cNvSpPr>
            <a:spLocks noGrp="1"/>
          </p:cNvSpPr>
          <p:nvPr>
            <p:ph type="title"/>
          </p:nvPr>
        </p:nvSpPr>
        <p:spPr/>
        <p:txBody>
          <a:bodyPr/>
          <a:lstStyle/>
          <a:p>
            <a:pPr algn="ctr"/>
            <a:r>
              <a:rPr lang="en-US" dirty="0"/>
              <a:t>Five Drawbacks of RAD Model</a:t>
            </a:r>
            <a:endParaRPr lang="en-IN" dirty="0"/>
          </a:p>
        </p:txBody>
      </p:sp>
      <p:sp>
        <p:nvSpPr>
          <p:cNvPr id="3" name="Content Placeholder 2">
            <a:extLst>
              <a:ext uri="{FF2B5EF4-FFF2-40B4-BE49-F238E27FC236}">
                <a16:creationId xmlns:a16="http://schemas.microsoft.com/office/drawing/2014/main" id="{3BBF460B-C12E-6BEA-C5DD-B0B5BF948F0F}"/>
              </a:ext>
            </a:extLst>
          </p:cNvPr>
          <p:cNvSpPr>
            <a:spLocks noGrp="1"/>
          </p:cNvSpPr>
          <p:nvPr>
            <p:ph idx="1"/>
          </p:nvPr>
        </p:nvSpPr>
        <p:spPr/>
        <p:txBody>
          <a:bodyPr>
            <a:normAutofit fontScale="92500"/>
          </a:bodyPr>
          <a:lstStyle/>
          <a:p>
            <a:r>
              <a:rPr lang="en-US" dirty="0"/>
              <a:t>1.For large and scalable projects (continuous development) RAD model requires more human resources to create more number of teams. </a:t>
            </a:r>
          </a:p>
          <a:p>
            <a:r>
              <a:rPr lang="en-US" dirty="0"/>
              <a:t>2. If developers and customers are not committed to the rapid-activities that are necessary to complete the system within a short-time, the entire system will fail. </a:t>
            </a:r>
          </a:p>
          <a:p>
            <a:r>
              <a:rPr lang="en-US" dirty="0"/>
              <a:t>3. If a system cannot be properly modularized, the RAD will be problematic.</a:t>
            </a:r>
          </a:p>
          <a:p>
            <a:r>
              <a:rPr lang="en-US" dirty="0"/>
              <a:t> 4. </a:t>
            </a:r>
            <a:r>
              <a:rPr lang="en-US" dirty="0" err="1"/>
              <a:t>RADmaynotbesuitable</a:t>
            </a:r>
            <a:r>
              <a:rPr lang="en-US" dirty="0"/>
              <a:t> if technical risks are high.</a:t>
            </a:r>
          </a:p>
          <a:p>
            <a:r>
              <a:rPr lang="en-US" dirty="0"/>
              <a:t> 5. If performance is an issue, and high performance can be achieved through tuning the interfaces among components, the RAD is useless</a:t>
            </a:r>
            <a:endParaRPr lang="en-IN" dirty="0"/>
          </a:p>
        </p:txBody>
      </p:sp>
    </p:spTree>
    <p:extLst>
      <p:ext uri="{BB962C8B-B14F-4D97-AF65-F5344CB8AC3E}">
        <p14:creationId xmlns:p14="http://schemas.microsoft.com/office/powerpoint/2010/main" val="17310393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E7A2C-371E-5532-75F8-17226BF04A62}"/>
              </a:ext>
            </a:extLst>
          </p:cNvPr>
          <p:cNvSpPr>
            <a:spLocks noGrp="1"/>
          </p:cNvSpPr>
          <p:nvPr>
            <p:ph type="title"/>
          </p:nvPr>
        </p:nvSpPr>
        <p:spPr/>
        <p:txBody>
          <a:bodyPr/>
          <a:lstStyle/>
          <a:p>
            <a:r>
              <a:rPr lang="en-US" b="1" i="0" dirty="0">
                <a:solidFill>
                  <a:srgbClr val="273239"/>
                </a:solidFill>
                <a:effectLst/>
                <a:latin typeface="Nunito" pitchFamily="2" charset="0"/>
              </a:rPr>
              <a:t>When to use the RAD Model?</a:t>
            </a:r>
            <a:br>
              <a:rPr lang="en-US" b="1" i="0" dirty="0">
                <a:solidFill>
                  <a:srgbClr val="273239"/>
                </a:solidFill>
                <a:effectLst/>
                <a:latin typeface="Nunito" pitchFamily="2" charset="0"/>
              </a:rPr>
            </a:br>
            <a:endParaRPr lang="en-IN" dirty="0"/>
          </a:p>
        </p:txBody>
      </p:sp>
      <p:sp>
        <p:nvSpPr>
          <p:cNvPr id="3" name="Content Placeholder 2">
            <a:extLst>
              <a:ext uri="{FF2B5EF4-FFF2-40B4-BE49-F238E27FC236}">
                <a16:creationId xmlns:a16="http://schemas.microsoft.com/office/drawing/2014/main" id="{9AACE3E0-3088-807E-DF17-BF4AB7F6CEA9}"/>
              </a:ext>
            </a:extLst>
          </p:cNvPr>
          <p:cNvSpPr>
            <a:spLocks noGrp="1"/>
          </p:cNvSpPr>
          <p:nvPr>
            <p:ph idx="1"/>
          </p:nvPr>
        </p:nvSpPr>
        <p:spPr/>
        <p:txBody>
          <a:bodyPr>
            <a:normAutofit fontScale="55000" lnSpcReduction="20000"/>
          </a:bodyPr>
          <a:lstStyle/>
          <a:p>
            <a:pPr algn="l" fontAlgn="base">
              <a:spcAft>
                <a:spcPts val="1800"/>
              </a:spcAft>
              <a:buFont typeface="+mj-lt"/>
              <a:buAutoNum type="arabicPeriod"/>
            </a:pPr>
            <a:r>
              <a:rPr lang="en-US" b="1" i="0" dirty="0">
                <a:solidFill>
                  <a:srgbClr val="273239"/>
                </a:solidFill>
                <a:effectLst/>
                <a:latin typeface="Nunito" pitchFamily="2" charset="0"/>
              </a:rPr>
              <a:t>Well-understood Requirements:</a:t>
            </a:r>
            <a:r>
              <a:rPr lang="en-US" b="0" i="0" dirty="0">
                <a:solidFill>
                  <a:srgbClr val="273239"/>
                </a:solidFill>
                <a:effectLst/>
                <a:latin typeface="Nunito" pitchFamily="2" charset="0"/>
              </a:rPr>
              <a:t> When project requirements are stable and transparent, RAD is appropriate.</a:t>
            </a:r>
          </a:p>
          <a:p>
            <a:pPr algn="l" fontAlgn="base">
              <a:spcAft>
                <a:spcPts val="1800"/>
              </a:spcAft>
              <a:buFont typeface="+mj-lt"/>
              <a:buAutoNum type="arabicPeriod" startAt="2"/>
            </a:pPr>
            <a:r>
              <a:rPr lang="en-US" b="1" i="0" dirty="0">
                <a:solidFill>
                  <a:srgbClr val="273239"/>
                </a:solidFill>
                <a:effectLst/>
                <a:latin typeface="Nunito" pitchFamily="2" charset="0"/>
              </a:rPr>
              <a:t>Time-sensitive Projects:</a:t>
            </a:r>
            <a:r>
              <a:rPr lang="en-US" b="0" i="0" dirty="0">
                <a:solidFill>
                  <a:srgbClr val="273239"/>
                </a:solidFill>
                <a:effectLst/>
                <a:latin typeface="Nunito" pitchFamily="2" charset="0"/>
              </a:rPr>
              <a:t> Suitable for projects that need to be developed and delivered quickly due to tight deadlines.</a:t>
            </a:r>
          </a:p>
          <a:p>
            <a:pPr algn="l" fontAlgn="base">
              <a:spcAft>
                <a:spcPts val="1800"/>
              </a:spcAft>
              <a:buFont typeface="+mj-lt"/>
              <a:buAutoNum type="arabicPeriod" startAt="3"/>
            </a:pPr>
            <a:r>
              <a:rPr lang="en-US" b="1" i="0" dirty="0">
                <a:solidFill>
                  <a:srgbClr val="273239"/>
                </a:solidFill>
                <a:effectLst/>
                <a:latin typeface="Nunito" pitchFamily="2" charset="0"/>
              </a:rPr>
              <a:t>Small to Medium-Sized Projects: </a:t>
            </a:r>
            <a:r>
              <a:rPr lang="en-US" b="0" i="0" dirty="0">
                <a:solidFill>
                  <a:srgbClr val="273239"/>
                </a:solidFill>
                <a:effectLst/>
                <a:latin typeface="Nunito" pitchFamily="2" charset="0"/>
              </a:rPr>
              <a:t>Better suited for smaller initiatives requiring a controllable number of team members.</a:t>
            </a:r>
          </a:p>
          <a:p>
            <a:pPr algn="l" fontAlgn="base">
              <a:spcAft>
                <a:spcPts val="1800"/>
              </a:spcAft>
              <a:buFont typeface="+mj-lt"/>
              <a:buAutoNum type="arabicPeriod" startAt="4"/>
            </a:pPr>
            <a:r>
              <a:rPr lang="en-US" b="1" i="0" dirty="0">
                <a:solidFill>
                  <a:srgbClr val="273239"/>
                </a:solidFill>
                <a:effectLst/>
                <a:latin typeface="Nunito" pitchFamily="2" charset="0"/>
              </a:rPr>
              <a:t>High User Involvement: </a:t>
            </a:r>
            <a:r>
              <a:rPr lang="en-US" b="0" i="0" dirty="0">
                <a:solidFill>
                  <a:srgbClr val="273239"/>
                </a:solidFill>
                <a:effectLst/>
                <a:latin typeface="Nunito" pitchFamily="2" charset="0"/>
              </a:rPr>
              <a:t>Fits where ongoing input and interaction from users are essential.</a:t>
            </a:r>
          </a:p>
          <a:p>
            <a:pPr algn="l" fontAlgn="base">
              <a:spcAft>
                <a:spcPts val="1800"/>
              </a:spcAft>
              <a:buFont typeface="+mj-lt"/>
              <a:buAutoNum type="arabicPeriod" startAt="5"/>
            </a:pPr>
            <a:r>
              <a:rPr lang="en-US" b="1" i="0" dirty="0">
                <a:solidFill>
                  <a:srgbClr val="273239"/>
                </a:solidFill>
                <a:effectLst/>
                <a:latin typeface="Nunito" pitchFamily="2" charset="0"/>
              </a:rPr>
              <a:t>Innovation and Creativity</a:t>
            </a:r>
            <a:r>
              <a:rPr lang="en-US" b="0" i="0" dirty="0">
                <a:solidFill>
                  <a:srgbClr val="273239"/>
                </a:solidFill>
                <a:effectLst/>
                <a:latin typeface="Nunito" pitchFamily="2" charset="0"/>
              </a:rPr>
              <a:t>: Helpful for tasks requiring creative inquiry and innovation.</a:t>
            </a:r>
          </a:p>
          <a:p>
            <a:pPr algn="l" fontAlgn="base">
              <a:spcAft>
                <a:spcPts val="1800"/>
              </a:spcAft>
              <a:buFont typeface="+mj-lt"/>
              <a:buAutoNum type="arabicPeriod" startAt="6"/>
            </a:pPr>
            <a:r>
              <a:rPr lang="en-US" b="1" i="0" dirty="0">
                <a:solidFill>
                  <a:srgbClr val="273239"/>
                </a:solidFill>
                <a:effectLst/>
                <a:latin typeface="Nunito" pitchFamily="2" charset="0"/>
              </a:rPr>
              <a:t>Prototyping:</a:t>
            </a:r>
            <a:r>
              <a:rPr lang="en-US" b="0" i="0" dirty="0">
                <a:solidFill>
                  <a:srgbClr val="273239"/>
                </a:solidFill>
                <a:effectLst/>
                <a:latin typeface="Nunito" pitchFamily="2" charset="0"/>
              </a:rPr>
              <a:t> It is necessary when developing and improving prototypes is a key component of the development process.</a:t>
            </a:r>
          </a:p>
          <a:p>
            <a:pPr algn="l" fontAlgn="base">
              <a:spcAft>
                <a:spcPts val="1800"/>
              </a:spcAft>
              <a:buFont typeface="+mj-lt"/>
              <a:buAutoNum type="arabicPeriod" startAt="7"/>
            </a:pPr>
            <a:r>
              <a:rPr lang="en-US" b="1" i="0" dirty="0">
                <a:solidFill>
                  <a:srgbClr val="273239"/>
                </a:solidFill>
                <a:effectLst/>
                <a:latin typeface="Nunito" pitchFamily="2" charset="0"/>
              </a:rPr>
              <a:t>Low technological Complexity:</a:t>
            </a:r>
            <a:r>
              <a:rPr lang="en-US" b="0" i="0" dirty="0">
                <a:solidFill>
                  <a:srgbClr val="273239"/>
                </a:solidFill>
                <a:effectLst/>
                <a:latin typeface="Nunito" pitchFamily="2" charset="0"/>
              </a:rPr>
              <a:t> Suitable for tasks using comparatively straightforward technological specifications.</a:t>
            </a:r>
          </a:p>
          <a:p>
            <a:endParaRPr lang="en-IN" dirty="0"/>
          </a:p>
        </p:txBody>
      </p:sp>
    </p:spTree>
    <p:extLst>
      <p:ext uri="{BB962C8B-B14F-4D97-AF65-F5344CB8AC3E}">
        <p14:creationId xmlns:p14="http://schemas.microsoft.com/office/powerpoint/2010/main" val="24675716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DA786-2A8B-1B51-9B82-3AD22BB01118}"/>
              </a:ext>
            </a:extLst>
          </p:cNvPr>
          <p:cNvSpPr>
            <a:spLocks noGrp="1"/>
          </p:cNvSpPr>
          <p:nvPr>
            <p:ph type="title"/>
          </p:nvPr>
        </p:nvSpPr>
        <p:spPr/>
        <p:txBody>
          <a:bodyPr>
            <a:normAutofit fontScale="90000"/>
          </a:bodyPr>
          <a:lstStyle/>
          <a:p>
            <a:pPr fontAlgn="base"/>
            <a:r>
              <a:rPr lang="en-US" sz="3100" b="1" i="0" dirty="0">
                <a:solidFill>
                  <a:srgbClr val="273239"/>
                </a:solidFill>
                <a:effectLst/>
                <a:latin typeface="Nunito" pitchFamily="2" charset="0"/>
              </a:rPr>
              <a:t>Objectives of Rapid Application Development Model (RAD)</a:t>
            </a:r>
            <a:br>
              <a:rPr lang="en-US" b="1" i="0" dirty="0">
                <a:solidFill>
                  <a:srgbClr val="273239"/>
                </a:solidFill>
                <a:effectLst/>
                <a:latin typeface="Nunito" pitchFamily="2" charset="0"/>
              </a:rPr>
            </a:br>
            <a:endParaRPr lang="en-IN" dirty="0"/>
          </a:p>
        </p:txBody>
      </p:sp>
      <p:sp>
        <p:nvSpPr>
          <p:cNvPr id="3" name="Content Placeholder 2">
            <a:extLst>
              <a:ext uri="{FF2B5EF4-FFF2-40B4-BE49-F238E27FC236}">
                <a16:creationId xmlns:a16="http://schemas.microsoft.com/office/drawing/2014/main" id="{FFEEC319-8EEB-F9D7-33F4-38561AFA1867}"/>
              </a:ext>
            </a:extLst>
          </p:cNvPr>
          <p:cNvSpPr>
            <a:spLocks noGrp="1"/>
          </p:cNvSpPr>
          <p:nvPr>
            <p:ph idx="1"/>
          </p:nvPr>
        </p:nvSpPr>
        <p:spPr/>
        <p:txBody>
          <a:bodyPr>
            <a:normAutofit fontScale="92500" lnSpcReduction="10000"/>
          </a:bodyPr>
          <a:lstStyle/>
          <a:p>
            <a:pPr algn="l" fontAlgn="base">
              <a:spcBef>
                <a:spcPts val="1800"/>
              </a:spcBef>
              <a:spcAft>
                <a:spcPts val="1800"/>
              </a:spcAft>
            </a:pPr>
            <a:r>
              <a:rPr lang="en-US" b="1" i="0" dirty="0">
                <a:solidFill>
                  <a:srgbClr val="273239"/>
                </a:solidFill>
                <a:effectLst/>
                <a:latin typeface="Nunito" pitchFamily="2" charset="0"/>
              </a:rPr>
              <a:t>1. Speedy Development</a:t>
            </a:r>
          </a:p>
          <a:p>
            <a:pPr algn="l" fontAlgn="base">
              <a:spcBef>
                <a:spcPts val="1800"/>
              </a:spcBef>
              <a:spcAft>
                <a:spcPts val="1800"/>
              </a:spcAft>
            </a:pPr>
            <a:r>
              <a:rPr lang="en-US" b="1" i="0" dirty="0">
                <a:solidFill>
                  <a:srgbClr val="273239"/>
                </a:solidFill>
                <a:effectLst/>
                <a:latin typeface="Nunito" pitchFamily="2" charset="0"/>
              </a:rPr>
              <a:t>2. Adaptability and Flexibility</a:t>
            </a:r>
          </a:p>
          <a:p>
            <a:pPr algn="l" rtl="0" fontAlgn="base">
              <a:spcAft>
                <a:spcPts val="750"/>
              </a:spcAft>
            </a:pPr>
            <a:r>
              <a:rPr lang="en-US" b="1" i="0" dirty="0">
                <a:solidFill>
                  <a:srgbClr val="273239"/>
                </a:solidFill>
                <a:effectLst/>
                <a:latin typeface="Nunito" pitchFamily="2" charset="0"/>
              </a:rPr>
              <a:t>3. Stakeholder Participation</a:t>
            </a:r>
          </a:p>
          <a:p>
            <a:pPr algn="l" fontAlgn="base">
              <a:spcBef>
                <a:spcPts val="1800"/>
              </a:spcBef>
              <a:spcAft>
                <a:spcPts val="1800"/>
              </a:spcAft>
            </a:pPr>
            <a:r>
              <a:rPr lang="en-US" b="1" i="0" dirty="0">
                <a:solidFill>
                  <a:srgbClr val="273239"/>
                </a:solidFill>
                <a:effectLst/>
                <a:latin typeface="Nunito" pitchFamily="2" charset="0"/>
              </a:rPr>
              <a:t>4. Improved Interaction</a:t>
            </a:r>
          </a:p>
          <a:p>
            <a:pPr algn="l" fontAlgn="base">
              <a:spcBef>
                <a:spcPts val="1800"/>
              </a:spcBef>
              <a:spcAft>
                <a:spcPts val="1800"/>
              </a:spcAft>
            </a:pPr>
            <a:r>
              <a:rPr lang="en-US" b="1" i="0" dirty="0">
                <a:solidFill>
                  <a:srgbClr val="273239"/>
                </a:solidFill>
                <a:effectLst/>
                <a:latin typeface="Nunito" pitchFamily="2" charset="0"/>
              </a:rPr>
              <a:t>5. Improved Quality via Prototyping</a:t>
            </a:r>
          </a:p>
          <a:p>
            <a:pPr algn="l" fontAlgn="base">
              <a:spcBef>
                <a:spcPts val="1800"/>
              </a:spcBef>
              <a:spcAft>
                <a:spcPts val="1800"/>
              </a:spcAft>
            </a:pPr>
            <a:r>
              <a:rPr lang="en-US" b="1" i="0" dirty="0">
                <a:solidFill>
                  <a:srgbClr val="273239"/>
                </a:solidFill>
                <a:effectLst/>
                <a:latin typeface="Nunito" pitchFamily="2" charset="0"/>
              </a:rPr>
              <a:t>6. Customer Satisfaction</a:t>
            </a:r>
          </a:p>
          <a:p>
            <a:endParaRPr lang="en-IN" dirty="0"/>
          </a:p>
        </p:txBody>
      </p:sp>
    </p:spTree>
    <p:extLst>
      <p:ext uri="{BB962C8B-B14F-4D97-AF65-F5344CB8AC3E}">
        <p14:creationId xmlns:p14="http://schemas.microsoft.com/office/powerpoint/2010/main" val="5707565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33E8E-9623-1220-DD9B-5C9F020EEF58}"/>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2B524D00-2350-ED59-208E-6D8A4C05E776}"/>
              </a:ext>
            </a:extLst>
          </p:cNvPr>
          <p:cNvSpPr>
            <a:spLocks noGrp="1"/>
          </p:cNvSpPr>
          <p:nvPr>
            <p:ph idx="1"/>
          </p:nvPr>
        </p:nvSpPr>
        <p:spPr/>
        <p:txBody>
          <a:bodyPr>
            <a:normAutofit fontScale="92500" lnSpcReduction="20000"/>
          </a:bodyPr>
          <a:lstStyle/>
          <a:p>
            <a:r>
              <a:rPr lang="en-US" b="0" i="0" dirty="0">
                <a:solidFill>
                  <a:srgbClr val="374151"/>
                </a:solidFill>
                <a:effectLst/>
                <a:latin typeface="Helvetica Neue"/>
              </a:rPr>
              <a:t>A software process model is an </a:t>
            </a:r>
            <a:r>
              <a:rPr lang="en-US" b="1" i="0" dirty="0">
                <a:solidFill>
                  <a:srgbClr val="374151"/>
                </a:solidFill>
                <a:effectLst/>
                <a:latin typeface="Helvetica Neue"/>
              </a:rPr>
              <a:t>abstract representation</a:t>
            </a:r>
            <a:r>
              <a:rPr lang="en-US" b="0" i="0" dirty="0">
                <a:solidFill>
                  <a:srgbClr val="374151"/>
                </a:solidFill>
                <a:effectLst/>
                <a:latin typeface="Helvetica Neue"/>
              </a:rPr>
              <a:t> of the development process.</a:t>
            </a:r>
          </a:p>
          <a:p>
            <a:pPr algn="l"/>
            <a:r>
              <a:rPr lang="en-US" b="0" i="0" dirty="0">
                <a:solidFill>
                  <a:srgbClr val="374151"/>
                </a:solidFill>
                <a:effectLst/>
                <a:latin typeface="Helvetica Neue"/>
              </a:rPr>
              <a:t>The models specify the stages and order of a process. So, think of this as a representation of the </a:t>
            </a:r>
            <a:r>
              <a:rPr lang="en-US" b="1" i="0" dirty="0">
                <a:solidFill>
                  <a:srgbClr val="374151"/>
                </a:solidFill>
                <a:effectLst/>
                <a:latin typeface="var( --font-family-body-lesson-markdown"/>
              </a:rPr>
              <a:t>order of activities</a:t>
            </a:r>
            <a:r>
              <a:rPr lang="en-US" b="0" i="0" dirty="0">
                <a:solidFill>
                  <a:srgbClr val="374151"/>
                </a:solidFill>
                <a:effectLst/>
                <a:latin typeface="Helvetica Neue"/>
              </a:rPr>
              <a:t> of the process and the </a:t>
            </a:r>
            <a:r>
              <a:rPr lang="en-US" b="1" i="0" dirty="0">
                <a:solidFill>
                  <a:srgbClr val="374151"/>
                </a:solidFill>
                <a:effectLst/>
                <a:latin typeface="var( --font-family-body-lesson-markdown"/>
              </a:rPr>
              <a:t>sequence</a:t>
            </a:r>
            <a:r>
              <a:rPr lang="en-US" b="0" i="0" dirty="0">
                <a:solidFill>
                  <a:srgbClr val="374151"/>
                </a:solidFill>
                <a:effectLst/>
                <a:latin typeface="Helvetica Neue"/>
              </a:rPr>
              <a:t> in which they are performed.</a:t>
            </a:r>
          </a:p>
          <a:p>
            <a:pPr algn="l"/>
            <a:r>
              <a:rPr lang="en-US" b="1" i="0" dirty="0">
                <a:solidFill>
                  <a:srgbClr val="374151"/>
                </a:solidFill>
                <a:effectLst/>
                <a:latin typeface="var( --font-family-body-lesson-markdown"/>
              </a:rPr>
              <a:t>A model will define the following:</a:t>
            </a:r>
            <a:endParaRPr lang="en-US" b="0" i="0" dirty="0">
              <a:solidFill>
                <a:srgbClr val="374151"/>
              </a:solidFill>
              <a:effectLst/>
              <a:latin typeface="Helvetica Neue"/>
            </a:endParaRPr>
          </a:p>
          <a:p>
            <a:pPr algn="l">
              <a:spcAft>
                <a:spcPts val="750"/>
              </a:spcAft>
              <a:buFont typeface="Arial" panose="020B0604020202020204" pitchFamily="34" charset="0"/>
              <a:buChar char="•"/>
            </a:pPr>
            <a:r>
              <a:rPr lang="en-US" b="0" i="0" dirty="0">
                <a:solidFill>
                  <a:srgbClr val="374151"/>
                </a:solidFill>
                <a:effectLst/>
                <a:latin typeface="Helvetica Neue"/>
              </a:rPr>
              <a:t>The tasks to be performed</a:t>
            </a:r>
          </a:p>
          <a:p>
            <a:pPr algn="l">
              <a:spcAft>
                <a:spcPts val="750"/>
              </a:spcAft>
              <a:buFont typeface="Arial" panose="020B0604020202020204" pitchFamily="34" charset="0"/>
              <a:buChar char="•"/>
            </a:pPr>
            <a:r>
              <a:rPr lang="en-US" b="0" i="0" dirty="0">
                <a:solidFill>
                  <a:srgbClr val="374151"/>
                </a:solidFill>
                <a:effectLst/>
                <a:latin typeface="Helvetica Neue"/>
              </a:rPr>
              <a:t>The input and output of each task</a:t>
            </a:r>
          </a:p>
          <a:p>
            <a:pPr algn="l">
              <a:spcAft>
                <a:spcPts val="750"/>
              </a:spcAft>
              <a:buFont typeface="Arial" panose="020B0604020202020204" pitchFamily="34" charset="0"/>
              <a:buChar char="•"/>
            </a:pPr>
            <a:r>
              <a:rPr lang="en-US" b="0" i="0" dirty="0">
                <a:solidFill>
                  <a:srgbClr val="374151"/>
                </a:solidFill>
                <a:effectLst/>
                <a:latin typeface="Helvetica Neue"/>
              </a:rPr>
              <a:t>The pre and post-conditions for each task</a:t>
            </a:r>
          </a:p>
          <a:p>
            <a:pPr algn="l">
              <a:spcAft>
                <a:spcPts val="750"/>
              </a:spcAft>
              <a:buFont typeface="Arial" panose="020B0604020202020204" pitchFamily="34" charset="0"/>
              <a:buChar char="•"/>
            </a:pPr>
            <a:r>
              <a:rPr lang="en-US" b="0" i="0" dirty="0">
                <a:solidFill>
                  <a:srgbClr val="374151"/>
                </a:solidFill>
                <a:effectLst/>
                <a:latin typeface="Helvetica Neue"/>
              </a:rPr>
              <a:t>The flow and sequence of each task</a:t>
            </a:r>
          </a:p>
          <a:p>
            <a:endParaRPr lang="en-IN" dirty="0"/>
          </a:p>
        </p:txBody>
      </p:sp>
    </p:spTree>
    <p:extLst>
      <p:ext uri="{BB962C8B-B14F-4D97-AF65-F5344CB8AC3E}">
        <p14:creationId xmlns:p14="http://schemas.microsoft.com/office/powerpoint/2010/main" val="32520137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578AF-F515-7C60-503F-339254A7011C}"/>
              </a:ext>
            </a:extLst>
          </p:cNvPr>
          <p:cNvSpPr>
            <a:spLocks noGrp="1"/>
          </p:cNvSpPr>
          <p:nvPr>
            <p:ph type="title"/>
          </p:nvPr>
        </p:nvSpPr>
        <p:spPr/>
        <p:txBody>
          <a:bodyPr>
            <a:normAutofit fontScale="90000"/>
          </a:bodyPr>
          <a:lstStyle/>
          <a:p>
            <a:r>
              <a:rPr lang="en-US" sz="3100" b="1" i="0" dirty="0">
                <a:solidFill>
                  <a:srgbClr val="273239"/>
                </a:solidFill>
                <a:effectLst/>
                <a:latin typeface="Nunito" pitchFamily="2" charset="0"/>
              </a:rPr>
              <a:t>Advantages of Rapid Application Development Model (RAD)</a:t>
            </a:r>
            <a:br>
              <a:rPr lang="en-US" b="1" i="0" dirty="0">
                <a:solidFill>
                  <a:srgbClr val="273239"/>
                </a:solidFill>
                <a:effectLst/>
                <a:latin typeface="Nunito" pitchFamily="2" charset="0"/>
              </a:rPr>
            </a:br>
            <a:endParaRPr lang="en-IN" dirty="0"/>
          </a:p>
        </p:txBody>
      </p:sp>
      <p:sp>
        <p:nvSpPr>
          <p:cNvPr id="3" name="Content Placeholder 2">
            <a:extLst>
              <a:ext uri="{FF2B5EF4-FFF2-40B4-BE49-F238E27FC236}">
                <a16:creationId xmlns:a16="http://schemas.microsoft.com/office/drawing/2014/main" id="{7BBD9160-9BD3-08FD-0149-6D5E070720A2}"/>
              </a:ext>
            </a:extLst>
          </p:cNvPr>
          <p:cNvSpPr>
            <a:spLocks noGrp="1"/>
          </p:cNvSpPr>
          <p:nvPr>
            <p:ph idx="1"/>
          </p:nvPr>
        </p:nvSpPr>
        <p:spPr/>
        <p:txBody>
          <a:bodyPr>
            <a:normAutofit fontScale="62500" lnSpcReduction="20000"/>
          </a:bodyPr>
          <a:lstStyle/>
          <a:p>
            <a:pPr algn="l" fontAlgn="base">
              <a:spcAft>
                <a:spcPts val="1800"/>
              </a:spcAft>
              <a:buFont typeface="Arial" panose="020B0604020202020204" pitchFamily="34" charset="0"/>
              <a:buChar char="•"/>
            </a:pPr>
            <a:r>
              <a:rPr lang="en-US" b="0" i="0" dirty="0">
                <a:solidFill>
                  <a:srgbClr val="273239"/>
                </a:solidFill>
                <a:effectLst/>
                <a:latin typeface="Nunito" pitchFamily="2" charset="0"/>
              </a:rPr>
              <a:t>The use of reusable components helps to reduce the cycle time of the project.</a:t>
            </a:r>
          </a:p>
          <a:p>
            <a:pPr algn="l" fontAlgn="base">
              <a:spcAft>
                <a:spcPts val="1800"/>
              </a:spcAft>
              <a:buFont typeface="Arial" panose="020B0604020202020204" pitchFamily="34" charset="0"/>
              <a:buChar char="•"/>
            </a:pPr>
            <a:r>
              <a:rPr lang="en-US" b="0" i="0" dirty="0">
                <a:solidFill>
                  <a:srgbClr val="273239"/>
                </a:solidFill>
                <a:effectLst/>
                <a:latin typeface="Nunito" pitchFamily="2" charset="0"/>
              </a:rPr>
              <a:t>Feedback from the customer is available at the initial stages.</a:t>
            </a:r>
          </a:p>
          <a:p>
            <a:pPr algn="l" fontAlgn="base">
              <a:spcAft>
                <a:spcPts val="1800"/>
              </a:spcAft>
              <a:buFont typeface="Arial" panose="020B0604020202020204" pitchFamily="34" charset="0"/>
              <a:buChar char="•"/>
            </a:pPr>
            <a:r>
              <a:rPr lang="en-US" b="0" i="0" dirty="0">
                <a:solidFill>
                  <a:srgbClr val="273239"/>
                </a:solidFill>
                <a:effectLst/>
                <a:latin typeface="Nunito" pitchFamily="2" charset="0"/>
              </a:rPr>
              <a:t>Reduced costs as fewer developers are required.</a:t>
            </a:r>
          </a:p>
          <a:p>
            <a:pPr algn="l" fontAlgn="base">
              <a:spcAft>
                <a:spcPts val="1800"/>
              </a:spcAft>
              <a:buFont typeface="Arial" panose="020B0604020202020204" pitchFamily="34" charset="0"/>
              <a:buChar char="•"/>
            </a:pPr>
            <a:r>
              <a:rPr lang="en-US" b="0" i="0" dirty="0">
                <a:solidFill>
                  <a:srgbClr val="273239"/>
                </a:solidFill>
                <a:effectLst/>
                <a:latin typeface="Nunito" pitchFamily="2" charset="0"/>
              </a:rPr>
              <a:t>The use of powerful development tools results in better quality products in comparatively shorter periods.</a:t>
            </a:r>
          </a:p>
          <a:p>
            <a:pPr algn="l" fontAlgn="base">
              <a:spcAft>
                <a:spcPts val="1800"/>
              </a:spcAft>
              <a:buFont typeface="Arial" panose="020B0604020202020204" pitchFamily="34" charset="0"/>
              <a:buChar char="•"/>
            </a:pPr>
            <a:r>
              <a:rPr lang="en-US" b="0" i="0" dirty="0">
                <a:solidFill>
                  <a:srgbClr val="273239"/>
                </a:solidFill>
                <a:effectLst/>
                <a:latin typeface="Nunito" pitchFamily="2" charset="0"/>
              </a:rPr>
              <a:t>The progress and development of the project can be measured through the various stages.</a:t>
            </a:r>
          </a:p>
          <a:p>
            <a:pPr algn="l" fontAlgn="base">
              <a:spcAft>
                <a:spcPts val="1800"/>
              </a:spcAft>
              <a:buFont typeface="Arial" panose="020B0604020202020204" pitchFamily="34" charset="0"/>
              <a:buChar char="•"/>
            </a:pPr>
            <a:r>
              <a:rPr lang="en-US" b="0" i="0" dirty="0">
                <a:solidFill>
                  <a:srgbClr val="273239"/>
                </a:solidFill>
                <a:effectLst/>
                <a:latin typeface="Nunito" pitchFamily="2" charset="0"/>
              </a:rPr>
              <a:t>It is easier to accommodate changing requirements due to the short iteration time spans.</a:t>
            </a:r>
          </a:p>
          <a:p>
            <a:pPr algn="l" fontAlgn="base">
              <a:spcAft>
                <a:spcPts val="1800"/>
              </a:spcAft>
              <a:buFont typeface="Arial" panose="020B0604020202020204" pitchFamily="34" charset="0"/>
              <a:buChar char="•"/>
            </a:pPr>
            <a:r>
              <a:rPr lang="en-US" b="0" i="0" dirty="0">
                <a:solidFill>
                  <a:srgbClr val="273239"/>
                </a:solidFill>
                <a:effectLst/>
                <a:latin typeface="Nunito" pitchFamily="2" charset="0"/>
              </a:rPr>
              <a:t>Productivity may be quickly boosted with a lower number of employees.</a:t>
            </a:r>
          </a:p>
          <a:p>
            <a:endParaRPr lang="en-IN" dirty="0"/>
          </a:p>
        </p:txBody>
      </p:sp>
    </p:spTree>
    <p:extLst>
      <p:ext uri="{BB962C8B-B14F-4D97-AF65-F5344CB8AC3E}">
        <p14:creationId xmlns:p14="http://schemas.microsoft.com/office/powerpoint/2010/main" val="2477188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3472B-63F2-080B-2D32-4E0C150AAAF0}"/>
              </a:ext>
            </a:extLst>
          </p:cNvPr>
          <p:cNvSpPr>
            <a:spLocks noGrp="1"/>
          </p:cNvSpPr>
          <p:nvPr>
            <p:ph type="title"/>
          </p:nvPr>
        </p:nvSpPr>
        <p:spPr/>
        <p:txBody>
          <a:bodyPr>
            <a:normAutofit/>
          </a:bodyPr>
          <a:lstStyle/>
          <a:p>
            <a:r>
              <a:rPr lang="en-US" sz="2700" b="1" i="0" dirty="0">
                <a:solidFill>
                  <a:srgbClr val="273239"/>
                </a:solidFill>
                <a:effectLst/>
                <a:latin typeface="Nunito" pitchFamily="2" charset="0"/>
              </a:rPr>
              <a:t>Disadvantages of Rapid application development model (RAD)</a:t>
            </a:r>
            <a:br>
              <a:rPr lang="en-US" b="1" i="0" dirty="0">
                <a:solidFill>
                  <a:srgbClr val="273239"/>
                </a:solidFill>
                <a:effectLst/>
                <a:latin typeface="Nunito" pitchFamily="2" charset="0"/>
              </a:rPr>
            </a:br>
            <a:endParaRPr lang="en-IN" dirty="0"/>
          </a:p>
        </p:txBody>
      </p:sp>
      <p:sp>
        <p:nvSpPr>
          <p:cNvPr id="3" name="Content Placeholder 2">
            <a:extLst>
              <a:ext uri="{FF2B5EF4-FFF2-40B4-BE49-F238E27FC236}">
                <a16:creationId xmlns:a16="http://schemas.microsoft.com/office/drawing/2014/main" id="{18854F81-E71B-94B2-8291-FAF7B6947823}"/>
              </a:ext>
            </a:extLst>
          </p:cNvPr>
          <p:cNvSpPr>
            <a:spLocks noGrp="1"/>
          </p:cNvSpPr>
          <p:nvPr>
            <p:ph idx="1"/>
          </p:nvPr>
        </p:nvSpPr>
        <p:spPr/>
        <p:txBody>
          <a:bodyPr>
            <a:normAutofit fontScale="62500" lnSpcReduction="20000"/>
          </a:bodyPr>
          <a:lstStyle/>
          <a:p>
            <a:pPr algn="l" fontAlgn="base">
              <a:spcAft>
                <a:spcPts val="1800"/>
              </a:spcAft>
              <a:buFont typeface="Arial" panose="020B0604020202020204" pitchFamily="34" charset="0"/>
              <a:buChar char="•"/>
            </a:pPr>
            <a:r>
              <a:rPr lang="en-US" b="0" i="0" dirty="0">
                <a:solidFill>
                  <a:srgbClr val="273239"/>
                </a:solidFill>
                <a:effectLst/>
                <a:latin typeface="Nunito" pitchFamily="2" charset="0"/>
              </a:rPr>
              <a:t>The use of powerful and efficient tools requires highly skilled professionals.</a:t>
            </a:r>
          </a:p>
          <a:p>
            <a:pPr algn="l" fontAlgn="base">
              <a:spcAft>
                <a:spcPts val="1800"/>
              </a:spcAft>
              <a:buFont typeface="Arial" panose="020B0604020202020204" pitchFamily="34" charset="0"/>
              <a:buChar char="•"/>
            </a:pPr>
            <a:r>
              <a:rPr lang="en-US" b="0" i="0" dirty="0">
                <a:solidFill>
                  <a:srgbClr val="273239"/>
                </a:solidFill>
                <a:effectLst/>
                <a:latin typeface="Nunito" pitchFamily="2" charset="0"/>
              </a:rPr>
              <a:t>The absence of reusable components can lead to the failure of the project.</a:t>
            </a:r>
          </a:p>
          <a:p>
            <a:pPr algn="l" fontAlgn="base">
              <a:spcAft>
                <a:spcPts val="1800"/>
              </a:spcAft>
              <a:buFont typeface="Arial" panose="020B0604020202020204" pitchFamily="34" charset="0"/>
              <a:buChar char="•"/>
            </a:pPr>
            <a:r>
              <a:rPr lang="en-US" b="0" i="0" dirty="0">
                <a:solidFill>
                  <a:srgbClr val="273239"/>
                </a:solidFill>
                <a:effectLst/>
                <a:latin typeface="Nunito" pitchFamily="2" charset="0"/>
              </a:rPr>
              <a:t>The team leader must work closely with the developers and customers to close the project on time.</a:t>
            </a:r>
          </a:p>
          <a:p>
            <a:pPr algn="l" fontAlgn="base">
              <a:spcAft>
                <a:spcPts val="1800"/>
              </a:spcAft>
              <a:buFont typeface="Arial" panose="020B0604020202020204" pitchFamily="34" charset="0"/>
              <a:buChar char="•"/>
            </a:pPr>
            <a:r>
              <a:rPr lang="en-US" b="0" i="0" dirty="0">
                <a:solidFill>
                  <a:srgbClr val="273239"/>
                </a:solidFill>
                <a:effectLst/>
                <a:latin typeface="Nunito" pitchFamily="2" charset="0"/>
              </a:rPr>
              <a:t>The systems which cannot be modularized suitably cannot use this model.</a:t>
            </a:r>
          </a:p>
          <a:p>
            <a:pPr algn="l" fontAlgn="base">
              <a:spcAft>
                <a:spcPts val="1800"/>
              </a:spcAft>
              <a:buFont typeface="Arial" panose="020B0604020202020204" pitchFamily="34" charset="0"/>
              <a:buChar char="•"/>
            </a:pPr>
            <a:r>
              <a:rPr lang="en-US" b="0" i="0" dirty="0">
                <a:solidFill>
                  <a:srgbClr val="273239"/>
                </a:solidFill>
                <a:effectLst/>
                <a:latin typeface="Nunito" pitchFamily="2" charset="0"/>
              </a:rPr>
              <a:t>Customer involvement is required throughout the life cycle.</a:t>
            </a:r>
          </a:p>
          <a:p>
            <a:pPr algn="l" fontAlgn="base">
              <a:spcAft>
                <a:spcPts val="1800"/>
              </a:spcAft>
              <a:buFont typeface="Arial" panose="020B0604020202020204" pitchFamily="34" charset="0"/>
              <a:buChar char="•"/>
            </a:pPr>
            <a:r>
              <a:rPr lang="en-US" b="0" i="0" dirty="0">
                <a:solidFill>
                  <a:srgbClr val="273239"/>
                </a:solidFill>
                <a:effectLst/>
                <a:latin typeface="Nunito" pitchFamily="2" charset="0"/>
              </a:rPr>
              <a:t>It is not meant for small-scale projects as in such cases, the cost of using automated tools and techniques may exceed the entire budget of the project.</a:t>
            </a:r>
          </a:p>
          <a:p>
            <a:pPr algn="l" fontAlgn="base">
              <a:spcAft>
                <a:spcPts val="1800"/>
              </a:spcAft>
              <a:buFont typeface="Arial" panose="020B0604020202020204" pitchFamily="34" charset="0"/>
              <a:buChar char="•"/>
            </a:pPr>
            <a:r>
              <a:rPr lang="en-US" b="0" i="0" dirty="0">
                <a:solidFill>
                  <a:srgbClr val="273239"/>
                </a:solidFill>
                <a:effectLst/>
                <a:latin typeface="Nunito" pitchFamily="2" charset="0"/>
              </a:rPr>
              <a:t>Not every application can be used with RAD.</a:t>
            </a:r>
          </a:p>
          <a:p>
            <a:endParaRPr lang="en-IN" dirty="0"/>
          </a:p>
        </p:txBody>
      </p:sp>
    </p:spTree>
    <p:extLst>
      <p:ext uri="{BB962C8B-B14F-4D97-AF65-F5344CB8AC3E}">
        <p14:creationId xmlns:p14="http://schemas.microsoft.com/office/powerpoint/2010/main" val="19178458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4424E-1781-156F-61BE-9CD46DB69998}"/>
              </a:ext>
            </a:extLst>
          </p:cNvPr>
          <p:cNvSpPr>
            <a:spLocks noGrp="1"/>
          </p:cNvSpPr>
          <p:nvPr>
            <p:ph type="title"/>
          </p:nvPr>
        </p:nvSpPr>
        <p:spPr/>
        <p:txBody>
          <a:bodyPr>
            <a:normAutofit fontScale="90000"/>
          </a:bodyPr>
          <a:lstStyle/>
          <a:p>
            <a:r>
              <a:rPr lang="en-US" sz="3100" b="1" i="0" dirty="0">
                <a:solidFill>
                  <a:srgbClr val="000000"/>
                </a:solidFill>
                <a:effectLst/>
                <a:latin typeface="Verdana" panose="020B0604030504040204" pitchFamily="34" charset="0"/>
              </a:rPr>
              <a:t>Evolutionary Process Models in Software Engineering</a:t>
            </a:r>
            <a:br>
              <a:rPr lang="en-US" b="0" i="0" dirty="0">
                <a:solidFill>
                  <a:srgbClr val="000000"/>
                </a:solidFill>
                <a:effectLst/>
                <a:latin typeface="Verdana" panose="020B0604030504040204" pitchFamily="34" charset="0"/>
              </a:rPr>
            </a:br>
            <a:endParaRPr lang="en-IN" dirty="0"/>
          </a:p>
        </p:txBody>
      </p:sp>
      <p:sp>
        <p:nvSpPr>
          <p:cNvPr id="3" name="Content Placeholder 2">
            <a:extLst>
              <a:ext uri="{FF2B5EF4-FFF2-40B4-BE49-F238E27FC236}">
                <a16:creationId xmlns:a16="http://schemas.microsoft.com/office/drawing/2014/main" id="{09DF3ACA-6880-2E6C-25A9-041D628586A3}"/>
              </a:ext>
            </a:extLst>
          </p:cNvPr>
          <p:cNvSpPr>
            <a:spLocks noGrp="1"/>
          </p:cNvSpPr>
          <p:nvPr>
            <p:ph idx="1"/>
          </p:nvPr>
        </p:nvSpPr>
        <p:spPr>
          <a:xfrm>
            <a:off x="838200" y="1416908"/>
            <a:ext cx="10515600" cy="4760055"/>
          </a:xfrm>
        </p:spPr>
        <p:txBody>
          <a:bodyPr/>
          <a:lstStyle/>
          <a:p>
            <a:pPr algn="l">
              <a:lnSpc>
                <a:spcPts val="1950"/>
              </a:lnSpc>
              <a:spcAft>
                <a:spcPts val="1500"/>
              </a:spcAft>
              <a:buFont typeface="Arial" panose="020B0604020202020204" pitchFamily="34" charset="0"/>
              <a:buChar char="•"/>
            </a:pPr>
            <a:r>
              <a:rPr lang="en-US" b="0" i="0" u="none" strike="noStrike" dirty="0">
                <a:solidFill>
                  <a:srgbClr val="000000"/>
                </a:solidFill>
                <a:effectLst/>
                <a:latin typeface="Verdana" panose="020B0604030504040204" pitchFamily="34" charset="0"/>
              </a:rPr>
              <a:t>Evolutionary models are iterative type models.</a:t>
            </a:r>
          </a:p>
          <a:p>
            <a:pPr algn="l">
              <a:lnSpc>
                <a:spcPts val="1950"/>
              </a:lnSpc>
              <a:spcAft>
                <a:spcPts val="1500"/>
              </a:spcAft>
              <a:buFont typeface="Arial" panose="020B0604020202020204" pitchFamily="34" charset="0"/>
              <a:buChar char="•"/>
            </a:pPr>
            <a:r>
              <a:rPr lang="en-US" b="0" i="0" u="none" strike="noStrike" dirty="0">
                <a:solidFill>
                  <a:srgbClr val="000000"/>
                </a:solidFill>
                <a:effectLst/>
                <a:latin typeface="Verdana" panose="020B0604030504040204" pitchFamily="34" charset="0"/>
              </a:rPr>
              <a:t>They allow to develop more complete versions of the software.</a:t>
            </a:r>
          </a:p>
          <a:p>
            <a:r>
              <a:rPr lang="en-US" b="1" i="0" dirty="0">
                <a:solidFill>
                  <a:srgbClr val="000000"/>
                </a:solidFill>
                <a:effectLst/>
                <a:latin typeface="Verdana" panose="020B0604030504040204" pitchFamily="34" charset="0"/>
              </a:rPr>
              <a:t>Following are the evolutionary process models.</a:t>
            </a:r>
            <a:br>
              <a:rPr lang="en-US" dirty="0"/>
            </a:br>
            <a:br>
              <a:rPr lang="en-US" dirty="0"/>
            </a:br>
            <a:r>
              <a:rPr lang="en-US" b="0" i="0" dirty="0">
                <a:solidFill>
                  <a:srgbClr val="000000"/>
                </a:solidFill>
                <a:effectLst/>
                <a:latin typeface="Verdana" panose="020B0604030504040204" pitchFamily="34" charset="0"/>
              </a:rPr>
              <a:t>1. The prototyping model</a:t>
            </a:r>
            <a:br>
              <a:rPr lang="en-US" dirty="0"/>
            </a:br>
            <a:r>
              <a:rPr lang="en-US" b="0" i="0" dirty="0">
                <a:solidFill>
                  <a:srgbClr val="000000"/>
                </a:solidFill>
                <a:effectLst/>
                <a:latin typeface="Verdana" panose="020B0604030504040204" pitchFamily="34" charset="0"/>
              </a:rPr>
              <a:t>2. The spiral model</a:t>
            </a:r>
            <a:br>
              <a:rPr lang="en-US" dirty="0"/>
            </a:br>
            <a:r>
              <a:rPr lang="en-US" b="0" i="0" dirty="0">
                <a:solidFill>
                  <a:srgbClr val="000000"/>
                </a:solidFill>
                <a:effectLst/>
                <a:latin typeface="Verdana" panose="020B0604030504040204" pitchFamily="34" charset="0"/>
              </a:rPr>
              <a:t>3. Concurrent development model</a:t>
            </a:r>
            <a:endParaRPr lang="en-IN" dirty="0"/>
          </a:p>
        </p:txBody>
      </p:sp>
    </p:spTree>
    <p:extLst>
      <p:ext uri="{BB962C8B-B14F-4D97-AF65-F5344CB8AC3E}">
        <p14:creationId xmlns:p14="http://schemas.microsoft.com/office/powerpoint/2010/main" val="546380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FC056-9833-F833-C570-5B0A349B4A7C}"/>
              </a:ext>
            </a:extLst>
          </p:cNvPr>
          <p:cNvSpPr>
            <a:spLocks noGrp="1"/>
          </p:cNvSpPr>
          <p:nvPr>
            <p:ph type="title"/>
          </p:nvPr>
        </p:nvSpPr>
        <p:spPr/>
        <p:txBody>
          <a:bodyPr/>
          <a:lstStyle/>
          <a:p>
            <a:pPr algn="ctr"/>
            <a:r>
              <a:rPr lang="en-IN" dirty="0"/>
              <a:t>The prototyping model</a:t>
            </a:r>
          </a:p>
        </p:txBody>
      </p:sp>
      <p:sp>
        <p:nvSpPr>
          <p:cNvPr id="3" name="Content Placeholder 2">
            <a:extLst>
              <a:ext uri="{FF2B5EF4-FFF2-40B4-BE49-F238E27FC236}">
                <a16:creationId xmlns:a16="http://schemas.microsoft.com/office/drawing/2014/main" id="{DDA31EEB-5777-6F5B-07B1-F6E8AE234A38}"/>
              </a:ext>
            </a:extLst>
          </p:cNvPr>
          <p:cNvSpPr>
            <a:spLocks noGrp="1"/>
          </p:cNvSpPr>
          <p:nvPr>
            <p:ph idx="1"/>
          </p:nvPr>
        </p:nvSpPr>
        <p:spPr/>
        <p:txBody>
          <a:bodyPr/>
          <a:lstStyle/>
          <a:p>
            <a:r>
              <a:rPr lang="en-US" dirty="0"/>
              <a:t>Evolutionary process models are iterative. </a:t>
            </a:r>
          </a:p>
          <a:p>
            <a:r>
              <a:rPr lang="en-US" dirty="0"/>
              <a:t>They are highly useful to a software engineer to develop more complex version soft wares.</a:t>
            </a:r>
          </a:p>
          <a:p>
            <a:r>
              <a:rPr lang="en-US" dirty="0"/>
              <a:t> Three types in evolutionary process model: </a:t>
            </a:r>
          </a:p>
          <a:p>
            <a:r>
              <a:rPr lang="en-US" dirty="0"/>
              <a:t>1. The prototyping model</a:t>
            </a:r>
          </a:p>
          <a:p>
            <a:r>
              <a:rPr lang="en-US" dirty="0"/>
              <a:t> 2. The spiral model </a:t>
            </a:r>
          </a:p>
          <a:p>
            <a:r>
              <a:rPr lang="en-US" dirty="0"/>
              <a:t>3. The concurrent development model </a:t>
            </a:r>
            <a:endParaRPr lang="en-IN" dirty="0"/>
          </a:p>
        </p:txBody>
      </p:sp>
    </p:spTree>
    <p:extLst>
      <p:ext uri="{BB962C8B-B14F-4D97-AF65-F5344CB8AC3E}">
        <p14:creationId xmlns:p14="http://schemas.microsoft.com/office/powerpoint/2010/main" val="152916187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C1759-D944-F41B-3F76-27C9EEFD17F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193D877-4D6E-A7A1-889D-C7E5030C1F0D}"/>
              </a:ext>
            </a:extLst>
          </p:cNvPr>
          <p:cNvSpPr>
            <a:spLocks noGrp="1"/>
          </p:cNvSpPr>
          <p:nvPr>
            <p:ph idx="1"/>
          </p:nvPr>
        </p:nvSpPr>
        <p:spPr/>
        <p:txBody>
          <a:bodyPr/>
          <a:lstStyle/>
          <a:p>
            <a:r>
              <a:rPr lang="en-US" dirty="0"/>
              <a:t>Consider the following two different situations:</a:t>
            </a:r>
          </a:p>
          <a:p>
            <a:r>
              <a:rPr lang="en-US" dirty="0"/>
              <a:t> 1. Often, a customer defines a set of general objectives, but does not identify a detailed specifications like input, processing and output requirements. Its a problem in customer side. </a:t>
            </a:r>
          </a:p>
          <a:p>
            <a:r>
              <a:rPr lang="en-US" dirty="0"/>
              <a:t>2. Next is, problems in developer side; a developer may unsure about the efficiency of an algorithm; the adoptability of an operating system; problems in human-computer interaction etc. </a:t>
            </a:r>
          </a:p>
          <a:p>
            <a:r>
              <a:rPr lang="en-US" dirty="0"/>
              <a:t>In these non-stabilized cases, the prototyping model may offer a best solution</a:t>
            </a:r>
            <a:endParaRPr lang="en-IN" dirty="0"/>
          </a:p>
        </p:txBody>
      </p:sp>
    </p:spTree>
    <p:extLst>
      <p:ext uri="{BB962C8B-B14F-4D97-AF65-F5344CB8AC3E}">
        <p14:creationId xmlns:p14="http://schemas.microsoft.com/office/powerpoint/2010/main" val="25751608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D41A597-F31D-12D6-F12F-377A124AD10E}"/>
              </a:ext>
            </a:extLst>
          </p:cNvPr>
          <p:cNvPicPr>
            <a:picLocks noGrp="1" noChangeAspect="1"/>
          </p:cNvPicPr>
          <p:nvPr>
            <p:ph idx="1"/>
          </p:nvPr>
        </p:nvPicPr>
        <p:blipFill>
          <a:blip r:embed="rId2"/>
          <a:stretch>
            <a:fillRect/>
          </a:stretch>
        </p:blipFill>
        <p:spPr>
          <a:xfrm>
            <a:off x="2397211" y="864973"/>
            <a:ext cx="6024959" cy="5311990"/>
          </a:xfrm>
        </p:spPr>
      </p:pic>
    </p:spTree>
    <p:extLst>
      <p:ext uri="{BB962C8B-B14F-4D97-AF65-F5344CB8AC3E}">
        <p14:creationId xmlns:p14="http://schemas.microsoft.com/office/powerpoint/2010/main" val="302464613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66C83-B181-D7F2-76BD-7CBFA8BAB41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CD12047-CA09-195D-2A63-4B7D5EF2E3D2}"/>
              </a:ext>
            </a:extLst>
          </p:cNvPr>
          <p:cNvSpPr>
            <a:spLocks noGrp="1"/>
          </p:cNvSpPr>
          <p:nvPr>
            <p:ph idx="1"/>
          </p:nvPr>
        </p:nvSpPr>
        <p:spPr/>
        <p:txBody>
          <a:bodyPr>
            <a:normAutofit fontScale="70000" lnSpcReduction="20000"/>
          </a:bodyPr>
          <a:lstStyle/>
          <a:p>
            <a:pPr algn="l">
              <a:lnSpc>
                <a:spcPts val="1950"/>
              </a:lnSpc>
              <a:spcAft>
                <a:spcPts val="1500"/>
              </a:spcAft>
              <a:buFont typeface="Arial" panose="020B0604020202020204" pitchFamily="34" charset="0"/>
              <a:buChar char="•"/>
            </a:pPr>
            <a:r>
              <a:rPr lang="en-US" b="1" i="0" dirty="0">
                <a:solidFill>
                  <a:srgbClr val="000000"/>
                </a:solidFill>
                <a:effectLst/>
                <a:latin typeface="Verdana" panose="020B0604030504040204" pitchFamily="34" charset="0"/>
              </a:rPr>
              <a:t>The different phases of Prototyping model are:</a:t>
            </a:r>
            <a:br>
              <a:rPr lang="en-US" dirty="0"/>
            </a:br>
            <a:br>
              <a:rPr lang="en-US" dirty="0"/>
            </a:br>
            <a:r>
              <a:rPr lang="en-US" b="1" i="0" dirty="0">
                <a:solidFill>
                  <a:srgbClr val="000000"/>
                </a:solidFill>
                <a:effectLst/>
                <a:latin typeface="Verdana" panose="020B0604030504040204" pitchFamily="34" charset="0"/>
              </a:rPr>
              <a:t>1. Communication</a:t>
            </a:r>
            <a:br>
              <a:rPr lang="en-US" dirty="0"/>
            </a:br>
            <a:r>
              <a:rPr lang="en-US" b="0" i="0" dirty="0">
                <a:solidFill>
                  <a:srgbClr val="000000"/>
                </a:solidFill>
                <a:effectLst/>
                <a:latin typeface="Verdana" panose="020B0604030504040204" pitchFamily="34" charset="0"/>
              </a:rPr>
              <a:t>In this phase, developer and customer meet and discuss the overall objectives of the software.</a:t>
            </a:r>
            <a:br>
              <a:rPr lang="en-US" dirty="0"/>
            </a:br>
            <a:br>
              <a:rPr lang="en-US" dirty="0"/>
            </a:br>
            <a:r>
              <a:rPr lang="en-US" b="1" i="0" dirty="0">
                <a:solidFill>
                  <a:srgbClr val="000000"/>
                </a:solidFill>
                <a:effectLst/>
                <a:latin typeface="Verdana" panose="020B0604030504040204" pitchFamily="34" charset="0"/>
              </a:rPr>
              <a:t>2. Quick </a:t>
            </a:r>
            <a:r>
              <a:rPr lang="en-US" b="1" i="0" dirty="0" err="1">
                <a:solidFill>
                  <a:srgbClr val="000000"/>
                </a:solidFill>
                <a:effectLst/>
                <a:latin typeface="Verdana" panose="020B0604030504040204" pitchFamily="34" charset="0"/>
              </a:rPr>
              <a:t>design</a:t>
            </a:r>
            <a:r>
              <a:rPr lang="en-US" b="0" i="0" u="none" strike="noStrike" dirty="0" err="1">
                <a:solidFill>
                  <a:srgbClr val="000000"/>
                </a:solidFill>
                <a:effectLst/>
                <a:latin typeface="Verdana" panose="020B0604030504040204" pitchFamily="34" charset="0"/>
              </a:rPr>
              <a:t>Quick</a:t>
            </a:r>
            <a:r>
              <a:rPr lang="en-US" b="0" i="0" u="none" strike="noStrike" dirty="0">
                <a:solidFill>
                  <a:srgbClr val="000000"/>
                </a:solidFill>
                <a:effectLst/>
                <a:latin typeface="Verdana" panose="020B0604030504040204" pitchFamily="34" charset="0"/>
              </a:rPr>
              <a:t> design is implemented when requirements are known.</a:t>
            </a:r>
          </a:p>
          <a:p>
            <a:pPr algn="l">
              <a:lnSpc>
                <a:spcPts val="1950"/>
              </a:lnSpc>
              <a:spcAft>
                <a:spcPts val="1500"/>
              </a:spcAft>
              <a:buFont typeface="Arial" panose="020B0604020202020204" pitchFamily="34" charset="0"/>
              <a:buChar char="•"/>
            </a:pPr>
            <a:r>
              <a:rPr lang="en-US" b="0" i="0" u="none" strike="noStrike" dirty="0">
                <a:solidFill>
                  <a:srgbClr val="000000"/>
                </a:solidFill>
                <a:effectLst/>
                <a:latin typeface="Verdana" panose="020B0604030504040204" pitchFamily="34" charset="0"/>
              </a:rPr>
              <a:t>It includes only the important aspects like input and output format of the software.</a:t>
            </a:r>
          </a:p>
          <a:p>
            <a:pPr algn="l">
              <a:lnSpc>
                <a:spcPts val="1950"/>
              </a:lnSpc>
              <a:spcAft>
                <a:spcPts val="1500"/>
              </a:spcAft>
              <a:buFont typeface="Arial" panose="020B0604020202020204" pitchFamily="34" charset="0"/>
              <a:buChar char="•"/>
            </a:pPr>
            <a:r>
              <a:rPr lang="en-US" b="0" i="0" u="none" strike="noStrike" dirty="0">
                <a:solidFill>
                  <a:srgbClr val="000000"/>
                </a:solidFill>
                <a:effectLst/>
                <a:latin typeface="Verdana" panose="020B0604030504040204" pitchFamily="34" charset="0"/>
              </a:rPr>
              <a:t>It focuses on those aspects which are visible to the user rather than the detailed plan.</a:t>
            </a:r>
          </a:p>
          <a:p>
            <a:pPr algn="l">
              <a:lnSpc>
                <a:spcPts val="1950"/>
              </a:lnSpc>
              <a:spcAft>
                <a:spcPts val="1500"/>
              </a:spcAft>
              <a:buFont typeface="Arial" panose="020B0604020202020204" pitchFamily="34" charset="0"/>
              <a:buChar char="•"/>
            </a:pPr>
            <a:r>
              <a:rPr lang="en-US" b="0" i="0" u="none" strike="noStrike" dirty="0">
                <a:solidFill>
                  <a:srgbClr val="000000"/>
                </a:solidFill>
                <a:effectLst/>
                <a:latin typeface="Verdana" panose="020B0604030504040204" pitchFamily="34" charset="0"/>
              </a:rPr>
              <a:t>It helps to construct a prototype.</a:t>
            </a:r>
          </a:p>
          <a:p>
            <a:endParaRPr lang="en-IN" dirty="0"/>
          </a:p>
        </p:txBody>
      </p:sp>
    </p:spTree>
    <p:extLst>
      <p:ext uri="{BB962C8B-B14F-4D97-AF65-F5344CB8AC3E}">
        <p14:creationId xmlns:p14="http://schemas.microsoft.com/office/powerpoint/2010/main" val="284614851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E6589-16F1-2B42-A118-887AC26C07B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ABCDF32-3794-E65D-DE23-930C99464533}"/>
              </a:ext>
            </a:extLst>
          </p:cNvPr>
          <p:cNvSpPr>
            <a:spLocks noGrp="1"/>
          </p:cNvSpPr>
          <p:nvPr>
            <p:ph idx="1"/>
          </p:nvPr>
        </p:nvSpPr>
        <p:spPr/>
        <p:txBody>
          <a:bodyPr>
            <a:normAutofit fontScale="55000" lnSpcReduction="20000"/>
          </a:bodyPr>
          <a:lstStyle/>
          <a:p>
            <a:pPr algn="l">
              <a:lnSpc>
                <a:spcPts val="1950"/>
              </a:lnSpc>
              <a:spcAft>
                <a:spcPts val="1500"/>
              </a:spcAft>
              <a:buFont typeface="Arial" panose="020B0604020202020204" pitchFamily="34" charset="0"/>
              <a:buChar char="•"/>
            </a:pPr>
            <a:r>
              <a:rPr lang="en-US" b="1" i="0" dirty="0">
                <a:solidFill>
                  <a:srgbClr val="000000"/>
                </a:solidFill>
                <a:effectLst/>
                <a:latin typeface="Verdana" panose="020B0604030504040204" pitchFamily="34" charset="0"/>
              </a:rPr>
              <a:t>3. Modeling quick </a:t>
            </a:r>
            <a:r>
              <a:rPr lang="en-US" b="1" i="0" dirty="0" err="1">
                <a:solidFill>
                  <a:srgbClr val="000000"/>
                </a:solidFill>
                <a:effectLst/>
                <a:latin typeface="Verdana" panose="020B0604030504040204" pitchFamily="34" charset="0"/>
              </a:rPr>
              <a:t>design</a:t>
            </a:r>
            <a:r>
              <a:rPr lang="en-US" b="0" i="0" u="none" strike="noStrike" dirty="0" err="1">
                <a:solidFill>
                  <a:srgbClr val="000000"/>
                </a:solidFill>
                <a:effectLst/>
                <a:latin typeface="Verdana" panose="020B0604030504040204" pitchFamily="34" charset="0"/>
              </a:rPr>
              <a:t>This</a:t>
            </a:r>
            <a:r>
              <a:rPr lang="en-US" b="0" i="0" u="none" strike="noStrike" dirty="0">
                <a:solidFill>
                  <a:srgbClr val="000000"/>
                </a:solidFill>
                <a:effectLst/>
                <a:latin typeface="Verdana" panose="020B0604030504040204" pitchFamily="34" charset="0"/>
              </a:rPr>
              <a:t> phase gives the clear idea about the development of software because the software is now built.</a:t>
            </a:r>
          </a:p>
          <a:p>
            <a:pPr algn="l">
              <a:lnSpc>
                <a:spcPts val="1950"/>
              </a:lnSpc>
              <a:spcAft>
                <a:spcPts val="1500"/>
              </a:spcAft>
              <a:buFont typeface="Arial" panose="020B0604020202020204" pitchFamily="34" charset="0"/>
              <a:buChar char="•"/>
            </a:pPr>
            <a:r>
              <a:rPr lang="en-US" b="0" i="0" u="none" strike="noStrike" dirty="0">
                <a:solidFill>
                  <a:srgbClr val="000000"/>
                </a:solidFill>
                <a:effectLst/>
                <a:latin typeface="Verdana" panose="020B0604030504040204" pitchFamily="34" charset="0"/>
              </a:rPr>
              <a:t>It allows the developer to better understand the exact requirements.</a:t>
            </a:r>
          </a:p>
          <a:p>
            <a:pPr algn="l">
              <a:lnSpc>
                <a:spcPts val="1950"/>
              </a:lnSpc>
              <a:spcAft>
                <a:spcPts val="1500"/>
              </a:spcAft>
              <a:buFont typeface="Arial" panose="020B0604020202020204" pitchFamily="34" charset="0"/>
              <a:buChar char="•"/>
            </a:pPr>
            <a:r>
              <a:rPr lang="en-US" b="1" i="0" dirty="0">
                <a:solidFill>
                  <a:srgbClr val="000000"/>
                </a:solidFill>
                <a:effectLst/>
                <a:latin typeface="Verdana" panose="020B0604030504040204" pitchFamily="34" charset="0"/>
              </a:rPr>
              <a:t>4. Construction of prototype</a:t>
            </a:r>
            <a:br>
              <a:rPr lang="en-US" dirty="0"/>
            </a:br>
            <a:r>
              <a:rPr lang="en-US" b="0" i="0" dirty="0">
                <a:solidFill>
                  <a:srgbClr val="000000"/>
                </a:solidFill>
                <a:effectLst/>
                <a:latin typeface="Verdana" panose="020B0604030504040204" pitchFamily="34" charset="0"/>
              </a:rPr>
              <a:t>The prototype is evaluated by the customer itself.</a:t>
            </a:r>
            <a:br>
              <a:rPr lang="en-US" dirty="0"/>
            </a:br>
            <a:br>
              <a:rPr lang="en-US" dirty="0"/>
            </a:br>
            <a:r>
              <a:rPr lang="en-US" b="1" i="0" dirty="0">
                <a:solidFill>
                  <a:srgbClr val="000000"/>
                </a:solidFill>
                <a:effectLst/>
                <a:latin typeface="Verdana" panose="020B0604030504040204" pitchFamily="34" charset="0"/>
              </a:rPr>
              <a:t>5. Deployment, delivery, </a:t>
            </a:r>
            <a:r>
              <a:rPr lang="en-US" b="1" i="0" dirty="0" err="1">
                <a:solidFill>
                  <a:srgbClr val="000000"/>
                </a:solidFill>
                <a:effectLst/>
                <a:latin typeface="Verdana" panose="020B0604030504040204" pitchFamily="34" charset="0"/>
              </a:rPr>
              <a:t>feedback</a:t>
            </a:r>
            <a:r>
              <a:rPr lang="en-US" b="0" i="0" u="none" strike="noStrike" dirty="0" err="1">
                <a:solidFill>
                  <a:srgbClr val="000000"/>
                </a:solidFill>
                <a:effectLst/>
                <a:latin typeface="Verdana" panose="020B0604030504040204" pitchFamily="34" charset="0"/>
              </a:rPr>
              <a:t>If</a:t>
            </a:r>
            <a:r>
              <a:rPr lang="en-US" b="0" i="0" u="none" strike="noStrike" dirty="0">
                <a:solidFill>
                  <a:srgbClr val="000000"/>
                </a:solidFill>
                <a:effectLst/>
                <a:latin typeface="Verdana" panose="020B0604030504040204" pitchFamily="34" charset="0"/>
              </a:rPr>
              <a:t> the user is not satisfied with current prototype then it refines according to the requirements of the user.</a:t>
            </a:r>
          </a:p>
          <a:p>
            <a:pPr algn="l">
              <a:lnSpc>
                <a:spcPts val="1950"/>
              </a:lnSpc>
              <a:spcAft>
                <a:spcPts val="1500"/>
              </a:spcAft>
              <a:buFont typeface="Arial" panose="020B0604020202020204" pitchFamily="34" charset="0"/>
              <a:buChar char="•"/>
            </a:pPr>
            <a:r>
              <a:rPr lang="en-US" b="0" i="0" u="none" strike="noStrike" dirty="0">
                <a:solidFill>
                  <a:srgbClr val="000000"/>
                </a:solidFill>
                <a:effectLst/>
                <a:latin typeface="Verdana" panose="020B0604030504040204" pitchFamily="34" charset="0"/>
              </a:rPr>
              <a:t>The process of refining the prototype is repeated until all the  requirements of users are met.</a:t>
            </a:r>
          </a:p>
          <a:p>
            <a:pPr algn="l">
              <a:lnSpc>
                <a:spcPts val="1950"/>
              </a:lnSpc>
              <a:spcAft>
                <a:spcPts val="1500"/>
              </a:spcAft>
              <a:buFont typeface="Arial" panose="020B0604020202020204" pitchFamily="34" charset="0"/>
              <a:buChar char="•"/>
            </a:pPr>
            <a:r>
              <a:rPr lang="en-US" b="0" i="0" u="none" strike="noStrike" dirty="0">
                <a:solidFill>
                  <a:srgbClr val="000000"/>
                </a:solidFill>
                <a:effectLst/>
                <a:latin typeface="Verdana" panose="020B0604030504040204" pitchFamily="34" charset="0"/>
              </a:rPr>
              <a:t>When the users are satisfied with the developed prototype then the system is developed on the basis of final prototype.</a:t>
            </a:r>
          </a:p>
          <a:p>
            <a:endParaRPr lang="en-IN" dirty="0"/>
          </a:p>
        </p:txBody>
      </p:sp>
    </p:spTree>
    <p:extLst>
      <p:ext uri="{BB962C8B-B14F-4D97-AF65-F5344CB8AC3E}">
        <p14:creationId xmlns:p14="http://schemas.microsoft.com/office/powerpoint/2010/main" val="424021805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DF7B2-E84C-6625-5AC8-A9AC014349F4}"/>
              </a:ext>
            </a:extLst>
          </p:cNvPr>
          <p:cNvSpPr>
            <a:spLocks noGrp="1"/>
          </p:cNvSpPr>
          <p:nvPr>
            <p:ph type="title"/>
          </p:nvPr>
        </p:nvSpPr>
        <p:spPr/>
        <p:txBody>
          <a:bodyPr/>
          <a:lstStyle/>
          <a:p>
            <a:pPr algn="ctr"/>
            <a:r>
              <a:rPr lang="en-IN" dirty="0"/>
              <a:t>Problems in prototyping model</a:t>
            </a:r>
          </a:p>
        </p:txBody>
      </p:sp>
      <p:sp>
        <p:nvSpPr>
          <p:cNvPr id="3" name="Content Placeholder 2">
            <a:extLst>
              <a:ext uri="{FF2B5EF4-FFF2-40B4-BE49-F238E27FC236}">
                <a16:creationId xmlns:a16="http://schemas.microsoft.com/office/drawing/2014/main" id="{ADAB7FBB-24CE-06A8-247D-FDC2DFDD709D}"/>
              </a:ext>
            </a:extLst>
          </p:cNvPr>
          <p:cNvSpPr>
            <a:spLocks noGrp="1"/>
          </p:cNvSpPr>
          <p:nvPr>
            <p:ph idx="1"/>
          </p:nvPr>
        </p:nvSpPr>
        <p:spPr/>
        <p:txBody>
          <a:bodyPr>
            <a:normAutofit fontScale="92500" lnSpcReduction="10000"/>
          </a:bodyPr>
          <a:lstStyle/>
          <a:p>
            <a:r>
              <a:rPr lang="en-US" dirty="0"/>
              <a:t>1. Customer gets disappointed and lodge more complaints about the product after seeing an initial version of working model, because they see a temporary patch. The customer sees what appears to be a working version of the software, unaware about the prototype. When a developer informed that the product must be rebuilt so that high quality can be maintained, the customer demands that “a few fixes” be applied to make the prototype a working product. </a:t>
            </a:r>
          </a:p>
          <a:p>
            <a:r>
              <a:rPr lang="en-US" dirty="0"/>
              <a:t>2. The developer makes implementation compromises in order to get a working prototype. An inappropriate program / inefficient algorithm / easy tool may be used to demonstrate the capability of working model. Later, the developer become comfortable with these choices and forget all the reasons why they were inappropriate. The less-than-ideal choice has now become an integral part of the system</a:t>
            </a:r>
            <a:endParaRPr lang="en-IN" dirty="0"/>
          </a:p>
        </p:txBody>
      </p:sp>
    </p:spTree>
    <p:extLst>
      <p:ext uri="{BB962C8B-B14F-4D97-AF65-F5344CB8AC3E}">
        <p14:creationId xmlns:p14="http://schemas.microsoft.com/office/powerpoint/2010/main" val="404952285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35AD2-8C4A-AC17-928D-C6544B171C9D}"/>
              </a:ext>
            </a:extLst>
          </p:cNvPr>
          <p:cNvSpPr>
            <a:spLocks noGrp="1"/>
          </p:cNvSpPr>
          <p:nvPr>
            <p:ph type="title"/>
          </p:nvPr>
        </p:nvSpPr>
        <p:spPr/>
        <p:txBody>
          <a:bodyPr/>
          <a:lstStyle/>
          <a:p>
            <a:r>
              <a:rPr lang="en-IN" b="1" i="0" dirty="0">
                <a:solidFill>
                  <a:srgbClr val="273239"/>
                </a:solidFill>
                <a:effectLst/>
                <a:latin typeface="Nunito" pitchFamily="2" charset="0"/>
              </a:rPr>
              <a:t>Advantages of Prototyping Model</a:t>
            </a:r>
            <a:br>
              <a:rPr lang="en-IN" b="1" i="0" dirty="0">
                <a:solidFill>
                  <a:srgbClr val="273239"/>
                </a:solidFill>
                <a:effectLst/>
                <a:latin typeface="Nunito" pitchFamily="2" charset="0"/>
              </a:rPr>
            </a:br>
            <a:endParaRPr lang="en-IN" dirty="0"/>
          </a:p>
        </p:txBody>
      </p:sp>
      <p:sp>
        <p:nvSpPr>
          <p:cNvPr id="3" name="Content Placeholder 2">
            <a:extLst>
              <a:ext uri="{FF2B5EF4-FFF2-40B4-BE49-F238E27FC236}">
                <a16:creationId xmlns:a16="http://schemas.microsoft.com/office/drawing/2014/main" id="{F13C9B4D-0950-C361-6A96-9E1B6B62835B}"/>
              </a:ext>
            </a:extLst>
          </p:cNvPr>
          <p:cNvSpPr>
            <a:spLocks noGrp="1"/>
          </p:cNvSpPr>
          <p:nvPr>
            <p:ph idx="1"/>
          </p:nvPr>
        </p:nvSpPr>
        <p:spPr/>
        <p:txBody>
          <a:bodyPr>
            <a:normAutofit fontScale="55000" lnSpcReduction="20000"/>
          </a:bodyPr>
          <a:lstStyle/>
          <a:p>
            <a:pPr algn="l" fontAlgn="base">
              <a:spcAft>
                <a:spcPts val="1800"/>
              </a:spcAft>
              <a:buFont typeface="Arial" panose="020B0604020202020204" pitchFamily="34" charset="0"/>
              <a:buChar char="•"/>
            </a:pPr>
            <a:r>
              <a:rPr lang="en-US" b="0" i="0" dirty="0">
                <a:solidFill>
                  <a:srgbClr val="273239"/>
                </a:solidFill>
                <a:effectLst/>
                <a:latin typeface="Nunito" pitchFamily="2" charset="0"/>
              </a:rPr>
              <a:t>The customers get to see the partial product early in the life cycle. This ensures a greater level of customer satisfaction and comfort.</a:t>
            </a:r>
          </a:p>
          <a:p>
            <a:pPr algn="l" fontAlgn="base">
              <a:spcAft>
                <a:spcPts val="1800"/>
              </a:spcAft>
              <a:buFont typeface="Arial" panose="020B0604020202020204" pitchFamily="34" charset="0"/>
              <a:buChar char="•"/>
            </a:pPr>
            <a:r>
              <a:rPr lang="en-US" b="0" i="0" dirty="0">
                <a:solidFill>
                  <a:srgbClr val="273239"/>
                </a:solidFill>
                <a:effectLst/>
                <a:latin typeface="Nunito" pitchFamily="2" charset="0"/>
              </a:rPr>
              <a:t>New requirements can be easily accommodated as there is scope for refinement.</a:t>
            </a:r>
          </a:p>
          <a:p>
            <a:pPr algn="l" fontAlgn="base">
              <a:spcAft>
                <a:spcPts val="1800"/>
              </a:spcAft>
              <a:buFont typeface="Arial" panose="020B0604020202020204" pitchFamily="34" charset="0"/>
              <a:buChar char="•"/>
            </a:pPr>
            <a:r>
              <a:rPr lang="en-US" b="0" i="0" dirty="0">
                <a:solidFill>
                  <a:srgbClr val="273239"/>
                </a:solidFill>
                <a:effectLst/>
                <a:latin typeface="Nunito" pitchFamily="2" charset="0"/>
              </a:rPr>
              <a:t>Missing functionalities can be easily figured out.</a:t>
            </a:r>
          </a:p>
          <a:p>
            <a:pPr algn="l" fontAlgn="base">
              <a:spcAft>
                <a:spcPts val="1800"/>
              </a:spcAft>
              <a:buFont typeface="Arial" panose="020B0604020202020204" pitchFamily="34" charset="0"/>
              <a:buChar char="•"/>
            </a:pPr>
            <a:r>
              <a:rPr lang="en-US" b="0" i="0" dirty="0">
                <a:solidFill>
                  <a:srgbClr val="273239"/>
                </a:solidFill>
                <a:effectLst/>
                <a:latin typeface="Nunito" pitchFamily="2" charset="0"/>
              </a:rPr>
              <a:t>Errors can be detected much earlier thereby saving a lot of effort and cost, besides enhancing the quality of the software.</a:t>
            </a:r>
          </a:p>
          <a:p>
            <a:pPr algn="l" fontAlgn="base">
              <a:spcAft>
                <a:spcPts val="1800"/>
              </a:spcAft>
              <a:buFont typeface="Arial" panose="020B0604020202020204" pitchFamily="34" charset="0"/>
              <a:buChar char="•"/>
            </a:pPr>
            <a:r>
              <a:rPr lang="en-US" b="0" i="0" dirty="0">
                <a:solidFill>
                  <a:srgbClr val="273239"/>
                </a:solidFill>
                <a:effectLst/>
                <a:latin typeface="Nunito" pitchFamily="2" charset="0"/>
              </a:rPr>
              <a:t>The developed prototype can be reused by the developer for more complicated projects in the future. </a:t>
            </a:r>
          </a:p>
          <a:p>
            <a:pPr algn="l" fontAlgn="base">
              <a:spcAft>
                <a:spcPts val="1800"/>
              </a:spcAft>
              <a:buFont typeface="Arial" panose="020B0604020202020204" pitchFamily="34" charset="0"/>
              <a:buChar char="•"/>
            </a:pPr>
            <a:r>
              <a:rPr lang="en-US" b="0" i="0" dirty="0">
                <a:solidFill>
                  <a:srgbClr val="273239"/>
                </a:solidFill>
                <a:effectLst/>
                <a:latin typeface="Nunito" pitchFamily="2" charset="0"/>
              </a:rPr>
              <a:t>Flexibility in design.</a:t>
            </a:r>
          </a:p>
          <a:p>
            <a:pPr algn="l" fontAlgn="base">
              <a:spcAft>
                <a:spcPts val="1800"/>
              </a:spcAft>
              <a:buFont typeface="Arial" panose="020B0604020202020204" pitchFamily="34" charset="0"/>
              <a:buChar char="•"/>
            </a:pPr>
            <a:r>
              <a:rPr lang="en-US" b="0" i="0" dirty="0">
                <a:solidFill>
                  <a:srgbClr val="273239"/>
                </a:solidFill>
                <a:effectLst/>
                <a:latin typeface="Nunito" pitchFamily="2" charset="0"/>
              </a:rPr>
              <a:t>Early feedback from customers and stakeholders can help guide the development process and ensure that the final product meets their needs and expectations.</a:t>
            </a:r>
          </a:p>
          <a:p>
            <a:endParaRPr lang="en-IN" dirty="0"/>
          </a:p>
        </p:txBody>
      </p:sp>
    </p:spTree>
    <p:extLst>
      <p:ext uri="{BB962C8B-B14F-4D97-AF65-F5344CB8AC3E}">
        <p14:creationId xmlns:p14="http://schemas.microsoft.com/office/powerpoint/2010/main" val="17080350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42D0E-F464-C675-B758-0EC25B2F4BB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D36C570-96E0-AA63-DAD1-81CE0DAF00E3}"/>
              </a:ext>
            </a:extLst>
          </p:cNvPr>
          <p:cNvSpPr>
            <a:spLocks noGrp="1"/>
          </p:cNvSpPr>
          <p:nvPr>
            <p:ph idx="1"/>
          </p:nvPr>
        </p:nvSpPr>
        <p:spPr/>
        <p:txBody>
          <a:bodyPr/>
          <a:lstStyle/>
          <a:p>
            <a:r>
              <a:rPr lang="en-US" b="0" i="0" dirty="0">
                <a:solidFill>
                  <a:srgbClr val="374151"/>
                </a:solidFill>
                <a:effectLst/>
                <a:latin typeface="Helvetica Neue"/>
              </a:rPr>
              <a:t>The goal of a software process model is to provide guidance for controlling and coordinating the tasks to achieve the end product and objectives as effectively as possible.</a:t>
            </a:r>
            <a:endParaRPr lang="en-IN" dirty="0"/>
          </a:p>
        </p:txBody>
      </p:sp>
    </p:spTree>
    <p:extLst>
      <p:ext uri="{BB962C8B-B14F-4D97-AF65-F5344CB8AC3E}">
        <p14:creationId xmlns:p14="http://schemas.microsoft.com/office/powerpoint/2010/main" val="217908816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16F6F-7C04-8ABB-79A2-6F1E0007107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082992D-B141-D0B1-7FE5-13AD18A7D36C}"/>
              </a:ext>
            </a:extLst>
          </p:cNvPr>
          <p:cNvSpPr>
            <a:spLocks noGrp="1"/>
          </p:cNvSpPr>
          <p:nvPr>
            <p:ph idx="1"/>
          </p:nvPr>
        </p:nvSpPr>
        <p:spPr/>
        <p:txBody>
          <a:bodyPr>
            <a:normAutofit fontScale="85000" lnSpcReduction="10000"/>
          </a:bodyPr>
          <a:lstStyle/>
          <a:p>
            <a:pPr algn="l" fontAlgn="base">
              <a:spcAft>
                <a:spcPts val="1800"/>
              </a:spcAft>
              <a:buFont typeface="Arial" panose="020B0604020202020204" pitchFamily="34" charset="0"/>
              <a:buChar char="•"/>
            </a:pPr>
            <a:r>
              <a:rPr lang="en-US" b="0" i="0" dirty="0">
                <a:solidFill>
                  <a:srgbClr val="273239"/>
                </a:solidFill>
                <a:effectLst/>
                <a:latin typeface="Nunito" pitchFamily="2" charset="0"/>
              </a:rPr>
              <a:t>Prototyping can be used to test and validate design decisions, allowing for adjustments to be made before significant resources are invested in development.</a:t>
            </a:r>
          </a:p>
          <a:p>
            <a:pPr algn="l" fontAlgn="base">
              <a:spcAft>
                <a:spcPts val="1800"/>
              </a:spcAft>
              <a:buFont typeface="Arial" panose="020B0604020202020204" pitchFamily="34" charset="0"/>
              <a:buChar char="•"/>
            </a:pPr>
            <a:r>
              <a:rPr lang="en-US" b="0" i="0" dirty="0">
                <a:solidFill>
                  <a:srgbClr val="273239"/>
                </a:solidFill>
                <a:effectLst/>
                <a:latin typeface="Nunito" pitchFamily="2" charset="0"/>
              </a:rPr>
              <a:t>Prototyping can help reduce the risk of project failure by identifying potential issues and addressing them early in the process.</a:t>
            </a:r>
          </a:p>
          <a:p>
            <a:pPr algn="l" fontAlgn="base">
              <a:spcAft>
                <a:spcPts val="1800"/>
              </a:spcAft>
              <a:buFont typeface="Arial" panose="020B0604020202020204" pitchFamily="34" charset="0"/>
              <a:buChar char="•"/>
            </a:pPr>
            <a:r>
              <a:rPr lang="en-US" b="0" i="0" dirty="0">
                <a:solidFill>
                  <a:srgbClr val="273239"/>
                </a:solidFill>
                <a:effectLst/>
                <a:latin typeface="Nunito" pitchFamily="2" charset="0"/>
              </a:rPr>
              <a:t>Prototyping can facilitate communication and collaboration among team members and stakeholders, improving overall project efficiency and effectiveness.</a:t>
            </a:r>
          </a:p>
          <a:p>
            <a:pPr algn="l" fontAlgn="base">
              <a:spcAft>
                <a:spcPts val="1800"/>
              </a:spcAft>
              <a:buFont typeface="Arial" panose="020B0604020202020204" pitchFamily="34" charset="0"/>
              <a:buChar char="•"/>
            </a:pPr>
            <a:r>
              <a:rPr lang="en-US" b="0" i="0" dirty="0">
                <a:solidFill>
                  <a:srgbClr val="273239"/>
                </a:solidFill>
                <a:effectLst/>
                <a:latin typeface="Nunito" pitchFamily="2" charset="0"/>
              </a:rPr>
              <a:t>Prototyping can help bridge the gap between technical and non-technical stakeholders by providing a tangible representation of the product.</a:t>
            </a:r>
          </a:p>
          <a:p>
            <a:endParaRPr lang="en-IN" dirty="0"/>
          </a:p>
        </p:txBody>
      </p:sp>
    </p:spTree>
    <p:extLst>
      <p:ext uri="{BB962C8B-B14F-4D97-AF65-F5344CB8AC3E}">
        <p14:creationId xmlns:p14="http://schemas.microsoft.com/office/powerpoint/2010/main" val="235872389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F6B9E-51AA-7CD5-E884-1C501611C496}"/>
              </a:ext>
            </a:extLst>
          </p:cNvPr>
          <p:cNvSpPr>
            <a:spLocks noGrp="1"/>
          </p:cNvSpPr>
          <p:nvPr>
            <p:ph type="title"/>
          </p:nvPr>
        </p:nvSpPr>
        <p:spPr/>
        <p:txBody>
          <a:bodyPr>
            <a:normAutofit fontScale="90000"/>
          </a:bodyPr>
          <a:lstStyle/>
          <a:p>
            <a:r>
              <a:rPr lang="en-US" b="1" i="0" dirty="0">
                <a:solidFill>
                  <a:srgbClr val="273239"/>
                </a:solidFill>
                <a:effectLst/>
                <a:latin typeface="Nunito" pitchFamily="2" charset="0"/>
              </a:rPr>
              <a:t>Disadvantages of the Prototyping Model</a:t>
            </a:r>
            <a:br>
              <a:rPr lang="en-US" b="1" i="0" dirty="0">
                <a:solidFill>
                  <a:srgbClr val="273239"/>
                </a:solidFill>
                <a:effectLst/>
                <a:latin typeface="Nunito" pitchFamily="2" charset="0"/>
              </a:rPr>
            </a:br>
            <a:endParaRPr lang="en-IN" dirty="0"/>
          </a:p>
        </p:txBody>
      </p:sp>
      <p:sp>
        <p:nvSpPr>
          <p:cNvPr id="3" name="Content Placeholder 2">
            <a:extLst>
              <a:ext uri="{FF2B5EF4-FFF2-40B4-BE49-F238E27FC236}">
                <a16:creationId xmlns:a16="http://schemas.microsoft.com/office/drawing/2014/main" id="{51228D7F-ADA2-AD88-3252-D9659DA3D8A2}"/>
              </a:ext>
            </a:extLst>
          </p:cNvPr>
          <p:cNvSpPr>
            <a:spLocks noGrp="1"/>
          </p:cNvSpPr>
          <p:nvPr>
            <p:ph idx="1"/>
          </p:nvPr>
        </p:nvSpPr>
        <p:spPr/>
        <p:txBody>
          <a:bodyPr>
            <a:normAutofit fontScale="70000" lnSpcReduction="20000"/>
          </a:bodyPr>
          <a:lstStyle/>
          <a:p>
            <a:pPr algn="l" fontAlgn="base">
              <a:spcAft>
                <a:spcPts val="1800"/>
              </a:spcAft>
              <a:buFont typeface="Arial" panose="020B0604020202020204" pitchFamily="34" charset="0"/>
              <a:buChar char="•"/>
            </a:pPr>
            <a:r>
              <a:rPr lang="en-US" b="0" i="0" dirty="0">
                <a:solidFill>
                  <a:srgbClr val="273239"/>
                </a:solidFill>
                <a:effectLst/>
                <a:latin typeface="Nunito" pitchFamily="2" charset="0"/>
              </a:rPr>
              <a:t>Costly concerning time as well as money.</a:t>
            </a:r>
          </a:p>
          <a:p>
            <a:pPr algn="l" fontAlgn="base">
              <a:spcAft>
                <a:spcPts val="1800"/>
              </a:spcAft>
              <a:buFont typeface="Arial" panose="020B0604020202020204" pitchFamily="34" charset="0"/>
              <a:buChar char="•"/>
            </a:pPr>
            <a:r>
              <a:rPr lang="en-US" b="0" i="0" dirty="0">
                <a:solidFill>
                  <a:srgbClr val="273239"/>
                </a:solidFill>
                <a:effectLst/>
                <a:latin typeface="Nunito" pitchFamily="2" charset="0"/>
              </a:rPr>
              <a:t>There may be too much variation in requirements each time the prototype is evaluated by the customer.</a:t>
            </a:r>
          </a:p>
          <a:p>
            <a:pPr algn="l" fontAlgn="base">
              <a:spcAft>
                <a:spcPts val="1800"/>
              </a:spcAft>
              <a:buFont typeface="Arial" panose="020B0604020202020204" pitchFamily="34" charset="0"/>
              <a:buChar char="•"/>
            </a:pPr>
            <a:r>
              <a:rPr lang="en-US" b="0" i="0" dirty="0">
                <a:solidFill>
                  <a:srgbClr val="273239"/>
                </a:solidFill>
                <a:effectLst/>
                <a:latin typeface="Nunito" pitchFamily="2" charset="0"/>
              </a:rPr>
              <a:t>Poor Documentation due to continuously changing customer requirements.</a:t>
            </a:r>
          </a:p>
          <a:p>
            <a:pPr algn="l" fontAlgn="base">
              <a:spcAft>
                <a:spcPts val="1800"/>
              </a:spcAft>
              <a:buFont typeface="Arial" panose="020B0604020202020204" pitchFamily="34" charset="0"/>
              <a:buChar char="•"/>
            </a:pPr>
            <a:r>
              <a:rPr lang="en-US" b="0" i="0" dirty="0">
                <a:solidFill>
                  <a:srgbClr val="273239"/>
                </a:solidFill>
                <a:effectLst/>
                <a:latin typeface="Nunito" pitchFamily="2" charset="0"/>
              </a:rPr>
              <a:t>It is very difficult for developers to accommodate all the changes demanded by the customer.</a:t>
            </a:r>
          </a:p>
          <a:p>
            <a:pPr algn="l" fontAlgn="base">
              <a:spcAft>
                <a:spcPts val="1800"/>
              </a:spcAft>
              <a:buFont typeface="Arial" panose="020B0604020202020204" pitchFamily="34" charset="0"/>
              <a:buChar char="•"/>
            </a:pPr>
            <a:r>
              <a:rPr lang="en-US" b="0" i="0" dirty="0">
                <a:solidFill>
                  <a:srgbClr val="273239"/>
                </a:solidFill>
                <a:effectLst/>
                <a:latin typeface="Nunito" pitchFamily="2" charset="0"/>
              </a:rPr>
              <a:t>There is uncertainty in determining the number of iterations that would be required before the prototype is finally accepted by the customer.</a:t>
            </a:r>
          </a:p>
          <a:p>
            <a:pPr algn="l" fontAlgn="base">
              <a:spcAft>
                <a:spcPts val="1800"/>
              </a:spcAft>
              <a:buFont typeface="Arial" panose="020B0604020202020204" pitchFamily="34" charset="0"/>
              <a:buChar char="•"/>
            </a:pPr>
            <a:r>
              <a:rPr lang="en-US" b="0" i="0" dirty="0">
                <a:solidFill>
                  <a:srgbClr val="273239"/>
                </a:solidFill>
                <a:effectLst/>
                <a:latin typeface="Nunito" pitchFamily="2" charset="0"/>
              </a:rPr>
              <a:t>After seeing an early prototype, the customers sometimes demand the actual product to be delivered soon.</a:t>
            </a:r>
          </a:p>
          <a:p>
            <a:endParaRPr lang="en-IN" dirty="0"/>
          </a:p>
        </p:txBody>
      </p:sp>
    </p:spTree>
    <p:extLst>
      <p:ext uri="{BB962C8B-B14F-4D97-AF65-F5344CB8AC3E}">
        <p14:creationId xmlns:p14="http://schemas.microsoft.com/office/powerpoint/2010/main" val="240813145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CC31A-6A62-FE39-9607-394FB411CE9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1FE3D58-5A60-45DA-4DCD-0385A877540F}"/>
              </a:ext>
            </a:extLst>
          </p:cNvPr>
          <p:cNvSpPr>
            <a:spLocks noGrp="1"/>
          </p:cNvSpPr>
          <p:nvPr>
            <p:ph idx="1"/>
          </p:nvPr>
        </p:nvSpPr>
        <p:spPr/>
        <p:txBody>
          <a:bodyPr>
            <a:normAutofit fontScale="85000" lnSpcReduction="20000"/>
          </a:bodyPr>
          <a:lstStyle/>
          <a:p>
            <a:pPr algn="l" fontAlgn="base">
              <a:spcAft>
                <a:spcPts val="1800"/>
              </a:spcAft>
              <a:buFont typeface="Arial" panose="020B0604020202020204" pitchFamily="34" charset="0"/>
              <a:buChar char="•"/>
            </a:pPr>
            <a:r>
              <a:rPr lang="en-US" b="0" i="0" dirty="0">
                <a:solidFill>
                  <a:srgbClr val="273239"/>
                </a:solidFill>
                <a:effectLst/>
                <a:latin typeface="Nunito" pitchFamily="2" charset="0"/>
              </a:rPr>
              <a:t>Developers in a hurry to build prototypes may end up with sub-optimal solutions.</a:t>
            </a:r>
          </a:p>
          <a:p>
            <a:pPr algn="l" fontAlgn="base">
              <a:spcAft>
                <a:spcPts val="1800"/>
              </a:spcAft>
              <a:buFont typeface="Arial" panose="020B0604020202020204" pitchFamily="34" charset="0"/>
              <a:buChar char="•"/>
            </a:pPr>
            <a:r>
              <a:rPr lang="en-US" b="0" i="0" dirty="0">
                <a:solidFill>
                  <a:srgbClr val="273239"/>
                </a:solidFill>
                <a:effectLst/>
                <a:latin typeface="Nunito" pitchFamily="2" charset="0"/>
              </a:rPr>
              <a:t>The customer might lose interest in the product if he/she is not satisfied with the initial prototype.</a:t>
            </a:r>
          </a:p>
          <a:p>
            <a:pPr algn="l" fontAlgn="base">
              <a:spcAft>
                <a:spcPts val="1800"/>
              </a:spcAft>
              <a:buFont typeface="Arial" panose="020B0604020202020204" pitchFamily="34" charset="0"/>
              <a:buChar char="•"/>
            </a:pPr>
            <a:r>
              <a:rPr lang="en-US" b="0" i="0" dirty="0">
                <a:solidFill>
                  <a:srgbClr val="273239"/>
                </a:solidFill>
                <a:effectLst/>
                <a:latin typeface="Nunito" pitchFamily="2" charset="0"/>
              </a:rPr>
              <a:t>The prototype may not be scalable to meet the future needs of the customer.</a:t>
            </a:r>
          </a:p>
          <a:p>
            <a:pPr algn="l" fontAlgn="base">
              <a:spcAft>
                <a:spcPts val="1800"/>
              </a:spcAft>
              <a:buFont typeface="Arial" panose="020B0604020202020204" pitchFamily="34" charset="0"/>
              <a:buChar char="•"/>
            </a:pPr>
            <a:r>
              <a:rPr lang="en-US" b="0" i="0" dirty="0">
                <a:solidFill>
                  <a:srgbClr val="273239"/>
                </a:solidFill>
                <a:effectLst/>
                <a:latin typeface="Nunito" pitchFamily="2" charset="0"/>
              </a:rPr>
              <a:t>The prototype may not accurately represent the final product due to limited functionality or incomplete features.</a:t>
            </a:r>
          </a:p>
          <a:p>
            <a:pPr algn="l" fontAlgn="base">
              <a:spcAft>
                <a:spcPts val="1800"/>
              </a:spcAft>
              <a:buFont typeface="Arial" panose="020B0604020202020204" pitchFamily="34" charset="0"/>
              <a:buChar char="•"/>
            </a:pPr>
            <a:r>
              <a:rPr lang="en-US" b="0" i="0" dirty="0">
                <a:solidFill>
                  <a:srgbClr val="273239"/>
                </a:solidFill>
                <a:effectLst/>
                <a:latin typeface="Nunito" pitchFamily="2" charset="0"/>
              </a:rPr>
              <a:t>The focus on prototype development may shift away from the final product, leading to delays in the development process.</a:t>
            </a:r>
          </a:p>
          <a:p>
            <a:endParaRPr lang="en-IN" dirty="0"/>
          </a:p>
        </p:txBody>
      </p:sp>
    </p:spTree>
    <p:extLst>
      <p:ext uri="{BB962C8B-B14F-4D97-AF65-F5344CB8AC3E}">
        <p14:creationId xmlns:p14="http://schemas.microsoft.com/office/powerpoint/2010/main" val="147494750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173EE-763F-A7E4-87DB-DA244FE5A31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E8F1E01-51DE-B867-95CB-DDEE2DC29F08}"/>
              </a:ext>
            </a:extLst>
          </p:cNvPr>
          <p:cNvSpPr>
            <a:spLocks noGrp="1"/>
          </p:cNvSpPr>
          <p:nvPr>
            <p:ph idx="1"/>
          </p:nvPr>
        </p:nvSpPr>
        <p:spPr/>
        <p:txBody>
          <a:bodyPr>
            <a:normAutofit fontScale="92500"/>
          </a:bodyPr>
          <a:lstStyle/>
          <a:p>
            <a:pPr algn="l" fontAlgn="base">
              <a:spcAft>
                <a:spcPts val="1800"/>
              </a:spcAft>
              <a:buFont typeface="Arial" panose="020B0604020202020204" pitchFamily="34" charset="0"/>
              <a:buChar char="•"/>
            </a:pPr>
            <a:r>
              <a:rPr lang="en-US" b="0" i="0" dirty="0">
                <a:solidFill>
                  <a:srgbClr val="273239"/>
                </a:solidFill>
                <a:effectLst/>
                <a:latin typeface="Nunito" pitchFamily="2" charset="0"/>
              </a:rPr>
              <a:t>The prototype may give a false sense of completion, leading to the premature release of the product.</a:t>
            </a:r>
          </a:p>
          <a:p>
            <a:pPr algn="l" fontAlgn="base">
              <a:spcAft>
                <a:spcPts val="1800"/>
              </a:spcAft>
              <a:buFont typeface="Arial" panose="020B0604020202020204" pitchFamily="34" charset="0"/>
              <a:buChar char="•"/>
            </a:pPr>
            <a:r>
              <a:rPr lang="en-US" b="0" i="0" dirty="0">
                <a:solidFill>
                  <a:srgbClr val="273239"/>
                </a:solidFill>
                <a:effectLst/>
                <a:latin typeface="Nunito" pitchFamily="2" charset="0"/>
              </a:rPr>
              <a:t>The prototype may not consider technical feasibility and scalability issues that can arise during the final product development.</a:t>
            </a:r>
          </a:p>
          <a:p>
            <a:pPr algn="l" fontAlgn="base">
              <a:spcAft>
                <a:spcPts val="1800"/>
              </a:spcAft>
              <a:buFont typeface="Arial" panose="020B0604020202020204" pitchFamily="34" charset="0"/>
              <a:buChar char="•"/>
            </a:pPr>
            <a:r>
              <a:rPr lang="en-US" b="0" i="0" dirty="0">
                <a:solidFill>
                  <a:srgbClr val="273239"/>
                </a:solidFill>
                <a:effectLst/>
                <a:latin typeface="Nunito" pitchFamily="2" charset="0"/>
              </a:rPr>
              <a:t>The prototype may be developed using different tools and technologies, leading to additional training and maintenance costs.</a:t>
            </a:r>
          </a:p>
          <a:p>
            <a:pPr algn="l" fontAlgn="base">
              <a:spcAft>
                <a:spcPts val="1800"/>
              </a:spcAft>
              <a:buFont typeface="Arial" panose="020B0604020202020204" pitchFamily="34" charset="0"/>
              <a:buChar char="•"/>
            </a:pPr>
            <a:r>
              <a:rPr lang="en-US" b="0" i="0" dirty="0">
                <a:solidFill>
                  <a:srgbClr val="273239"/>
                </a:solidFill>
                <a:effectLst/>
                <a:latin typeface="Nunito" pitchFamily="2" charset="0"/>
              </a:rPr>
              <a:t>The prototype may not reflect the actual business requirements of the customer, leading to dissatisfaction with the final product.</a:t>
            </a:r>
          </a:p>
          <a:p>
            <a:endParaRPr lang="en-IN" dirty="0"/>
          </a:p>
        </p:txBody>
      </p:sp>
    </p:spTree>
    <p:extLst>
      <p:ext uri="{BB962C8B-B14F-4D97-AF65-F5344CB8AC3E}">
        <p14:creationId xmlns:p14="http://schemas.microsoft.com/office/powerpoint/2010/main" val="410581141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A6EB9-233F-E76A-0E00-09660141C488}"/>
              </a:ext>
            </a:extLst>
          </p:cNvPr>
          <p:cNvSpPr>
            <a:spLocks noGrp="1"/>
          </p:cNvSpPr>
          <p:nvPr>
            <p:ph type="title"/>
          </p:nvPr>
        </p:nvSpPr>
        <p:spPr/>
        <p:txBody>
          <a:bodyPr/>
          <a:lstStyle/>
          <a:p>
            <a:r>
              <a:rPr lang="en-IN" b="1" i="0" dirty="0">
                <a:solidFill>
                  <a:srgbClr val="273239"/>
                </a:solidFill>
                <a:effectLst/>
                <a:latin typeface="Nunito" pitchFamily="2" charset="0"/>
              </a:rPr>
              <a:t>Applications of Prototyping Model </a:t>
            </a:r>
            <a:br>
              <a:rPr lang="en-IN" b="1" i="0" dirty="0">
                <a:solidFill>
                  <a:srgbClr val="273239"/>
                </a:solidFill>
                <a:effectLst/>
                <a:latin typeface="Nunito" pitchFamily="2" charset="0"/>
              </a:rPr>
            </a:br>
            <a:endParaRPr lang="en-IN" dirty="0"/>
          </a:p>
        </p:txBody>
      </p:sp>
      <p:sp>
        <p:nvSpPr>
          <p:cNvPr id="3" name="Content Placeholder 2">
            <a:extLst>
              <a:ext uri="{FF2B5EF4-FFF2-40B4-BE49-F238E27FC236}">
                <a16:creationId xmlns:a16="http://schemas.microsoft.com/office/drawing/2014/main" id="{62C3B959-2A81-FDEA-9D64-7E8282DE7AB2}"/>
              </a:ext>
            </a:extLst>
          </p:cNvPr>
          <p:cNvSpPr>
            <a:spLocks noGrp="1"/>
          </p:cNvSpPr>
          <p:nvPr>
            <p:ph idx="1"/>
          </p:nvPr>
        </p:nvSpPr>
        <p:spPr/>
        <p:txBody>
          <a:bodyPr>
            <a:normAutofit fontScale="92500" lnSpcReduction="10000"/>
          </a:bodyPr>
          <a:lstStyle/>
          <a:p>
            <a:pPr algn="l" fontAlgn="base">
              <a:spcAft>
                <a:spcPts val="1800"/>
              </a:spcAft>
              <a:buFont typeface="Arial" panose="020B0604020202020204" pitchFamily="34" charset="0"/>
              <a:buChar char="•"/>
            </a:pPr>
            <a:r>
              <a:rPr lang="en-US" b="0" i="0" dirty="0">
                <a:solidFill>
                  <a:srgbClr val="273239"/>
                </a:solidFill>
                <a:effectLst/>
                <a:latin typeface="Nunito" pitchFamily="2" charset="0"/>
              </a:rPr>
              <a:t>The Prototyping Model should be used when the requirements of the product are not clearly understood or are unstable. </a:t>
            </a:r>
          </a:p>
          <a:p>
            <a:pPr algn="l" fontAlgn="base">
              <a:spcAft>
                <a:spcPts val="1800"/>
              </a:spcAft>
              <a:buFont typeface="Arial" panose="020B0604020202020204" pitchFamily="34" charset="0"/>
              <a:buChar char="•"/>
            </a:pPr>
            <a:r>
              <a:rPr lang="en-US" b="0" i="0" dirty="0">
                <a:solidFill>
                  <a:srgbClr val="273239"/>
                </a:solidFill>
                <a:effectLst/>
                <a:latin typeface="Nunito" pitchFamily="2" charset="0"/>
              </a:rPr>
              <a:t>The prototyping model can also be used if requirements are changing quickly. </a:t>
            </a:r>
          </a:p>
          <a:p>
            <a:pPr algn="l" fontAlgn="base">
              <a:spcAft>
                <a:spcPts val="1800"/>
              </a:spcAft>
              <a:buFont typeface="Arial" panose="020B0604020202020204" pitchFamily="34" charset="0"/>
              <a:buChar char="•"/>
            </a:pPr>
            <a:r>
              <a:rPr lang="en-US" b="0" i="0" dirty="0">
                <a:solidFill>
                  <a:srgbClr val="273239"/>
                </a:solidFill>
                <a:effectLst/>
                <a:latin typeface="Nunito" pitchFamily="2" charset="0"/>
              </a:rPr>
              <a:t>This model can be successfully used for developing user interfaces, high-technology software-intensive systems, and systems with complex algorithms and interfaces. </a:t>
            </a:r>
          </a:p>
          <a:p>
            <a:pPr algn="l" fontAlgn="base">
              <a:spcAft>
                <a:spcPts val="1800"/>
              </a:spcAft>
              <a:buFont typeface="Arial" panose="020B0604020202020204" pitchFamily="34" charset="0"/>
              <a:buChar char="•"/>
            </a:pPr>
            <a:r>
              <a:rPr lang="en-US" b="0" i="0" dirty="0">
                <a:solidFill>
                  <a:srgbClr val="273239"/>
                </a:solidFill>
                <a:effectLst/>
                <a:latin typeface="Nunito" pitchFamily="2" charset="0"/>
              </a:rPr>
              <a:t>The prototyping Model is also a very good choice to demonstrate the technical feasibility of the product.</a:t>
            </a:r>
          </a:p>
          <a:p>
            <a:endParaRPr lang="en-IN" dirty="0"/>
          </a:p>
        </p:txBody>
      </p:sp>
    </p:spTree>
    <p:extLst>
      <p:ext uri="{BB962C8B-B14F-4D97-AF65-F5344CB8AC3E}">
        <p14:creationId xmlns:p14="http://schemas.microsoft.com/office/powerpoint/2010/main" val="23401974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86D88-14EB-796A-E506-025514802019}"/>
              </a:ext>
            </a:extLst>
          </p:cNvPr>
          <p:cNvSpPr>
            <a:spLocks noGrp="1"/>
          </p:cNvSpPr>
          <p:nvPr>
            <p:ph type="title"/>
          </p:nvPr>
        </p:nvSpPr>
        <p:spPr/>
        <p:txBody>
          <a:bodyPr/>
          <a:lstStyle/>
          <a:p>
            <a:pPr algn="ctr"/>
            <a:r>
              <a:rPr lang="en-IN" b="0" i="0" dirty="0">
                <a:solidFill>
                  <a:srgbClr val="000000"/>
                </a:solidFill>
                <a:effectLst/>
                <a:latin typeface="Verdana" panose="020B0604030504040204" pitchFamily="34" charset="0"/>
              </a:rPr>
              <a:t>The Spiral model</a:t>
            </a:r>
            <a:br>
              <a:rPr lang="en-IN" b="0" i="0" dirty="0">
                <a:solidFill>
                  <a:srgbClr val="000000"/>
                </a:solidFill>
                <a:effectLst/>
                <a:latin typeface="Verdana" panose="020B0604030504040204" pitchFamily="34" charset="0"/>
              </a:rPr>
            </a:br>
            <a:endParaRPr lang="en-IN" dirty="0"/>
          </a:p>
        </p:txBody>
      </p:sp>
      <p:pic>
        <p:nvPicPr>
          <p:cNvPr id="4098" name="Picture 2" descr="spiral model">
            <a:extLst>
              <a:ext uri="{FF2B5EF4-FFF2-40B4-BE49-F238E27FC236}">
                <a16:creationId xmlns:a16="http://schemas.microsoft.com/office/drawing/2014/main" id="{3FEF1D1A-FC26-B607-DB6C-5FEDB22A0D1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73427" y="1400432"/>
            <a:ext cx="8946292" cy="42963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487687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3E267-68CA-3BC8-6621-E5C67DFE804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16B96B5-1472-775C-FC18-5E6B8AF6EBA3}"/>
              </a:ext>
            </a:extLst>
          </p:cNvPr>
          <p:cNvSpPr>
            <a:spLocks noGrp="1"/>
          </p:cNvSpPr>
          <p:nvPr>
            <p:ph idx="1"/>
          </p:nvPr>
        </p:nvSpPr>
        <p:spPr/>
        <p:txBody>
          <a:bodyPr/>
          <a:lstStyle/>
          <a:p>
            <a:pPr algn="l">
              <a:lnSpc>
                <a:spcPts val="1950"/>
              </a:lnSpc>
              <a:spcAft>
                <a:spcPts val="1500"/>
              </a:spcAft>
              <a:buFont typeface="Arial" panose="020B0604020202020204" pitchFamily="34" charset="0"/>
              <a:buChar char="•"/>
            </a:pPr>
            <a:r>
              <a:rPr lang="en-US" b="0" i="0" u="none" strike="noStrike" dirty="0">
                <a:solidFill>
                  <a:srgbClr val="000000"/>
                </a:solidFill>
                <a:effectLst/>
                <a:latin typeface="Verdana" panose="020B0604030504040204" pitchFamily="34" charset="0"/>
              </a:rPr>
              <a:t>Spiral model is a risk driven process model.</a:t>
            </a:r>
          </a:p>
          <a:p>
            <a:pPr algn="l">
              <a:lnSpc>
                <a:spcPts val="1950"/>
              </a:lnSpc>
              <a:spcAft>
                <a:spcPts val="1500"/>
              </a:spcAft>
              <a:buFont typeface="Arial" panose="020B0604020202020204" pitchFamily="34" charset="0"/>
              <a:buChar char="•"/>
            </a:pPr>
            <a:r>
              <a:rPr lang="en-US" b="0" i="0" u="none" strike="noStrike" dirty="0">
                <a:solidFill>
                  <a:srgbClr val="000000"/>
                </a:solidFill>
                <a:effectLst/>
                <a:latin typeface="Verdana" panose="020B0604030504040204" pitchFamily="34" charset="0"/>
              </a:rPr>
              <a:t>It is used for generating the software projects.</a:t>
            </a:r>
          </a:p>
          <a:p>
            <a:pPr algn="l">
              <a:lnSpc>
                <a:spcPts val="1950"/>
              </a:lnSpc>
              <a:spcAft>
                <a:spcPts val="1500"/>
              </a:spcAft>
              <a:buFont typeface="Arial" panose="020B0604020202020204" pitchFamily="34" charset="0"/>
              <a:buChar char="•"/>
            </a:pPr>
            <a:r>
              <a:rPr lang="en-US" b="0" i="0" u="none" strike="noStrike" dirty="0">
                <a:solidFill>
                  <a:srgbClr val="000000"/>
                </a:solidFill>
                <a:effectLst/>
                <a:latin typeface="Verdana" panose="020B0604030504040204" pitchFamily="34" charset="0"/>
              </a:rPr>
              <a:t>In spiral model, an alternate solution is provided if the risk is found in the risk analysis, then alternate solutions are suggested and implemented.</a:t>
            </a:r>
          </a:p>
          <a:p>
            <a:pPr algn="l">
              <a:lnSpc>
                <a:spcPts val="1950"/>
              </a:lnSpc>
              <a:spcAft>
                <a:spcPts val="1500"/>
              </a:spcAft>
              <a:buFont typeface="Arial" panose="020B0604020202020204" pitchFamily="34" charset="0"/>
              <a:buChar char="•"/>
            </a:pPr>
            <a:r>
              <a:rPr lang="en-US" b="0" i="0" u="none" strike="noStrike" dirty="0">
                <a:solidFill>
                  <a:srgbClr val="000000"/>
                </a:solidFill>
                <a:effectLst/>
                <a:latin typeface="Verdana" panose="020B0604030504040204" pitchFamily="34" charset="0"/>
              </a:rPr>
              <a:t>It is a combination of prototype and sequential model or waterfall model.</a:t>
            </a:r>
          </a:p>
          <a:p>
            <a:pPr algn="l">
              <a:lnSpc>
                <a:spcPts val="1950"/>
              </a:lnSpc>
              <a:spcAft>
                <a:spcPts val="1500"/>
              </a:spcAft>
              <a:buFont typeface="Arial" panose="020B0604020202020204" pitchFamily="34" charset="0"/>
              <a:buChar char="•"/>
            </a:pPr>
            <a:r>
              <a:rPr lang="en-US" b="0" i="0" u="none" strike="noStrike" dirty="0">
                <a:solidFill>
                  <a:srgbClr val="000000"/>
                </a:solidFill>
                <a:effectLst/>
                <a:latin typeface="Verdana" panose="020B0604030504040204" pitchFamily="34" charset="0"/>
              </a:rPr>
              <a:t>In one iteration all activities are done, for large project's the output is small.</a:t>
            </a:r>
          </a:p>
          <a:p>
            <a:endParaRPr lang="en-IN" dirty="0"/>
          </a:p>
        </p:txBody>
      </p:sp>
    </p:spTree>
    <p:extLst>
      <p:ext uri="{BB962C8B-B14F-4D97-AF65-F5344CB8AC3E}">
        <p14:creationId xmlns:p14="http://schemas.microsoft.com/office/powerpoint/2010/main" val="147063402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D518DF4-FDAF-4B4F-D4C8-B675AC28649D}"/>
              </a:ext>
            </a:extLst>
          </p:cNvPr>
          <p:cNvSpPr>
            <a:spLocks noGrp="1"/>
          </p:cNvSpPr>
          <p:nvPr>
            <p:ph idx="1"/>
          </p:nvPr>
        </p:nvSpPr>
        <p:spPr>
          <a:xfrm>
            <a:off x="838200" y="865762"/>
            <a:ext cx="10515600" cy="5311201"/>
          </a:xfrm>
        </p:spPr>
        <p:txBody>
          <a:bodyPr>
            <a:normAutofit fontScale="92500" lnSpcReduction="10000"/>
          </a:bodyPr>
          <a:lstStyle/>
          <a:p>
            <a:pPr algn="l" fontAlgn="base"/>
            <a:r>
              <a:rPr lang="en-US" b="0" i="0" dirty="0">
                <a:effectLst/>
                <a:latin typeface="Inter"/>
              </a:rPr>
              <a:t>The first circuit around the spiral might result in the development of a product specification. The subsequent passes around the spiral might be used to develop a prototype and then progressively more mature versions of the software.</a:t>
            </a:r>
          </a:p>
          <a:p>
            <a:pPr algn="l" fontAlgn="base"/>
            <a:r>
              <a:rPr lang="en-US" b="1" i="0" dirty="0">
                <a:effectLst/>
                <a:latin typeface="Inter"/>
              </a:rPr>
              <a:t>Planning</a:t>
            </a:r>
            <a:r>
              <a:rPr lang="en-US" b="0" i="0" dirty="0">
                <a:effectLst/>
                <a:latin typeface="Inter"/>
              </a:rPr>
              <a:t> is where the objectives, alternatives and other constraints are determined. The alternatives are considered, risks in each alternative are </a:t>
            </a:r>
            <a:r>
              <a:rPr lang="en-US" b="0" i="0" dirty="0" err="1">
                <a:effectLst/>
                <a:latin typeface="Inter"/>
              </a:rPr>
              <a:t>analysed</a:t>
            </a:r>
            <a:r>
              <a:rPr lang="en-US" b="0" i="0" dirty="0">
                <a:effectLst/>
                <a:latin typeface="Inter"/>
              </a:rPr>
              <a:t> and prototypes are refined in the risk analysis sector. At the development quadrant level risks are known and it proceeds with developing and testing the product. In the assessment sector, customer evaluation of product developed is reviewed and the next phase is planned. This loop continues until acceptable software is built and deployed.</a:t>
            </a:r>
          </a:p>
          <a:p>
            <a:pPr algn="l" fontAlgn="base"/>
            <a:r>
              <a:rPr lang="en-US" b="0" i="0" dirty="0">
                <a:effectLst/>
                <a:latin typeface="Inter"/>
              </a:rPr>
              <a:t>Hence, the spiral model follows an incremental process methodology and unlike other process models, it deals with the uncertainty by applying a series of risk analysis strategies throughout the process.</a:t>
            </a:r>
          </a:p>
          <a:p>
            <a:endParaRPr lang="en-IN" dirty="0"/>
          </a:p>
        </p:txBody>
      </p:sp>
    </p:spTree>
    <p:extLst>
      <p:ext uri="{BB962C8B-B14F-4D97-AF65-F5344CB8AC3E}">
        <p14:creationId xmlns:p14="http://schemas.microsoft.com/office/powerpoint/2010/main" val="184287613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582364C-621F-7CFC-3C3B-090C606FD578}"/>
              </a:ext>
            </a:extLst>
          </p:cNvPr>
          <p:cNvSpPr>
            <a:spLocks noGrp="1"/>
          </p:cNvSpPr>
          <p:nvPr>
            <p:ph idx="1"/>
          </p:nvPr>
        </p:nvSpPr>
        <p:spPr>
          <a:xfrm>
            <a:off x="838200" y="836579"/>
            <a:ext cx="10515600" cy="5340384"/>
          </a:xfrm>
        </p:spPr>
        <p:txBody>
          <a:bodyPr>
            <a:normAutofit/>
          </a:bodyPr>
          <a:lstStyle/>
          <a:p>
            <a:pPr algn="l" fontAlgn="base"/>
            <a:r>
              <a:rPr lang="en-US" b="1" i="0" dirty="0">
                <a:solidFill>
                  <a:srgbClr val="141C3A"/>
                </a:solidFill>
                <a:effectLst/>
                <a:latin typeface="Inter"/>
              </a:rPr>
              <a:t>Advantages of spiral model</a:t>
            </a:r>
          </a:p>
          <a:p>
            <a:pPr algn="l" fontAlgn="base">
              <a:buFont typeface="Arial" panose="020B0604020202020204" pitchFamily="34" charset="0"/>
              <a:buChar char="•"/>
            </a:pPr>
            <a:r>
              <a:rPr lang="en-US" b="0" i="0" dirty="0">
                <a:effectLst/>
                <a:latin typeface="Inter"/>
              </a:rPr>
              <a:t>Reduces risk.</a:t>
            </a:r>
          </a:p>
          <a:p>
            <a:pPr algn="l" fontAlgn="base">
              <a:buFont typeface="Arial" panose="020B0604020202020204" pitchFamily="34" charset="0"/>
              <a:buChar char="•"/>
            </a:pPr>
            <a:r>
              <a:rPr lang="en-US" b="0" i="0" dirty="0">
                <a:effectLst/>
                <a:latin typeface="Inter"/>
              </a:rPr>
              <a:t>Recommended for complex projects.</a:t>
            </a:r>
          </a:p>
          <a:p>
            <a:pPr algn="l" fontAlgn="base">
              <a:buFont typeface="Arial" panose="020B0604020202020204" pitchFamily="34" charset="0"/>
              <a:buChar char="•"/>
            </a:pPr>
            <a:r>
              <a:rPr lang="en-US" b="0" i="0" dirty="0">
                <a:effectLst/>
                <a:latin typeface="Inter"/>
              </a:rPr>
              <a:t>Changes can be incorporated at a later stage.</a:t>
            </a:r>
          </a:p>
          <a:p>
            <a:pPr algn="l" fontAlgn="base">
              <a:buFont typeface="Arial" panose="020B0604020202020204" pitchFamily="34" charset="0"/>
              <a:buChar char="•"/>
            </a:pPr>
            <a:r>
              <a:rPr lang="en-US" b="0" i="0" dirty="0">
                <a:effectLst/>
                <a:latin typeface="Inter"/>
              </a:rPr>
              <a:t>Strong documentation helps in better management.</a:t>
            </a:r>
          </a:p>
          <a:p>
            <a:pPr algn="l" fontAlgn="base"/>
            <a:r>
              <a:rPr lang="en-US" b="1" i="0" dirty="0">
                <a:solidFill>
                  <a:srgbClr val="141C3A"/>
                </a:solidFill>
                <a:effectLst/>
                <a:latin typeface="Inter"/>
              </a:rPr>
              <a:t>Disadvantages of spiral model</a:t>
            </a:r>
          </a:p>
          <a:p>
            <a:pPr algn="l" fontAlgn="base">
              <a:buFont typeface="Arial" panose="020B0604020202020204" pitchFamily="34" charset="0"/>
              <a:buChar char="•"/>
            </a:pPr>
            <a:r>
              <a:rPr lang="en-US" b="0" i="0" dirty="0">
                <a:effectLst/>
                <a:latin typeface="Inter"/>
              </a:rPr>
              <a:t>Costly and not recommended for small projects.</a:t>
            </a:r>
          </a:p>
          <a:p>
            <a:pPr algn="l" fontAlgn="base">
              <a:buFont typeface="Arial" panose="020B0604020202020204" pitchFamily="34" charset="0"/>
              <a:buChar char="•"/>
            </a:pPr>
            <a:r>
              <a:rPr lang="en-US" b="0" i="0" dirty="0">
                <a:effectLst/>
                <a:latin typeface="Inter"/>
              </a:rPr>
              <a:t>Demands risk assessment expertise.</a:t>
            </a:r>
          </a:p>
          <a:p>
            <a:pPr algn="l" fontAlgn="base">
              <a:buFont typeface="Arial" panose="020B0604020202020204" pitchFamily="34" charset="0"/>
              <a:buChar char="•"/>
            </a:pPr>
            <a:r>
              <a:rPr lang="en-US" b="0" i="0" dirty="0">
                <a:effectLst/>
                <a:latin typeface="Inter"/>
              </a:rPr>
              <a:t>Looping is a complex process.</a:t>
            </a:r>
          </a:p>
          <a:p>
            <a:pPr algn="l" fontAlgn="base">
              <a:buFont typeface="Arial" panose="020B0604020202020204" pitchFamily="34" charset="0"/>
              <a:buChar char="•"/>
            </a:pPr>
            <a:r>
              <a:rPr lang="en-US" b="0" i="0" dirty="0">
                <a:effectLst/>
                <a:latin typeface="Inter"/>
              </a:rPr>
              <a:t>Heavy documentation.</a:t>
            </a:r>
          </a:p>
          <a:p>
            <a:endParaRPr lang="en-IN" dirty="0"/>
          </a:p>
        </p:txBody>
      </p:sp>
    </p:spTree>
    <p:extLst>
      <p:ext uri="{BB962C8B-B14F-4D97-AF65-F5344CB8AC3E}">
        <p14:creationId xmlns:p14="http://schemas.microsoft.com/office/powerpoint/2010/main" val="174697997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E2814-38AC-B40A-BDF1-95EA92894261}"/>
              </a:ext>
            </a:extLst>
          </p:cNvPr>
          <p:cNvSpPr>
            <a:spLocks noGrp="1"/>
          </p:cNvSpPr>
          <p:nvPr>
            <p:ph type="title"/>
          </p:nvPr>
        </p:nvSpPr>
        <p:spPr/>
        <p:txBody>
          <a:bodyPr/>
          <a:lstStyle/>
          <a:p>
            <a:pPr algn="ctr"/>
            <a:r>
              <a:rPr lang="en-US" b="0" i="0" dirty="0">
                <a:solidFill>
                  <a:srgbClr val="000000"/>
                </a:solidFill>
                <a:effectLst/>
                <a:latin typeface="ForoSans-Light"/>
              </a:rPr>
              <a:t>Agile Methodology</a:t>
            </a:r>
            <a:endParaRPr lang="en-IN" dirty="0"/>
          </a:p>
        </p:txBody>
      </p:sp>
      <p:sp>
        <p:nvSpPr>
          <p:cNvPr id="3" name="Content Placeholder 2">
            <a:extLst>
              <a:ext uri="{FF2B5EF4-FFF2-40B4-BE49-F238E27FC236}">
                <a16:creationId xmlns:a16="http://schemas.microsoft.com/office/drawing/2014/main" id="{4749ABBD-E7FE-C3C3-338A-35631EDC25DC}"/>
              </a:ext>
            </a:extLst>
          </p:cNvPr>
          <p:cNvSpPr>
            <a:spLocks noGrp="1"/>
          </p:cNvSpPr>
          <p:nvPr>
            <p:ph idx="1"/>
          </p:nvPr>
        </p:nvSpPr>
        <p:spPr/>
        <p:txBody>
          <a:bodyPr/>
          <a:lstStyle/>
          <a:p>
            <a:r>
              <a:rPr lang="en-US" b="0" i="0" dirty="0">
                <a:solidFill>
                  <a:srgbClr val="000000"/>
                </a:solidFill>
                <a:effectLst/>
                <a:latin typeface="ForoSans-Light"/>
              </a:rPr>
              <a:t>Agile Methodology is a people-focused, results-focused approach to software development that respects our rapidly changing world. </a:t>
            </a:r>
          </a:p>
          <a:p>
            <a:r>
              <a:rPr lang="en-US" b="0" i="0" dirty="0">
                <a:solidFill>
                  <a:srgbClr val="000000"/>
                </a:solidFill>
                <a:effectLst/>
                <a:latin typeface="ForoSans-Light"/>
              </a:rPr>
              <a:t>It’s centered around adaptive planning, self-organization, and short delivery times. </a:t>
            </a:r>
          </a:p>
          <a:p>
            <a:r>
              <a:rPr lang="en-US" b="0" i="0" dirty="0">
                <a:solidFill>
                  <a:srgbClr val="000000"/>
                </a:solidFill>
                <a:effectLst/>
                <a:latin typeface="ForoSans-Light"/>
              </a:rPr>
              <a:t>It’s flexible, fast, and aims for continuous improvements in quality, using tools like </a:t>
            </a:r>
            <a:r>
              <a:rPr lang="en-US" b="0" i="1" dirty="0">
                <a:solidFill>
                  <a:srgbClr val="000000"/>
                </a:solidFill>
                <a:effectLst/>
                <a:latin typeface="ForoSans-Light"/>
              </a:rPr>
              <a:t>Scrum</a:t>
            </a:r>
            <a:r>
              <a:rPr lang="en-US" b="0" i="0" dirty="0">
                <a:solidFill>
                  <a:srgbClr val="000000"/>
                </a:solidFill>
                <a:effectLst/>
                <a:latin typeface="ForoSans-Light"/>
              </a:rPr>
              <a:t> and </a:t>
            </a:r>
            <a:r>
              <a:rPr lang="en-US" b="0" i="1" dirty="0" err="1">
                <a:solidFill>
                  <a:srgbClr val="000000"/>
                </a:solidFill>
                <a:effectLst/>
                <a:latin typeface="ForoSans-Light"/>
              </a:rPr>
              <a:t>eXtreme</a:t>
            </a:r>
            <a:r>
              <a:rPr lang="en-US" b="0" i="1" dirty="0">
                <a:solidFill>
                  <a:srgbClr val="000000"/>
                </a:solidFill>
                <a:effectLst/>
                <a:latin typeface="ForoSans-Light"/>
              </a:rPr>
              <a:t> Programming</a:t>
            </a:r>
            <a:r>
              <a:rPr lang="en-US" b="0" i="0" dirty="0">
                <a:solidFill>
                  <a:srgbClr val="000000"/>
                </a:solidFill>
                <a:effectLst/>
                <a:latin typeface="ForoSans-Light"/>
              </a:rPr>
              <a:t>.</a:t>
            </a:r>
            <a:endParaRPr lang="en-IN" dirty="0"/>
          </a:p>
        </p:txBody>
      </p:sp>
    </p:spTree>
    <p:extLst>
      <p:ext uri="{BB962C8B-B14F-4D97-AF65-F5344CB8AC3E}">
        <p14:creationId xmlns:p14="http://schemas.microsoft.com/office/powerpoint/2010/main" val="1436332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815F88B-5942-5EEB-3706-043B613CAC4B}"/>
              </a:ext>
            </a:extLst>
          </p:cNvPr>
          <p:cNvSpPr>
            <a:spLocks noGrp="1"/>
          </p:cNvSpPr>
          <p:nvPr>
            <p:ph idx="1"/>
          </p:nvPr>
        </p:nvSpPr>
        <p:spPr>
          <a:xfrm>
            <a:off x="838200" y="510746"/>
            <a:ext cx="10515600" cy="6153665"/>
          </a:xfrm>
        </p:spPr>
        <p:txBody>
          <a:bodyPr>
            <a:normAutofit fontScale="92500" lnSpcReduction="10000"/>
          </a:bodyPr>
          <a:lstStyle/>
          <a:p>
            <a:pPr algn="l"/>
            <a:r>
              <a:rPr lang="en-IN" b="0" i="0" dirty="0">
                <a:solidFill>
                  <a:srgbClr val="000000"/>
                </a:solidFill>
                <a:effectLst/>
                <a:latin typeface="var( --font-family-body-lesson-markdown"/>
              </a:rPr>
              <a:t>There are many kinds of process models for meeting different requirements. We refer to these as </a:t>
            </a:r>
            <a:r>
              <a:rPr lang="en-IN" b="1" i="0" dirty="0">
                <a:solidFill>
                  <a:srgbClr val="000000"/>
                </a:solidFill>
                <a:effectLst/>
                <a:latin typeface="var( --font-family-body-lesson-markdown"/>
              </a:rPr>
              <a:t>SDLC models</a:t>
            </a:r>
            <a:r>
              <a:rPr lang="en-IN" b="0" i="0" dirty="0">
                <a:solidFill>
                  <a:srgbClr val="000000"/>
                </a:solidFill>
                <a:effectLst/>
                <a:latin typeface="var( --font-family-body-lesson-markdown"/>
              </a:rPr>
              <a:t> (Software Development Life Cycle models). </a:t>
            </a:r>
          </a:p>
          <a:p>
            <a:pPr algn="l"/>
            <a:r>
              <a:rPr lang="en-IN" b="0" i="0" dirty="0">
                <a:solidFill>
                  <a:srgbClr val="000000"/>
                </a:solidFill>
                <a:effectLst/>
                <a:latin typeface="var( --font-family-body-lesson-markdown"/>
              </a:rPr>
              <a:t>The most popular and important SDLC models are as follows:</a:t>
            </a:r>
          </a:p>
          <a:p>
            <a:pPr algn="l">
              <a:spcAft>
                <a:spcPts val="750"/>
              </a:spcAft>
              <a:buFont typeface="Arial" panose="020B0604020202020204" pitchFamily="34" charset="0"/>
              <a:buChar char="•"/>
            </a:pPr>
            <a:r>
              <a:rPr lang="en-IN" b="0" i="0" dirty="0">
                <a:solidFill>
                  <a:srgbClr val="000000"/>
                </a:solidFill>
                <a:effectLst/>
                <a:latin typeface="var( --font-family-body-lesson-markdown"/>
              </a:rPr>
              <a:t>Waterfall model</a:t>
            </a:r>
          </a:p>
          <a:p>
            <a:pPr algn="l">
              <a:spcAft>
                <a:spcPts val="750"/>
              </a:spcAft>
              <a:buFont typeface="Arial" panose="020B0604020202020204" pitchFamily="34" charset="0"/>
              <a:buChar char="•"/>
            </a:pPr>
            <a:r>
              <a:rPr lang="en-IN" b="0" i="0" dirty="0">
                <a:solidFill>
                  <a:srgbClr val="000000"/>
                </a:solidFill>
                <a:effectLst/>
                <a:latin typeface="var( --font-family-body-lesson-markdown"/>
              </a:rPr>
              <a:t>V model</a:t>
            </a:r>
          </a:p>
          <a:p>
            <a:pPr algn="l">
              <a:spcAft>
                <a:spcPts val="750"/>
              </a:spcAft>
              <a:buFont typeface="Arial" panose="020B0604020202020204" pitchFamily="34" charset="0"/>
              <a:buChar char="•"/>
            </a:pPr>
            <a:r>
              <a:rPr lang="en-IN" b="0" i="0" dirty="0">
                <a:solidFill>
                  <a:srgbClr val="000000"/>
                </a:solidFill>
                <a:effectLst/>
                <a:latin typeface="var( --font-family-body-lesson-markdown"/>
              </a:rPr>
              <a:t>Incremental model</a:t>
            </a:r>
          </a:p>
          <a:p>
            <a:pPr algn="l">
              <a:spcAft>
                <a:spcPts val="750"/>
              </a:spcAft>
              <a:buFont typeface="Arial" panose="020B0604020202020204" pitchFamily="34" charset="0"/>
              <a:buChar char="•"/>
            </a:pPr>
            <a:r>
              <a:rPr lang="en-IN" b="0" i="0" dirty="0">
                <a:solidFill>
                  <a:srgbClr val="000000"/>
                </a:solidFill>
                <a:effectLst/>
                <a:latin typeface="var( --font-family-body-lesson-markdown"/>
              </a:rPr>
              <a:t>RAD model</a:t>
            </a:r>
          </a:p>
          <a:p>
            <a:pPr algn="l">
              <a:spcAft>
                <a:spcPts val="750"/>
              </a:spcAft>
              <a:buFont typeface="Arial" panose="020B0604020202020204" pitchFamily="34" charset="0"/>
              <a:buChar char="•"/>
            </a:pPr>
            <a:r>
              <a:rPr lang="en-IN" b="0" i="0" dirty="0">
                <a:solidFill>
                  <a:srgbClr val="000000"/>
                </a:solidFill>
                <a:effectLst/>
                <a:latin typeface="var( --font-family-body-lesson-markdown"/>
              </a:rPr>
              <a:t>Agile model</a:t>
            </a:r>
          </a:p>
          <a:p>
            <a:pPr algn="l">
              <a:spcAft>
                <a:spcPts val="750"/>
              </a:spcAft>
              <a:buFont typeface="Arial" panose="020B0604020202020204" pitchFamily="34" charset="0"/>
              <a:buChar char="•"/>
            </a:pPr>
            <a:r>
              <a:rPr lang="en-IN" b="0" i="0" dirty="0">
                <a:solidFill>
                  <a:srgbClr val="000000"/>
                </a:solidFill>
                <a:effectLst/>
                <a:latin typeface="var( --font-family-body-lesson-markdown"/>
              </a:rPr>
              <a:t>Iterative model</a:t>
            </a:r>
          </a:p>
          <a:p>
            <a:pPr algn="l">
              <a:spcAft>
                <a:spcPts val="750"/>
              </a:spcAft>
              <a:buFont typeface="Arial" panose="020B0604020202020204" pitchFamily="34" charset="0"/>
              <a:buChar char="•"/>
            </a:pPr>
            <a:r>
              <a:rPr lang="en-IN" b="0" i="0" dirty="0">
                <a:solidFill>
                  <a:srgbClr val="000000"/>
                </a:solidFill>
                <a:effectLst/>
                <a:latin typeface="var( --font-family-body-lesson-markdown"/>
              </a:rPr>
              <a:t>Prototype model</a:t>
            </a:r>
          </a:p>
          <a:p>
            <a:pPr algn="l">
              <a:spcAft>
                <a:spcPts val="750"/>
              </a:spcAft>
              <a:buFont typeface="Arial" panose="020B0604020202020204" pitchFamily="34" charset="0"/>
              <a:buChar char="•"/>
            </a:pPr>
            <a:r>
              <a:rPr lang="en-IN" b="0" i="0" dirty="0">
                <a:solidFill>
                  <a:srgbClr val="000000"/>
                </a:solidFill>
                <a:effectLst/>
                <a:latin typeface="var( --font-family-body-lesson-markdown"/>
              </a:rPr>
              <a:t>Spiral model</a:t>
            </a:r>
          </a:p>
          <a:p>
            <a:endParaRPr lang="en-IN" dirty="0"/>
          </a:p>
        </p:txBody>
      </p:sp>
    </p:spTree>
    <p:extLst>
      <p:ext uri="{BB962C8B-B14F-4D97-AF65-F5344CB8AC3E}">
        <p14:creationId xmlns:p14="http://schemas.microsoft.com/office/powerpoint/2010/main" val="408245111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C8104-1F9C-1C76-BB70-0257B4D675D1}"/>
              </a:ext>
            </a:extLst>
          </p:cNvPr>
          <p:cNvSpPr>
            <a:spLocks noGrp="1"/>
          </p:cNvSpPr>
          <p:nvPr>
            <p:ph type="title"/>
          </p:nvPr>
        </p:nvSpPr>
        <p:spPr/>
        <p:txBody>
          <a:bodyPr/>
          <a:lstStyle/>
          <a:p>
            <a:pPr algn="ctr"/>
            <a:r>
              <a:rPr lang="en-US" sz="4400" b="0" dirty="0">
                <a:effectLst/>
                <a:latin typeface="Times New Roman" panose="02020603050405020304" pitchFamily="18" charset="0"/>
                <a:ea typeface="Times New Roman" panose="02020603050405020304" pitchFamily="18" charset="0"/>
              </a:rPr>
              <a:t>Agile Process Models</a:t>
            </a:r>
            <a:endParaRPr lang="en-IN" dirty="0"/>
          </a:p>
        </p:txBody>
      </p:sp>
      <p:sp>
        <p:nvSpPr>
          <p:cNvPr id="3" name="Content Placeholder 2">
            <a:extLst>
              <a:ext uri="{FF2B5EF4-FFF2-40B4-BE49-F238E27FC236}">
                <a16:creationId xmlns:a16="http://schemas.microsoft.com/office/drawing/2014/main" id="{937F3AC3-4329-23DA-DD10-5FD243459B05}"/>
              </a:ext>
            </a:extLst>
          </p:cNvPr>
          <p:cNvSpPr>
            <a:spLocks noGrp="1"/>
          </p:cNvSpPr>
          <p:nvPr>
            <p:ph idx="1"/>
          </p:nvPr>
        </p:nvSpPr>
        <p:spPr/>
        <p:txBody>
          <a:bodyPr>
            <a:normAutofit fontScale="92500" lnSpcReduction="10000"/>
          </a:bodyPr>
          <a:lstStyle/>
          <a:p>
            <a:pPr algn="l"/>
            <a:r>
              <a:rPr lang="en-US" b="0" i="0" dirty="0">
                <a:solidFill>
                  <a:srgbClr val="222222"/>
                </a:solidFill>
                <a:effectLst/>
                <a:latin typeface="Source Sans Pro" panose="020B0503030403020204" pitchFamily="34" charset="0"/>
              </a:rPr>
              <a:t>The Agile Model is an incremental and iterative process of software development. </a:t>
            </a:r>
          </a:p>
          <a:p>
            <a:pPr algn="l"/>
            <a:r>
              <a:rPr lang="en-US" b="0" i="0" dirty="0">
                <a:solidFill>
                  <a:srgbClr val="222222"/>
                </a:solidFill>
                <a:effectLst/>
                <a:latin typeface="Source Sans Pro" panose="020B0503030403020204" pitchFamily="34" charset="0"/>
              </a:rPr>
              <a:t>It defines each iteration’s number, duration, and scope in advance. Every iteration is considered a short “frame” in the Agile process model, which mostly lasts from two to four weeks.</a:t>
            </a:r>
          </a:p>
          <a:p>
            <a:pPr algn="l"/>
            <a:r>
              <a:rPr lang="en-US" b="0" i="0" dirty="0">
                <a:solidFill>
                  <a:srgbClr val="222222"/>
                </a:solidFill>
                <a:effectLst/>
                <a:latin typeface="Source Sans Pro" panose="020B0503030403020204" pitchFamily="34" charset="0"/>
              </a:rPr>
              <a:t>Agile Model divides tasks into time boxes to provide specific functionality for the release. </a:t>
            </a:r>
          </a:p>
          <a:p>
            <a:pPr algn="l"/>
            <a:r>
              <a:rPr lang="en-US" b="0" i="0" dirty="0">
                <a:solidFill>
                  <a:srgbClr val="222222"/>
                </a:solidFill>
                <a:effectLst/>
                <a:latin typeface="Source Sans Pro" panose="020B0503030403020204" pitchFamily="34" charset="0"/>
              </a:rPr>
              <a:t>Each build is incremental in terms of functionality, with the final build containing all the attributes. </a:t>
            </a:r>
          </a:p>
          <a:p>
            <a:pPr algn="l"/>
            <a:r>
              <a:rPr lang="en-US" b="0" i="0" dirty="0">
                <a:solidFill>
                  <a:srgbClr val="222222"/>
                </a:solidFill>
                <a:effectLst/>
                <a:latin typeface="Source Sans Pro" panose="020B0503030403020204" pitchFamily="34" charset="0"/>
              </a:rPr>
              <a:t>The division of the entire project into small parts helps minimize the project risk and the overall project delivery time.</a:t>
            </a:r>
          </a:p>
          <a:p>
            <a:endParaRPr lang="en-IN" dirty="0"/>
          </a:p>
        </p:txBody>
      </p:sp>
    </p:spTree>
    <p:extLst>
      <p:ext uri="{BB962C8B-B14F-4D97-AF65-F5344CB8AC3E}">
        <p14:creationId xmlns:p14="http://schemas.microsoft.com/office/powerpoint/2010/main" val="356021568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3F794-35E4-63ED-C8EC-FF6CB672A366}"/>
              </a:ext>
            </a:extLst>
          </p:cNvPr>
          <p:cNvSpPr>
            <a:spLocks noGrp="1"/>
          </p:cNvSpPr>
          <p:nvPr>
            <p:ph type="title"/>
          </p:nvPr>
        </p:nvSpPr>
        <p:spPr/>
        <p:txBody>
          <a:bodyPr/>
          <a:lstStyle/>
          <a:p>
            <a:pPr algn="ctr"/>
            <a:r>
              <a:rPr lang="en-IN" b="1" i="0" dirty="0">
                <a:solidFill>
                  <a:srgbClr val="222222"/>
                </a:solidFill>
                <a:effectLst/>
                <a:latin typeface="Source Sans Pro" panose="020B0503030403020204" pitchFamily="34" charset="0"/>
              </a:rPr>
              <a:t>Phases of Agile Model</a:t>
            </a:r>
            <a:br>
              <a:rPr lang="en-IN" b="1" i="0" dirty="0">
                <a:solidFill>
                  <a:srgbClr val="222222"/>
                </a:solidFill>
                <a:effectLst/>
                <a:latin typeface="Source Sans Pro" panose="020B0503030403020204" pitchFamily="34" charset="0"/>
              </a:rPr>
            </a:br>
            <a:endParaRPr lang="en-IN" dirty="0"/>
          </a:p>
        </p:txBody>
      </p:sp>
      <p:pic>
        <p:nvPicPr>
          <p:cNvPr id="6" name="Content Placeholder 5">
            <a:extLst>
              <a:ext uri="{FF2B5EF4-FFF2-40B4-BE49-F238E27FC236}">
                <a16:creationId xmlns:a16="http://schemas.microsoft.com/office/drawing/2014/main" id="{C4BD26B8-689F-DAF1-C023-471CA3F58CEC}"/>
              </a:ext>
            </a:extLst>
          </p:cNvPr>
          <p:cNvPicPr>
            <a:picLocks noGrp="1" noChangeAspect="1"/>
          </p:cNvPicPr>
          <p:nvPr>
            <p:ph idx="1"/>
          </p:nvPr>
        </p:nvPicPr>
        <p:blipFill>
          <a:blip r:embed="rId2"/>
          <a:stretch>
            <a:fillRect/>
          </a:stretch>
        </p:blipFill>
        <p:spPr>
          <a:xfrm>
            <a:off x="3082437" y="1825625"/>
            <a:ext cx="6027126" cy="4351338"/>
          </a:xfrm>
        </p:spPr>
      </p:pic>
    </p:spTree>
    <p:extLst>
      <p:ext uri="{BB962C8B-B14F-4D97-AF65-F5344CB8AC3E}">
        <p14:creationId xmlns:p14="http://schemas.microsoft.com/office/powerpoint/2010/main" val="23379024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3D92E-C6FC-A3F5-C64A-3A66867481AE}"/>
              </a:ext>
            </a:extLst>
          </p:cNvPr>
          <p:cNvSpPr>
            <a:spLocks noGrp="1"/>
          </p:cNvSpPr>
          <p:nvPr>
            <p:ph type="title"/>
          </p:nvPr>
        </p:nvSpPr>
        <p:spPr/>
        <p:txBody>
          <a:bodyPr>
            <a:normAutofit/>
          </a:bodyPr>
          <a:lstStyle/>
          <a:p>
            <a:r>
              <a:rPr lang="en-US" sz="2800" b="1" i="0" dirty="0">
                <a:solidFill>
                  <a:srgbClr val="222222"/>
                </a:solidFill>
                <a:effectLst/>
                <a:latin typeface="Source Sans Pro" panose="020B0503030403020204" pitchFamily="34" charset="0"/>
              </a:rPr>
              <a:t>Stages involved in the Agile Model process in the SDLC life cycle:</a:t>
            </a:r>
            <a:endParaRPr lang="en-IN" sz="2800" b="1" dirty="0"/>
          </a:p>
        </p:txBody>
      </p:sp>
      <p:sp>
        <p:nvSpPr>
          <p:cNvPr id="3" name="Content Placeholder 2">
            <a:extLst>
              <a:ext uri="{FF2B5EF4-FFF2-40B4-BE49-F238E27FC236}">
                <a16:creationId xmlns:a16="http://schemas.microsoft.com/office/drawing/2014/main" id="{57DE3BC8-9E98-AB59-9767-C3BFA6C31114}"/>
              </a:ext>
            </a:extLst>
          </p:cNvPr>
          <p:cNvSpPr>
            <a:spLocks noGrp="1"/>
          </p:cNvSpPr>
          <p:nvPr>
            <p:ph idx="1"/>
          </p:nvPr>
        </p:nvSpPr>
        <p:spPr>
          <a:xfrm>
            <a:off x="838200" y="1556951"/>
            <a:ext cx="10515600" cy="5082746"/>
          </a:xfrm>
        </p:spPr>
        <p:txBody>
          <a:bodyPr>
            <a:normAutofit fontScale="77500" lnSpcReduction="20000"/>
          </a:bodyPr>
          <a:lstStyle/>
          <a:p>
            <a:pPr algn="l">
              <a:buFont typeface="Arial" panose="020B0604020202020204" pitchFamily="34" charset="0"/>
              <a:buChar char="•"/>
            </a:pPr>
            <a:r>
              <a:rPr lang="en-US" b="1" i="0" dirty="0">
                <a:solidFill>
                  <a:srgbClr val="222222"/>
                </a:solidFill>
                <a:effectLst/>
                <a:latin typeface="Source Sans Pro" panose="020B0503030403020204" pitchFamily="34" charset="0"/>
              </a:rPr>
              <a:t>Requirements Gathering:</a:t>
            </a:r>
            <a:r>
              <a:rPr lang="en-US" b="0" i="0" dirty="0">
                <a:solidFill>
                  <a:srgbClr val="222222"/>
                </a:solidFill>
                <a:effectLst/>
                <a:latin typeface="Source Sans Pro" panose="020B0503030403020204" pitchFamily="34" charset="0"/>
              </a:rPr>
              <a:t> In this Agile model phase, you must define the requirements. The business opportunities and the time and effort required for the project should also be discussed. By analyzing this information, you can determine a system’s economic and technical feasibility.</a:t>
            </a:r>
          </a:p>
          <a:p>
            <a:pPr algn="l">
              <a:buFont typeface="Arial" panose="020B0604020202020204" pitchFamily="34" charset="0"/>
              <a:buChar char="•"/>
            </a:pPr>
            <a:r>
              <a:rPr lang="en-US" b="1" i="0" dirty="0">
                <a:solidFill>
                  <a:srgbClr val="222222"/>
                </a:solidFill>
                <a:effectLst/>
                <a:latin typeface="Source Sans Pro" panose="020B0503030403020204" pitchFamily="34" charset="0"/>
              </a:rPr>
              <a:t>Design the Requirements:</a:t>
            </a:r>
            <a:r>
              <a:rPr lang="en-US" b="0" i="0" dirty="0">
                <a:solidFill>
                  <a:srgbClr val="222222"/>
                </a:solidFill>
                <a:effectLst/>
                <a:latin typeface="Source Sans Pro" panose="020B0503030403020204" pitchFamily="34" charset="0"/>
              </a:rPr>
              <a:t> Following the feasibility study, you can work with stakeholders to define requirements. Using the UFD diagram or high-level UML diagram, you can determine how the new system will be incorporated into your existing software system.</a:t>
            </a:r>
          </a:p>
          <a:p>
            <a:pPr algn="l">
              <a:buFont typeface="Arial" panose="020B0604020202020204" pitchFamily="34" charset="0"/>
              <a:buChar char="•"/>
            </a:pPr>
            <a:r>
              <a:rPr lang="en-US" b="1" i="0" dirty="0">
                <a:solidFill>
                  <a:srgbClr val="222222"/>
                </a:solidFill>
                <a:effectLst/>
                <a:latin typeface="Source Sans Pro" panose="020B0503030403020204" pitchFamily="34" charset="0"/>
              </a:rPr>
              <a:t>Develop/Iteration: </a:t>
            </a:r>
            <a:r>
              <a:rPr lang="en-US" b="0" i="0" dirty="0">
                <a:solidFill>
                  <a:srgbClr val="222222"/>
                </a:solidFill>
                <a:effectLst/>
                <a:latin typeface="Source Sans Pro" panose="020B0503030403020204" pitchFamily="34" charset="0"/>
              </a:rPr>
              <a:t>The real work begins at this stage after the software development team defines and designs the requirements. Product, design, and development teams start working, and the product will undergo different stages of improvement using simple and minimal functionality.</a:t>
            </a:r>
          </a:p>
          <a:p>
            <a:pPr algn="l">
              <a:buFont typeface="Arial" panose="020B0604020202020204" pitchFamily="34" charset="0"/>
              <a:buChar char="•"/>
            </a:pPr>
            <a:r>
              <a:rPr lang="en-US" b="1" i="0" dirty="0">
                <a:solidFill>
                  <a:srgbClr val="222222"/>
                </a:solidFill>
                <a:effectLst/>
                <a:latin typeface="Source Sans Pro" panose="020B0503030403020204" pitchFamily="34" charset="0"/>
              </a:rPr>
              <a:t>Test:</a:t>
            </a:r>
            <a:r>
              <a:rPr lang="en-US" b="0" i="0" dirty="0">
                <a:solidFill>
                  <a:srgbClr val="222222"/>
                </a:solidFill>
                <a:effectLst/>
                <a:latin typeface="Source Sans Pro" panose="020B0503030403020204" pitchFamily="34" charset="0"/>
              </a:rPr>
              <a:t> This phase of the Agile Model involves the testing team. For example, the Quality Assurance team checks the system’s performance and reports bugs during this phase.</a:t>
            </a:r>
          </a:p>
          <a:p>
            <a:pPr algn="l">
              <a:buFont typeface="Arial" panose="020B0604020202020204" pitchFamily="34" charset="0"/>
              <a:buChar char="•"/>
            </a:pPr>
            <a:r>
              <a:rPr lang="en-US" b="1" i="0" dirty="0">
                <a:solidFill>
                  <a:srgbClr val="222222"/>
                </a:solidFill>
                <a:effectLst/>
                <a:latin typeface="Source Sans Pro" panose="020B0503030403020204" pitchFamily="34" charset="0"/>
              </a:rPr>
              <a:t>Deployment:</a:t>
            </a:r>
            <a:r>
              <a:rPr lang="en-US" b="0" i="0" dirty="0">
                <a:solidFill>
                  <a:srgbClr val="222222"/>
                </a:solidFill>
                <a:effectLst/>
                <a:latin typeface="Source Sans Pro" panose="020B0503030403020204" pitchFamily="34" charset="0"/>
              </a:rPr>
              <a:t> In this phase, the initial product is released to the user.</a:t>
            </a:r>
          </a:p>
          <a:p>
            <a:pPr algn="l">
              <a:buFont typeface="Arial" panose="020B0604020202020204" pitchFamily="34" charset="0"/>
              <a:buChar char="•"/>
            </a:pPr>
            <a:r>
              <a:rPr lang="en-US" b="1" i="0" dirty="0">
                <a:solidFill>
                  <a:srgbClr val="222222"/>
                </a:solidFill>
                <a:effectLst/>
                <a:latin typeface="Source Sans Pro" panose="020B0503030403020204" pitchFamily="34" charset="0"/>
              </a:rPr>
              <a:t>Feedback:</a:t>
            </a:r>
            <a:r>
              <a:rPr lang="en-US" b="0" i="0" dirty="0">
                <a:solidFill>
                  <a:srgbClr val="222222"/>
                </a:solidFill>
                <a:effectLst/>
                <a:latin typeface="Source Sans Pro" panose="020B0503030403020204" pitchFamily="34" charset="0"/>
              </a:rPr>
              <a:t> After releasing the product, the last step of the Agile Model is feedback. In this phase, the team receives feedback about the product and works on correcting bugs based on the received feedback.</a:t>
            </a:r>
          </a:p>
          <a:p>
            <a:endParaRPr lang="en-IN" dirty="0"/>
          </a:p>
        </p:txBody>
      </p:sp>
    </p:spTree>
    <p:extLst>
      <p:ext uri="{BB962C8B-B14F-4D97-AF65-F5344CB8AC3E}">
        <p14:creationId xmlns:p14="http://schemas.microsoft.com/office/powerpoint/2010/main" val="235530345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BD89F-416D-0E75-F5A0-4D3FD5546D6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8257979-2FF9-8C28-3604-4E7E15C56F70}"/>
              </a:ext>
            </a:extLst>
          </p:cNvPr>
          <p:cNvSpPr>
            <a:spLocks noGrp="1"/>
          </p:cNvSpPr>
          <p:nvPr>
            <p:ph idx="1"/>
          </p:nvPr>
        </p:nvSpPr>
        <p:spPr/>
        <p:txBody>
          <a:bodyPr/>
          <a:lstStyle/>
          <a:p>
            <a:pPr algn="just"/>
            <a:r>
              <a:rPr lang="en-US" b="0" i="0" dirty="0">
                <a:solidFill>
                  <a:srgbClr val="610B38"/>
                </a:solidFill>
                <a:effectLst/>
                <a:latin typeface="erdana"/>
              </a:rPr>
              <a:t>When to use the Agile Model?</a:t>
            </a:r>
          </a:p>
          <a:p>
            <a:pPr algn="just">
              <a:buFont typeface="Arial" panose="020B0604020202020204" pitchFamily="34" charset="0"/>
              <a:buChar char="•"/>
            </a:pPr>
            <a:r>
              <a:rPr lang="en-US" b="0" i="0" dirty="0">
                <a:solidFill>
                  <a:srgbClr val="000000"/>
                </a:solidFill>
                <a:effectLst/>
                <a:latin typeface="inter-regular"/>
              </a:rPr>
              <a:t>When frequent changes are required.</a:t>
            </a:r>
          </a:p>
          <a:p>
            <a:pPr algn="just">
              <a:buFont typeface="Arial" panose="020B0604020202020204" pitchFamily="34" charset="0"/>
              <a:buChar char="•"/>
            </a:pPr>
            <a:r>
              <a:rPr lang="en-US" b="0" i="0" dirty="0">
                <a:solidFill>
                  <a:srgbClr val="000000"/>
                </a:solidFill>
                <a:effectLst/>
                <a:latin typeface="inter-regular"/>
              </a:rPr>
              <a:t>When a highly qualified and experienced team is available.</a:t>
            </a:r>
          </a:p>
          <a:p>
            <a:pPr algn="just">
              <a:buFont typeface="Arial" panose="020B0604020202020204" pitchFamily="34" charset="0"/>
              <a:buChar char="•"/>
            </a:pPr>
            <a:r>
              <a:rPr lang="en-US" b="0" i="0" dirty="0">
                <a:solidFill>
                  <a:srgbClr val="000000"/>
                </a:solidFill>
                <a:effectLst/>
                <a:latin typeface="inter-regular"/>
              </a:rPr>
              <a:t>When a customer is ready to have a meeting with a software team all the time.</a:t>
            </a:r>
          </a:p>
          <a:p>
            <a:pPr algn="just">
              <a:buFont typeface="Arial" panose="020B0604020202020204" pitchFamily="34" charset="0"/>
              <a:buChar char="•"/>
            </a:pPr>
            <a:r>
              <a:rPr lang="en-US" b="0" i="0" dirty="0">
                <a:solidFill>
                  <a:srgbClr val="000000"/>
                </a:solidFill>
                <a:effectLst/>
                <a:latin typeface="inter-regular"/>
              </a:rPr>
              <a:t>When project size is small.</a:t>
            </a:r>
          </a:p>
          <a:p>
            <a:endParaRPr lang="en-IN" dirty="0"/>
          </a:p>
        </p:txBody>
      </p:sp>
    </p:spTree>
    <p:extLst>
      <p:ext uri="{BB962C8B-B14F-4D97-AF65-F5344CB8AC3E}">
        <p14:creationId xmlns:p14="http://schemas.microsoft.com/office/powerpoint/2010/main" val="428141013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AFE2D-F617-0EC8-E0C1-EFC6214B534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B9D4243-07D8-55CC-E1A0-69C70ABE68B2}"/>
              </a:ext>
            </a:extLst>
          </p:cNvPr>
          <p:cNvSpPr>
            <a:spLocks noGrp="1"/>
          </p:cNvSpPr>
          <p:nvPr>
            <p:ph idx="1"/>
          </p:nvPr>
        </p:nvSpPr>
        <p:spPr/>
        <p:txBody>
          <a:bodyPr/>
          <a:lstStyle/>
          <a:p>
            <a:pPr algn="just"/>
            <a:r>
              <a:rPr lang="en-US" b="0" i="0" dirty="0">
                <a:solidFill>
                  <a:srgbClr val="610B38"/>
                </a:solidFill>
                <a:effectLst/>
                <a:latin typeface="erdana"/>
              </a:rPr>
              <a:t>Advantage(Pros) of Agile Method:</a:t>
            </a:r>
          </a:p>
          <a:p>
            <a:pPr algn="just">
              <a:buFont typeface="+mj-lt"/>
              <a:buAutoNum type="arabicPeriod"/>
            </a:pPr>
            <a:r>
              <a:rPr lang="en-US" b="0" i="0" dirty="0">
                <a:solidFill>
                  <a:srgbClr val="000000"/>
                </a:solidFill>
                <a:effectLst/>
                <a:latin typeface="inter-regular"/>
              </a:rPr>
              <a:t>Frequent Delivery</a:t>
            </a:r>
          </a:p>
          <a:p>
            <a:pPr algn="just">
              <a:buFont typeface="+mj-lt"/>
              <a:buAutoNum type="arabicPeriod"/>
            </a:pPr>
            <a:r>
              <a:rPr lang="en-US" b="0" i="0" dirty="0">
                <a:solidFill>
                  <a:srgbClr val="000000"/>
                </a:solidFill>
                <a:effectLst/>
                <a:latin typeface="inter-regular"/>
              </a:rPr>
              <a:t>Face-to-Face Communication with clients.</a:t>
            </a:r>
          </a:p>
          <a:p>
            <a:pPr algn="just">
              <a:buFont typeface="+mj-lt"/>
              <a:buAutoNum type="arabicPeriod"/>
            </a:pPr>
            <a:r>
              <a:rPr lang="en-US" b="0" i="0" dirty="0">
                <a:solidFill>
                  <a:srgbClr val="000000"/>
                </a:solidFill>
                <a:effectLst/>
                <a:latin typeface="inter-regular"/>
              </a:rPr>
              <a:t>Efficient design and fulfils the business requirement.</a:t>
            </a:r>
          </a:p>
          <a:p>
            <a:pPr algn="just">
              <a:buFont typeface="+mj-lt"/>
              <a:buAutoNum type="arabicPeriod"/>
            </a:pPr>
            <a:r>
              <a:rPr lang="en-US" b="0" i="0" dirty="0">
                <a:solidFill>
                  <a:srgbClr val="000000"/>
                </a:solidFill>
                <a:effectLst/>
                <a:latin typeface="inter-regular"/>
              </a:rPr>
              <a:t>Anytime changes are acceptable.</a:t>
            </a:r>
          </a:p>
          <a:p>
            <a:pPr algn="just">
              <a:buFont typeface="+mj-lt"/>
              <a:buAutoNum type="arabicPeriod"/>
            </a:pPr>
            <a:r>
              <a:rPr lang="en-US" b="0" i="0" dirty="0">
                <a:solidFill>
                  <a:srgbClr val="000000"/>
                </a:solidFill>
                <a:effectLst/>
                <a:latin typeface="inter-regular"/>
              </a:rPr>
              <a:t>It reduces total development time.</a:t>
            </a:r>
          </a:p>
          <a:p>
            <a:endParaRPr lang="en-IN" dirty="0"/>
          </a:p>
        </p:txBody>
      </p:sp>
    </p:spTree>
    <p:extLst>
      <p:ext uri="{BB962C8B-B14F-4D97-AF65-F5344CB8AC3E}">
        <p14:creationId xmlns:p14="http://schemas.microsoft.com/office/powerpoint/2010/main" val="254178541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DA6FA-90D7-BF59-B9D8-3775EC89521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572320C-C6E2-229A-8AA9-004AEA4BEA11}"/>
              </a:ext>
            </a:extLst>
          </p:cNvPr>
          <p:cNvSpPr>
            <a:spLocks noGrp="1"/>
          </p:cNvSpPr>
          <p:nvPr>
            <p:ph idx="1"/>
          </p:nvPr>
        </p:nvSpPr>
        <p:spPr/>
        <p:txBody>
          <a:bodyPr/>
          <a:lstStyle/>
          <a:p>
            <a:pPr algn="just"/>
            <a:r>
              <a:rPr lang="en-US" b="0" i="0" dirty="0">
                <a:solidFill>
                  <a:srgbClr val="610B38"/>
                </a:solidFill>
                <a:effectLst/>
                <a:latin typeface="erdana"/>
              </a:rPr>
              <a:t>Disadvantages(Cons) of Agile Model:</a:t>
            </a:r>
          </a:p>
          <a:p>
            <a:pPr algn="just">
              <a:buFont typeface="+mj-lt"/>
              <a:buAutoNum type="arabicPeriod"/>
            </a:pPr>
            <a:r>
              <a:rPr lang="en-US" b="0" i="0" dirty="0">
                <a:solidFill>
                  <a:srgbClr val="000000"/>
                </a:solidFill>
                <a:effectLst/>
                <a:latin typeface="inter-regular"/>
              </a:rPr>
              <a:t>Due to the shortage of formal documents, it creates confusion and crucial decisions taken throughout various phases can be misinterpreted at any time by different team members.</a:t>
            </a:r>
          </a:p>
          <a:p>
            <a:pPr algn="just">
              <a:buFont typeface="+mj-lt"/>
              <a:buAutoNum type="arabicPeriod"/>
            </a:pPr>
            <a:r>
              <a:rPr lang="en-US" b="0" i="0" dirty="0">
                <a:solidFill>
                  <a:srgbClr val="000000"/>
                </a:solidFill>
                <a:effectLst/>
                <a:latin typeface="inter-regular"/>
              </a:rPr>
              <a:t>Due to the lack of proper documentation, once the project completes and the developers allotted to another project, maintenance of the finished project can become a difficulty.</a:t>
            </a:r>
          </a:p>
          <a:p>
            <a:endParaRPr lang="en-IN" dirty="0"/>
          </a:p>
        </p:txBody>
      </p:sp>
    </p:spTree>
    <p:extLst>
      <p:ext uri="{BB962C8B-B14F-4D97-AF65-F5344CB8AC3E}">
        <p14:creationId xmlns:p14="http://schemas.microsoft.com/office/powerpoint/2010/main" val="286617748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1B97D-FCD0-2D36-4387-AB477CD66FBA}"/>
              </a:ext>
            </a:extLst>
          </p:cNvPr>
          <p:cNvSpPr>
            <a:spLocks noGrp="1"/>
          </p:cNvSpPr>
          <p:nvPr>
            <p:ph type="title"/>
          </p:nvPr>
        </p:nvSpPr>
        <p:spPr/>
        <p:txBody>
          <a:bodyPr/>
          <a:lstStyle/>
          <a:p>
            <a:pPr algn="ctr"/>
            <a:r>
              <a:rPr lang="en-IN" b="0" i="0" dirty="0">
                <a:solidFill>
                  <a:srgbClr val="610B38"/>
                </a:solidFill>
                <a:effectLst/>
                <a:latin typeface="erdana"/>
              </a:rPr>
              <a:t>Agile Testing Methods:</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B328BE35-CC7C-CAFC-8079-FF5E33A05DB7}"/>
              </a:ext>
            </a:extLst>
          </p:cNvPr>
          <p:cNvSpPr>
            <a:spLocks noGrp="1"/>
          </p:cNvSpPr>
          <p:nvPr>
            <p:ph idx="1"/>
          </p:nvPr>
        </p:nvSpPr>
        <p:spPr/>
        <p:txBody>
          <a:bodyPr/>
          <a:lstStyle/>
          <a:p>
            <a:pPr algn="just">
              <a:buFont typeface="Arial" panose="020B0604020202020204" pitchFamily="34" charset="0"/>
              <a:buChar char="•"/>
            </a:pPr>
            <a:r>
              <a:rPr lang="en-IN" b="0" i="0" dirty="0">
                <a:solidFill>
                  <a:srgbClr val="000000"/>
                </a:solidFill>
                <a:effectLst/>
                <a:latin typeface="inter-regular"/>
              </a:rPr>
              <a:t>Scrum</a:t>
            </a:r>
          </a:p>
          <a:p>
            <a:pPr algn="just">
              <a:buFont typeface="Arial" panose="020B0604020202020204" pitchFamily="34" charset="0"/>
              <a:buChar char="•"/>
            </a:pPr>
            <a:r>
              <a:rPr lang="en-IN" b="0" i="0" dirty="0">
                <a:solidFill>
                  <a:srgbClr val="000000"/>
                </a:solidFill>
                <a:effectLst/>
                <a:latin typeface="inter-regular"/>
              </a:rPr>
              <a:t>Crystal</a:t>
            </a:r>
          </a:p>
          <a:p>
            <a:pPr algn="just">
              <a:buFont typeface="Arial" panose="020B0604020202020204" pitchFamily="34" charset="0"/>
              <a:buChar char="•"/>
            </a:pPr>
            <a:r>
              <a:rPr lang="en-IN" b="0" i="0" dirty="0">
                <a:solidFill>
                  <a:srgbClr val="000000"/>
                </a:solidFill>
                <a:effectLst/>
                <a:latin typeface="inter-regular"/>
              </a:rPr>
              <a:t>Dynamic Software Development Method(DSDM)</a:t>
            </a:r>
          </a:p>
          <a:p>
            <a:pPr algn="just">
              <a:buFont typeface="Arial" panose="020B0604020202020204" pitchFamily="34" charset="0"/>
              <a:buChar char="•"/>
            </a:pPr>
            <a:r>
              <a:rPr lang="en-IN" b="0" i="0" dirty="0">
                <a:solidFill>
                  <a:srgbClr val="000000"/>
                </a:solidFill>
                <a:effectLst/>
                <a:latin typeface="inter-regular"/>
              </a:rPr>
              <a:t>Feature Driven Development(FDD)</a:t>
            </a:r>
          </a:p>
          <a:p>
            <a:pPr algn="just">
              <a:buFont typeface="Arial" panose="020B0604020202020204" pitchFamily="34" charset="0"/>
              <a:buChar char="•"/>
            </a:pPr>
            <a:r>
              <a:rPr lang="en-IN" b="0" i="0" dirty="0">
                <a:solidFill>
                  <a:srgbClr val="000000"/>
                </a:solidFill>
                <a:effectLst/>
                <a:latin typeface="inter-regular"/>
              </a:rPr>
              <a:t>Lean Software Development</a:t>
            </a:r>
          </a:p>
          <a:p>
            <a:pPr algn="just">
              <a:buFont typeface="Arial" panose="020B0604020202020204" pitchFamily="34" charset="0"/>
              <a:buChar char="•"/>
            </a:pPr>
            <a:r>
              <a:rPr lang="en-IN" b="0" i="0" dirty="0">
                <a:solidFill>
                  <a:srgbClr val="202124"/>
                </a:solidFill>
                <a:effectLst/>
                <a:latin typeface="arial" panose="020B0604020202020204" pitchFamily="34" charset="0"/>
              </a:rPr>
              <a:t>Extreme Programming (XP)</a:t>
            </a:r>
            <a:endParaRPr lang="en-IN" dirty="0"/>
          </a:p>
        </p:txBody>
      </p:sp>
    </p:spTree>
    <p:extLst>
      <p:ext uri="{BB962C8B-B14F-4D97-AF65-F5344CB8AC3E}">
        <p14:creationId xmlns:p14="http://schemas.microsoft.com/office/powerpoint/2010/main" val="307408091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44791-CEA3-7938-0884-49F4BBD47ECC}"/>
              </a:ext>
            </a:extLst>
          </p:cNvPr>
          <p:cNvSpPr>
            <a:spLocks noGrp="1"/>
          </p:cNvSpPr>
          <p:nvPr>
            <p:ph type="title"/>
          </p:nvPr>
        </p:nvSpPr>
        <p:spPr/>
        <p:txBody>
          <a:bodyPr/>
          <a:lstStyle/>
          <a:p>
            <a:r>
              <a:rPr lang="en-IN" b="0" i="0" dirty="0">
                <a:solidFill>
                  <a:srgbClr val="000000"/>
                </a:solidFill>
                <a:effectLst/>
                <a:latin typeface="Arial" panose="020B0604020202020204" pitchFamily="34" charset="0"/>
              </a:rPr>
              <a:t>Benefits of Agile Methodology</a:t>
            </a:r>
            <a:br>
              <a:rPr lang="en-IN" b="0" i="0" dirty="0">
                <a:solidFill>
                  <a:srgbClr val="000000"/>
                </a:solidFill>
                <a:effectLst/>
                <a:latin typeface="Arial" panose="020B0604020202020204" pitchFamily="34" charset="0"/>
              </a:rPr>
            </a:br>
            <a:endParaRPr lang="en-IN" dirty="0"/>
          </a:p>
        </p:txBody>
      </p:sp>
      <p:sp>
        <p:nvSpPr>
          <p:cNvPr id="3" name="Content Placeholder 2">
            <a:extLst>
              <a:ext uri="{FF2B5EF4-FFF2-40B4-BE49-F238E27FC236}">
                <a16:creationId xmlns:a16="http://schemas.microsoft.com/office/drawing/2014/main" id="{A30D05E5-F549-DAC3-960E-2E9B6895A35F}"/>
              </a:ext>
            </a:extLst>
          </p:cNvPr>
          <p:cNvSpPr>
            <a:spLocks noGrp="1"/>
          </p:cNvSpPr>
          <p:nvPr>
            <p:ph idx="1"/>
          </p:nvPr>
        </p:nvSpPr>
        <p:spPr>
          <a:xfrm>
            <a:off x="838200" y="1169772"/>
            <a:ext cx="10515600" cy="5247503"/>
          </a:xfrm>
        </p:spPr>
        <p:txBody>
          <a:bodyPr>
            <a:normAutofit fontScale="77500" lnSpcReduction="20000"/>
          </a:bodyPr>
          <a:lstStyle/>
          <a:p>
            <a:pPr algn="l">
              <a:buFont typeface="Arial" panose="020B0604020202020204" pitchFamily="34" charset="0"/>
              <a:buChar char="•"/>
            </a:pPr>
            <a:r>
              <a:rPr lang="en-US" b="1" i="0" dirty="0">
                <a:solidFill>
                  <a:srgbClr val="000000"/>
                </a:solidFill>
                <a:effectLst/>
                <a:latin typeface="ForoSans-Light"/>
              </a:rPr>
              <a:t>Faster</a:t>
            </a:r>
            <a:r>
              <a:rPr lang="en-US" b="0" i="0" dirty="0">
                <a:solidFill>
                  <a:srgbClr val="000000"/>
                </a:solidFill>
                <a:effectLst/>
                <a:latin typeface="ForoSans-Light"/>
              </a:rPr>
              <a:t>. Speed is one of the biggest benefits of Agile Methodology. A faster software development life cycle means less time between paying and getting paid. That, in turn, means a more profitable business.</a:t>
            </a:r>
          </a:p>
          <a:p>
            <a:pPr algn="l">
              <a:buFont typeface="Arial" panose="020B0604020202020204" pitchFamily="34" charset="0"/>
              <a:buChar char="•"/>
            </a:pPr>
            <a:r>
              <a:rPr lang="en-US" b="1" i="0" dirty="0">
                <a:solidFill>
                  <a:srgbClr val="000000"/>
                </a:solidFill>
                <a:effectLst/>
                <a:latin typeface="ForoSans-Light"/>
              </a:rPr>
              <a:t>Increased customer satisfaction</a:t>
            </a:r>
            <a:r>
              <a:rPr lang="en-US" b="0" i="0" dirty="0">
                <a:solidFill>
                  <a:srgbClr val="000000"/>
                </a:solidFill>
                <a:effectLst/>
                <a:latin typeface="ForoSans-Light"/>
              </a:rPr>
              <a:t>. With Agile, customers don’t wait for months or years, only to get exactly what they didn’t want. Instead, they get iterations of something very close to what they want, very fast. The system adjusts quickly to refine the successful customer solution, adapting as it goes to changes in the overall environment.</a:t>
            </a:r>
          </a:p>
          <a:p>
            <a:pPr algn="l">
              <a:buFont typeface="Arial" panose="020B0604020202020204" pitchFamily="34" charset="0"/>
              <a:buChar char="•"/>
            </a:pPr>
            <a:r>
              <a:rPr lang="en-US" b="1" i="0" dirty="0">
                <a:solidFill>
                  <a:srgbClr val="000000"/>
                </a:solidFill>
                <a:effectLst/>
                <a:latin typeface="ForoSans-Light"/>
              </a:rPr>
              <a:t>Values employees</a:t>
            </a:r>
            <a:r>
              <a:rPr lang="en-US" b="0" i="0" dirty="0">
                <a:solidFill>
                  <a:srgbClr val="000000"/>
                </a:solidFill>
                <a:effectLst/>
                <a:latin typeface="ForoSans-Light"/>
              </a:rPr>
              <a:t>. Employees whose ideas are valued are vastly more productive than those who are ordered to follow a set of rules. The Agile Methodology respects employees by giving them the goal, then trusting them to reach it. Since they’re the ones with their hands on the controls and the ones who see the obstacles that crop up every day, employees are in the best position to respond to challenges and meet the goals at hand.</a:t>
            </a:r>
          </a:p>
          <a:p>
            <a:pPr algn="l">
              <a:buFont typeface="Arial" panose="020B0604020202020204" pitchFamily="34" charset="0"/>
              <a:buChar char="•"/>
            </a:pPr>
            <a:r>
              <a:rPr lang="en-US" b="1" i="0" dirty="0">
                <a:solidFill>
                  <a:srgbClr val="000000"/>
                </a:solidFill>
                <a:effectLst/>
                <a:latin typeface="ForoSans-Light"/>
              </a:rPr>
              <a:t>Eliminates rework. </a:t>
            </a:r>
            <a:r>
              <a:rPr lang="en-US" b="0" i="0" dirty="0">
                <a:solidFill>
                  <a:srgbClr val="000000"/>
                </a:solidFill>
                <a:effectLst/>
                <a:latin typeface="ForoSans-Light"/>
              </a:rPr>
              <a:t>By involving the customer at more than just the phases of requirements and delivery, the project remains on-task and in-tune with customer needs at every step. This means less backtracking and less “out on a limb” time between the time we do the work and the time the customer suggests revisions.</a:t>
            </a:r>
          </a:p>
          <a:p>
            <a:endParaRPr lang="en-IN" dirty="0"/>
          </a:p>
        </p:txBody>
      </p:sp>
    </p:spTree>
    <p:extLst>
      <p:ext uri="{BB962C8B-B14F-4D97-AF65-F5344CB8AC3E}">
        <p14:creationId xmlns:p14="http://schemas.microsoft.com/office/powerpoint/2010/main" val="311306402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1942D-DA4C-6E07-5FB8-0D29747AC25B}"/>
              </a:ext>
            </a:extLst>
          </p:cNvPr>
          <p:cNvSpPr>
            <a:spLocks noGrp="1"/>
          </p:cNvSpPr>
          <p:nvPr>
            <p:ph type="title"/>
          </p:nvPr>
        </p:nvSpPr>
        <p:spPr/>
        <p:txBody>
          <a:bodyPr/>
          <a:lstStyle/>
          <a:p>
            <a:r>
              <a:rPr lang="en-IN" b="0" i="0" dirty="0">
                <a:solidFill>
                  <a:srgbClr val="000000"/>
                </a:solidFill>
                <a:effectLst/>
                <a:latin typeface="Arial" panose="020B0604020202020204" pitchFamily="34" charset="0"/>
              </a:rPr>
              <a:t>Best Practices</a:t>
            </a:r>
            <a:br>
              <a:rPr lang="en-IN" b="0" i="0" dirty="0">
                <a:solidFill>
                  <a:srgbClr val="000000"/>
                </a:solidFill>
                <a:effectLst/>
                <a:latin typeface="Arial" panose="020B0604020202020204" pitchFamily="34" charset="0"/>
              </a:rPr>
            </a:br>
            <a:endParaRPr lang="en-IN" dirty="0"/>
          </a:p>
        </p:txBody>
      </p:sp>
      <p:sp>
        <p:nvSpPr>
          <p:cNvPr id="3" name="Content Placeholder 2">
            <a:extLst>
              <a:ext uri="{FF2B5EF4-FFF2-40B4-BE49-F238E27FC236}">
                <a16:creationId xmlns:a16="http://schemas.microsoft.com/office/drawing/2014/main" id="{0AA17F70-DBB1-8422-8142-AA0B74A5624D}"/>
              </a:ext>
            </a:extLst>
          </p:cNvPr>
          <p:cNvSpPr>
            <a:spLocks noGrp="1"/>
          </p:cNvSpPr>
          <p:nvPr>
            <p:ph idx="1"/>
          </p:nvPr>
        </p:nvSpPr>
        <p:spPr/>
        <p:txBody>
          <a:bodyPr>
            <a:normAutofit fontScale="85000" lnSpcReduction="20000"/>
          </a:bodyPr>
          <a:lstStyle/>
          <a:p>
            <a:pPr algn="l">
              <a:buFont typeface="Arial" panose="020B0604020202020204" pitchFamily="34" charset="0"/>
              <a:buChar char="•"/>
            </a:pPr>
            <a:r>
              <a:rPr lang="en-US" b="1" i="0" dirty="0">
                <a:solidFill>
                  <a:srgbClr val="000000"/>
                </a:solidFill>
                <a:effectLst/>
                <a:latin typeface="ForoSans-Light"/>
              </a:rPr>
              <a:t>Set priorities</a:t>
            </a:r>
            <a:r>
              <a:rPr lang="en-US" b="0" i="0" dirty="0">
                <a:solidFill>
                  <a:srgbClr val="000000"/>
                </a:solidFill>
                <a:effectLst/>
                <a:latin typeface="ForoSans-Light"/>
              </a:rPr>
              <a:t>. A </a:t>
            </a:r>
            <a:r>
              <a:rPr lang="en-US" b="0" i="1" dirty="0">
                <a:solidFill>
                  <a:srgbClr val="000000"/>
                </a:solidFill>
                <a:effectLst/>
                <a:latin typeface="ForoSans-Light"/>
              </a:rPr>
              <a:t>product backlog</a:t>
            </a:r>
            <a:r>
              <a:rPr lang="en-US" b="0" i="0" dirty="0">
                <a:solidFill>
                  <a:srgbClr val="000000"/>
                </a:solidFill>
                <a:effectLst/>
                <a:latin typeface="ForoSans-Light"/>
              </a:rPr>
              <a:t> is a list of prioritized tasks maintained by a </a:t>
            </a:r>
            <a:r>
              <a:rPr lang="en-US" b="0" i="1" dirty="0">
                <a:solidFill>
                  <a:srgbClr val="000000"/>
                </a:solidFill>
                <a:effectLst/>
                <a:latin typeface="ForoSans-Light"/>
              </a:rPr>
              <a:t>product owner.</a:t>
            </a:r>
            <a:endParaRPr lang="en-US" b="0" i="0" dirty="0">
              <a:solidFill>
                <a:srgbClr val="000000"/>
              </a:solidFill>
              <a:effectLst/>
              <a:latin typeface="ForoSans-Light"/>
            </a:endParaRPr>
          </a:p>
          <a:p>
            <a:pPr algn="l">
              <a:buFont typeface="Arial" panose="020B0604020202020204" pitchFamily="34" charset="0"/>
              <a:buChar char="•"/>
            </a:pPr>
            <a:r>
              <a:rPr lang="en-US" b="1" i="0" dirty="0">
                <a:solidFill>
                  <a:srgbClr val="000000"/>
                </a:solidFill>
                <a:effectLst/>
                <a:latin typeface="ForoSans-Light"/>
              </a:rPr>
              <a:t>Maintain small release cycles. </a:t>
            </a:r>
            <a:r>
              <a:rPr lang="en-US" b="0" i="0" dirty="0">
                <a:solidFill>
                  <a:srgbClr val="000000"/>
                </a:solidFill>
                <a:effectLst/>
                <a:latin typeface="ForoSans-Light"/>
              </a:rPr>
              <a:t>The product should be released in increments every 2-4 weeks, with stakeholders giving feedback before proceeding.</a:t>
            </a:r>
          </a:p>
          <a:p>
            <a:pPr algn="l">
              <a:buFont typeface="Arial" panose="020B0604020202020204" pitchFamily="34" charset="0"/>
              <a:buChar char="•"/>
            </a:pPr>
            <a:r>
              <a:rPr lang="en-US" b="1" i="0" dirty="0">
                <a:solidFill>
                  <a:srgbClr val="000000"/>
                </a:solidFill>
                <a:effectLst/>
                <a:latin typeface="ForoSans-Light"/>
              </a:rPr>
              <a:t>Use pair programming. </a:t>
            </a:r>
            <a:r>
              <a:rPr lang="en-US" b="0" i="0" dirty="0">
                <a:solidFill>
                  <a:srgbClr val="000000"/>
                </a:solidFill>
                <a:effectLst/>
                <a:latin typeface="ForoSans-Light"/>
              </a:rPr>
              <a:t>Two programmers work side-by-side at a single computer. This technique actually results in an identical degree of productivity to separate programming but delivers higher quality.</a:t>
            </a:r>
          </a:p>
          <a:p>
            <a:pPr algn="l">
              <a:buFont typeface="Arial" panose="020B0604020202020204" pitchFamily="34" charset="0"/>
              <a:buChar char="•"/>
            </a:pPr>
            <a:r>
              <a:rPr lang="en-US" b="1" i="0" dirty="0">
                <a:solidFill>
                  <a:srgbClr val="000000"/>
                </a:solidFill>
                <a:effectLst/>
                <a:latin typeface="ForoSans-Light"/>
              </a:rPr>
              <a:t>Refactor. </a:t>
            </a:r>
            <a:r>
              <a:rPr lang="en-US" b="0" i="0" dirty="0">
                <a:solidFill>
                  <a:srgbClr val="000000"/>
                </a:solidFill>
                <a:effectLst/>
                <a:latin typeface="ForoSans-Light"/>
              </a:rPr>
              <a:t>Rework code regularly to achieve the same result with greater efficiency and clarity.</a:t>
            </a:r>
          </a:p>
          <a:p>
            <a:pPr algn="l">
              <a:buFont typeface="Arial" panose="020B0604020202020204" pitchFamily="34" charset="0"/>
              <a:buChar char="•"/>
            </a:pPr>
            <a:r>
              <a:rPr lang="en-US" b="1" i="0" dirty="0">
                <a:solidFill>
                  <a:srgbClr val="000000"/>
                </a:solidFill>
                <a:effectLst/>
                <a:latin typeface="ForoSans-Light"/>
              </a:rPr>
              <a:t>Use test-driven development. </a:t>
            </a:r>
            <a:r>
              <a:rPr lang="en-US" b="0" i="0" dirty="0">
                <a:solidFill>
                  <a:srgbClr val="000000"/>
                </a:solidFill>
                <a:effectLst/>
                <a:latin typeface="ForoSans-Light"/>
              </a:rPr>
              <a:t>Code the unit test first to keep the project on task throughout. </a:t>
            </a:r>
            <a:r>
              <a:rPr lang="en-US" b="0" i="0">
                <a:solidFill>
                  <a:srgbClr val="000000"/>
                </a:solidFill>
                <a:effectLst/>
                <a:latin typeface="ForoSans-Light"/>
              </a:rPr>
              <a:t>Test-driven development as an Agile best practice also produces greater employee engagement, since it transforms testing from a boring grind to a coding challenge.</a:t>
            </a:r>
          </a:p>
          <a:p>
            <a:endParaRPr lang="en-IN"/>
          </a:p>
        </p:txBody>
      </p:sp>
    </p:spTree>
    <p:extLst>
      <p:ext uri="{BB962C8B-B14F-4D97-AF65-F5344CB8AC3E}">
        <p14:creationId xmlns:p14="http://schemas.microsoft.com/office/powerpoint/2010/main" val="56938583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31477-AF44-771A-F965-A33230E86A3F}"/>
              </a:ext>
            </a:extLst>
          </p:cNvPr>
          <p:cNvSpPr>
            <a:spLocks noGrp="1"/>
          </p:cNvSpPr>
          <p:nvPr>
            <p:ph type="title"/>
          </p:nvPr>
        </p:nvSpPr>
        <p:spPr/>
        <p:txBody>
          <a:bodyPr/>
          <a:lstStyle/>
          <a:p>
            <a:pPr algn="ctr"/>
            <a:r>
              <a:rPr lang="en-US" b="0" i="0" dirty="0">
                <a:solidFill>
                  <a:srgbClr val="610B4B"/>
                </a:solidFill>
                <a:effectLst/>
                <a:latin typeface="erdana"/>
              </a:rPr>
              <a:t>Scrum</a:t>
            </a:r>
            <a:br>
              <a:rPr lang="en-US" b="0" i="0" dirty="0">
                <a:solidFill>
                  <a:srgbClr val="610B4B"/>
                </a:solidFill>
                <a:effectLst/>
                <a:latin typeface="erdana"/>
              </a:rPr>
            </a:br>
            <a:endParaRPr lang="en-IN" dirty="0"/>
          </a:p>
        </p:txBody>
      </p:sp>
      <p:sp>
        <p:nvSpPr>
          <p:cNvPr id="3" name="Content Placeholder 2">
            <a:extLst>
              <a:ext uri="{FF2B5EF4-FFF2-40B4-BE49-F238E27FC236}">
                <a16:creationId xmlns:a16="http://schemas.microsoft.com/office/drawing/2014/main" id="{04D6E30F-395D-D436-9CC4-8D39963294BD}"/>
              </a:ext>
            </a:extLst>
          </p:cNvPr>
          <p:cNvSpPr>
            <a:spLocks noGrp="1"/>
          </p:cNvSpPr>
          <p:nvPr>
            <p:ph idx="1"/>
          </p:nvPr>
        </p:nvSpPr>
        <p:spPr/>
        <p:txBody>
          <a:bodyPr>
            <a:normAutofit/>
          </a:bodyPr>
          <a:lstStyle/>
          <a:p>
            <a:r>
              <a:rPr lang="en-US" b="0" i="0" dirty="0">
                <a:solidFill>
                  <a:srgbClr val="222222"/>
                </a:solidFill>
                <a:effectLst/>
                <a:latin typeface="Source Sans Pro" panose="020B0503030403020204" pitchFamily="34" charset="0"/>
              </a:rPr>
              <a:t>SCRUM is an agile development method which concentrates specifically on how to manage tasks within a team-based development environment. </a:t>
            </a:r>
          </a:p>
          <a:p>
            <a:r>
              <a:rPr lang="en-US" b="0" i="0" dirty="0">
                <a:solidFill>
                  <a:srgbClr val="222222"/>
                </a:solidFill>
                <a:effectLst/>
                <a:latin typeface="Source Sans Pro" panose="020B0503030403020204" pitchFamily="34" charset="0"/>
              </a:rPr>
              <a:t>Scrum believes in empowering the development team and advocates working in small teams (say- 7 to 9 members). </a:t>
            </a:r>
          </a:p>
          <a:p>
            <a:pPr algn="just"/>
            <a:endParaRPr lang="en-US" b="0" i="0" dirty="0">
              <a:solidFill>
                <a:srgbClr val="333333"/>
              </a:solidFill>
              <a:effectLst/>
              <a:latin typeface="inter-regular"/>
            </a:endParaRPr>
          </a:p>
          <a:p>
            <a:endParaRPr lang="en-IN" dirty="0"/>
          </a:p>
        </p:txBody>
      </p:sp>
    </p:spTree>
    <p:extLst>
      <p:ext uri="{BB962C8B-B14F-4D97-AF65-F5344CB8AC3E}">
        <p14:creationId xmlns:p14="http://schemas.microsoft.com/office/powerpoint/2010/main" val="33025607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B8C62-3240-0655-284F-6780B4DB404B}"/>
              </a:ext>
            </a:extLst>
          </p:cNvPr>
          <p:cNvSpPr>
            <a:spLocks noGrp="1"/>
          </p:cNvSpPr>
          <p:nvPr>
            <p:ph type="title"/>
          </p:nvPr>
        </p:nvSpPr>
        <p:spPr/>
        <p:txBody>
          <a:bodyPr/>
          <a:lstStyle/>
          <a:p>
            <a:r>
              <a:rPr lang="en-US" b="1" i="0" dirty="0">
                <a:effectLst/>
                <a:latin typeface="var(--font-family-heading-lesson-markdown)"/>
              </a:rPr>
              <a:t>Factors in choosing a software process</a:t>
            </a:r>
            <a:br>
              <a:rPr lang="en-US" b="1" i="0" dirty="0">
                <a:effectLst/>
                <a:latin typeface="var(--font-family-heading-lesson-markdown)"/>
              </a:rPr>
            </a:br>
            <a:endParaRPr lang="en-IN" dirty="0"/>
          </a:p>
        </p:txBody>
      </p:sp>
      <p:sp>
        <p:nvSpPr>
          <p:cNvPr id="3" name="Content Placeholder 2">
            <a:extLst>
              <a:ext uri="{FF2B5EF4-FFF2-40B4-BE49-F238E27FC236}">
                <a16:creationId xmlns:a16="http://schemas.microsoft.com/office/drawing/2014/main" id="{C0D752E0-04E1-C445-0704-DC173DA836F8}"/>
              </a:ext>
            </a:extLst>
          </p:cNvPr>
          <p:cNvSpPr>
            <a:spLocks noGrp="1"/>
          </p:cNvSpPr>
          <p:nvPr>
            <p:ph idx="1"/>
          </p:nvPr>
        </p:nvSpPr>
        <p:spPr/>
        <p:txBody>
          <a:bodyPr/>
          <a:lstStyle/>
          <a:p>
            <a:pPr algn="l">
              <a:spcBef>
                <a:spcPts val="2400"/>
              </a:spcBef>
              <a:spcAft>
                <a:spcPts val="450"/>
              </a:spcAft>
            </a:pPr>
            <a:r>
              <a:rPr lang="en-US" b="1" i="0" dirty="0">
                <a:effectLst/>
                <a:latin typeface="var(--font-family-heading-lesson-markdown)"/>
              </a:rPr>
              <a:t>Project requirements</a:t>
            </a:r>
          </a:p>
          <a:p>
            <a:pPr algn="l"/>
            <a:r>
              <a:rPr lang="en-US" b="0" i="0" dirty="0">
                <a:solidFill>
                  <a:srgbClr val="374151"/>
                </a:solidFill>
                <a:effectLst/>
                <a:latin typeface="Helvetica Neue"/>
              </a:rPr>
              <a:t>Before you choose a model, take some time to go through the project requirements and clarify them alongside your organization’s or team’s expectations. </a:t>
            </a:r>
          </a:p>
          <a:p>
            <a:pPr algn="l"/>
            <a:r>
              <a:rPr lang="en-US" b="0" i="0" dirty="0">
                <a:solidFill>
                  <a:srgbClr val="374151"/>
                </a:solidFill>
                <a:effectLst/>
                <a:latin typeface="Helvetica Neue"/>
              </a:rPr>
              <a:t>Will the user need to specify requirements in detail after each iterative session? </a:t>
            </a:r>
          </a:p>
          <a:p>
            <a:pPr algn="l"/>
            <a:r>
              <a:rPr lang="en-US" b="0" i="0" dirty="0">
                <a:solidFill>
                  <a:srgbClr val="374151"/>
                </a:solidFill>
                <a:effectLst/>
                <a:latin typeface="Helvetica Neue"/>
              </a:rPr>
              <a:t>Will the requirements </a:t>
            </a:r>
            <a:r>
              <a:rPr lang="en-US" b="0" i="1" dirty="0">
                <a:solidFill>
                  <a:srgbClr val="374151"/>
                </a:solidFill>
                <a:effectLst/>
                <a:latin typeface="Helvetica Neue"/>
              </a:rPr>
              <a:t>change</a:t>
            </a:r>
            <a:r>
              <a:rPr lang="en-US" b="0" i="0" dirty="0">
                <a:solidFill>
                  <a:srgbClr val="374151"/>
                </a:solidFill>
                <a:effectLst/>
                <a:latin typeface="Helvetica Neue"/>
              </a:rPr>
              <a:t> during the development process?</a:t>
            </a:r>
          </a:p>
          <a:p>
            <a:endParaRPr lang="en-IN" dirty="0"/>
          </a:p>
        </p:txBody>
      </p:sp>
    </p:spTree>
    <p:extLst>
      <p:ext uri="{BB962C8B-B14F-4D97-AF65-F5344CB8AC3E}">
        <p14:creationId xmlns:p14="http://schemas.microsoft.com/office/powerpoint/2010/main" val="123465646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5A8D1F-5425-7413-2B51-2E16A5DF6A54}"/>
              </a:ext>
            </a:extLst>
          </p:cNvPr>
          <p:cNvSpPr>
            <a:spLocks noGrp="1"/>
          </p:cNvSpPr>
          <p:nvPr>
            <p:ph idx="1"/>
          </p:nvPr>
        </p:nvSpPr>
        <p:spPr>
          <a:xfrm>
            <a:off x="838200" y="840260"/>
            <a:ext cx="10515600" cy="5741772"/>
          </a:xfrm>
        </p:spPr>
        <p:txBody>
          <a:bodyPr>
            <a:normAutofit/>
          </a:bodyPr>
          <a:lstStyle/>
          <a:p>
            <a:pPr algn="just"/>
            <a:r>
              <a:rPr lang="en-US" b="0" i="0" dirty="0">
                <a:solidFill>
                  <a:srgbClr val="333333"/>
                </a:solidFill>
                <a:effectLst/>
                <a:latin typeface="inter-regular"/>
              </a:rPr>
              <a:t>There are three roles in it, and their responsibilities are:</a:t>
            </a:r>
          </a:p>
          <a:p>
            <a:pPr algn="just">
              <a:buFont typeface="Arial" panose="020B0604020202020204" pitchFamily="34" charset="0"/>
              <a:buChar char="•"/>
            </a:pPr>
            <a:r>
              <a:rPr lang="en-US" b="1" i="0" dirty="0">
                <a:solidFill>
                  <a:srgbClr val="000000"/>
                </a:solidFill>
                <a:effectLst/>
                <a:latin typeface="inter-bold"/>
              </a:rPr>
              <a:t>Scrum Master:</a:t>
            </a:r>
            <a:r>
              <a:rPr lang="en-US" b="0" i="0" dirty="0">
                <a:solidFill>
                  <a:srgbClr val="000000"/>
                </a:solidFill>
                <a:effectLst/>
                <a:latin typeface="inter-regular"/>
              </a:rPr>
              <a:t> The scrum can set up the master team, arrange the meeting and remove obstacles for the process</a:t>
            </a:r>
          </a:p>
          <a:p>
            <a:pPr algn="just">
              <a:buFont typeface="Arial" panose="020B0604020202020204" pitchFamily="34" charset="0"/>
              <a:buChar char="•"/>
            </a:pPr>
            <a:r>
              <a:rPr lang="en-US" b="1" i="0" dirty="0">
                <a:solidFill>
                  <a:srgbClr val="000000"/>
                </a:solidFill>
                <a:effectLst/>
                <a:latin typeface="inter-bold"/>
              </a:rPr>
              <a:t>Product owner:</a:t>
            </a:r>
            <a:r>
              <a:rPr lang="en-US" b="0" i="0" dirty="0">
                <a:solidFill>
                  <a:srgbClr val="000000"/>
                </a:solidFill>
                <a:effectLst/>
                <a:latin typeface="inter-regular"/>
              </a:rPr>
              <a:t> The product owner makes the product backlog, prioritizes the delay and is responsible for the distribution of functionality on each repetition.</a:t>
            </a:r>
          </a:p>
          <a:p>
            <a:pPr algn="just">
              <a:buFont typeface="Arial" panose="020B0604020202020204" pitchFamily="34" charset="0"/>
              <a:buChar char="•"/>
            </a:pPr>
            <a:r>
              <a:rPr lang="en-US" b="0" i="0" dirty="0">
                <a:solidFill>
                  <a:srgbClr val="4D5156"/>
                </a:solidFill>
                <a:effectLst/>
                <a:latin typeface="Roboto" panose="02000000000000000000" pitchFamily="2" charset="0"/>
              </a:rPr>
              <a:t> A Product Owner is part of the scrum team. The key responsibilities of a Product Owner are to define user stories and create a product backlog. The Product Owner is the primary point of contact on behalf of the customer to identify the product requirements for the development team.</a:t>
            </a:r>
            <a:endParaRPr lang="en-US" b="0" i="0" dirty="0">
              <a:solidFill>
                <a:srgbClr val="000000"/>
              </a:solidFill>
              <a:effectLst/>
              <a:latin typeface="inter-regular"/>
            </a:endParaRPr>
          </a:p>
          <a:p>
            <a:pPr algn="just">
              <a:buFont typeface="Arial" panose="020B0604020202020204" pitchFamily="34" charset="0"/>
              <a:buChar char="•"/>
            </a:pPr>
            <a:r>
              <a:rPr lang="en-US" b="1" i="0" dirty="0">
                <a:solidFill>
                  <a:srgbClr val="000000"/>
                </a:solidFill>
                <a:effectLst/>
                <a:latin typeface="inter-bold"/>
              </a:rPr>
              <a:t>Scrum Team:</a:t>
            </a:r>
            <a:r>
              <a:rPr lang="en-US" b="0" i="0" dirty="0">
                <a:solidFill>
                  <a:srgbClr val="000000"/>
                </a:solidFill>
                <a:effectLst/>
                <a:latin typeface="inter-regular"/>
              </a:rPr>
              <a:t> The team manages its work and organizes the work to complete the sprint or cycle.</a:t>
            </a:r>
          </a:p>
          <a:p>
            <a:endParaRPr lang="en-IN" dirty="0"/>
          </a:p>
        </p:txBody>
      </p:sp>
    </p:spTree>
    <p:extLst>
      <p:ext uri="{BB962C8B-B14F-4D97-AF65-F5344CB8AC3E}">
        <p14:creationId xmlns:p14="http://schemas.microsoft.com/office/powerpoint/2010/main" val="339360821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82607-AA01-885A-2FA6-E76471AE800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420C8CC-85B1-FC98-1CE9-A850A0557781}"/>
              </a:ext>
            </a:extLst>
          </p:cNvPr>
          <p:cNvSpPr>
            <a:spLocks noGrp="1"/>
          </p:cNvSpPr>
          <p:nvPr>
            <p:ph idx="1"/>
          </p:nvPr>
        </p:nvSpPr>
        <p:spPr/>
        <p:txBody>
          <a:bodyPr/>
          <a:lstStyle/>
          <a:p>
            <a:pPr algn="l"/>
            <a:r>
              <a:rPr lang="en-US" b="1" i="0" dirty="0">
                <a:solidFill>
                  <a:srgbClr val="222222"/>
                </a:solidFill>
                <a:effectLst/>
                <a:latin typeface="Source Sans Pro" panose="020B0503030403020204" pitchFamily="34" charset="0"/>
              </a:rPr>
              <a:t>Product Backlog</a:t>
            </a:r>
          </a:p>
          <a:p>
            <a:pPr algn="l"/>
            <a:r>
              <a:rPr lang="en-US" b="0" i="0" dirty="0">
                <a:solidFill>
                  <a:srgbClr val="222222"/>
                </a:solidFill>
                <a:effectLst/>
                <a:latin typeface="Source Sans Pro" panose="020B0503030403020204" pitchFamily="34" charset="0"/>
              </a:rPr>
              <a:t>This is a repository where requirements are tracked with details on the no of requirements(user stories) to be completed for each release. </a:t>
            </a:r>
          </a:p>
          <a:p>
            <a:pPr algn="l"/>
            <a:r>
              <a:rPr lang="en-US" b="0" i="0" dirty="0">
                <a:solidFill>
                  <a:srgbClr val="222222"/>
                </a:solidFill>
                <a:effectLst/>
                <a:latin typeface="Source Sans Pro" panose="020B0503030403020204" pitchFamily="34" charset="0"/>
              </a:rPr>
              <a:t>It should be maintained and prioritized by Product Owner, and it should be distributed to the scrum team. </a:t>
            </a:r>
          </a:p>
          <a:p>
            <a:pPr algn="l"/>
            <a:r>
              <a:rPr lang="en-US" b="0" i="0" dirty="0">
                <a:solidFill>
                  <a:srgbClr val="222222"/>
                </a:solidFill>
                <a:effectLst/>
                <a:latin typeface="Source Sans Pro" panose="020B0503030403020204" pitchFamily="34" charset="0"/>
              </a:rPr>
              <a:t>Team can also request for a new requirement addition or modification or deletion</a:t>
            </a:r>
          </a:p>
          <a:p>
            <a:endParaRPr lang="en-IN" dirty="0"/>
          </a:p>
        </p:txBody>
      </p:sp>
    </p:spTree>
    <p:extLst>
      <p:ext uri="{BB962C8B-B14F-4D97-AF65-F5344CB8AC3E}">
        <p14:creationId xmlns:p14="http://schemas.microsoft.com/office/powerpoint/2010/main" val="269356682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36DE7-4C6B-A184-FD87-B52BD38056B2}"/>
              </a:ext>
            </a:extLst>
          </p:cNvPr>
          <p:cNvSpPr>
            <a:spLocks noGrp="1"/>
          </p:cNvSpPr>
          <p:nvPr>
            <p:ph type="title"/>
          </p:nvPr>
        </p:nvSpPr>
        <p:spPr/>
        <p:txBody>
          <a:bodyPr>
            <a:normAutofit/>
          </a:bodyPr>
          <a:lstStyle/>
          <a:p>
            <a:r>
              <a:rPr lang="en-US" sz="3200" b="0" i="0" dirty="0">
                <a:solidFill>
                  <a:srgbClr val="4D5156"/>
                </a:solidFill>
                <a:effectLst/>
                <a:latin typeface="Roboto" panose="02000000000000000000" pitchFamily="2" charset="0"/>
              </a:rPr>
              <a:t>What is the difference between Sprint and scrum?</a:t>
            </a:r>
            <a:endParaRPr lang="en-IN" sz="3200" dirty="0"/>
          </a:p>
        </p:txBody>
      </p:sp>
      <p:sp>
        <p:nvSpPr>
          <p:cNvPr id="3" name="Content Placeholder 2">
            <a:extLst>
              <a:ext uri="{FF2B5EF4-FFF2-40B4-BE49-F238E27FC236}">
                <a16:creationId xmlns:a16="http://schemas.microsoft.com/office/drawing/2014/main" id="{76C38BD9-A792-0C59-F79F-42604848E380}"/>
              </a:ext>
            </a:extLst>
          </p:cNvPr>
          <p:cNvSpPr>
            <a:spLocks noGrp="1"/>
          </p:cNvSpPr>
          <p:nvPr>
            <p:ph idx="1"/>
          </p:nvPr>
        </p:nvSpPr>
        <p:spPr/>
        <p:txBody>
          <a:bodyPr/>
          <a:lstStyle/>
          <a:p>
            <a:r>
              <a:rPr lang="en-US" b="0" i="0" dirty="0">
                <a:solidFill>
                  <a:srgbClr val="4D5156"/>
                </a:solidFill>
                <a:effectLst/>
                <a:latin typeface="Roboto" panose="02000000000000000000" pitchFamily="2" charset="0"/>
              </a:rPr>
              <a:t>Scrum is a framework often used in Agile methodology, and a Sprint is part of Scrum’s framework structure.</a:t>
            </a:r>
          </a:p>
          <a:p>
            <a:r>
              <a:rPr lang="en-US" b="0" i="0" dirty="0">
                <a:solidFill>
                  <a:srgbClr val="4D5156"/>
                </a:solidFill>
                <a:effectLst/>
                <a:latin typeface="Roboto" panose="02000000000000000000" pitchFamily="2" charset="0"/>
              </a:rPr>
              <a:t> Scrum gives meetings, tools, and roles, while a Sprint is a defined period for creating a feature.</a:t>
            </a:r>
          </a:p>
          <a:p>
            <a:endParaRPr lang="en-IN" dirty="0"/>
          </a:p>
        </p:txBody>
      </p:sp>
    </p:spTree>
    <p:extLst>
      <p:ext uri="{BB962C8B-B14F-4D97-AF65-F5344CB8AC3E}">
        <p14:creationId xmlns:p14="http://schemas.microsoft.com/office/powerpoint/2010/main" val="262975170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18B95-4A57-E348-7306-8CF90391AF8D}"/>
              </a:ext>
            </a:extLst>
          </p:cNvPr>
          <p:cNvSpPr>
            <a:spLocks noGrp="1"/>
          </p:cNvSpPr>
          <p:nvPr>
            <p:ph type="title"/>
          </p:nvPr>
        </p:nvSpPr>
        <p:spPr/>
        <p:txBody>
          <a:bodyPr/>
          <a:lstStyle/>
          <a:p>
            <a:endParaRPr lang="en-IN"/>
          </a:p>
        </p:txBody>
      </p:sp>
      <p:pic>
        <p:nvPicPr>
          <p:cNvPr id="2050" name="Picture 2" descr="Scrum Method">
            <a:extLst>
              <a:ext uri="{FF2B5EF4-FFF2-40B4-BE49-F238E27FC236}">
                <a16:creationId xmlns:a16="http://schemas.microsoft.com/office/drawing/2014/main" id="{C542A831-35D4-D9DF-798B-94DC9971FD6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429000" y="2629694"/>
            <a:ext cx="5334000" cy="2743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989649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4B44D-CE43-20FC-BC48-AC3F8AC23A82}"/>
              </a:ext>
            </a:extLst>
          </p:cNvPr>
          <p:cNvSpPr>
            <a:spLocks noGrp="1"/>
          </p:cNvSpPr>
          <p:nvPr>
            <p:ph type="title"/>
          </p:nvPr>
        </p:nvSpPr>
        <p:spPr/>
        <p:txBody>
          <a:bodyPr/>
          <a:lstStyle/>
          <a:p>
            <a:endParaRPr lang="en-IN"/>
          </a:p>
        </p:txBody>
      </p:sp>
      <p:pic>
        <p:nvPicPr>
          <p:cNvPr id="1026" name="Picture 2" descr="Scrum Process">
            <a:extLst>
              <a:ext uri="{FF2B5EF4-FFF2-40B4-BE49-F238E27FC236}">
                <a16:creationId xmlns:a16="http://schemas.microsoft.com/office/drawing/2014/main" id="{BED2587F-E395-0731-7613-959115E11C8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76575" y="1891506"/>
            <a:ext cx="6038850" cy="4219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906000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77CB9-9823-0BD8-312E-82397B14DFE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1BDFA65-E03E-87E6-3679-24F6FBDD681B}"/>
              </a:ext>
            </a:extLst>
          </p:cNvPr>
          <p:cNvSpPr>
            <a:spLocks noGrp="1"/>
          </p:cNvSpPr>
          <p:nvPr>
            <p:ph idx="1"/>
          </p:nvPr>
        </p:nvSpPr>
        <p:spPr/>
        <p:txBody>
          <a:bodyPr>
            <a:normAutofit fontScale="92500"/>
          </a:bodyPr>
          <a:lstStyle/>
          <a:p>
            <a:pPr algn="l"/>
            <a:r>
              <a:rPr lang="en-US" b="1" i="0" dirty="0">
                <a:solidFill>
                  <a:srgbClr val="000000"/>
                </a:solidFill>
                <a:effectLst/>
                <a:latin typeface="ForoSans-Light"/>
              </a:rPr>
              <a:t>Scrum </a:t>
            </a:r>
            <a:r>
              <a:rPr lang="en-US" b="0" i="0" dirty="0">
                <a:solidFill>
                  <a:srgbClr val="000000"/>
                </a:solidFill>
                <a:effectLst/>
                <a:latin typeface="ForoSans-Light"/>
              </a:rPr>
              <a:t>is a hands-on system consisting of simple interlocking steps and components:</a:t>
            </a:r>
          </a:p>
          <a:p>
            <a:pPr algn="l">
              <a:buFont typeface="Arial" panose="020B0604020202020204" pitchFamily="34" charset="0"/>
              <a:buChar char="•"/>
            </a:pPr>
            <a:r>
              <a:rPr lang="en-US" b="0" i="0" dirty="0">
                <a:solidFill>
                  <a:srgbClr val="000000"/>
                </a:solidFill>
                <a:effectLst/>
                <a:latin typeface="ForoSans-Light"/>
              </a:rPr>
              <a:t>A product owner makes a prioritized wish list known as a product backlog.</a:t>
            </a:r>
          </a:p>
          <a:p>
            <a:pPr algn="l">
              <a:buFont typeface="Arial" panose="020B0604020202020204" pitchFamily="34" charset="0"/>
              <a:buChar char="•"/>
            </a:pPr>
            <a:r>
              <a:rPr lang="en-US" b="0" i="0" dirty="0">
                <a:solidFill>
                  <a:srgbClr val="000000"/>
                </a:solidFill>
                <a:effectLst/>
                <a:latin typeface="ForoSans-Light"/>
              </a:rPr>
              <a:t>The </a:t>
            </a:r>
            <a:r>
              <a:rPr lang="en-US" b="0" i="1" dirty="0">
                <a:solidFill>
                  <a:srgbClr val="000000"/>
                </a:solidFill>
                <a:effectLst/>
                <a:latin typeface="ForoSans-Light"/>
              </a:rPr>
              <a:t>scrum team</a:t>
            </a:r>
            <a:r>
              <a:rPr lang="en-US" b="0" i="0" dirty="0">
                <a:solidFill>
                  <a:srgbClr val="000000"/>
                </a:solidFill>
                <a:effectLst/>
                <a:latin typeface="ForoSans-Light"/>
              </a:rPr>
              <a:t> takes one small piece of the top of the wish list called a </a:t>
            </a:r>
            <a:r>
              <a:rPr lang="en-US" b="0" i="1" dirty="0">
                <a:solidFill>
                  <a:srgbClr val="000000"/>
                </a:solidFill>
                <a:effectLst/>
                <a:latin typeface="ForoSans-Light"/>
              </a:rPr>
              <a:t>sprint backlog</a:t>
            </a:r>
            <a:r>
              <a:rPr lang="en-US" b="0" i="0" dirty="0">
                <a:solidFill>
                  <a:srgbClr val="000000"/>
                </a:solidFill>
                <a:effectLst/>
                <a:latin typeface="ForoSans-Light"/>
              </a:rPr>
              <a:t> and plans to implement it.</a:t>
            </a:r>
          </a:p>
          <a:p>
            <a:pPr algn="l">
              <a:buFont typeface="Arial" panose="020B0604020202020204" pitchFamily="34" charset="0"/>
              <a:buChar char="•"/>
            </a:pPr>
            <a:r>
              <a:rPr lang="en-US" b="0" i="0" dirty="0">
                <a:solidFill>
                  <a:srgbClr val="000000"/>
                </a:solidFill>
                <a:effectLst/>
                <a:latin typeface="ForoSans-Light"/>
              </a:rPr>
              <a:t>The team completes their sprint backlog task in a </a:t>
            </a:r>
            <a:r>
              <a:rPr lang="en-US" b="0" i="1" dirty="0">
                <a:solidFill>
                  <a:srgbClr val="000000"/>
                </a:solidFill>
                <a:effectLst/>
                <a:latin typeface="ForoSans-Light"/>
              </a:rPr>
              <a:t>sprint</a:t>
            </a:r>
            <a:r>
              <a:rPr lang="en-US" b="0" i="0" dirty="0">
                <a:solidFill>
                  <a:srgbClr val="000000"/>
                </a:solidFill>
                <a:effectLst/>
                <a:latin typeface="ForoSans-Light"/>
              </a:rPr>
              <a:t> (a 2-4 week period). They assess progress in a meeting called a </a:t>
            </a:r>
            <a:r>
              <a:rPr lang="en-US" b="0" i="1" dirty="0">
                <a:solidFill>
                  <a:srgbClr val="000000"/>
                </a:solidFill>
                <a:effectLst/>
                <a:latin typeface="ForoSans-Light"/>
              </a:rPr>
              <a:t>daily scrum.</a:t>
            </a:r>
            <a:endParaRPr lang="en-US" b="0" i="0" dirty="0">
              <a:solidFill>
                <a:srgbClr val="000000"/>
              </a:solidFill>
              <a:effectLst/>
              <a:latin typeface="ForoSans-Light"/>
            </a:endParaRPr>
          </a:p>
          <a:p>
            <a:pPr algn="l">
              <a:buFont typeface="Arial" panose="020B0604020202020204" pitchFamily="34" charset="0"/>
              <a:buChar char="•"/>
            </a:pPr>
            <a:r>
              <a:rPr lang="en-US" b="0" i="0" dirty="0">
                <a:solidFill>
                  <a:srgbClr val="000000"/>
                </a:solidFill>
                <a:effectLst/>
                <a:latin typeface="ForoSans-Light"/>
              </a:rPr>
              <a:t>The </a:t>
            </a:r>
            <a:r>
              <a:rPr lang="en-US" b="0" i="1" dirty="0">
                <a:solidFill>
                  <a:srgbClr val="000000"/>
                </a:solidFill>
                <a:effectLst/>
                <a:latin typeface="ForoSans-Light"/>
              </a:rPr>
              <a:t>ScrumMaster</a:t>
            </a:r>
            <a:r>
              <a:rPr lang="en-US" b="0" i="0" dirty="0">
                <a:solidFill>
                  <a:srgbClr val="000000"/>
                </a:solidFill>
                <a:effectLst/>
                <a:latin typeface="ForoSans-Light"/>
              </a:rPr>
              <a:t> keeps the team focused on the goal.</a:t>
            </a:r>
          </a:p>
          <a:p>
            <a:pPr algn="l">
              <a:buFont typeface="Arial" panose="020B0604020202020204" pitchFamily="34" charset="0"/>
              <a:buChar char="•"/>
            </a:pPr>
            <a:r>
              <a:rPr lang="en-US" b="0" i="0" dirty="0">
                <a:solidFill>
                  <a:srgbClr val="000000"/>
                </a:solidFill>
                <a:effectLst/>
                <a:latin typeface="ForoSans-Light"/>
              </a:rPr>
              <a:t>At the sprint’s end, the work is ready to ship or show. The team closes the sprint with a review, then starts a new sprint.</a:t>
            </a:r>
          </a:p>
          <a:p>
            <a:endParaRPr lang="en-IN" dirty="0"/>
          </a:p>
        </p:txBody>
      </p:sp>
    </p:spTree>
    <p:extLst>
      <p:ext uri="{BB962C8B-B14F-4D97-AF65-F5344CB8AC3E}">
        <p14:creationId xmlns:p14="http://schemas.microsoft.com/office/powerpoint/2010/main" val="322614999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9F290C0-6215-37B3-FA02-FE5606B02E4F}"/>
              </a:ext>
            </a:extLst>
          </p:cNvPr>
          <p:cNvSpPr>
            <a:spLocks noGrp="1"/>
          </p:cNvSpPr>
          <p:nvPr>
            <p:ph idx="1"/>
          </p:nvPr>
        </p:nvSpPr>
        <p:spPr>
          <a:xfrm>
            <a:off x="838200" y="247135"/>
            <a:ext cx="10515600" cy="5938066"/>
          </a:xfrm>
        </p:spPr>
        <p:txBody>
          <a:bodyPr>
            <a:normAutofit fontScale="92500" lnSpcReduction="20000"/>
          </a:bodyPr>
          <a:lstStyle/>
          <a:p>
            <a:pPr algn="l"/>
            <a:r>
              <a:rPr lang="en-US" b="1" i="0" dirty="0">
                <a:solidFill>
                  <a:srgbClr val="363636"/>
                </a:solidFill>
                <a:effectLst/>
                <a:latin typeface="Nunito" pitchFamily="2" charset="0"/>
              </a:rPr>
              <a:t>How Does Scrum Work?</a:t>
            </a:r>
          </a:p>
          <a:p>
            <a:pPr algn="l"/>
            <a:r>
              <a:rPr lang="en-US" b="0" i="0" dirty="0">
                <a:solidFill>
                  <a:srgbClr val="363636"/>
                </a:solidFill>
                <a:effectLst/>
                <a:latin typeface="Nunito" pitchFamily="2" charset="0"/>
              </a:rPr>
              <a:t>The work in scrum occurs in events:</a:t>
            </a:r>
          </a:p>
          <a:p>
            <a:pPr algn="l">
              <a:buFont typeface="Arial" panose="020B0604020202020204" pitchFamily="34" charset="0"/>
              <a:buChar char="•"/>
            </a:pPr>
            <a:r>
              <a:rPr lang="en-US" b="1" i="0" dirty="0">
                <a:solidFill>
                  <a:srgbClr val="363636"/>
                </a:solidFill>
                <a:effectLst/>
                <a:latin typeface="Nunito" pitchFamily="2" charset="0"/>
              </a:rPr>
              <a:t>The Sprint</a:t>
            </a:r>
            <a:r>
              <a:rPr lang="en-US" b="0" i="0" dirty="0">
                <a:solidFill>
                  <a:srgbClr val="363636"/>
                </a:solidFill>
                <a:effectLst/>
                <a:latin typeface="Nunito" pitchFamily="2" charset="0"/>
              </a:rPr>
              <a:t>: the short cycle in which every work occurs. This can take up to a month, with preference given to the shortest length.</a:t>
            </a:r>
          </a:p>
          <a:p>
            <a:pPr algn="l">
              <a:buFont typeface="Arial" panose="020B0604020202020204" pitchFamily="34" charset="0"/>
              <a:buChar char="•"/>
            </a:pPr>
            <a:r>
              <a:rPr lang="en-US" b="1" i="0" dirty="0">
                <a:solidFill>
                  <a:srgbClr val="363636"/>
                </a:solidFill>
                <a:effectLst/>
                <a:latin typeface="Nunito" pitchFamily="2" charset="0"/>
              </a:rPr>
              <a:t>Sprint Planning</a:t>
            </a:r>
            <a:r>
              <a:rPr lang="en-US" b="0" i="0" dirty="0">
                <a:solidFill>
                  <a:srgbClr val="363636"/>
                </a:solidFill>
                <a:effectLst/>
                <a:latin typeface="Nunito" pitchFamily="2" charset="0"/>
              </a:rPr>
              <a:t>: the event that starts the Sprint. This consists of a meeting where the team decides how to add value to the customers, the amount of work that can be done, and how it will be done.</a:t>
            </a:r>
          </a:p>
          <a:p>
            <a:pPr algn="l">
              <a:buFont typeface="Arial" panose="020B0604020202020204" pitchFamily="34" charset="0"/>
              <a:buChar char="•"/>
            </a:pPr>
            <a:r>
              <a:rPr lang="en-US" b="1" i="0" dirty="0">
                <a:solidFill>
                  <a:srgbClr val="363636"/>
                </a:solidFill>
                <a:effectLst/>
                <a:latin typeface="Nunito" pitchFamily="2" charset="0"/>
              </a:rPr>
              <a:t>Daily Scrum</a:t>
            </a:r>
            <a:r>
              <a:rPr lang="en-US" b="0" i="0" dirty="0">
                <a:solidFill>
                  <a:srgbClr val="363636"/>
                </a:solidFill>
                <a:effectLst/>
                <a:latin typeface="Nunito" pitchFamily="2" charset="0"/>
              </a:rPr>
              <a:t>: a fifteen-minute meeting at the start of each day in which the developers talk about progress toward the goal of the sprint, making adjustments as necessary.</a:t>
            </a:r>
          </a:p>
          <a:p>
            <a:pPr algn="l">
              <a:buFont typeface="Arial" panose="020B0604020202020204" pitchFamily="34" charset="0"/>
              <a:buChar char="•"/>
            </a:pPr>
            <a:r>
              <a:rPr lang="en-US" b="1" i="0" dirty="0">
                <a:solidFill>
                  <a:srgbClr val="363636"/>
                </a:solidFill>
                <a:effectLst/>
                <a:latin typeface="Nunito" pitchFamily="2" charset="0"/>
              </a:rPr>
              <a:t>Sprint Review</a:t>
            </a:r>
            <a:r>
              <a:rPr lang="en-US" b="0" i="0" dirty="0">
                <a:solidFill>
                  <a:srgbClr val="363636"/>
                </a:solidFill>
                <a:effectLst/>
                <a:latin typeface="Nunito" pitchFamily="2" charset="0"/>
              </a:rPr>
              <a:t>: a meeting that occurs at the end of each Sprint in which the team presents to stakeholders the results accomplished during the Sprint.</a:t>
            </a:r>
          </a:p>
          <a:p>
            <a:pPr algn="l">
              <a:buFont typeface="Arial" panose="020B0604020202020204" pitchFamily="34" charset="0"/>
              <a:buChar char="•"/>
            </a:pPr>
            <a:r>
              <a:rPr lang="en-US" b="1" i="0" dirty="0">
                <a:solidFill>
                  <a:srgbClr val="363636"/>
                </a:solidFill>
                <a:effectLst/>
                <a:latin typeface="Nunito" pitchFamily="2" charset="0"/>
              </a:rPr>
              <a:t>Sprint Retrospective</a:t>
            </a:r>
            <a:r>
              <a:rPr lang="en-US" b="0" i="0" dirty="0">
                <a:solidFill>
                  <a:srgbClr val="363636"/>
                </a:solidFill>
                <a:effectLst/>
                <a:latin typeface="Nunito" pitchFamily="2" charset="0"/>
              </a:rPr>
              <a:t>: represents the end of the Sprint. It's an opportunity for the team to reflect upon the Sprint and how well it went and decide which changes could be made to improve the team's work.</a:t>
            </a:r>
          </a:p>
          <a:p>
            <a:endParaRPr lang="en-IN" dirty="0"/>
          </a:p>
        </p:txBody>
      </p:sp>
    </p:spTree>
    <p:extLst>
      <p:ext uri="{BB962C8B-B14F-4D97-AF65-F5344CB8AC3E}">
        <p14:creationId xmlns:p14="http://schemas.microsoft.com/office/powerpoint/2010/main" val="228733364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C131480-2E4A-592C-572B-6FBB5E0E1E88}"/>
              </a:ext>
            </a:extLst>
          </p:cNvPr>
          <p:cNvSpPr>
            <a:spLocks noGrp="1"/>
          </p:cNvSpPr>
          <p:nvPr>
            <p:ph idx="1"/>
          </p:nvPr>
        </p:nvSpPr>
        <p:spPr/>
        <p:txBody>
          <a:bodyPr>
            <a:normAutofit lnSpcReduction="10000"/>
          </a:bodyPr>
          <a:lstStyle/>
          <a:p>
            <a:r>
              <a:rPr lang="en-US" b="0" i="0" dirty="0">
                <a:solidFill>
                  <a:srgbClr val="000000"/>
                </a:solidFill>
                <a:effectLst/>
                <a:latin typeface="ForoSans-Light"/>
              </a:rPr>
              <a:t>Here’s an example of how Scrum works:</a:t>
            </a:r>
          </a:p>
          <a:p>
            <a:r>
              <a:rPr lang="en-US" b="0" i="0" dirty="0">
                <a:solidFill>
                  <a:srgbClr val="000000"/>
                </a:solidFill>
                <a:effectLst/>
                <a:latin typeface="ForoSans-Light"/>
              </a:rPr>
              <a:t> Bill meets with a customer to discuss her company’s needs. Those needs are the product backlog. </a:t>
            </a:r>
          </a:p>
          <a:p>
            <a:r>
              <a:rPr lang="en-US" b="0" i="0" dirty="0">
                <a:solidFill>
                  <a:srgbClr val="000000"/>
                </a:solidFill>
                <a:effectLst/>
                <a:latin typeface="ForoSans-Light"/>
              </a:rPr>
              <a:t>Bill chooses the most important tasks to work on in the next two weeks. </a:t>
            </a:r>
          </a:p>
          <a:p>
            <a:r>
              <a:rPr lang="en-US" b="0" i="0" dirty="0">
                <a:solidFill>
                  <a:srgbClr val="000000"/>
                </a:solidFill>
                <a:effectLst/>
                <a:latin typeface="ForoSans-Light"/>
              </a:rPr>
              <a:t>His team meets in a daily scrum to target work for the day ahead and address roadblocks. </a:t>
            </a:r>
          </a:p>
          <a:p>
            <a:r>
              <a:rPr lang="en-US" b="0" i="0" dirty="0">
                <a:solidFill>
                  <a:srgbClr val="000000"/>
                </a:solidFill>
                <a:effectLst/>
                <a:latin typeface="ForoSans-Light"/>
              </a:rPr>
              <a:t>At the end of the sprint, Bill delivers the work, reviews the backlog, and sets the goal for the next sprint. </a:t>
            </a:r>
          </a:p>
          <a:p>
            <a:r>
              <a:rPr lang="en-US" b="0" i="0" dirty="0">
                <a:solidFill>
                  <a:srgbClr val="000000"/>
                </a:solidFill>
                <a:effectLst/>
                <a:latin typeface="ForoSans-Light"/>
              </a:rPr>
              <a:t>The cycle repeats until the software is complete.</a:t>
            </a:r>
            <a:endParaRPr lang="en-IN" dirty="0"/>
          </a:p>
        </p:txBody>
      </p:sp>
    </p:spTree>
    <p:extLst>
      <p:ext uri="{BB962C8B-B14F-4D97-AF65-F5344CB8AC3E}">
        <p14:creationId xmlns:p14="http://schemas.microsoft.com/office/powerpoint/2010/main" val="191907395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21C44-3F1A-2151-7885-8AF817E2B367}"/>
              </a:ext>
            </a:extLst>
          </p:cNvPr>
          <p:cNvSpPr>
            <a:spLocks noGrp="1"/>
          </p:cNvSpPr>
          <p:nvPr>
            <p:ph type="title"/>
          </p:nvPr>
        </p:nvSpPr>
        <p:spPr/>
        <p:txBody>
          <a:bodyPr/>
          <a:lstStyle/>
          <a:p>
            <a:pPr algn="ctr"/>
            <a:r>
              <a:rPr lang="en-IN" b="1" i="0" dirty="0">
                <a:solidFill>
                  <a:srgbClr val="222222"/>
                </a:solidFill>
                <a:effectLst/>
                <a:latin typeface="Source Sans Pro" panose="020B0503030403020204" pitchFamily="34" charset="0"/>
              </a:rPr>
              <a:t>Scrum Practices</a:t>
            </a:r>
            <a:br>
              <a:rPr lang="en-IN" b="1" i="0" dirty="0">
                <a:solidFill>
                  <a:srgbClr val="222222"/>
                </a:solidFill>
                <a:effectLst/>
                <a:latin typeface="Source Sans Pro" panose="020B0503030403020204" pitchFamily="34" charset="0"/>
              </a:rPr>
            </a:br>
            <a:endParaRPr lang="en-IN" dirty="0"/>
          </a:p>
        </p:txBody>
      </p:sp>
      <p:pic>
        <p:nvPicPr>
          <p:cNvPr id="3074" name="Picture 2" descr="Scrum Practices">
            <a:extLst>
              <a:ext uri="{FF2B5EF4-FFF2-40B4-BE49-F238E27FC236}">
                <a16:creationId xmlns:a16="http://schemas.microsoft.com/office/drawing/2014/main" id="{E9B470D0-B545-E287-3013-DBED6606182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20562" y="1631092"/>
            <a:ext cx="8872152" cy="41072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127627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5C966-86F4-2ED3-8DF1-A89322AA3ADA}"/>
              </a:ext>
            </a:extLst>
          </p:cNvPr>
          <p:cNvSpPr>
            <a:spLocks noGrp="1"/>
          </p:cNvSpPr>
          <p:nvPr>
            <p:ph type="title"/>
          </p:nvPr>
        </p:nvSpPr>
        <p:spPr/>
        <p:txBody>
          <a:bodyPr/>
          <a:lstStyle/>
          <a:p>
            <a:r>
              <a:rPr lang="en-US" b="1" i="0" dirty="0">
                <a:solidFill>
                  <a:srgbClr val="222222"/>
                </a:solidFill>
                <a:effectLst/>
                <a:latin typeface="Source Sans Pro" panose="020B0503030403020204" pitchFamily="34" charset="0"/>
              </a:rPr>
              <a:t>Process flow of Scrum Methodologies:</a:t>
            </a:r>
            <a:br>
              <a:rPr lang="en-US" b="1" i="0" dirty="0">
                <a:solidFill>
                  <a:srgbClr val="222222"/>
                </a:solidFill>
                <a:effectLst/>
                <a:latin typeface="Source Sans Pro" panose="020B0503030403020204" pitchFamily="34" charset="0"/>
              </a:rPr>
            </a:br>
            <a:endParaRPr lang="en-IN" dirty="0"/>
          </a:p>
        </p:txBody>
      </p:sp>
      <p:sp>
        <p:nvSpPr>
          <p:cNvPr id="3" name="Content Placeholder 2">
            <a:extLst>
              <a:ext uri="{FF2B5EF4-FFF2-40B4-BE49-F238E27FC236}">
                <a16:creationId xmlns:a16="http://schemas.microsoft.com/office/drawing/2014/main" id="{DD418B54-015B-2A44-AA0B-583DCE3CF7E0}"/>
              </a:ext>
            </a:extLst>
          </p:cNvPr>
          <p:cNvSpPr>
            <a:spLocks noGrp="1"/>
          </p:cNvSpPr>
          <p:nvPr>
            <p:ph idx="1"/>
          </p:nvPr>
        </p:nvSpPr>
        <p:spPr/>
        <p:txBody>
          <a:bodyPr>
            <a:normAutofit/>
          </a:bodyPr>
          <a:lstStyle/>
          <a:p>
            <a:pPr algn="l">
              <a:buFont typeface="Arial" panose="020B0604020202020204" pitchFamily="34" charset="0"/>
              <a:buChar char="•"/>
            </a:pPr>
            <a:r>
              <a:rPr lang="en-US" b="0" i="0" dirty="0">
                <a:solidFill>
                  <a:srgbClr val="222222"/>
                </a:solidFill>
                <a:effectLst/>
                <a:latin typeface="Source Sans Pro" panose="020B0503030403020204" pitchFamily="34" charset="0"/>
              </a:rPr>
              <a:t>Each iteration of a scrum is known as Sprint</a:t>
            </a:r>
          </a:p>
          <a:p>
            <a:pPr algn="l">
              <a:buFont typeface="Arial" panose="020B0604020202020204" pitchFamily="34" charset="0"/>
              <a:buChar char="•"/>
            </a:pPr>
            <a:r>
              <a:rPr lang="en-US" b="0" i="0" dirty="0">
                <a:solidFill>
                  <a:srgbClr val="222222"/>
                </a:solidFill>
                <a:effectLst/>
                <a:latin typeface="Source Sans Pro" panose="020B0503030403020204" pitchFamily="34" charset="0"/>
              </a:rPr>
              <a:t>Product backlog is a list where all details are entered to get the end-product</a:t>
            </a:r>
          </a:p>
          <a:p>
            <a:pPr algn="l">
              <a:buFont typeface="Arial" panose="020B0604020202020204" pitchFamily="34" charset="0"/>
              <a:buChar char="•"/>
            </a:pPr>
            <a:r>
              <a:rPr lang="en-US" b="0" i="0" dirty="0">
                <a:solidFill>
                  <a:srgbClr val="222222"/>
                </a:solidFill>
                <a:effectLst/>
                <a:latin typeface="Source Sans Pro" panose="020B0503030403020204" pitchFamily="34" charset="0"/>
              </a:rPr>
              <a:t>During each Sprint, top user stories of Product backlog are selected and turned into Sprint backlog</a:t>
            </a:r>
          </a:p>
          <a:p>
            <a:pPr algn="l">
              <a:buFont typeface="Arial" panose="020B0604020202020204" pitchFamily="34" charset="0"/>
              <a:buChar char="•"/>
            </a:pPr>
            <a:r>
              <a:rPr lang="en-US" b="0" i="0" dirty="0">
                <a:solidFill>
                  <a:srgbClr val="222222"/>
                </a:solidFill>
                <a:effectLst/>
                <a:latin typeface="Source Sans Pro" panose="020B0503030403020204" pitchFamily="34" charset="0"/>
              </a:rPr>
              <a:t>Team works on the defined sprint backlog</a:t>
            </a:r>
          </a:p>
          <a:p>
            <a:pPr algn="l">
              <a:buFont typeface="Arial" panose="020B0604020202020204" pitchFamily="34" charset="0"/>
              <a:buChar char="•"/>
            </a:pPr>
            <a:r>
              <a:rPr lang="en-US" b="0" i="0" dirty="0">
                <a:solidFill>
                  <a:srgbClr val="222222"/>
                </a:solidFill>
                <a:effectLst/>
                <a:latin typeface="Source Sans Pro" panose="020B0503030403020204" pitchFamily="34" charset="0"/>
              </a:rPr>
              <a:t>Team checks for the daily work</a:t>
            </a:r>
          </a:p>
          <a:p>
            <a:pPr algn="l">
              <a:buFont typeface="Arial" panose="020B0604020202020204" pitchFamily="34" charset="0"/>
              <a:buChar char="•"/>
            </a:pPr>
            <a:r>
              <a:rPr lang="en-US" b="0" i="0" dirty="0">
                <a:solidFill>
                  <a:srgbClr val="222222"/>
                </a:solidFill>
                <a:effectLst/>
                <a:latin typeface="Source Sans Pro" panose="020B0503030403020204" pitchFamily="34" charset="0"/>
              </a:rPr>
              <a:t>At the end of the sprint, team delivers product functionality</a:t>
            </a:r>
          </a:p>
          <a:p>
            <a:endParaRPr lang="en-IN" dirty="0"/>
          </a:p>
        </p:txBody>
      </p:sp>
    </p:spTree>
    <p:extLst>
      <p:ext uri="{BB962C8B-B14F-4D97-AF65-F5344CB8AC3E}">
        <p14:creationId xmlns:p14="http://schemas.microsoft.com/office/powerpoint/2010/main" val="28795627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D2E2E-DCF2-6A20-E4DD-57ECF6C2EBD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6572DB1-E90A-B3C1-34EF-576A6BDB168C}"/>
              </a:ext>
            </a:extLst>
          </p:cNvPr>
          <p:cNvSpPr>
            <a:spLocks noGrp="1"/>
          </p:cNvSpPr>
          <p:nvPr>
            <p:ph idx="1"/>
          </p:nvPr>
        </p:nvSpPr>
        <p:spPr/>
        <p:txBody>
          <a:bodyPr>
            <a:normAutofit lnSpcReduction="10000"/>
          </a:bodyPr>
          <a:lstStyle/>
          <a:p>
            <a:pPr algn="l">
              <a:spcBef>
                <a:spcPts val="2400"/>
              </a:spcBef>
              <a:spcAft>
                <a:spcPts val="450"/>
              </a:spcAft>
            </a:pPr>
            <a:r>
              <a:rPr lang="en-US" b="1" i="0" dirty="0">
                <a:effectLst/>
                <a:latin typeface="var(--font-family-heading-lesson-markdown)"/>
              </a:rPr>
              <a:t>Project size</a:t>
            </a:r>
          </a:p>
          <a:p>
            <a:pPr algn="l"/>
            <a:r>
              <a:rPr lang="en-US" b="0" i="0" dirty="0">
                <a:solidFill>
                  <a:srgbClr val="374151"/>
                </a:solidFill>
                <a:effectLst/>
                <a:latin typeface="Helvetica Neue"/>
              </a:rPr>
              <a:t>Consider the size of the project you will be working on. </a:t>
            </a:r>
          </a:p>
          <a:p>
            <a:pPr algn="l"/>
            <a:r>
              <a:rPr lang="en-US" b="0" i="0" dirty="0">
                <a:solidFill>
                  <a:srgbClr val="374151"/>
                </a:solidFill>
                <a:effectLst/>
                <a:latin typeface="Helvetica Neue"/>
              </a:rPr>
              <a:t>Larger projects mean bigger teams, so you’ll need more extensive and elaborate project management plans.</a:t>
            </a:r>
          </a:p>
          <a:p>
            <a:pPr algn="l">
              <a:spcBef>
                <a:spcPts val="2400"/>
              </a:spcBef>
              <a:spcAft>
                <a:spcPts val="450"/>
              </a:spcAft>
            </a:pPr>
            <a:r>
              <a:rPr lang="en-US" b="1" i="0" dirty="0">
                <a:effectLst/>
                <a:latin typeface="var(--font-family-heading-lesson-markdown)"/>
              </a:rPr>
              <a:t>Project complexity</a:t>
            </a:r>
          </a:p>
          <a:p>
            <a:pPr algn="l"/>
            <a:r>
              <a:rPr lang="en-US" b="0" i="0" dirty="0">
                <a:solidFill>
                  <a:srgbClr val="374151"/>
                </a:solidFill>
                <a:effectLst/>
                <a:latin typeface="Helvetica Neue"/>
              </a:rPr>
              <a:t>Complex projects may not have clear requirements. The requirements may change often, and the cost of delay is high. Ask yourself if the project requires constant monitoring or feedback from the client.</a:t>
            </a:r>
          </a:p>
          <a:p>
            <a:pPr algn="l"/>
            <a:endParaRPr lang="en-US" b="0" i="0" dirty="0">
              <a:solidFill>
                <a:srgbClr val="374151"/>
              </a:solidFill>
              <a:effectLst/>
              <a:latin typeface="Helvetica Neue"/>
            </a:endParaRPr>
          </a:p>
          <a:p>
            <a:endParaRPr lang="en-IN" dirty="0"/>
          </a:p>
        </p:txBody>
      </p:sp>
    </p:spTree>
    <p:extLst>
      <p:ext uri="{BB962C8B-B14F-4D97-AF65-F5344CB8AC3E}">
        <p14:creationId xmlns:p14="http://schemas.microsoft.com/office/powerpoint/2010/main" val="92256150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783AE-0F68-447A-8801-21585923A91A}"/>
              </a:ext>
            </a:extLst>
          </p:cNvPr>
          <p:cNvSpPr>
            <a:spLocks noGrp="1"/>
          </p:cNvSpPr>
          <p:nvPr>
            <p:ph type="title"/>
          </p:nvPr>
        </p:nvSpPr>
        <p:spPr/>
        <p:txBody>
          <a:bodyPr>
            <a:normAutofit fontScale="90000"/>
          </a:bodyPr>
          <a:lstStyle/>
          <a:p>
            <a:pPr algn="ctr"/>
            <a:r>
              <a:rPr lang="en-IN" b="1" i="0" dirty="0">
                <a:solidFill>
                  <a:srgbClr val="222222"/>
                </a:solidFill>
                <a:effectLst/>
                <a:latin typeface="Source Sans Pro" panose="020B0503030403020204" pitchFamily="34" charset="0"/>
              </a:rPr>
              <a:t>Extreme Programming (XP)</a:t>
            </a:r>
            <a:br>
              <a:rPr lang="en-IN" b="1" i="0" dirty="0">
                <a:solidFill>
                  <a:srgbClr val="222222"/>
                </a:solidFill>
                <a:effectLst/>
                <a:latin typeface="Source Sans Pro" panose="020B0503030403020204" pitchFamily="34" charset="0"/>
              </a:rPr>
            </a:br>
            <a:br>
              <a:rPr lang="en-US" b="0" i="0" dirty="0">
                <a:solidFill>
                  <a:srgbClr val="610B4B"/>
                </a:solidFill>
                <a:effectLst/>
                <a:latin typeface="erdana"/>
              </a:rPr>
            </a:br>
            <a:endParaRPr lang="en-IN" dirty="0"/>
          </a:p>
        </p:txBody>
      </p:sp>
      <p:sp>
        <p:nvSpPr>
          <p:cNvPr id="3" name="Content Placeholder 2">
            <a:extLst>
              <a:ext uri="{FF2B5EF4-FFF2-40B4-BE49-F238E27FC236}">
                <a16:creationId xmlns:a16="http://schemas.microsoft.com/office/drawing/2014/main" id="{BBD526BD-0AFF-7092-E422-A28867CABF69}"/>
              </a:ext>
            </a:extLst>
          </p:cNvPr>
          <p:cNvSpPr>
            <a:spLocks noGrp="1"/>
          </p:cNvSpPr>
          <p:nvPr>
            <p:ph idx="1"/>
          </p:nvPr>
        </p:nvSpPr>
        <p:spPr>
          <a:xfrm>
            <a:off x="838200" y="1334530"/>
            <a:ext cx="10515600" cy="4842433"/>
          </a:xfrm>
        </p:spPr>
        <p:txBody>
          <a:bodyPr/>
          <a:lstStyle/>
          <a:p>
            <a:pPr algn="just"/>
            <a:r>
              <a:rPr lang="en-US" b="0" i="0" dirty="0">
                <a:solidFill>
                  <a:srgbClr val="333333"/>
                </a:solidFill>
                <a:effectLst/>
                <a:latin typeface="inter-regular"/>
              </a:rPr>
              <a:t>This type of methodology is used when customers are constantly changing demands or requirements, or when they are not sure about the system's performance.</a:t>
            </a:r>
          </a:p>
          <a:p>
            <a:pPr algn="just"/>
            <a:r>
              <a:rPr lang="en-US" b="0" i="0" dirty="0">
                <a:solidFill>
                  <a:srgbClr val="222222"/>
                </a:solidFill>
                <a:effectLst/>
                <a:latin typeface="Source Sans Pro" panose="020B0503030403020204" pitchFamily="34" charset="0"/>
              </a:rPr>
              <a:t>It advocates frequent “releases” of the product in short development cycles, which inherently improves the productivity of the system and also introduces a checkpoint where any customer requirements can be easily implemented. </a:t>
            </a:r>
          </a:p>
          <a:p>
            <a:pPr algn="just"/>
            <a:r>
              <a:rPr lang="en-US" b="0" i="0" dirty="0">
                <a:solidFill>
                  <a:srgbClr val="222222"/>
                </a:solidFill>
                <a:effectLst/>
                <a:latin typeface="Source Sans Pro" panose="020B0503030403020204" pitchFamily="34" charset="0"/>
              </a:rPr>
              <a:t>The XP develops software keeping customer in the target.</a:t>
            </a:r>
            <a:endParaRPr lang="en-US" b="0" i="0" dirty="0">
              <a:solidFill>
                <a:srgbClr val="333333"/>
              </a:solidFill>
              <a:effectLst/>
              <a:latin typeface="inter-regular"/>
            </a:endParaRPr>
          </a:p>
          <a:p>
            <a:endParaRPr lang="en-IN" dirty="0"/>
          </a:p>
        </p:txBody>
      </p:sp>
    </p:spTree>
    <p:extLst>
      <p:ext uri="{BB962C8B-B14F-4D97-AF65-F5344CB8AC3E}">
        <p14:creationId xmlns:p14="http://schemas.microsoft.com/office/powerpoint/2010/main" val="388005435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0CDA3-28A3-39B1-58A5-A9C45A1D9DA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4DC22A2-3003-C214-24B1-8A126852898F}"/>
              </a:ext>
            </a:extLst>
          </p:cNvPr>
          <p:cNvSpPr>
            <a:spLocks noGrp="1"/>
          </p:cNvSpPr>
          <p:nvPr>
            <p:ph idx="1"/>
          </p:nvPr>
        </p:nvSpPr>
        <p:spPr/>
        <p:txBody>
          <a:bodyPr/>
          <a:lstStyle/>
          <a:p>
            <a:pPr algn="l"/>
            <a:r>
              <a:rPr lang="en-US" b="0" i="0" dirty="0">
                <a:solidFill>
                  <a:srgbClr val="222222"/>
                </a:solidFill>
                <a:effectLst/>
                <a:latin typeface="Source Sans Pro" panose="020B0503030403020204" pitchFamily="34" charset="0"/>
              </a:rPr>
              <a:t>Business requirements are gathered in terms of stories. All those stories are stored in a place called the parking lot.</a:t>
            </a:r>
          </a:p>
          <a:p>
            <a:pPr algn="l"/>
            <a:r>
              <a:rPr lang="en-US" b="0" i="0" dirty="0">
                <a:solidFill>
                  <a:srgbClr val="222222"/>
                </a:solidFill>
                <a:effectLst/>
                <a:latin typeface="Source Sans Pro" panose="020B0503030403020204" pitchFamily="34" charset="0"/>
              </a:rPr>
              <a:t>In this type of methodology, releases are based on the shorter cycles called Iterations with span of 14 days time period. </a:t>
            </a:r>
          </a:p>
          <a:p>
            <a:pPr algn="l"/>
            <a:r>
              <a:rPr lang="en-US" b="0" i="0" dirty="0">
                <a:solidFill>
                  <a:srgbClr val="222222"/>
                </a:solidFill>
                <a:effectLst/>
                <a:latin typeface="Source Sans Pro" panose="020B0503030403020204" pitchFamily="34" charset="0"/>
              </a:rPr>
              <a:t>Each iteration includes phases like coding, unit testing and system testing where at each phase some minor or major functionality will be built in the application.</a:t>
            </a:r>
          </a:p>
          <a:p>
            <a:endParaRPr lang="en-IN" dirty="0"/>
          </a:p>
        </p:txBody>
      </p:sp>
    </p:spTree>
    <p:extLst>
      <p:ext uri="{BB962C8B-B14F-4D97-AF65-F5344CB8AC3E}">
        <p14:creationId xmlns:p14="http://schemas.microsoft.com/office/powerpoint/2010/main" val="82834333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0DA5C-6632-A479-6A71-87BB79A0876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7E98FF3-A284-CFE6-E665-FF729B77EB81}"/>
              </a:ext>
            </a:extLst>
          </p:cNvPr>
          <p:cNvSpPr>
            <a:spLocks noGrp="1"/>
          </p:cNvSpPr>
          <p:nvPr>
            <p:ph idx="1"/>
          </p:nvPr>
        </p:nvSpPr>
        <p:spPr/>
        <p:txBody>
          <a:bodyPr>
            <a:normAutofit fontScale="62500" lnSpcReduction="20000"/>
          </a:bodyPr>
          <a:lstStyle/>
          <a:p>
            <a:pPr algn="l"/>
            <a:r>
              <a:rPr lang="en-US" sz="2900" b="1" i="1" dirty="0">
                <a:solidFill>
                  <a:srgbClr val="222222"/>
                </a:solidFill>
                <a:latin typeface="Source Sans Pro" panose="020B0503030403020204" pitchFamily="34" charset="0"/>
              </a:rPr>
              <a:t>Phases of </a:t>
            </a:r>
            <a:r>
              <a:rPr lang="en-IN" sz="2900" b="1" i="1" dirty="0">
                <a:solidFill>
                  <a:srgbClr val="222222"/>
                </a:solidFill>
                <a:latin typeface="Source Sans Pro" panose="020B0503030403020204" pitchFamily="34" charset="0"/>
              </a:rPr>
              <a:t>Extreme Programming (XP)</a:t>
            </a:r>
            <a:r>
              <a:rPr lang="en-US" sz="2900" b="1" i="1" dirty="0">
                <a:solidFill>
                  <a:srgbClr val="222222"/>
                </a:solidFill>
                <a:latin typeface="Source Sans Pro" panose="020B0503030403020204" pitchFamily="34" charset="0"/>
              </a:rPr>
              <a:t> :</a:t>
            </a:r>
          </a:p>
          <a:p>
            <a:pPr algn="l"/>
            <a:r>
              <a:rPr lang="en-US" b="0" i="0" dirty="0">
                <a:solidFill>
                  <a:srgbClr val="222222"/>
                </a:solidFill>
                <a:effectLst/>
                <a:latin typeface="Source Sans Pro" panose="020B0503030403020204" pitchFamily="34" charset="0"/>
              </a:rPr>
              <a:t>There are 6 phases available in Agile XP method, and those are explained as follows:</a:t>
            </a:r>
          </a:p>
          <a:p>
            <a:pPr algn="l"/>
            <a:r>
              <a:rPr lang="en-US" b="1" i="1" dirty="0">
                <a:solidFill>
                  <a:srgbClr val="222222"/>
                </a:solidFill>
                <a:effectLst/>
                <a:latin typeface="Source Sans Pro" panose="020B0503030403020204" pitchFamily="34" charset="0"/>
              </a:rPr>
              <a:t>Planning</a:t>
            </a:r>
            <a:endParaRPr lang="en-US" b="1" i="0" dirty="0">
              <a:solidFill>
                <a:srgbClr val="222222"/>
              </a:solidFill>
              <a:effectLst/>
              <a:latin typeface="Source Sans Pro" panose="020B0503030403020204" pitchFamily="34" charset="0"/>
            </a:endParaRPr>
          </a:p>
          <a:p>
            <a:pPr algn="l">
              <a:buFont typeface="Arial" panose="020B0604020202020204" pitchFamily="34" charset="0"/>
              <a:buChar char="•"/>
            </a:pPr>
            <a:r>
              <a:rPr lang="en-US" b="0" i="0" dirty="0">
                <a:solidFill>
                  <a:srgbClr val="222222"/>
                </a:solidFill>
                <a:effectLst/>
                <a:latin typeface="Source Sans Pro" panose="020B0503030403020204" pitchFamily="34" charset="0"/>
              </a:rPr>
              <a:t>Identification of stakeholders and sponsors</a:t>
            </a:r>
          </a:p>
          <a:p>
            <a:pPr algn="l">
              <a:buFont typeface="Arial" panose="020B0604020202020204" pitchFamily="34" charset="0"/>
              <a:buChar char="•"/>
            </a:pPr>
            <a:r>
              <a:rPr lang="en-US" b="0" i="0" dirty="0">
                <a:solidFill>
                  <a:srgbClr val="222222"/>
                </a:solidFill>
                <a:effectLst/>
                <a:latin typeface="Source Sans Pro" panose="020B0503030403020204" pitchFamily="34" charset="0"/>
              </a:rPr>
              <a:t>Infrastructure Requirements</a:t>
            </a:r>
          </a:p>
          <a:p>
            <a:pPr algn="l">
              <a:buFont typeface="Arial" panose="020B0604020202020204" pitchFamily="34" charset="0"/>
              <a:buChar char="•"/>
            </a:pPr>
            <a:r>
              <a:rPr lang="en-US" b="0" i="0" u="none" strike="noStrike" dirty="0">
                <a:solidFill>
                  <a:srgbClr val="222222"/>
                </a:solidFill>
                <a:effectLst/>
                <a:latin typeface="Source Sans Pro" panose="020B0503030403020204" pitchFamily="34" charset="0"/>
              </a:rPr>
              <a:t>Security</a:t>
            </a:r>
            <a:r>
              <a:rPr lang="en-US" b="0" i="0" dirty="0">
                <a:solidFill>
                  <a:srgbClr val="222222"/>
                </a:solidFill>
                <a:effectLst/>
                <a:latin typeface="Source Sans Pro" panose="020B0503030403020204" pitchFamily="34" charset="0"/>
              </a:rPr>
              <a:t> related information and gathering</a:t>
            </a:r>
          </a:p>
          <a:p>
            <a:pPr algn="l">
              <a:buFont typeface="Arial" panose="020B0604020202020204" pitchFamily="34" charset="0"/>
              <a:buChar char="•"/>
            </a:pPr>
            <a:r>
              <a:rPr lang="en-US" b="0" i="0" dirty="0">
                <a:solidFill>
                  <a:srgbClr val="222222"/>
                </a:solidFill>
                <a:effectLst/>
                <a:latin typeface="Source Sans Pro" panose="020B0503030403020204" pitchFamily="34" charset="0"/>
              </a:rPr>
              <a:t>Service Level Agreements and its conditions</a:t>
            </a:r>
          </a:p>
          <a:p>
            <a:pPr algn="l"/>
            <a:r>
              <a:rPr lang="en-US" b="1" i="1" dirty="0">
                <a:solidFill>
                  <a:srgbClr val="222222"/>
                </a:solidFill>
                <a:effectLst/>
                <a:latin typeface="Source Sans Pro" panose="020B0503030403020204" pitchFamily="34" charset="0"/>
              </a:rPr>
              <a:t>Analysis</a:t>
            </a:r>
            <a:endParaRPr lang="en-US" b="1" i="0" dirty="0">
              <a:solidFill>
                <a:srgbClr val="222222"/>
              </a:solidFill>
              <a:effectLst/>
              <a:latin typeface="Source Sans Pro" panose="020B0503030403020204" pitchFamily="34" charset="0"/>
            </a:endParaRPr>
          </a:p>
          <a:p>
            <a:pPr algn="l">
              <a:buFont typeface="Arial" panose="020B0604020202020204" pitchFamily="34" charset="0"/>
              <a:buChar char="•"/>
            </a:pPr>
            <a:r>
              <a:rPr lang="en-US" b="0" i="0" dirty="0">
                <a:solidFill>
                  <a:srgbClr val="222222"/>
                </a:solidFill>
                <a:effectLst/>
                <a:latin typeface="Source Sans Pro" panose="020B0503030403020204" pitchFamily="34" charset="0"/>
              </a:rPr>
              <a:t>Capturing of Stories in Parking lot</a:t>
            </a:r>
          </a:p>
          <a:p>
            <a:pPr algn="l">
              <a:buFont typeface="Arial" panose="020B0604020202020204" pitchFamily="34" charset="0"/>
              <a:buChar char="•"/>
            </a:pPr>
            <a:r>
              <a:rPr lang="en-US" b="0" i="0" dirty="0">
                <a:solidFill>
                  <a:srgbClr val="222222"/>
                </a:solidFill>
                <a:effectLst/>
                <a:latin typeface="Source Sans Pro" panose="020B0503030403020204" pitchFamily="34" charset="0"/>
              </a:rPr>
              <a:t>Prioritize stories in Parking lot</a:t>
            </a:r>
          </a:p>
          <a:p>
            <a:pPr algn="l">
              <a:buFont typeface="Arial" panose="020B0604020202020204" pitchFamily="34" charset="0"/>
              <a:buChar char="•"/>
            </a:pPr>
            <a:r>
              <a:rPr lang="en-US" b="0" i="0" dirty="0">
                <a:solidFill>
                  <a:srgbClr val="222222"/>
                </a:solidFill>
                <a:effectLst/>
                <a:latin typeface="Source Sans Pro" panose="020B0503030403020204" pitchFamily="34" charset="0"/>
              </a:rPr>
              <a:t>Scrubbing of stories for estimation</a:t>
            </a:r>
          </a:p>
          <a:p>
            <a:pPr algn="l">
              <a:buFont typeface="Arial" panose="020B0604020202020204" pitchFamily="34" charset="0"/>
              <a:buChar char="•"/>
            </a:pPr>
            <a:r>
              <a:rPr lang="en-US" b="0" i="0" dirty="0">
                <a:solidFill>
                  <a:srgbClr val="222222"/>
                </a:solidFill>
                <a:effectLst/>
                <a:latin typeface="Source Sans Pro" panose="020B0503030403020204" pitchFamily="34" charset="0"/>
              </a:rPr>
              <a:t>Define Iteration SPAN(Time)</a:t>
            </a:r>
          </a:p>
          <a:p>
            <a:pPr algn="l">
              <a:buFont typeface="Arial" panose="020B0604020202020204" pitchFamily="34" charset="0"/>
              <a:buChar char="•"/>
            </a:pPr>
            <a:r>
              <a:rPr lang="en-US" b="0" i="0" dirty="0">
                <a:solidFill>
                  <a:srgbClr val="222222"/>
                </a:solidFill>
                <a:effectLst/>
                <a:latin typeface="Source Sans Pro" panose="020B0503030403020204" pitchFamily="34" charset="0"/>
              </a:rPr>
              <a:t>Resource planning for both Development and QA teams</a:t>
            </a:r>
          </a:p>
          <a:p>
            <a:endParaRPr lang="en-IN" dirty="0"/>
          </a:p>
        </p:txBody>
      </p:sp>
    </p:spTree>
    <p:extLst>
      <p:ext uri="{BB962C8B-B14F-4D97-AF65-F5344CB8AC3E}">
        <p14:creationId xmlns:p14="http://schemas.microsoft.com/office/powerpoint/2010/main" val="209856120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F279B-1A40-4263-E024-9ABC444E351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3F293CC-421A-E53B-DEEA-53FF843742A0}"/>
              </a:ext>
            </a:extLst>
          </p:cNvPr>
          <p:cNvSpPr>
            <a:spLocks noGrp="1"/>
          </p:cNvSpPr>
          <p:nvPr>
            <p:ph idx="1"/>
          </p:nvPr>
        </p:nvSpPr>
        <p:spPr/>
        <p:txBody>
          <a:bodyPr>
            <a:normAutofit fontScale="77500" lnSpcReduction="20000"/>
          </a:bodyPr>
          <a:lstStyle/>
          <a:p>
            <a:pPr algn="l"/>
            <a:r>
              <a:rPr lang="en-US" b="1" i="1" dirty="0">
                <a:solidFill>
                  <a:srgbClr val="222222"/>
                </a:solidFill>
                <a:effectLst/>
                <a:latin typeface="Source Sans Pro" panose="020B0503030403020204" pitchFamily="34" charset="0"/>
              </a:rPr>
              <a:t>Design</a:t>
            </a:r>
            <a:endParaRPr lang="en-US" b="1" i="0" dirty="0">
              <a:solidFill>
                <a:srgbClr val="222222"/>
              </a:solidFill>
              <a:effectLst/>
              <a:latin typeface="Source Sans Pro" panose="020B0503030403020204" pitchFamily="34" charset="0"/>
            </a:endParaRPr>
          </a:p>
          <a:p>
            <a:pPr algn="l">
              <a:buFont typeface="Arial" panose="020B0604020202020204" pitchFamily="34" charset="0"/>
              <a:buChar char="•"/>
            </a:pPr>
            <a:r>
              <a:rPr lang="en-US" b="0" i="0" dirty="0">
                <a:solidFill>
                  <a:srgbClr val="222222"/>
                </a:solidFill>
                <a:effectLst/>
                <a:latin typeface="Source Sans Pro" panose="020B0503030403020204" pitchFamily="34" charset="0"/>
              </a:rPr>
              <a:t>Break down of tasks</a:t>
            </a:r>
          </a:p>
          <a:p>
            <a:pPr algn="l">
              <a:buFont typeface="Arial" panose="020B0604020202020204" pitchFamily="34" charset="0"/>
              <a:buChar char="•"/>
            </a:pPr>
            <a:r>
              <a:rPr lang="en-US" b="0" i="0" dirty="0">
                <a:solidFill>
                  <a:srgbClr val="222222"/>
                </a:solidFill>
                <a:effectLst/>
                <a:latin typeface="Source Sans Pro" panose="020B0503030403020204" pitchFamily="34" charset="0"/>
              </a:rPr>
              <a:t>Test Scenario preparation for each task</a:t>
            </a:r>
          </a:p>
          <a:p>
            <a:pPr algn="l">
              <a:buFont typeface="Arial" panose="020B0604020202020204" pitchFamily="34" charset="0"/>
              <a:buChar char="•"/>
            </a:pPr>
            <a:r>
              <a:rPr lang="en-US" b="0" i="0" dirty="0">
                <a:solidFill>
                  <a:srgbClr val="222222"/>
                </a:solidFill>
                <a:effectLst/>
                <a:latin typeface="Source Sans Pro" panose="020B0503030403020204" pitchFamily="34" charset="0"/>
              </a:rPr>
              <a:t>Regression Automation Framework</a:t>
            </a:r>
          </a:p>
          <a:p>
            <a:pPr algn="l"/>
            <a:r>
              <a:rPr lang="en-US" b="1" i="1" dirty="0">
                <a:solidFill>
                  <a:srgbClr val="222222"/>
                </a:solidFill>
                <a:effectLst/>
                <a:latin typeface="Source Sans Pro" panose="020B0503030403020204" pitchFamily="34" charset="0"/>
              </a:rPr>
              <a:t>Execution</a:t>
            </a:r>
            <a:endParaRPr lang="en-US" b="1" i="0" dirty="0">
              <a:solidFill>
                <a:srgbClr val="222222"/>
              </a:solidFill>
              <a:effectLst/>
              <a:latin typeface="Source Sans Pro" panose="020B0503030403020204" pitchFamily="34" charset="0"/>
            </a:endParaRPr>
          </a:p>
          <a:p>
            <a:pPr algn="l">
              <a:buFont typeface="Arial" panose="020B0604020202020204" pitchFamily="34" charset="0"/>
              <a:buChar char="•"/>
            </a:pPr>
            <a:r>
              <a:rPr lang="en-US" b="0" i="0" dirty="0">
                <a:solidFill>
                  <a:srgbClr val="222222"/>
                </a:solidFill>
                <a:effectLst/>
                <a:latin typeface="Source Sans Pro" panose="020B0503030403020204" pitchFamily="34" charset="0"/>
              </a:rPr>
              <a:t>Coding</a:t>
            </a:r>
          </a:p>
          <a:p>
            <a:pPr algn="l">
              <a:buFont typeface="Arial" panose="020B0604020202020204" pitchFamily="34" charset="0"/>
              <a:buChar char="•"/>
            </a:pPr>
            <a:r>
              <a:rPr lang="en-US" b="0" i="0" dirty="0">
                <a:solidFill>
                  <a:srgbClr val="222222"/>
                </a:solidFill>
                <a:effectLst/>
                <a:latin typeface="Source Sans Pro" panose="020B0503030403020204" pitchFamily="34" charset="0"/>
              </a:rPr>
              <a:t>Unit Testing</a:t>
            </a:r>
          </a:p>
          <a:p>
            <a:pPr algn="l">
              <a:buFont typeface="Arial" panose="020B0604020202020204" pitchFamily="34" charset="0"/>
              <a:buChar char="•"/>
            </a:pPr>
            <a:r>
              <a:rPr lang="en-US" b="0" i="0" dirty="0">
                <a:solidFill>
                  <a:srgbClr val="222222"/>
                </a:solidFill>
                <a:effectLst/>
                <a:latin typeface="Source Sans Pro" panose="020B0503030403020204" pitchFamily="34" charset="0"/>
              </a:rPr>
              <a:t>Execution of Manual test scenarios</a:t>
            </a:r>
          </a:p>
          <a:p>
            <a:pPr algn="l">
              <a:buFont typeface="Arial" panose="020B0604020202020204" pitchFamily="34" charset="0"/>
              <a:buChar char="•"/>
            </a:pPr>
            <a:r>
              <a:rPr lang="en-US" b="0" i="0" dirty="0">
                <a:solidFill>
                  <a:srgbClr val="222222"/>
                </a:solidFill>
                <a:effectLst/>
                <a:latin typeface="Source Sans Pro" panose="020B0503030403020204" pitchFamily="34" charset="0"/>
              </a:rPr>
              <a:t>Defect Report generation</a:t>
            </a:r>
          </a:p>
          <a:p>
            <a:pPr algn="l">
              <a:buFont typeface="Arial" panose="020B0604020202020204" pitchFamily="34" charset="0"/>
              <a:buChar char="•"/>
            </a:pPr>
            <a:r>
              <a:rPr lang="en-US" b="0" i="0" dirty="0">
                <a:solidFill>
                  <a:srgbClr val="222222"/>
                </a:solidFill>
                <a:effectLst/>
                <a:latin typeface="Source Sans Pro" panose="020B0503030403020204" pitchFamily="34" charset="0"/>
              </a:rPr>
              <a:t>Conversion of Manual to Automation regression test cases</a:t>
            </a:r>
          </a:p>
          <a:p>
            <a:pPr algn="l">
              <a:buFont typeface="Arial" panose="020B0604020202020204" pitchFamily="34" charset="0"/>
              <a:buChar char="•"/>
            </a:pPr>
            <a:r>
              <a:rPr lang="en-US" b="0" i="0" dirty="0">
                <a:solidFill>
                  <a:srgbClr val="222222"/>
                </a:solidFill>
                <a:effectLst/>
                <a:latin typeface="Source Sans Pro" panose="020B0503030403020204" pitchFamily="34" charset="0"/>
              </a:rPr>
              <a:t>Mid Iteration review</a:t>
            </a:r>
          </a:p>
          <a:p>
            <a:pPr algn="l">
              <a:buFont typeface="Arial" panose="020B0604020202020204" pitchFamily="34" charset="0"/>
              <a:buChar char="•"/>
            </a:pPr>
            <a:r>
              <a:rPr lang="en-US" b="0" i="0" dirty="0">
                <a:solidFill>
                  <a:srgbClr val="222222"/>
                </a:solidFill>
                <a:effectLst/>
                <a:latin typeface="Source Sans Pro" panose="020B0503030403020204" pitchFamily="34" charset="0"/>
              </a:rPr>
              <a:t>End of Iteration review</a:t>
            </a:r>
          </a:p>
          <a:p>
            <a:endParaRPr lang="en-IN" dirty="0"/>
          </a:p>
        </p:txBody>
      </p:sp>
    </p:spTree>
    <p:extLst>
      <p:ext uri="{BB962C8B-B14F-4D97-AF65-F5344CB8AC3E}">
        <p14:creationId xmlns:p14="http://schemas.microsoft.com/office/powerpoint/2010/main" val="117330247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6C267-CD73-B996-D0BC-F879F07F0C1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E1EC8A6-1180-BD1E-D175-5F216F048D22}"/>
              </a:ext>
            </a:extLst>
          </p:cNvPr>
          <p:cNvSpPr>
            <a:spLocks noGrp="1"/>
          </p:cNvSpPr>
          <p:nvPr>
            <p:ph idx="1"/>
          </p:nvPr>
        </p:nvSpPr>
        <p:spPr/>
        <p:txBody>
          <a:bodyPr>
            <a:normAutofit fontScale="62500" lnSpcReduction="20000"/>
          </a:bodyPr>
          <a:lstStyle/>
          <a:p>
            <a:pPr algn="l"/>
            <a:r>
              <a:rPr lang="en-US" b="1" i="1" dirty="0">
                <a:solidFill>
                  <a:srgbClr val="222222"/>
                </a:solidFill>
                <a:effectLst/>
                <a:latin typeface="Source Sans Pro" panose="020B0503030403020204" pitchFamily="34" charset="0"/>
              </a:rPr>
              <a:t>Wrapping</a:t>
            </a:r>
            <a:endParaRPr lang="en-US" b="1" i="0" dirty="0">
              <a:solidFill>
                <a:srgbClr val="222222"/>
              </a:solidFill>
              <a:effectLst/>
              <a:latin typeface="Source Sans Pro" panose="020B0503030403020204" pitchFamily="34" charset="0"/>
            </a:endParaRPr>
          </a:p>
          <a:p>
            <a:pPr algn="l">
              <a:buFont typeface="Arial" panose="020B0604020202020204" pitchFamily="34" charset="0"/>
              <a:buChar char="•"/>
            </a:pPr>
            <a:r>
              <a:rPr lang="en-US" b="0" i="0" dirty="0">
                <a:solidFill>
                  <a:srgbClr val="222222"/>
                </a:solidFill>
                <a:effectLst/>
                <a:latin typeface="Source Sans Pro" panose="020B0503030403020204" pitchFamily="34" charset="0"/>
              </a:rPr>
              <a:t>Small Releases</a:t>
            </a:r>
          </a:p>
          <a:p>
            <a:pPr algn="l">
              <a:buFont typeface="Arial" panose="020B0604020202020204" pitchFamily="34" charset="0"/>
              <a:buChar char="•"/>
            </a:pPr>
            <a:r>
              <a:rPr lang="en-US" b="0" i="0" dirty="0">
                <a:solidFill>
                  <a:srgbClr val="222222"/>
                </a:solidFill>
                <a:effectLst/>
                <a:latin typeface="Source Sans Pro" panose="020B0503030403020204" pitchFamily="34" charset="0"/>
              </a:rPr>
              <a:t>Regression Testing</a:t>
            </a:r>
          </a:p>
          <a:p>
            <a:pPr algn="l">
              <a:buFont typeface="Arial" panose="020B0604020202020204" pitchFamily="34" charset="0"/>
              <a:buChar char="•"/>
            </a:pPr>
            <a:r>
              <a:rPr lang="en-US" b="0" i="0" dirty="0">
                <a:solidFill>
                  <a:srgbClr val="222222"/>
                </a:solidFill>
                <a:effectLst/>
                <a:latin typeface="Source Sans Pro" panose="020B0503030403020204" pitchFamily="34" charset="0"/>
              </a:rPr>
              <a:t>Demos and reviews</a:t>
            </a:r>
          </a:p>
          <a:p>
            <a:pPr algn="l">
              <a:buFont typeface="Arial" panose="020B0604020202020204" pitchFamily="34" charset="0"/>
              <a:buChar char="•"/>
            </a:pPr>
            <a:r>
              <a:rPr lang="en-US" b="0" i="0" dirty="0">
                <a:solidFill>
                  <a:srgbClr val="222222"/>
                </a:solidFill>
                <a:effectLst/>
                <a:latin typeface="Source Sans Pro" panose="020B0503030403020204" pitchFamily="34" charset="0"/>
              </a:rPr>
              <a:t>Develop new stories based on the need</a:t>
            </a:r>
          </a:p>
          <a:p>
            <a:pPr algn="l">
              <a:buFont typeface="Arial" panose="020B0604020202020204" pitchFamily="34" charset="0"/>
              <a:buChar char="•"/>
            </a:pPr>
            <a:r>
              <a:rPr lang="en-US" b="0" i="0" dirty="0">
                <a:solidFill>
                  <a:srgbClr val="222222"/>
                </a:solidFill>
                <a:effectLst/>
                <a:latin typeface="Source Sans Pro" panose="020B0503030403020204" pitchFamily="34" charset="0"/>
              </a:rPr>
              <a:t>Process Improvements based on end of iteration review comments</a:t>
            </a:r>
          </a:p>
          <a:p>
            <a:pPr algn="l"/>
            <a:r>
              <a:rPr lang="en-US" b="1" i="1" dirty="0">
                <a:solidFill>
                  <a:srgbClr val="222222"/>
                </a:solidFill>
                <a:effectLst/>
                <a:latin typeface="Source Sans Pro" panose="020B0503030403020204" pitchFamily="34" charset="0"/>
              </a:rPr>
              <a:t>Closure</a:t>
            </a:r>
            <a:endParaRPr lang="en-US" b="1" i="0" dirty="0">
              <a:solidFill>
                <a:srgbClr val="222222"/>
              </a:solidFill>
              <a:effectLst/>
              <a:latin typeface="Source Sans Pro" panose="020B0503030403020204" pitchFamily="34" charset="0"/>
            </a:endParaRPr>
          </a:p>
          <a:p>
            <a:pPr algn="l">
              <a:buFont typeface="Arial" panose="020B0604020202020204" pitchFamily="34" charset="0"/>
              <a:buChar char="•"/>
            </a:pPr>
            <a:r>
              <a:rPr lang="en-US" b="0" i="0" dirty="0">
                <a:solidFill>
                  <a:srgbClr val="222222"/>
                </a:solidFill>
                <a:effectLst/>
                <a:latin typeface="Source Sans Pro" panose="020B0503030403020204" pitchFamily="34" charset="0"/>
              </a:rPr>
              <a:t>Pilot Launch</a:t>
            </a:r>
          </a:p>
          <a:p>
            <a:pPr algn="l">
              <a:buFont typeface="Arial" panose="020B0604020202020204" pitchFamily="34" charset="0"/>
              <a:buChar char="•"/>
            </a:pPr>
            <a:r>
              <a:rPr lang="en-US" b="0" i="0" dirty="0">
                <a:solidFill>
                  <a:srgbClr val="222222"/>
                </a:solidFill>
                <a:effectLst/>
                <a:latin typeface="Source Sans Pro" panose="020B0503030403020204" pitchFamily="34" charset="0"/>
              </a:rPr>
              <a:t>Training</a:t>
            </a:r>
          </a:p>
          <a:p>
            <a:pPr algn="l">
              <a:buFont typeface="Arial" panose="020B0604020202020204" pitchFamily="34" charset="0"/>
              <a:buChar char="•"/>
            </a:pPr>
            <a:r>
              <a:rPr lang="en-US" b="0" i="0" dirty="0">
                <a:solidFill>
                  <a:srgbClr val="222222"/>
                </a:solidFill>
                <a:effectLst/>
                <a:latin typeface="Source Sans Pro" panose="020B0503030403020204" pitchFamily="34" charset="0"/>
              </a:rPr>
              <a:t>Production Launch</a:t>
            </a:r>
          </a:p>
          <a:p>
            <a:pPr algn="l">
              <a:buFont typeface="Arial" panose="020B0604020202020204" pitchFamily="34" charset="0"/>
              <a:buChar char="•"/>
            </a:pPr>
            <a:r>
              <a:rPr lang="en-US" b="0" i="0" dirty="0">
                <a:solidFill>
                  <a:srgbClr val="222222"/>
                </a:solidFill>
                <a:effectLst/>
                <a:latin typeface="Source Sans Pro" panose="020B0503030403020204" pitchFamily="34" charset="0"/>
              </a:rPr>
              <a:t>SLA Guarantee assurance</a:t>
            </a:r>
          </a:p>
          <a:p>
            <a:pPr algn="l">
              <a:buFont typeface="Arial" panose="020B0604020202020204" pitchFamily="34" charset="0"/>
              <a:buChar char="•"/>
            </a:pPr>
            <a:r>
              <a:rPr lang="en-US" b="0" i="0" dirty="0">
                <a:solidFill>
                  <a:srgbClr val="222222"/>
                </a:solidFill>
                <a:effectLst/>
                <a:latin typeface="Source Sans Pro" panose="020B0503030403020204" pitchFamily="34" charset="0"/>
              </a:rPr>
              <a:t>Review SOA strategy</a:t>
            </a:r>
          </a:p>
          <a:p>
            <a:pPr algn="l">
              <a:buFont typeface="Arial" panose="020B0604020202020204" pitchFamily="34" charset="0"/>
              <a:buChar char="•"/>
            </a:pPr>
            <a:r>
              <a:rPr lang="en-US" b="0" i="0" dirty="0">
                <a:solidFill>
                  <a:srgbClr val="222222"/>
                </a:solidFill>
                <a:effectLst/>
                <a:latin typeface="Source Sans Pro" panose="020B0503030403020204" pitchFamily="34" charset="0"/>
              </a:rPr>
              <a:t>Production Support</a:t>
            </a:r>
          </a:p>
          <a:p>
            <a:endParaRPr lang="en-IN" dirty="0"/>
          </a:p>
        </p:txBody>
      </p:sp>
    </p:spTree>
    <p:extLst>
      <p:ext uri="{BB962C8B-B14F-4D97-AF65-F5344CB8AC3E}">
        <p14:creationId xmlns:p14="http://schemas.microsoft.com/office/powerpoint/2010/main" val="409380830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7DD4C-0EE9-4235-6656-92BCCBC3880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B57403F-ED1E-519D-C663-BE06BFEEB712}"/>
              </a:ext>
            </a:extLst>
          </p:cNvPr>
          <p:cNvSpPr>
            <a:spLocks noGrp="1"/>
          </p:cNvSpPr>
          <p:nvPr>
            <p:ph idx="1"/>
          </p:nvPr>
        </p:nvSpPr>
        <p:spPr/>
        <p:txBody>
          <a:bodyPr/>
          <a:lstStyle/>
          <a:p>
            <a:pPr algn="l"/>
            <a:r>
              <a:rPr lang="en-US" b="0" i="0" dirty="0">
                <a:solidFill>
                  <a:srgbClr val="222222"/>
                </a:solidFill>
                <a:effectLst/>
                <a:latin typeface="Source Sans Pro" panose="020B0503030403020204" pitchFamily="34" charset="0"/>
              </a:rPr>
              <a:t>There are two storyboards available to track the work on a daily basis, and those are listed below for reference.</a:t>
            </a:r>
          </a:p>
          <a:p>
            <a:pPr algn="l">
              <a:buFont typeface="Arial" panose="020B0604020202020204" pitchFamily="34" charset="0"/>
              <a:buChar char="•"/>
            </a:pPr>
            <a:r>
              <a:rPr lang="en-US" b="0" i="0" dirty="0">
                <a:solidFill>
                  <a:srgbClr val="222222"/>
                </a:solidFill>
                <a:effectLst/>
                <a:latin typeface="Source Sans Pro" panose="020B0503030403020204" pitchFamily="34" charset="0"/>
              </a:rPr>
              <a:t>Story Cardboard</a:t>
            </a:r>
          </a:p>
          <a:p>
            <a:pPr marL="742950" lvl="1" indent="-285750" algn="l">
              <a:buFont typeface="Arial" panose="020B0604020202020204" pitchFamily="34" charset="0"/>
              <a:buChar char="•"/>
            </a:pPr>
            <a:r>
              <a:rPr lang="en-US" b="0" i="0" dirty="0">
                <a:solidFill>
                  <a:srgbClr val="222222"/>
                </a:solidFill>
                <a:effectLst/>
                <a:latin typeface="Source Sans Pro" panose="020B0503030403020204" pitchFamily="34" charset="0"/>
              </a:rPr>
              <a:t>This is a traditional way of collecting all the stories in a board in the form of stick notes to track daily XP activities. As this manual activity involves more effort and time, it is better to switch to an online form.</a:t>
            </a:r>
          </a:p>
          <a:p>
            <a:pPr algn="l">
              <a:buFont typeface="Arial" panose="020B0604020202020204" pitchFamily="34" charset="0"/>
              <a:buChar char="•"/>
            </a:pPr>
            <a:r>
              <a:rPr lang="en-US" b="0" i="0" dirty="0">
                <a:solidFill>
                  <a:srgbClr val="222222"/>
                </a:solidFill>
                <a:effectLst/>
                <a:latin typeface="Source Sans Pro" panose="020B0503030403020204" pitchFamily="34" charset="0"/>
              </a:rPr>
              <a:t>Online Storyboard</a:t>
            </a:r>
          </a:p>
          <a:p>
            <a:pPr marL="742950" lvl="1" indent="-285750" algn="l">
              <a:buFont typeface="Arial" panose="020B0604020202020204" pitchFamily="34" charset="0"/>
              <a:buChar char="•"/>
            </a:pPr>
            <a:r>
              <a:rPr lang="en-US" b="0" i="0" dirty="0">
                <a:solidFill>
                  <a:srgbClr val="222222"/>
                </a:solidFill>
                <a:effectLst/>
                <a:latin typeface="Source Sans Pro" panose="020B0503030403020204" pitchFamily="34" charset="0"/>
              </a:rPr>
              <a:t>Online tool Storyboard can be used to store the stories. </a:t>
            </a:r>
            <a:r>
              <a:rPr lang="en-US" b="1" i="0" dirty="0">
                <a:solidFill>
                  <a:srgbClr val="222222"/>
                </a:solidFill>
                <a:effectLst/>
                <a:latin typeface="Source Sans Pro" panose="020B0503030403020204" pitchFamily="34" charset="0"/>
              </a:rPr>
              <a:t>Several teams can use it</a:t>
            </a:r>
            <a:r>
              <a:rPr lang="en-US" b="0" i="0" dirty="0">
                <a:solidFill>
                  <a:srgbClr val="222222"/>
                </a:solidFill>
                <a:effectLst/>
                <a:latin typeface="Source Sans Pro" panose="020B0503030403020204" pitchFamily="34" charset="0"/>
              </a:rPr>
              <a:t> for different purposes.</a:t>
            </a:r>
          </a:p>
          <a:p>
            <a:endParaRPr lang="en-IN" dirty="0"/>
          </a:p>
        </p:txBody>
      </p:sp>
    </p:spTree>
    <p:extLst>
      <p:ext uri="{BB962C8B-B14F-4D97-AF65-F5344CB8AC3E}">
        <p14:creationId xmlns:p14="http://schemas.microsoft.com/office/powerpoint/2010/main" val="261249925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FAF41-2CD4-9CE7-591A-A83FCB12354F}"/>
              </a:ext>
            </a:extLst>
          </p:cNvPr>
          <p:cNvSpPr>
            <a:spLocks noGrp="1"/>
          </p:cNvSpPr>
          <p:nvPr>
            <p:ph type="title"/>
          </p:nvPr>
        </p:nvSpPr>
        <p:spPr/>
        <p:txBody>
          <a:bodyPr/>
          <a:lstStyle/>
          <a:p>
            <a:pPr algn="ctr"/>
            <a:r>
              <a:rPr lang="en-US" dirty="0"/>
              <a:t>Agile Process Models</a:t>
            </a:r>
            <a:endParaRPr lang="en-IN" dirty="0"/>
          </a:p>
        </p:txBody>
      </p:sp>
      <p:sp>
        <p:nvSpPr>
          <p:cNvPr id="3" name="Content Placeholder 2">
            <a:extLst>
              <a:ext uri="{FF2B5EF4-FFF2-40B4-BE49-F238E27FC236}">
                <a16:creationId xmlns:a16="http://schemas.microsoft.com/office/drawing/2014/main" id="{BFA74029-0824-E58A-1D56-089196A3CEFD}"/>
              </a:ext>
            </a:extLst>
          </p:cNvPr>
          <p:cNvSpPr>
            <a:spLocks noGrp="1"/>
          </p:cNvSpPr>
          <p:nvPr>
            <p:ph idx="1"/>
          </p:nvPr>
        </p:nvSpPr>
        <p:spPr/>
        <p:txBody>
          <a:bodyPr/>
          <a:lstStyle/>
          <a:p>
            <a:r>
              <a:rPr lang="en-US" b="1" i="0" dirty="0">
                <a:solidFill>
                  <a:srgbClr val="273239"/>
                </a:solidFill>
                <a:effectLst/>
                <a:latin typeface="Nunito" pitchFamily="2" charset="0"/>
              </a:rPr>
              <a:t>The Agile Model</a:t>
            </a:r>
            <a:r>
              <a:rPr lang="en-US" b="0" i="0" dirty="0">
                <a:solidFill>
                  <a:srgbClr val="273239"/>
                </a:solidFill>
                <a:effectLst/>
                <a:latin typeface="Nunito" pitchFamily="2" charset="0"/>
              </a:rPr>
              <a:t> was primarily designed to help a project adapt quickly to change requests. </a:t>
            </a:r>
          </a:p>
          <a:p>
            <a:r>
              <a:rPr lang="en-US" b="0" i="0" dirty="0">
                <a:solidFill>
                  <a:srgbClr val="273239"/>
                </a:solidFill>
                <a:effectLst/>
                <a:latin typeface="Nunito" pitchFamily="2" charset="0"/>
              </a:rPr>
              <a:t>So, the main aim of the Agile model is to facilitate quick project completion. </a:t>
            </a:r>
          </a:p>
          <a:p>
            <a:r>
              <a:rPr lang="en-US" b="0" i="0" dirty="0">
                <a:solidFill>
                  <a:srgbClr val="273239"/>
                </a:solidFill>
                <a:effectLst/>
                <a:latin typeface="Nunito" pitchFamily="2" charset="0"/>
              </a:rPr>
              <a:t>To accomplish this task, agility is required. Agility is achieved by fitting the process to the project and removing activities that may not be essential for a specific project. </a:t>
            </a:r>
          </a:p>
          <a:p>
            <a:r>
              <a:rPr lang="en-US" b="0" i="0" dirty="0">
                <a:solidFill>
                  <a:srgbClr val="273239"/>
                </a:solidFill>
                <a:effectLst/>
                <a:latin typeface="Nunito" pitchFamily="2" charset="0"/>
              </a:rPr>
              <a:t> The Agile Model refers to a group of development processes.</a:t>
            </a:r>
            <a:endParaRPr lang="en-IN" dirty="0"/>
          </a:p>
        </p:txBody>
      </p:sp>
    </p:spTree>
    <p:extLst>
      <p:ext uri="{BB962C8B-B14F-4D97-AF65-F5344CB8AC3E}">
        <p14:creationId xmlns:p14="http://schemas.microsoft.com/office/powerpoint/2010/main" val="106611587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E3A2D-7002-8A56-3081-3D5F3791C550}"/>
              </a:ext>
            </a:extLst>
          </p:cNvPr>
          <p:cNvSpPr>
            <a:spLocks noGrp="1"/>
          </p:cNvSpPr>
          <p:nvPr>
            <p:ph type="title"/>
          </p:nvPr>
        </p:nvSpPr>
        <p:spPr/>
        <p:txBody>
          <a:bodyPr/>
          <a:lstStyle/>
          <a:p>
            <a:pPr algn="ctr"/>
            <a:r>
              <a:rPr lang="en-IN" b="1" i="0" dirty="0">
                <a:solidFill>
                  <a:srgbClr val="273239"/>
                </a:solidFill>
                <a:effectLst/>
                <a:latin typeface="Nunito" pitchFamily="2" charset="0"/>
              </a:rPr>
              <a:t>Agile SDLC Models/Methods</a:t>
            </a:r>
            <a:br>
              <a:rPr lang="en-IN" b="1" i="0" dirty="0">
                <a:solidFill>
                  <a:srgbClr val="273239"/>
                </a:solidFill>
                <a:effectLst/>
                <a:latin typeface="Nunito" pitchFamily="2" charset="0"/>
              </a:rPr>
            </a:br>
            <a:endParaRPr lang="en-IN" dirty="0"/>
          </a:p>
        </p:txBody>
      </p:sp>
      <p:sp>
        <p:nvSpPr>
          <p:cNvPr id="3" name="Content Placeholder 2">
            <a:extLst>
              <a:ext uri="{FF2B5EF4-FFF2-40B4-BE49-F238E27FC236}">
                <a16:creationId xmlns:a16="http://schemas.microsoft.com/office/drawing/2014/main" id="{16B66DE8-47B7-5937-8DB6-2B51414BC86F}"/>
              </a:ext>
            </a:extLst>
          </p:cNvPr>
          <p:cNvSpPr>
            <a:spLocks noGrp="1"/>
          </p:cNvSpPr>
          <p:nvPr>
            <p:ph idx="1"/>
          </p:nvPr>
        </p:nvSpPr>
        <p:spPr>
          <a:xfrm>
            <a:off x="838200" y="1235676"/>
            <a:ext cx="10515600" cy="5257199"/>
          </a:xfrm>
        </p:spPr>
        <p:txBody>
          <a:bodyPr>
            <a:normAutofit/>
          </a:bodyPr>
          <a:lstStyle/>
          <a:p>
            <a:pPr algn="l" fontAlgn="base">
              <a:spcAft>
                <a:spcPts val="1800"/>
              </a:spcAft>
              <a:buFont typeface="Arial" panose="020B0604020202020204" pitchFamily="34" charset="0"/>
              <a:buChar char="•"/>
            </a:pPr>
            <a:r>
              <a:rPr lang="en-US" b="1" i="0" dirty="0">
                <a:solidFill>
                  <a:srgbClr val="273239"/>
                </a:solidFill>
                <a:effectLst/>
                <a:latin typeface="Nunito" pitchFamily="2" charset="0"/>
              </a:rPr>
              <a:t>Scrum</a:t>
            </a:r>
            <a:endParaRPr lang="en-US" b="0" i="0" u="sng" dirty="0">
              <a:solidFill>
                <a:srgbClr val="273239"/>
              </a:solidFill>
              <a:effectLst/>
              <a:latin typeface="Nunito" pitchFamily="2" charset="0"/>
            </a:endParaRPr>
          </a:p>
          <a:p>
            <a:pPr algn="l" fontAlgn="base">
              <a:spcAft>
                <a:spcPts val="1800"/>
              </a:spcAft>
              <a:buFont typeface="Arial" panose="020B0604020202020204" pitchFamily="34" charset="0"/>
              <a:buChar char="•"/>
            </a:pPr>
            <a:r>
              <a:rPr lang="en-US" b="1" i="0" dirty="0">
                <a:solidFill>
                  <a:srgbClr val="273239"/>
                </a:solidFill>
                <a:effectLst/>
                <a:latin typeface="Nunito" pitchFamily="2" charset="0"/>
              </a:rPr>
              <a:t>Extreme Programming (XP)</a:t>
            </a:r>
            <a:endParaRPr lang="en-US" b="0" i="0" dirty="0">
              <a:solidFill>
                <a:srgbClr val="273239"/>
              </a:solidFill>
              <a:effectLst/>
              <a:latin typeface="Nunito" pitchFamily="2" charset="0"/>
            </a:endParaRPr>
          </a:p>
          <a:p>
            <a:pPr algn="l" fontAlgn="base">
              <a:spcAft>
                <a:spcPts val="1800"/>
              </a:spcAft>
              <a:buFont typeface="Arial" panose="020B0604020202020204" pitchFamily="34" charset="0"/>
              <a:buChar char="•"/>
            </a:pPr>
            <a:r>
              <a:rPr lang="en-US" b="1" i="0" dirty="0">
                <a:solidFill>
                  <a:srgbClr val="273239"/>
                </a:solidFill>
                <a:effectLst/>
                <a:latin typeface="Nunito" pitchFamily="2" charset="0"/>
              </a:rPr>
              <a:t>Lean Development</a:t>
            </a:r>
            <a:endParaRPr lang="en-US" b="0" i="0" dirty="0">
              <a:solidFill>
                <a:srgbClr val="273239"/>
              </a:solidFill>
              <a:effectLst/>
              <a:latin typeface="Nunito" pitchFamily="2" charset="0"/>
            </a:endParaRPr>
          </a:p>
          <a:p>
            <a:pPr algn="l" fontAlgn="base">
              <a:spcAft>
                <a:spcPts val="1800"/>
              </a:spcAft>
              <a:buFont typeface="Arial" panose="020B0604020202020204" pitchFamily="34" charset="0"/>
              <a:buChar char="•"/>
            </a:pPr>
            <a:r>
              <a:rPr lang="en-US" b="1" i="0" dirty="0">
                <a:solidFill>
                  <a:srgbClr val="273239"/>
                </a:solidFill>
                <a:effectLst/>
                <a:latin typeface="Nunito" pitchFamily="2" charset="0"/>
              </a:rPr>
              <a:t>Unified Process</a:t>
            </a:r>
            <a:endParaRPr lang="en-IN" dirty="0"/>
          </a:p>
        </p:txBody>
      </p:sp>
    </p:spTree>
    <p:extLst>
      <p:ext uri="{BB962C8B-B14F-4D97-AF65-F5344CB8AC3E}">
        <p14:creationId xmlns:p14="http://schemas.microsoft.com/office/powerpoint/2010/main" val="393928534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7E566-B4D2-FC6A-85AB-26A372E65ADA}"/>
              </a:ext>
            </a:extLst>
          </p:cNvPr>
          <p:cNvSpPr>
            <a:spLocks noGrp="1"/>
          </p:cNvSpPr>
          <p:nvPr>
            <p:ph type="title"/>
          </p:nvPr>
        </p:nvSpPr>
        <p:spPr/>
        <p:txBody>
          <a:bodyPr/>
          <a:lstStyle/>
          <a:p>
            <a:pPr algn="ctr"/>
            <a:r>
              <a:rPr lang="en-US" b="1" i="0" dirty="0">
                <a:solidFill>
                  <a:srgbClr val="273239"/>
                </a:solidFill>
                <a:effectLst/>
                <a:latin typeface="Nunito" pitchFamily="2" charset="0"/>
              </a:rPr>
              <a:t>Steps in the Agile Model</a:t>
            </a:r>
            <a:br>
              <a:rPr lang="en-US" b="1" i="0" dirty="0">
                <a:solidFill>
                  <a:srgbClr val="273239"/>
                </a:solidFill>
                <a:effectLst/>
                <a:latin typeface="Nunito" pitchFamily="2" charset="0"/>
              </a:rPr>
            </a:br>
            <a:endParaRPr lang="en-IN" dirty="0"/>
          </a:p>
        </p:txBody>
      </p:sp>
      <p:sp>
        <p:nvSpPr>
          <p:cNvPr id="3" name="Content Placeholder 2">
            <a:extLst>
              <a:ext uri="{FF2B5EF4-FFF2-40B4-BE49-F238E27FC236}">
                <a16:creationId xmlns:a16="http://schemas.microsoft.com/office/drawing/2014/main" id="{3CDAEB75-B4B5-C88C-C162-BC31057A8C27}"/>
              </a:ext>
            </a:extLst>
          </p:cNvPr>
          <p:cNvSpPr>
            <a:spLocks noGrp="1"/>
          </p:cNvSpPr>
          <p:nvPr>
            <p:ph idx="1"/>
          </p:nvPr>
        </p:nvSpPr>
        <p:spPr/>
        <p:txBody>
          <a:bodyPr>
            <a:normAutofit fontScale="77500" lnSpcReduction="20000"/>
          </a:bodyPr>
          <a:lstStyle/>
          <a:p>
            <a:pPr algn="just" rtl="0" fontAlgn="base">
              <a:spcAft>
                <a:spcPts val="750"/>
              </a:spcAft>
            </a:pPr>
            <a:r>
              <a:rPr lang="en-US" b="0" i="0" dirty="0">
                <a:solidFill>
                  <a:srgbClr val="273239"/>
                </a:solidFill>
                <a:effectLst/>
                <a:latin typeface="Nunito" pitchFamily="2" charset="0"/>
              </a:rPr>
              <a:t>The agile model is a combination of iterative and incremental process models. </a:t>
            </a:r>
            <a:r>
              <a:rPr lang="en-US" dirty="0">
                <a:solidFill>
                  <a:srgbClr val="273239"/>
                </a:solidFill>
                <a:latin typeface="Nunito" pitchFamily="2" charset="0"/>
              </a:rPr>
              <a:t>The steps involve in agile SDLC models are: </a:t>
            </a:r>
          </a:p>
          <a:p>
            <a:pPr algn="l" fontAlgn="base">
              <a:spcAft>
                <a:spcPts val="1800"/>
              </a:spcAft>
              <a:buFont typeface="Arial" panose="020B0604020202020204" pitchFamily="34" charset="0"/>
              <a:buChar char="•"/>
            </a:pPr>
            <a:r>
              <a:rPr lang="en-US" dirty="0">
                <a:solidFill>
                  <a:srgbClr val="273239"/>
                </a:solidFill>
                <a:latin typeface="Nunito" pitchFamily="2" charset="0"/>
              </a:rPr>
              <a:t>Requirement gathering</a:t>
            </a:r>
          </a:p>
          <a:p>
            <a:pPr algn="l" fontAlgn="base">
              <a:spcAft>
                <a:spcPts val="1800"/>
              </a:spcAft>
              <a:buFont typeface="Arial" panose="020B0604020202020204" pitchFamily="34" charset="0"/>
              <a:buChar char="•"/>
            </a:pPr>
            <a:r>
              <a:rPr lang="en-US" dirty="0">
                <a:solidFill>
                  <a:srgbClr val="273239"/>
                </a:solidFill>
                <a:latin typeface="Nunito" pitchFamily="2" charset="0"/>
              </a:rPr>
              <a:t>Design the Requirements</a:t>
            </a:r>
          </a:p>
          <a:p>
            <a:pPr algn="l" fontAlgn="base">
              <a:spcAft>
                <a:spcPts val="1800"/>
              </a:spcAft>
              <a:buFont typeface="Arial" panose="020B0604020202020204" pitchFamily="34" charset="0"/>
              <a:buChar char="•"/>
            </a:pPr>
            <a:r>
              <a:rPr lang="en-US" dirty="0">
                <a:solidFill>
                  <a:srgbClr val="273239"/>
                </a:solidFill>
                <a:latin typeface="Nunito" pitchFamily="2" charset="0"/>
              </a:rPr>
              <a:t>Construction / Iteration</a:t>
            </a:r>
          </a:p>
          <a:p>
            <a:pPr algn="l" fontAlgn="base">
              <a:spcAft>
                <a:spcPts val="1800"/>
              </a:spcAft>
              <a:buFont typeface="Arial" panose="020B0604020202020204" pitchFamily="34" charset="0"/>
              <a:buChar char="•"/>
            </a:pPr>
            <a:r>
              <a:rPr lang="en-US" dirty="0">
                <a:solidFill>
                  <a:srgbClr val="273239"/>
                </a:solidFill>
                <a:latin typeface="Nunito" pitchFamily="2" charset="0"/>
              </a:rPr>
              <a:t>Testing / Quality Assurance</a:t>
            </a:r>
          </a:p>
          <a:p>
            <a:pPr algn="l" fontAlgn="base">
              <a:spcAft>
                <a:spcPts val="1800"/>
              </a:spcAft>
              <a:buFont typeface="Arial" panose="020B0604020202020204" pitchFamily="34" charset="0"/>
              <a:buChar char="•"/>
            </a:pPr>
            <a:r>
              <a:rPr lang="en-US" dirty="0">
                <a:solidFill>
                  <a:srgbClr val="273239"/>
                </a:solidFill>
                <a:latin typeface="Nunito" pitchFamily="2" charset="0"/>
              </a:rPr>
              <a:t>Deployment</a:t>
            </a:r>
          </a:p>
          <a:p>
            <a:pPr algn="l" fontAlgn="base">
              <a:spcAft>
                <a:spcPts val="1800"/>
              </a:spcAft>
              <a:buFont typeface="Arial" panose="020B0604020202020204" pitchFamily="34" charset="0"/>
              <a:buChar char="•"/>
            </a:pPr>
            <a:r>
              <a:rPr lang="en-US" dirty="0">
                <a:solidFill>
                  <a:srgbClr val="273239"/>
                </a:solidFill>
                <a:latin typeface="Nunito" pitchFamily="2" charset="0"/>
              </a:rPr>
              <a:t>Feedback</a:t>
            </a:r>
          </a:p>
          <a:p>
            <a:endParaRPr lang="en-IN" dirty="0"/>
          </a:p>
        </p:txBody>
      </p:sp>
    </p:spTree>
    <p:extLst>
      <p:ext uri="{BB962C8B-B14F-4D97-AF65-F5344CB8AC3E}">
        <p14:creationId xmlns:p14="http://schemas.microsoft.com/office/powerpoint/2010/main" val="274429950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0249E-A126-606F-F147-9BADEA93CBB5}"/>
              </a:ext>
            </a:extLst>
          </p:cNvPr>
          <p:cNvSpPr>
            <a:spLocks noGrp="1"/>
          </p:cNvSpPr>
          <p:nvPr>
            <p:ph type="title"/>
          </p:nvPr>
        </p:nvSpPr>
        <p:spPr/>
        <p:txBody>
          <a:bodyPr/>
          <a:lstStyle/>
          <a:p>
            <a:endParaRPr lang="en-IN"/>
          </a:p>
        </p:txBody>
      </p:sp>
      <p:sp>
        <p:nvSpPr>
          <p:cNvPr id="6" name="AutoShape 6" descr="Lightbox">
            <a:extLst>
              <a:ext uri="{FF2B5EF4-FFF2-40B4-BE49-F238E27FC236}">
                <a16:creationId xmlns:a16="http://schemas.microsoft.com/office/drawing/2014/main" id="{57CFA302-DC86-495E-966F-41360D05117D}"/>
              </a:ext>
            </a:extLst>
          </p:cNvPr>
          <p:cNvSpPr>
            <a:spLocks noGrp="1" noChangeAspect="1" noChangeArrowheads="1"/>
          </p:cNvSpPr>
          <p:nvPr>
            <p:ph idx="1"/>
          </p:nvPr>
        </p:nvSpPr>
        <p:spPr bwMode="auto">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rmAutofit fontScale="85000" lnSpcReduction="10000"/>
          </a:bodyPr>
          <a:lstStyle/>
          <a:p>
            <a:pPr algn="l" fontAlgn="base">
              <a:spcAft>
                <a:spcPts val="1800"/>
              </a:spcAft>
              <a:buFont typeface="+mj-lt"/>
              <a:buAutoNum type="arabicPeriod"/>
            </a:pPr>
            <a:r>
              <a:rPr lang="en-US" b="1" i="0" dirty="0">
                <a:solidFill>
                  <a:srgbClr val="273239"/>
                </a:solidFill>
                <a:effectLst/>
                <a:latin typeface="Nunito" pitchFamily="2" charset="0"/>
              </a:rPr>
              <a:t>Requirement Gathering:-</a:t>
            </a:r>
            <a:r>
              <a:rPr lang="en-US" b="0" i="0" dirty="0">
                <a:solidFill>
                  <a:srgbClr val="273239"/>
                </a:solidFill>
                <a:effectLst/>
                <a:latin typeface="Nunito" pitchFamily="2" charset="0"/>
              </a:rPr>
              <a:t> In this step, the development team must gather the requirements, by interaction with the customer. development team should plan the time and effort needed to build the project. Based on this information you can evaluate technical and economical feasibility.</a:t>
            </a:r>
          </a:p>
          <a:p>
            <a:pPr algn="l" fontAlgn="base">
              <a:spcAft>
                <a:spcPts val="1800"/>
              </a:spcAft>
              <a:buFont typeface="+mj-lt"/>
              <a:buAutoNum type="arabicPeriod" startAt="2"/>
            </a:pPr>
            <a:r>
              <a:rPr lang="en-US" b="1" i="0" dirty="0">
                <a:solidFill>
                  <a:srgbClr val="273239"/>
                </a:solidFill>
                <a:effectLst/>
                <a:latin typeface="Nunito" pitchFamily="2" charset="0"/>
              </a:rPr>
              <a:t>Design the Requirements:-</a:t>
            </a:r>
            <a:r>
              <a:rPr lang="en-US" b="0" i="0" dirty="0">
                <a:solidFill>
                  <a:srgbClr val="273239"/>
                </a:solidFill>
                <a:effectLst/>
                <a:latin typeface="Nunito" pitchFamily="2" charset="0"/>
              </a:rPr>
              <a:t> In this step, the development team will use user-flow-diagram or high-level </a:t>
            </a:r>
            <a:r>
              <a:rPr lang="en-US" b="0" i="0" u="sng" dirty="0">
                <a:solidFill>
                  <a:srgbClr val="273239"/>
                </a:solidFill>
                <a:effectLst/>
                <a:latin typeface="Nunito" pitchFamily="2" charset="0"/>
              </a:rPr>
              <a:t>UML diagrams</a:t>
            </a:r>
            <a:r>
              <a:rPr lang="en-US" b="0" i="0" dirty="0">
                <a:solidFill>
                  <a:srgbClr val="273239"/>
                </a:solidFill>
                <a:effectLst/>
                <a:latin typeface="Nunito" pitchFamily="2" charset="0"/>
              </a:rPr>
              <a:t> to show the working of the new features and show how they will apply to the existing software. Wireframing and designing user interfaces are done in this phase.</a:t>
            </a:r>
          </a:p>
          <a:p>
            <a:pPr algn="l" fontAlgn="base">
              <a:spcAft>
                <a:spcPts val="1800"/>
              </a:spcAft>
              <a:buFont typeface="+mj-lt"/>
              <a:buAutoNum type="arabicPeriod" startAt="3"/>
            </a:pPr>
            <a:r>
              <a:rPr lang="en-US" b="1" i="0" dirty="0">
                <a:solidFill>
                  <a:srgbClr val="273239"/>
                </a:solidFill>
                <a:effectLst/>
                <a:latin typeface="Nunito" pitchFamily="2" charset="0"/>
              </a:rPr>
              <a:t>Construction / Iteration:-</a:t>
            </a:r>
            <a:r>
              <a:rPr lang="en-US" b="0" i="0" dirty="0">
                <a:solidFill>
                  <a:srgbClr val="273239"/>
                </a:solidFill>
                <a:effectLst/>
                <a:latin typeface="Nunito" pitchFamily="2" charset="0"/>
              </a:rPr>
              <a:t> In this step, development team members start working on their project, which aims to deploy a working product.</a:t>
            </a:r>
          </a:p>
          <a:p>
            <a:endParaRPr lang="en-IN" dirty="0"/>
          </a:p>
        </p:txBody>
      </p:sp>
    </p:spTree>
    <p:extLst>
      <p:ext uri="{BB962C8B-B14F-4D97-AF65-F5344CB8AC3E}">
        <p14:creationId xmlns:p14="http://schemas.microsoft.com/office/powerpoint/2010/main" val="41245807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555BA-66C9-E799-3389-A24F5034ACD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FD6D653-4481-43B7-DDAD-93CE5C7A6C22}"/>
              </a:ext>
            </a:extLst>
          </p:cNvPr>
          <p:cNvSpPr>
            <a:spLocks noGrp="1"/>
          </p:cNvSpPr>
          <p:nvPr>
            <p:ph idx="1"/>
          </p:nvPr>
        </p:nvSpPr>
        <p:spPr/>
        <p:txBody>
          <a:bodyPr/>
          <a:lstStyle/>
          <a:p>
            <a:pPr algn="l">
              <a:spcBef>
                <a:spcPts val="2400"/>
              </a:spcBef>
              <a:spcAft>
                <a:spcPts val="450"/>
              </a:spcAft>
            </a:pPr>
            <a:r>
              <a:rPr lang="en-US" b="1" i="0" dirty="0">
                <a:effectLst/>
                <a:latin typeface="var(--font-family-heading-lesson-markdown)"/>
              </a:rPr>
              <a:t>Cost of delay</a:t>
            </a:r>
          </a:p>
          <a:p>
            <a:pPr algn="l"/>
            <a:r>
              <a:rPr lang="en-US" b="0" i="0" dirty="0">
                <a:solidFill>
                  <a:srgbClr val="374151"/>
                </a:solidFill>
                <a:effectLst/>
                <a:latin typeface="Helvetica Neue"/>
              </a:rPr>
              <a:t>Is the project highly time-bound with a huge cost of delay, or are the timelines flexible?</a:t>
            </a:r>
          </a:p>
          <a:p>
            <a:pPr algn="l">
              <a:spcBef>
                <a:spcPts val="2400"/>
              </a:spcBef>
              <a:spcAft>
                <a:spcPts val="450"/>
              </a:spcAft>
            </a:pPr>
            <a:r>
              <a:rPr lang="en-US" b="1" i="0" dirty="0">
                <a:effectLst/>
                <a:latin typeface="var(--font-family-heading-lesson-markdown)"/>
              </a:rPr>
              <a:t>Customer involvement</a:t>
            </a:r>
          </a:p>
          <a:p>
            <a:pPr algn="l"/>
            <a:r>
              <a:rPr lang="en-US" b="0" i="0" dirty="0">
                <a:solidFill>
                  <a:srgbClr val="374151"/>
                </a:solidFill>
                <a:effectLst/>
                <a:latin typeface="Helvetica Neue"/>
              </a:rPr>
              <a:t>Do you need to consult the customers during the process? Does the user need to participate in all phases?</a:t>
            </a:r>
          </a:p>
          <a:p>
            <a:pPr algn="l"/>
            <a:endParaRPr lang="en-US" b="0" i="0" dirty="0">
              <a:solidFill>
                <a:srgbClr val="374151"/>
              </a:solidFill>
              <a:effectLst/>
              <a:latin typeface="Helvetica Neue"/>
            </a:endParaRPr>
          </a:p>
          <a:p>
            <a:endParaRPr lang="en-IN" dirty="0"/>
          </a:p>
        </p:txBody>
      </p:sp>
    </p:spTree>
    <p:extLst>
      <p:ext uri="{BB962C8B-B14F-4D97-AF65-F5344CB8AC3E}">
        <p14:creationId xmlns:p14="http://schemas.microsoft.com/office/powerpoint/2010/main" val="331522876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8524E-AFD4-9639-5767-D78653F5C20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06D56FC-8F6A-BF41-2F7D-EC3AE1BA44CC}"/>
              </a:ext>
            </a:extLst>
          </p:cNvPr>
          <p:cNvSpPr>
            <a:spLocks noGrp="1"/>
          </p:cNvSpPr>
          <p:nvPr>
            <p:ph idx="1"/>
          </p:nvPr>
        </p:nvSpPr>
        <p:spPr/>
        <p:txBody>
          <a:bodyPr>
            <a:normAutofit fontScale="92500"/>
          </a:bodyPr>
          <a:lstStyle/>
          <a:p>
            <a:pPr algn="l" fontAlgn="base">
              <a:spcAft>
                <a:spcPts val="1800"/>
              </a:spcAft>
              <a:buFont typeface="+mj-lt"/>
              <a:buAutoNum type="arabicPeriod" startAt="4"/>
            </a:pPr>
            <a:r>
              <a:rPr lang="en-US" b="1" i="0" dirty="0">
                <a:solidFill>
                  <a:srgbClr val="273239"/>
                </a:solidFill>
                <a:effectLst/>
                <a:latin typeface="Nunito" pitchFamily="2" charset="0"/>
              </a:rPr>
              <a:t>Testing / Quality Assurance:-</a:t>
            </a:r>
            <a:r>
              <a:rPr lang="en-US" b="0" i="0" dirty="0">
                <a:solidFill>
                  <a:srgbClr val="273239"/>
                </a:solidFill>
                <a:effectLst/>
                <a:latin typeface="Nunito" pitchFamily="2" charset="0"/>
              </a:rPr>
              <a:t> </a:t>
            </a:r>
            <a:r>
              <a:rPr lang="en-US" sz="2400" dirty="0">
                <a:solidFill>
                  <a:srgbClr val="273239"/>
                </a:solidFill>
                <a:latin typeface="Nunito" pitchFamily="2" charset="0"/>
              </a:rPr>
              <a:t>Testing involves Unit Testing, Integration Testing, and System Testing. A brief introduction of these three tests is as follows:</a:t>
            </a:r>
          </a:p>
          <a:p>
            <a:pPr marL="457200" lvl="1" indent="0" algn="l" fontAlgn="base">
              <a:spcAft>
                <a:spcPts val="1800"/>
              </a:spcAft>
              <a:buNone/>
            </a:pPr>
            <a:r>
              <a:rPr lang="en-US" b="1" i="0" dirty="0">
                <a:solidFill>
                  <a:srgbClr val="273239"/>
                </a:solidFill>
                <a:effectLst/>
                <a:latin typeface="Nunito" pitchFamily="2" charset="0"/>
              </a:rPr>
              <a:t>Unit Testing:-</a:t>
            </a:r>
            <a:r>
              <a:rPr lang="en-US" b="0" i="0" dirty="0">
                <a:solidFill>
                  <a:srgbClr val="273239"/>
                </a:solidFill>
                <a:effectLst/>
                <a:latin typeface="Nunito" pitchFamily="2" charset="0"/>
              </a:rPr>
              <a:t> Unit testing is the process of checking small pieces of code to ensure that the individual parts of a program work properly on their own. Unit testing is used to test individual blocks (units) of code.</a:t>
            </a:r>
          </a:p>
          <a:p>
            <a:pPr marL="457200" lvl="1" indent="0" algn="l" fontAlgn="base">
              <a:spcAft>
                <a:spcPts val="1800"/>
              </a:spcAft>
              <a:buNone/>
            </a:pPr>
            <a:r>
              <a:rPr lang="en-US" b="1" i="0" dirty="0">
                <a:solidFill>
                  <a:srgbClr val="273239"/>
                </a:solidFill>
                <a:effectLst/>
                <a:latin typeface="Nunito" pitchFamily="2" charset="0"/>
              </a:rPr>
              <a:t>Integration Testing:-</a:t>
            </a:r>
            <a:r>
              <a:rPr lang="en-US" b="0" i="0" dirty="0">
                <a:solidFill>
                  <a:srgbClr val="273239"/>
                </a:solidFill>
                <a:effectLst/>
                <a:latin typeface="Nunito" pitchFamily="2" charset="0"/>
              </a:rPr>
              <a:t> Integration testing is used to identify and resolve any issues that may arise when different units of the software are combined.</a:t>
            </a:r>
          </a:p>
          <a:p>
            <a:pPr marL="457200" lvl="1" indent="0" algn="l" fontAlgn="base">
              <a:spcAft>
                <a:spcPts val="1800"/>
              </a:spcAft>
              <a:buNone/>
            </a:pPr>
            <a:r>
              <a:rPr lang="en-US" b="1" i="0" dirty="0">
                <a:solidFill>
                  <a:srgbClr val="273239"/>
                </a:solidFill>
                <a:effectLst/>
                <a:latin typeface="Nunito" pitchFamily="2" charset="0"/>
              </a:rPr>
              <a:t>System Testing:-</a:t>
            </a:r>
            <a:r>
              <a:rPr lang="en-US" b="0" i="0" dirty="0">
                <a:solidFill>
                  <a:srgbClr val="273239"/>
                </a:solidFill>
                <a:effectLst/>
                <a:latin typeface="Nunito" pitchFamily="2" charset="0"/>
              </a:rPr>
              <a:t> Goal is to ensure that the software meets the requirements of the users and that it works correctly in all possible scenarios.</a:t>
            </a:r>
          </a:p>
          <a:p>
            <a:endParaRPr lang="en-IN" dirty="0"/>
          </a:p>
        </p:txBody>
      </p:sp>
    </p:spTree>
    <p:extLst>
      <p:ext uri="{BB962C8B-B14F-4D97-AF65-F5344CB8AC3E}">
        <p14:creationId xmlns:p14="http://schemas.microsoft.com/office/powerpoint/2010/main" val="11264679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68DEF-B0E1-E44B-C4ED-27BCCDC18C8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8FF3AA1-0E9F-3A2A-80E3-A2EA47EC8044}"/>
              </a:ext>
            </a:extLst>
          </p:cNvPr>
          <p:cNvSpPr>
            <a:spLocks noGrp="1"/>
          </p:cNvSpPr>
          <p:nvPr>
            <p:ph idx="1"/>
          </p:nvPr>
        </p:nvSpPr>
        <p:spPr/>
        <p:txBody>
          <a:bodyPr/>
          <a:lstStyle/>
          <a:p>
            <a:pPr algn="l" fontAlgn="base">
              <a:spcAft>
                <a:spcPts val="1800"/>
              </a:spcAft>
              <a:buFont typeface="+mj-lt"/>
              <a:buAutoNum type="arabicPeriod" startAt="5"/>
            </a:pPr>
            <a:r>
              <a:rPr lang="en-US" b="1" i="0" dirty="0">
                <a:solidFill>
                  <a:srgbClr val="273239"/>
                </a:solidFill>
                <a:effectLst/>
                <a:latin typeface="Nunito" pitchFamily="2" charset="0"/>
              </a:rPr>
              <a:t>Deployment:-</a:t>
            </a:r>
            <a:r>
              <a:rPr lang="en-US" b="0" i="0" dirty="0">
                <a:solidFill>
                  <a:srgbClr val="273239"/>
                </a:solidFill>
                <a:effectLst/>
                <a:latin typeface="Nunito" pitchFamily="2" charset="0"/>
              </a:rPr>
              <a:t> In this step, the development team will deploy the working project to end users.</a:t>
            </a:r>
          </a:p>
          <a:p>
            <a:pPr algn="l" fontAlgn="base">
              <a:spcAft>
                <a:spcPts val="1800"/>
              </a:spcAft>
              <a:buFont typeface="+mj-lt"/>
              <a:buAutoNum type="arabicPeriod" startAt="6"/>
            </a:pPr>
            <a:r>
              <a:rPr lang="en-US" b="1" i="0" dirty="0">
                <a:solidFill>
                  <a:srgbClr val="273239"/>
                </a:solidFill>
                <a:effectLst/>
                <a:latin typeface="Nunito" pitchFamily="2" charset="0"/>
              </a:rPr>
              <a:t>Feedback:-</a:t>
            </a:r>
            <a:r>
              <a:rPr lang="en-US" b="0" i="0" dirty="0">
                <a:solidFill>
                  <a:srgbClr val="273239"/>
                </a:solidFill>
                <a:effectLst/>
                <a:latin typeface="Nunito" pitchFamily="2" charset="0"/>
              </a:rPr>
              <a:t> This is the last step of the </a:t>
            </a:r>
            <a:r>
              <a:rPr lang="en-US" b="1" i="0" dirty="0">
                <a:solidFill>
                  <a:srgbClr val="273239"/>
                </a:solidFill>
                <a:effectLst/>
                <a:latin typeface="Nunito" pitchFamily="2" charset="0"/>
              </a:rPr>
              <a:t>Agile Model. </a:t>
            </a:r>
            <a:r>
              <a:rPr lang="en-US" b="0" i="0" dirty="0">
                <a:solidFill>
                  <a:srgbClr val="273239"/>
                </a:solidFill>
                <a:effectLst/>
                <a:latin typeface="Nunito" pitchFamily="2" charset="0"/>
              </a:rPr>
              <a:t>In this, the team receives feedback about the product and works on correcting bugs based on feedback provided by the customer.</a:t>
            </a:r>
          </a:p>
          <a:p>
            <a:endParaRPr lang="en-IN" dirty="0"/>
          </a:p>
        </p:txBody>
      </p:sp>
    </p:spTree>
    <p:extLst>
      <p:ext uri="{BB962C8B-B14F-4D97-AF65-F5344CB8AC3E}">
        <p14:creationId xmlns:p14="http://schemas.microsoft.com/office/powerpoint/2010/main" val="229406620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088C7-8EDA-C6B0-5AC8-D6D0AFB6374F}"/>
              </a:ext>
            </a:extLst>
          </p:cNvPr>
          <p:cNvSpPr>
            <a:spLocks noGrp="1"/>
          </p:cNvSpPr>
          <p:nvPr>
            <p:ph type="title"/>
          </p:nvPr>
        </p:nvSpPr>
        <p:spPr/>
        <p:txBody>
          <a:bodyPr/>
          <a:lstStyle/>
          <a:p>
            <a:pPr algn="ctr"/>
            <a:r>
              <a:rPr lang="en-US" b="1" i="0" dirty="0">
                <a:solidFill>
                  <a:srgbClr val="273239"/>
                </a:solidFill>
                <a:effectLst/>
                <a:latin typeface="Nunito" pitchFamily="2" charset="0"/>
              </a:rPr>
              <a:t>Principles of the Agile Model</a:t>
            </a:r>
            <a:br>
              <a:rPr lang="en-US" b="1" i="0" dirty="0">
                <a:solidFill>
                  <a:srgbClr val="273239"/>
                </a:solidFill>
                <a:effectLst/>
                <a:latin typeface="Nunito" pitchFamily="2" charset="0"/>
              </a:rPr>
            </a:br>
            <a:endParaRPr lang="en-IN" dirty="0"/>
          </a:p>
        </p:txBody>
      </p:sp>
      <p:sp>
        <p:nvSpPr>
          <p:cNvPr id="3" name="Content Placeholder 2">
            <a:extLst>
              <a:ext uri="{FF2B5EF4-FFF2-40B4-BE49-F238E27FC236}">
                <a16:creationId xmlns:a16="http://schemas.microsoft.com/office/drawing/2014/main" id="{41EFF803-5E82-2378-F320-C47CDB95056D}"/>
              </a:ext>
            </a:extLst>
          </p:cNvPr>
          <p:cNvSpPr>
            <a:spLocks noGrp="1"/>
          </p:cNvSpPr>
          <p:nvPr>
            <p:ph idx="1"/>
          </p:nvPr>
        </p:nvSpPr>
        <p:spPr/>
        <p:txBody>
          <a:bodyPr>
            <a:normAutofit fontScale="85000" lnSpcReduction="20000"/>
          </a:bodyPr>
          <a:lstStyle/>
          <a:p>
            <a:pPr algn="l" fontAlgn="base">
              <a:spcAft>
                <a:spcPts val="1800"/>
              </a:spcAft>
              <a:buFont typeface="Arial" panose="020B0604020202020204" pitchFamily="34" charset="0"/>
              <a:buChar char="•"/>
            </a:pPr>
            <a:r>
              <a:rPr lang="en-US" b="0" i="0" dirty="0">
                <a:solidFill>
                  <a:srgbClr val="273239"/>
                </a:solidFill>
                <a:effectLst/>
                <a:latin typeface="Nunito" pitchFamily="2" charset="0"/>
              </a:rPr>
              <a:t>To establish close contact with the customer during development and to gain a clear understanding of various requirements, each Agile project usually includes a customer representative on the team. At the end of each iteration stakeholders and the customer representative review, the progress made and re-evaluate the requirements.</a:t>
            </a:r>
          </a:p>
          <a:p>
            <a:pPr algn="l" fontAlgn="base">
              <a:spcAft>
                <a:spcPts val="1800"/>
              </a:spcAft>
              <a:buFont typeface="Arial" panose="020B0604020202020204" pitchFamily="34" charset="0"/>
              <a:buChar char="•"/>
            </a:pPr>
            <a:r>
              <a:rPr lang="en-US" b="0" i="0" dirty="0">
                <a:solidFill>
                  <a:srgbClr val="273239"/>
                </a:solidFill>
                <a:effectLst/>
                <a:latin typeface="Nunito" pitchFamily="2" charset="0"/>
              </a:rPr>
              <a:t>The agile model relies on working software deployment rather than comprehensive documentation.</a:t>
            </a:r>
          </a:p>
          <a:p>
            <a:pPr algn="l" fontAlgn="base">
              <a:spcAft>
                <a:spcPts val="1800"/>
              </a:spcAft>
              <a:buFont typeface="Arial" panose="020B0604020202020204" pitchFamily="34" charset="0"/>
              <a:buChar char="•"/>
            </a:pPr>
            <a:r>
              <a:rPr lang="en-US" b="0" i="0" dirty="0">
                <a:solidFill>
                  <a:srgbClr val="273239"/>
                </a:solidFill>
                <a:effectLst/>
                <a:latin typeface="Nunito" pitchFamily="2" charset="0"/>
              </a:rPr>
              <a:t>Frequent delivery of incremental versions of the software to the customer representative in intervals of a few weeks.</a:t>
            </a:r>
          </a:p>
          <a:p>
            <a:pPr algn="l" fontAlgn="base">
              <a:spcAft>
                <a:spcPts val="1800"/>
              </a:spcAft>
              <a:buFont typeface="Arial" panose="020B0604020202020204" pitchFamily="34" charset="0"/>
              <a:buChar char="•"/>
            </a:pPr>
            <a:r>
              <a:rPr lang="en-US" b="0" i="0" dirty="0">
                <a:solidFill>
                  <a:srgbClr val="273239"/>
                </a:solidFill>
                <a:effectLst/>
                <a:latin typeface="Nunito" pitchFamily="2" charset="0"/>
              </a:rPr>
              <a:t>Requirement change requests from the customer are encouraged and efficiently incorporated.</a:t>
            </a:r>
          </a:p>
          <a:p>
            <a:endParaRPr lang="en-IN" dirty="0"/>
          </a:p>
        </p:txBody>
      </p:sp>
    </p:spTree>
    <p:extLst>
      <p:ext uri="{BB962C8B-B14F-4D97-AF65-F5344CB8AC3E}">
        <p14:creationId xmlns:p14="http://schemas.microsoft.com/office/powerpoint/2010/main" val="392809715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6CF34-B43D-4DFB-CE95-EC96790899C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BFC6FB8-6B96-5504-825F-4F7DAA5842F4}"/>
              </a:ext>
            </a:extLst>
          </p:cNvPr>
          <p:cNvSpPr>
            <a:spLocks noGrp="1"/>
          </p:cNvSpPr>
          <p:nvPr>
            <p:ph idx="1"/>
          </p:nvPr>
        </p:nvSpPr>
        <p:spPr/>
        <p:txBody>
          <a:bodyPr>
            <a:normAutofit fontScale="85000" lnSpcReduction="20000"/>
          </a:bodyPr>
          <a:lstStyle/>
          <a:p>
            <a:pPr algn="l" fontAlgn="base">
              <a:spcAft>
                <a:spcPts val="1800"/>
              </a:spcAft>
              <a:buFont typeface="Arial" panose="020B0604020202020204" pitchFamily="34" charset="0"/>
              <a:buChar char="•"/>
            </a:pPr>
            <a:r>
              <a:rPr lang="en-US" b="0" i="0" dirty="0">
                <a:solidFill>
                  <a:srgbClr val="273239"/>
                </a:solidFill>
                <a:effectLst/>
                <a:latin typeface="Nunito" pitchFamily="2" charset="0"/>
              </a:rPr>
              <a:t>It emphasizes having efficient team members and enhancing communications among them is given more importance. It is realized that improved communication among the development team members can be achieved through face-to-face communication rather than through the exchange of formal documents.</a:t>
            </a:r>
          </a:p>
          <a:p>
            <a:pPr algn="l" fontAlgn="base">
              <a:spcAft>
                <a:spcPts val="1800"/>
              </a:spcAft>
              <a:buFont typeface="Arial" panose="020B0604020202020204" pitchFamily="34" charset="0"/>
              <a:buChar char="•"/>
            </a:pPr>
            <a:r>
              <a:rPr lang="en-US" b="0" i="0" dirty="0">
                <a:solidFill>
                  <a:srgbClr val="273239"/>
                </a:solidFill>
                <a:effectLst/>
                <a:latin typeface="Nunito" pitchFamily="2" charset="0"/>
              </a:rPr>
              <a:t>It is recommended that the development team size should be kept small (5 to 9 people) to help the team members meaningfully engage in face-to-face communication and have a collaborative work environment.</a:t>
            </a:r>
          </a:p>
          <a:p>
            <a:pPr algn="l" fontAlgn="base">
              <a:spcAft>
                <a:spcPts val="1800"/>
              </a:spcAft>
              <a:buFont typeface="Arial" panose="020B0604020202020204" pitchFamily="34" charset="0"/>
              <a:buChar char="•"/>
            </a:pPr>
            <a:r>
              <a:rPr lang="en-US" b="0" i="0" dirty="0">
                <a:solidFill>
                  <a:srgbClr val="273239"/>
                </a:solidFill>
                <a:effectLst/>
                <a:latin typeface="Nunito" pitchFamily="2" charset="0"/>
              </a:rPr>
              <a:t>The agile development process usually deploys </a:t>
            </a:r>
            <a:r>
              <a:rPr lang="en-US" b="0" i="0" u="sng" dirty="0">
                <a:solidFill>
                  <a:srgbClr val="273239"/>
                </a:solidFill>
                <a:effectLst/>
                <a:latin typeface="Nunito" pitchFamily="2" charset="0"/>
              </a:rPr>
              <a:t>Pair Programming</a:t>
            </a:r>
            <a:r>
              <a:rPr lang="en-US" b="0" i="0" dirty="0">
                <a:solidFill>
                  <a:srgbClr val="273239"/>
                </a:solidFill>
                <a:effectLst/>
                <a:latin typeface="Nunito" pitchFamily="2" charset="0"/>
              </a:rPr>
              <a:t>. In Pair programming, two programmers work together at one workstation. One does coding while the other reviews the code as it is typed in. The two programmers switch their roles every hour or so.</a:t>
            </a:r>
          </a:p>
          <a:p>
            <a:endParaRPr lang="en-IN" dirty="0"/>
          </a:p>
        </p:txBody>
      </p:sp>
    </p:spTree>
    <p:extLst>
      <p:ext uri="{BB962C8B-B14F-4D97-AF65-F5344CB8AC3E}">
        <p14:creationId xmlns:p14="http://schemas.microsoft.com/office/powerpoint/2010/main" val="51811267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AC12F-F238-0347-E2D9-D53886EA4EC5}"/>
              </a:ext>
            </a:extLst>
          </p:cNvPr>
          <p:cNvSpPr>
            <a:spLocks noGrp="1"/>
          </p:cNvSpPr>
          <p:nvPr>
            <p:ph type="title"/>
          </p:nvPr>
        </p:nvSpPr>
        <p:spPr/>
        <p:txBody>
          <a:bodyPr/>
          <a:lstStyle/>
          <a:p>
            <a:r>
              <a:rPr lang="en-US" b="1" i="0" dirty="0">
                <a:solidFill>
                  <a:srgbClr val="273239"/>
                </a:solidFill>
                <a:effectLst/>
                <a:latin typeface="Nunito" pitchFamily="2" charset="0"/>
              </a:rPr>
              <a:t>Characteristics of the Agile Process</a:t>
            </a:r>
            <a:br>
              <a:rPr lang="en-US" b="1" i="0" dirty="0">
                <a:solidFill>
                  <a:srgbClr val="273239"/>
                </a:solidFill>
                <a:effectLst/>
                <a:latin typeface="Nunito" pitchFamily="2" charset="0"/>
              </a:rPr>
            </a:br>
            <a:endParaRPr lang="en-IN" dirty="0"/>
          </a:p>
        </p:txBody>
      </p:sp>
      <p:sp>
        <p:nvSpPr>
          <p:cNvPr id="3" name="Content Placeholder 2">
            <a:extLst>
              <a:ext uri="{FF2B5EF4-FFF2-40B4-BE49-F238E27FC236}">
                <a16:creationId xmlns:a16="http://schemas.microsoft.com/office/drawing/2014/main" id="{18CE36A7-F0F8-4D29-0237-96D1EF42828D}"/>
              </a:ext>
            </a:extLst>
          </p:cNvPr>
          <p:cNvSpPr>
            <a:spLocks noGrp="1"/>
          </p:cNvSpPr>
          <p:nvPr>
            <p:ph idx="1"/>
          </p:nvPr>
        </p:nvSpPr>
        <p:spPr/>
        <p:txBody>
          <a:bodyPr>
            <a:normAutofit fontScale="85000" lnSpcReduction="20000"/>
          </a:bodyPr>
          <a:lstStyle/>
          <a:p>
            <a:pPr algn="l" fontAlgn="base">
              <a:spcAft>
                <a:spcPts val="1800"/>
              </a:spcAft>
              <a:buFont typeface="Arial" panose="020B0604020202020204" pitchFamily="34" charset="0"/>
              <a:buChar char="•"/>
            </a:pPr>
            <a:r>
              <a:rPr lang="en-US" b="0" i="0" dirty="0">
                <a:solidFill>
                  <a:srgbClr val="273239"/>
                </a:solidFill>
                <a:effectLst/>
                <a:latin typeface="Nunito" pitchFamily="2" charset="0"/>
              </a:rPr>
              <a:t>Agile processes must be adaptable to technical and environmental changes. That means if any technological changes occur, then the agile process must accommodate them.</a:t>
            </a:r>
          </a:p>
          <a:p>
            <a:pPr algn="l" fontAlgn="base">
              <a:spcAft>
                <a:spcPts val="1800"/>
              </a:spcAft>
              <a:buFont typeface="Arial" panose="020B0604020202020204" pitchFamily="34" charset="0"/>
              <a:buChar char="•"/>
            </a:pPr>
            <a:r>
              <a:rPr lang="en-US" b="0" i="0" dirty="0">
                <a:solidFill>
                  <a:srgbClr val="273239"/>
                </a:solidFill>
                <a:effectLst/>
                <a:latin typeface="Nunito" pitchFamily="2" charset="0"/>
              </a:rPr>
              <a:t>The development of agile processes must be incremental. That means, in each development, the increment should contain some functionality that can be tested and verified by the customer.</a:t>
            </a:r>
          </a:p>
          <a:p>
            <a:pPr algn="l" fontAlgn="base">
              <a:spcAft>
                <a:spcPts val="1800"/>
              </a:spcAft>
              <a:buFont typeface="Arial" panose="020B0604020202020204" pitchFamily="34" charset="0"/>
              <a:buChar char="•"/>
            </a:pPr>
            <a:r>
              <a:rPr lang="en-US" b="0" i="0" dirty="0">
                <a:solidFill>
                  <a:srgbClr val="273239"/>
                </a:solidFill>
                <a:effectLst/>
                <a:latin typeface="Nunito" pitchFamily="2" charset="0"/>
              </a:rPr>
              <a:t>The customer feedback must be used to create the next increment of the process.</a:t>
            </a:r>
          </a:p>
          <a:p>
            <a:pPr algn="l" fontAlgn="base">
              <a:spcAft>
                <a:spcPts val="1800"/>
              </a:spcAft>
              <a:buFont typeface="Arial" panose="020B0604020202020204" pitchFamily="34" charset="0"/>
              <a:buChar char="•"/>
            </a:pPr>
            <a:r>
              <a:rPr lang="en-US" b="0" i="0" dirty="0">
                <a:solidFill>
                  <a:srgbClr val="273239"/>
                </a:solidFill>
                <a:effectLst/>
                <a:latin typeface="Nunito" pitchFamily="2" charset="0"/>
              </a:rPr>
              <a:t>The software increment must be delivered in a short span of time.</a:t>
            </a:r>
          </a:p>
          <a:p>
            <a:pPr algn="l" fontAlgn="base">
              <a:spcAft>
                <a:spcPts val="1800"/>
              </a:spcAft>
              <a:buFont typeface="Arial" panose="020B0604020202020204" pitchFamily="34" charset="0"/>
              <a:buChar char="•"/>
            </a:pPr>
            <a:r>
              <a:rPr lang="en-US" b="0" i="0" dirty="0">
                <a:solidFill>
                  <a:srgbClr val="273239"/>
                </a:solidFill>
                <a:effectLst/>
                <a:latin typeface="Nunito" pitchFamily="2" charset="0"/>
              </a:rPr>
              <a:t>It must be iterative so that each increment can be evaluated regularly.</a:t>
            </a:r>
          </a:p>
          <a:p>
            <a:endParaRPr lang="en-IN" dirty="0"/>
          </a:p>
        </p:txBody>
      </p:sp>
    </p:spTree>
    <p:extLst>
      <p:ext uri="{BB962C8B-B14F-4D97-AF65-F5344CB8AC3E}">
        <p14:creationId xmlns:p14="http://schemas.microsoft.com/office/powerpoint/2010/main" val="308248888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442F7-78EE-D2AB-FC91-FE49D52DB84E}"/>
              </a:ext>
            </a:extLst>
          </p:cNvPr>
          <p:cNvSpPr>
            <a:spLocks noGrp="1"/>
          </p:cNvSpPr>
          <p:nvPr>
            <p:ph type="title"/>
          </p:nvPr>
        </p:nvSpPr>
        <p:spPr/>
        <p:txBody>
          <a:bodyPr/>
          <a:lstStyle/>
          <a:p>
            <a:r>
              <a:rPr lang="en-US" b="1" i="0" dirty="0">
                <a:solidFill>
                  <a:srgbClr val="273239"/>
                </a:solidFill>
                <a:effectLst/>
                <a:latin typeface="Nunito" pitchFamily="2" charset="0"/>
              </a:rPr>
              <a:t>When To Use the Agile Model?</a:t>
            </a:r>
            <a:br>
              <a:rPr lang="en-US" b="1" i="0" dirty="0">
                <a:solidFill>
                  <a:srgbClr val="273239"/>
                </a:solidFill>
                <a:effectLst/>
                <a:latin typeface="Nunito" pitchFamily="2" charset="0"/>
              </a:rPr>
            </a:br>
            <a:endParaRPr lang="en-IN" dirty="0"/>
          </a:p>
        </p:txBody>
      </p:sp>
      <p:sp>
        <p:nvSpPr>
          <p:cNvPr id="3" name="Content Placeholder 2">
            <a:extLst>
              <a:ext uri="{FF2B5EF4-FFF2-40B4-BE49-F238E27FC236}">
                <a16:creationId xmlns:a16="http://schemas.microsoft.com/office/drawing/2014/main" id="{32535DA9-FFF0-1B4C-2D0A-BA615E504B1A}"/>
              </a:ext>
            </a:extLst>
          </p:cNvPr>
          <p:cNvSpPr>
            <a:spLocks noGrp="1"/>
          </p:cNvSpPr>
          <p:nvPr>
            <p:ph idx="1"/>
          </p:nvPr>
        </p:nvSpPr>
        <p:spPr/>
        <p:txBody>
          <a:bodyPr>
            <a:normAutofit fontScale="62500" lnSpcReduction="20000"/>
          </a:bodyPr>
          <a:lstStyle/>
          <a:p>
            <a:pPr algn="l" fontAlgn="base">
              <a:spcAft>
                <a:spcPts val="1800"/>
              </a:spcAft>
              <a:buFont typeface="Arial" panose="020B0604020202020204" pitchFamily="34" charset="0"/>
              <a:buChar char="•"/>
            </a:pPr>
            <a:r>
              <a:rPr lang="en-US" b="0" i="0" dirty="0">
                <a:solidFill>
                  <a:srgbClr val="273239"/>
                </a:solidFill>
                <a:effectLst/>
                <a:latin typeface="Nunito" pitchFamily="2" charset="0"/>
              </a:rPr>
              <a:t>When frequent modifications need to be made, this method is implemented.</a:t>
            </a:r>
          </a:p>
          <a:p>
            <a:pPr algn="l" fontAlgn="base">
              <a:spcAft>
                <a:spcPts val="1800"/>
              </a:spcAft>
              <a:buFont typeface="Arial" panose="020B0604020202020204" pitchFamily="34" charset="0"/>
              <a:buChar char="•"/>
            </a:pPr>
            <a:r>
              <a:rPr lang="en-US" b="0" i="0" dirty="0">
                <a:solidFill>
                  <a:srgbClr val="273239"/>
                </a:solidFill>
                <a:effectLst/>
                <a:latin typeface="Nunito" pitchFamily="2" charset="0"/>
              </a:rPr>
              <a:t>When a highly qualified and experienced team is available.</a:t>
            </a:r>
          </a:p>
          <a:p>
            <a:pPr algn="l" fontAlgn="base">
              <a:spcAft>
                <a:spcPts val="1800"/>
              </a:spcAft>
              <a:buFont typeface="Arial" panose="020B0604020202020204" pitchFamily="34" charset="0"/>
              <a:buChar char="•"/>
            </a:pPr>
            <a:r>
              <a:rPr lang="en-US" b="0" i="0" dirty="0">
                <a:solidFill>
                  <a:srgbClr val="273239"/>
                </a:solidFill>
                <a:effectLst/>
                <a:latin typeface="Nunito" pitchFamily="2" charset="0"/>
              </a:rPr>
              <a:t>When a customer is ready to have a meeting with the team all the time.</a:t>
            </a:r>
          </a:p>
          <a:p>
            <a:pPr algn="l" fontAlgn="base">
              <a:spcAft>
                <a:spcPts val="1800"/>
              </a:spcAft>
              <a:buFont typeface="Arial" panose="020B0604020202020204" pitchFamily="34" charset="0"/>
              <a:buChar char="•"/>
            </a:pPr>
            <a:r>
              <a:rPr lang="en-US" b="0" i="0" dirty="0">
                <a:solidFill>
                  <a:srgbClr val="273239"/>
                </a:solidFill>
                <a:effectLst/>
                <a:latin typeface="Nunito" pitchFamily="2" charset="0"/>
              </a:rPr>
              <a:t>when the project needs to be delivered quickly.</a:t>
            </a:r>
          </a:p>
          <a:p>
            <a:pPr algn="l" fontAlgn="base">
              <a:spcAft>
                <a:spcPts val="1800"/>
              </a:spcAft>
              <a:buFont typeface="Arial" panose="020B0604020202020204" pitchFamily="34" charset="0"/>
              <a:buChar char="•"/>
            </a:pPr>
            <a:r>
              <a:rPr lang="en-US" b="0" i="0" dirty="0">
                <a:solidFill>
                  <a:srgbClr val="273239"/>
                </a:solidFill>
                <a:effectLst/>
                <a:latin typeface="Nunito" pitchFamily="2" charset="0"/>
              </a:rPr>
              <a:t>Projects with few regulatory requirements or not certain requirements.</a:t>
            </a:r>
          </a:p>
          <a:p>
            <a:pPr algn="l" fontAlgn="base">
              <a:spcAft>
                <a:spcPts val="1800"/>
              </a:spcAft>
              <a:buFont typeface="Arial" panose="020B0604020202020204" pitchFamily="34" charset="0"/>
              <a:buChar char="•"/>
            </a:pPr>
            <a:r>
              <a:rPr lang="en-US" b="0" i="0" dirty="0">
                <a:solidFill>
                  <a:srgbClr val="273239"/>
                </a:solidFill>
                <a:effectLst/>
                <a:latin typeface="Nunito" pitchFamily="2" charset="0"/>
              </a:rPr>
              <a:t>projects utilizing a less-than-strict current methodology</a:t>
            </a:r>
          </a:p>
          <a:p>
            <a:pPr algn="l" fontAlgn="base">
              <a:spcAft>
                <a:spcPts val="1800"/>
              </a:spcAft>
              <a:buFont typeface="Arial" panose="020B0604020202020204" pitchFamily="34" charset="0"/>
              <a:buChar char="•"/>
            </a:pPr>
            <a:r>
              <a:rPr lang="en-US" b="0" i="0" dirty="0">
                <a:solidFill>
                  <a:srgbClr val="273239"/>
                </a:solidFill>
                <a:effectLst/>
                <a:latin typeface="Nunito" pitchFamily="2" charset="0"/>
              </a:rPr>
              <a:t>Those undertakings where the product proprietor is easily reachable</a:t>
            </a:r>
          </a:p>
          <a:p>
            <a:pPr algn="l" fontAlgn="base">
              <a:spcAft>
                <a:spcPts val="1800"/>
              </a:spcAft>
              <a:buFont typeface="Arial" panose="020B0604020202020204" pitchFamily="34" charset="0"/>
              <a:buChar char="•"/>
            </a:pPr>
            <a:r>
              <a:rPr lang="en-US" b="0" i="0" dirty="0">
                <a:solidFill>
                  <a:srgbClr val="273239"/>
                </a:solidFill>
                <a:effectLst/>
                <a:latin typeface="Nunito" pitchFamily="2" charset="0"/>
              </a:rPr>
              <a:t>Flexible project schedules and budgets.</a:t>
            </a:r>
          </a:p>
          <a:p>
            <a:endParaRPr lang="en-IN" dirty="0"/>
          </a:p>
        </p:txBody>
      </p:sp>
    </p:spTree>
    <p:extLst>
      <p:ext uri="{BB962C8B-B14F-4D97-AF65-F5344CB8AC3E}">
        <p14:creationId xmlns:p14="http://schemas.microsoft.com/office/powerpoint/2010/main" val="146892395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51732-92A3-9C8D-50C0-993263C96D34}"/>
              </a:ext>
            </a:extLst>
          </p:cNvPr>
          <p:cNvSpPr>
            <a:spLocks noGrp="1"/>
          </p:cNvSpPr>
          <p:nvPr>
            <p:ph type="title"/>
          </p:nvPr>
        </p:nvSpPr>
        <p:spPr/>
        <p:txBody>
          <a:bodyPr/>
          <a:lstStyle/>
          <a:p>
            <a:r>
              <a:rPr lang="en-US" b="1" i="0" dirty="0">
                <a:solidFill>
                  <a:srgbClr val="273239"/>
                </a:solidFill>
                <a:effectLst/>
                <a:latin typeface="Nunito" pitchFamily="2" charset="0"/>
              </a:rPr>
              <a:t>Advantages of the Agile Model</a:t>
            </a:r>
            <a:br>
              <a:rPr lang="en-US" b="1" i="0" dirty="0">
                <a:solidFill>
                  <a:srgbClr val="273239"/>
                </a:solidFill>
                <a:effectLst/>
                <a:latin typeface="Nunito" pitchFamily="2" charset="0"/>
              </a:rPr>
            </a:br>
            <a:endParaRPr lang="en-IN" dirty="0"/>
          </a:p>
        </p:txBody>
      </p:sp>
      <p:sp>
        <p:nvSpPr>
          <p:cNvPr id="3" name="Content Placeholder 2">
            <a:extLst>
              <a:ext uri="{FF2B5EF4-FFF2-40B4-BE49-F238E27FC236}">
                <a16:creationId xmlns:a16="http://schemas.microsoft.com/office/drawing/2014/main" id="{017143A0-3060-9A7B-1C0B-7AD8F08BEC44}"/>
              </a:ext>
            </a:extLst>
          </p:cNvPr>
          <p:cNvSpPr>
            <a:spLocks noGrp="1"/>
          </p:cNvSpPr>
          <p:nvPr>
            <p:ph idx="1"/>
          </p:nvPr>
        </p:nvSpPr>
        <p:spPr/>
        <p:txBody>
          <a:bodyPr>
            <a:normAutofit fontScale="77500" lnSpcReduction="20000"/>
          </a:bodyPr>
          <a:lstStyle/>
          <a:p>
            <a:pPr algn="l" fontAlgn="base">
              <a:spcAft>
                <a:spcPts val="1800"/>
              </a:spcAft>
              <a:buFont typeface="Arial" panose="020B0604020202020204" pitchFamily="34" charset="0"/>
              <a:buChar char="•"/>
            </a:pPr>
            <a:r>
              <a:rPr lang="en-US" b="0" i="0" dirty="0">
                <a:solidFill>
                  <a:srgbClr val="273239"/>
                </a:solidFill>
                <a:effectLst/>
                <a:latin typeface="Nunito" pitchFamily="2" charset="0"/>
              </a:rPr>
              <a:t>Working through Pair programming produces well-written compact programs which have fewer errors as compared to programmers working alone.</a:t>
            </a:r>
          </a:p>
          <a:p>
            <a:pPr algn="l" fontAlgn="base">
              <a:spcAft>
                <a:spcPts val="1800"/>
              </a:spcAft>
              <a:buFont typeface="Arial" panose="020B0604020202020204" pitchFamily="34" charset="0"/>
              <a:buChar char="•"/>
            </a:pPr>
            <a:r>
              <a:rPr lang="en-US" b="0" i="0" dirty="0">
                <a:solidFill>
                  <a:srgbClr val="273239"/>
                </a:solidFill>
                <a:effectLst/>
                <a:latin typeface="Nunito" pitchFamily="2" charset="0"/>
              </a:rPr>
              <a:t>It reduces the total development time of the whole project.</a:t>
            </a:r>
          </a:p>
          <a:p>
            <a:pPr algn="l" fontAlgn="base">
              <a:spcAft>
                <a:spcPts val="1800"/>
              </a:spcAft>
              <a:buFont typeface="Arial" panose="020B0604020202020204" pitchFamily="34" charset="0"/>
              <a:buChar char="•"/>
            </a:pPr>
            <a:r>
              <a:rPr lang="en-US" b="0" i="0" dirty="0">
                <a:solidFill>
                  <a:srgbClr val="273239"/>
                </a:solidFill>
                <a:effectLst/>
                <a:latin typeface="Nunito" pitchFamily="2" charset="0"/>
              </a:rPr>
              <a:t>Agile development emphasizes face-to-face communication among team members, leading to better collaboration and understanding of project goals.</a:t>
            </a:r>
          </a:p>
          <a:p>
            <a:pPr algn="l" fontAlgn="base">
              <a:spcAft>
                <a:spcPts val="1800"/>
              </a:spcAft>
              <a:buFont typeface="Arial" panose="020B0604020202020204" pitchFamily="34" charset="0"/>
              <a:buChar char="•"/>
            </a:pPr>
            <a:r>
              <a:rPr lang="en-US" b="0" i="0" dirty="0">
                <a:solidFill>
                  <a:srgbClr val="273239"/>
                </a:solidFill>
                <a:effectLst/>
                <a:latin typeface="Nunito" pitchFamily="2" charset="0"/>
              </a:rPr>
              <a:t>Customer representatives get the idea of updated software products after each iteration. So, it is easy for him to change any requirement if needed.</a:t>
            </a:r>
          </a:p>
          <a:p>
            <a:pPr algn="l" fontAlgn="base">
              <a:spcAft>
                <a:spcPts val="1800"/>
              </a:spcAft>
              <a:buFont typeface="Arial" panose="020B0604020202020204" pitchFamily="34" charset="0"/>
              <a:buChar char="•"/>
            </a:pPr>
            <a:r>
              <a:rPr lang="en-US" b="0" i="0" dirty="0">
                <a:solidFill>
                  <a:srgbClr val="273239"/>
                </a:solidFill>
                <a:effectLst/>
                <a:latin typeface="Nunito" pitchFamily="2" charset="0"/>
              </a:rPr>
              <a:t>Agile development puts the customer at the center of the development process, ensuring that the end product meets their needs.</a:t>
            </a:r>
          </a:p>
          <a:p>
            <a:endParaRPr lang="en-IN" dirty="0"/>
          </a:p>
        </p:txBody>
      </p:sp>
    </p:spTree>
    <p:extLst>
      <p:ext uri="{BB962C8B-B14F-4D97-AF65-F5344CB8AC3E}">
        <p14:creationId xmlns:p14="http://schemas.microsoft.com/office/powerpoint/2010/main" val="149233499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B1B8E-C0FF-8E83-10CD-9E8F58537075}"/>
              </a:ext>
            </a:extLst>
          </p:cNvPr>
          <p:cNvSpPr>
            <a:spLocks noGrp="1"/>
          </p:cNvSpPr>
          <p:nvPr>
            <p:ph type="title"/>
          </p:nvPr>
        </p:nvSpPr>
        <p:spPr/>
        <p:txBody>
          <a:bodyPr/>
          <a:lstStyle/>
          <a:p>
            <a:r>
              <a:rPr lang="en-US" b="1" i="0" dirty="0">
                <a:solidFill>
                  <a:srgbClr val="273239"/>
                </a:solidFill>
                <a:effectLst/>
                <a:latin typeface="Nunito" pitchFamily="2" charset="0"/>
              </a:rPr>
              <a:t>Disadvantages of the Agile Model</a:t>
            </a:r>
            <a:br>
              <a:rPr lang="en-US" b="1" i="0" dirty="0">
                <a:solidFill>
                  <a:srgbClr val="273239"/>
                </a:solidFill>
                <a:effectLst/>
                <a:latin typeface="Nunito" pitchFamily="2" charset="0"/>
              </a:rPr>
            </a:br>
            <a:endParaRPr lang="en-IN" dirty="0"/>
          </a:p>
        </p:txBody>
      </p:sp>
      <p:sp>
        <p:nvSpPr>
          <p:cNvPr id="3" name="Content Placeholder 2">
            <a:extLst>
              <a:ext uri="{FF2B5EF4-FFF2-40B4-BE49-F238E27FC236}">
                <a16:creationId xmlns:a16="http://schemas.microsoft.com/office/drawing/2014/main" id="{59055A0D-7D02-8ACF-6A0B-BAC5EE02C45D}"/>
              </a:ext>
            </a:extLst>
          </p:cNvPr>
          <p:cNvSpPr>
            <a:spLocks noGrp="1"/>
          </p:cNvSpPr>
          <p:nvPr>
            <p:ph idx="1"/>
          </p:nvPr>
        </p:nvSpPr>
        <p:spPr>
          <a:xfrm>
            <a:off x="838200" y="1276865"/>
            <a:ext cx="10515600" cy="4900098"/>
          </a:xfrm>
        </p:spPr>
        <p:txBody>
          <a:bodyPr>
            <a:normAutofit fontScale="62500" lnSpcReduction="20000"/>
          </a:bodyPr>
          <a:lstStyle/>
          <a:p>
            <a:pPr algn="l" fontAlgn="base">
              <a:spcAft>
                <a:spcPts val="1800"/>
              </a:spcAft>
              <a:buFont typeface="Arial" panose="020B0604020202020204" pitchFamily="34" charset="0"/>
              <a:buChar char="•"/>
            </a:pPr>
            <a:r>
              <a:rPr lang="en-US" b="0" i="0" dirty="0">
                <a:solidFill>
                  <a:srgbClr val="273239"/>
                </a:solidFill>
                <a:effectLst/>
                <a:latin typeface="Nunito" pitchFamily="2" charset="0"/>
              </a:rPr>
              <a:t>The lack of formal documents creates confusion and important decisions taken during different phases can be misinterpreted at any time by different team members.</a:t>
            </a:r>
          </a:p>
          <a:p>
            <a:pPr algn="l" fontAlgn="base">
              <a:spcAft>
                <a:spcPts val="1800"/>
              </a:spcAft>
              <a:buFont typeface="Arial" panose="020B0604020202020204" pitchFamily="34" charset="0"/>
              <a:buChar char="•"/>
            </a:pPr>
            <a:r>
              <a:rPr lang="en-US" b="0" i="0" dirty="0">
                <a:solidFill>
                  <a:srgbClr val="273239"/>
                </a:solidFill>
                <a:effectLst/>
                <a:latin typeface="Nunito" pitchFamily="2" charset="0"/>
              </a:rPr>
              <a:t>It is not suitable for handling complex dependencies.</a:t>
            </a:r>
          </a:p>
          <a:p>
            <a:pPr algn="l" fontAlgn="base">
              <a:spcAft>
                <a:spcPts val="1800"/>
              </a:spcAft>
              <a:buFont typeface="Arial" panose="020B0604020202020204" pitchFamily="34" charset="0"/>
              <a:buChar char="•"/>
            </a:pPr>
            <a:r>
              <a:rPr lang="en-US" b="0" i="0" dirty="0">
                <a:solidFill>
                  <a:srgbClr val="273239"/>
                </a:solidFill>
                <a:effectLst/>
                <a:latin typeface="Nunito" pitchFamily="2" charset="0"/>
              </a:rPr>
              <a:t>The agile model depends highly on customer interactions so if the customer is not clear, then the development team can be driven in the wrong direction.</a:t>
            </a:r>
          </a:p>
          <a:p>
            <a:pPr algn="l" fontAlgn="base">
              <a:spcAft>
                <a:spcPts val="1800"/>
              </a:spcAft>
              <a:buFont typeface="Arial" panose="020B0604020202020204" pitchFamily="34" charset="0"/>
              <a:buChar char="•"/>
            </a:pPr>
            <a:r>
              <a:rPr lang="en-US" b="0" i="0" dirty="0">
                <a:solidFill>
                  <a:srgbClr val="273239"/>
                </a:solidFill>
                <a:effectLst/>
                <a:latin typeface="Nunito" pitchFamily="2" charset="0"/>
              </a:rPr>
              <a:t>Agile development models often involve working in short sprints, which can make it difficult to plan and forecast project timelines and deliverables. This can lead to delays in the project and can make it difficult to accurately estimate the costs and resources needed for the project.</a:t>
            </a:r>
          </a:p>
          <a:p>
            <a:pPr algn="l" fontAlgn="base">
              <a:spcAft>
                <a:spcPts val="1800"/>
              </a:spcAft>
              <a:buFont typeface="Arial" panose="020B0604020202020204" pitchFamily="34" charset="0"/>
              <a:buChar char="•"/>
            </a:pPr>
            <a:r>
              <a:rPr lang="en-US" b="0" i="0" dirty="0">
                <a:solidFill>
                  <a:srgbClr val="273239"/>
                </a:solidFill>
                <a:effectLst/>
                <a:latin typeface="Nunito" pitchFamily="2" charset="0"/>
              </a:rPr>
              <a:t>Agile development models require a high degree of expertise from team members, as they need to be able to adapt to changing requirements and work in an iterative environment. This can be challenging for teams that are not experienced in agile development practices and can lead to delays and difficulties in the project.</a:t>
            </a:r>
          </a:p>
          <a:p>
            <a:pPr algn="l" fontAlgn="base">
              <a:spcAft>
                <a:spcPts val="1800"/>
              </a:spcAft>
              <a:buFont typeface="Arial" panose="020B0604020202020204" pitchFamily="34" charset="0"/>
              <a:buChar char="•"/>
            </a:pPr>
            <a:r>
              <a:rPr lang="en-US" b="0" i="0" dirty="0">
                <a:solidFill>
                  <a:srgbClr val="273239"/>
                </a:solidFill>
                <a:effectLst/>
                <a:latin typeface="Nunito" pitchFamily="2" charset="0"/>
              </a:rPr>
              <a:t>Due to the absence of proper documentation, when the project completes and the developers are assigned to another project, maintenance of the developed project can become a problem.</a:t>
            </a:r>
          </a:p>
          <a:p>
            <a:endParaRPr lang="en-IN" dirty="0"/>
          </a:p>
        </p:txBody>
      </p:sp>
    </p:spTree>
    <p:extLst>
      <p:ext uri="{BB962C8B-B14F-4D97-AF65-F5344CB8AC3E}">
        <p14:creationId xmlns:p14="http://schemas.microsoft.com/office/powerpoint/2010/main" val="182791839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03C47-773A-95A5-59A5-9F65548F8BAA}"/>
              </a:ext>
            </a:extLst>
          </p:cNvPr>
          <p:cNvSpPr>
            <a:spLocks noGrp="1"/>
          </p:cNvSpPr>
          <p:nvPr>
            <p:ph type="title"/>
          </p:nvPr>
        </p:nvSpPr>
        <p:spPr/>
        <p:txBody>
          <a:bodyPr>
            <a:normAutofit fontScale="90000"/>
          </a:bodyPr>
          <a:lstStyle/>
          <a:p>
            <a:r>
              <a:rPr lang="en-US" b="1" i="0" dirty="0">
                <a:solidFill>
                  <a:srgbClr val="273239"/>
                </a:solidFill>
                <a:effectLst/>
                <a:latin typeface="Nunito" pitchFamily="2" charset="0"/>
              </a:rPr>
              <a:t>What is a scrum in software development?</a:t>
            </a:r>
            <a:br>
              <a:rPr lang="en-US" b="1" i="0" dirty="0">
                <a:solidFill>
                  <a:srgbClr val="273239"/>
                </a:solidFill>
                <a:effectLst/>
                <a:latin typeface="Nunito" pitchFamily="2" charset="0"/>
              </a:rPr>
            </a:br>
            <a:endParaRPr lang="en-IN" dirty="0"/>
          </a:p>
        </p:txBody>
      </p:sp>
      <p:sp>
        <p:nvSpPr>
          <p:cNvPr id="3" name="Content Placeholder 2">
            <a:extLst>
              <a:ext uri="{FF2B5EF4-FFF2-40B4-BE49-F238E27FC236}">
                <a16:creationId xmlns:a16="http://schemas.microsoft.com/office/drawing/2014/main" id="{A6A1737B-0ED4-46F7-7B52-8C56AC879C36}"/>
              </a:ext>
            </a:extLst>
          </p:cNvPr>
          <p:cNvSpPr>
            <a:spLocks noGrp="1"/>
          </p:cNvSpPr>
          <p:nvPr>
            <p:ph idx="1"/>
          </p:nvPr>
        </p:nvSpPr>
        <p:spPr>
          <a:xfrm>
            <a:off x="838200" y="1309816"/>
            <a:ext cx="10515600" cy="4867147"/>
          </a:xfrm>
        </p:spPr>
        <p:txBody>
          <a:bodyPr>
            <a:normAutofit/>
          </a:bodyPr>
          <a:lstStyle/>
          <a:p>
            <a:pPr algn="l" rtl="0" fontAlgn="base">
              <a:spcAft>
                <a:spcPts val="750"/>
              </a:spcAft>
            </a:pPr>
            <a:r>
              <a:rPr lang="en-US" b="0" i="0" dirty="0">
                <a:solidFill>
                  <a:srgbClr val="273239"/>
                </a:solidFill>
                <a:effectLst/>
                <a:latin typeface="Nunito" pitchFamily="2" charset="0"/>
              </a:rPr>
              <a:t>Scrum is a management framework that teams use to self-organize and work towards a common goal.</a:t>
            </a:r>
          </a:p>
          <a:p>
            <a:pPr algn="l" fontAlgn="base">
              <a:spcAft>
                <a:spcPts val="1800"/>
              </a:spcAft>
              <a:buFont typeface="Arial" panose="020B0604020202020204" pitchFamily="34" charset="0"/>
              <a:buChar char="•"/>
            </a:pPr>
            <a:r>
              <a:rPr lang="en-US" b="0" i="0" dirty="0">
                <a:solidFill>
                  <a:srgbClr val="273239"/>
                </a:solidFill>
                <a:effectLst/>
                <a:latin typeface="Nunito" pitchFamily="2" charset="0"/>
              </a:rPr>
              <a:t>Scrum allows us to develop products of the highest value while making sure that we maintain creativity and productivity.</a:t>
            </a:r>
          </a:p>
          <a:p>
            <a:pPr algn="l" fontAlgn="base">
              <a:spcAft>
                <a:spcPts val="1800"/>
              </a:spcAft>
              <a:buFont typeface="Arial" panose="020B0604020202020204" pitchFamily="34" charset="0"/>
              <a:buChar char="•"/>
            </a:pPr>
            <a:r>
              <a:rPr lang="en-US" b="0" i="0" dirty="0">
                <a:solidFill>
                  <a:srgbClr val="273239"/>
                </a:solidFill>
                <a:effectLst/>
                <a:latin typeface="Nunito" pitchFamily="2" charset="0"/>
              </a:rPr>
              <a:t>The iterative and incremental approach used in scrum allows the teams to adapt to the changing requirements.</a:t>
            </a:r>
          </a:p>
          <a:p>
            <a:endParaRPr lang="en-IN" dirty="0"/>
          </a:p>
        </p:txBody>
      </p:sp>
    </p:spTree>
    <p:extLst>
      <p:ext uri="{BB962C8B-B14F-4D97-AF65-F5344CB8AC3E}">
        <p14:creationId xmlns:p14="http://schemas.microsoft.com/office/powerpoint/2010/main" val="423641832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DDFB1-FE20-D066-6B0B-1F6B23BA911B}"/>
              </a:ext>
            </a:extLst>
          </p:cNvPr>
          <p:cNvSpPr>
            <a:spLocks noGrp="1"/>
          </p:cNvSpPr>
          <p:nvPr>
            <p:ph type="title"/>
          </p:nvPr>
        </p:nvSpPr>
        <p:spPr/>
        <p:txBody>
          <a:bodyPr/>
          <a:lstStyle/>
          <a:p>
            <a:r>
              <a:rPr lang="en-US" b="1" i="0" dirty="0">
                <a:solidFill>
                  <a:srgbClr val="273239"/>
                </a:solidFill>
                <a:effectLst/>
                <a:latin typeface="Nunito" pitchFamily="2" charset="0"/>
              </a:rPr>
              <a:t>Silent features of Scrum</a:t>
            </a:r>
            <a:br>
              <a:rPr lang="en-US" b="1" i="0" dirty="0">
                <a:solidFill>
                  <a:srgbClr val="273239"/>
                </a:solidFill>
                <a:effectLst/>
                <a:latin typeface="Nunito" pitchFamily="2" charset="0"/>
              </a:rPr>
            </a:br>
            <a:endParaRPr lang="en-IN" dirty="0"/>
          </a:p>
        </p:txBody>
      </p:sp>
      <p:sp>
        <p:nvSpPr>
          <p:cNvPr id="3" name="Content Placeholder 2">
            <a:extLst>
              <a:ext uri="{FF2B5EF4-FFF2-40B4-BE49-F238E27FC236}">
                <a16:creationId xmlns:a16="http://schemas.microsoft.com/office/drawing/2014/main" id="{9C4EDC0A-D7CC-5CB3-1025-C76C784C2F06}"/>
              </a:ext>
            </a:extLst>
          </p:cNvPr>
          <p:cNvSpPr>
            <a:spLocks noGrp="1"/>
          </p:cNvSpPr>
          <p:nvPr>
            <p:ph idx="1"/>
          </p:nvPr>
        </p:nvSpPr>
        <p:spPr/>
        <p:txBody>
          <a:bodyPr/>
          <a:lstStyle/>
          <a:p>
            <a:pPr algn="l" fontAlgn="base">
              <a:spcAft>
                <a:spcPts val="1800"/>
              </a:spcAft>
              <a:buFont typeface="Arial" panose="020B0604020202020204" pitchFamily="34" charset="0"/>
              <a:buChar char="•"/>
            </a:pPr>
            <a:r>
              <a:rPr lang="en-US" b="0" i="0" dirty="0">
                <a:solidFill>
                  <a:srgbClr val="273239"/>
                </a:solidFill>
                <a:effectLst/>
                <a:latin typeface="Nunito" pitchFamily="2" charset="0"/>
              </a:rPr>
              <a:t>Scrum is a light-weighted framework</a:t>
            </a:r>
          </a:p>
          <a:p>
            <a:pPr algn="l" fontAlgn="base">
              <a:spcAft>
                <a:spcPts val="1800"/>
              </a:spcAft>
              <a:buFont typeface="Arial" panose="020B0604020202020204" pitchFamily="34" charset="0"/>
              <a:buChar char="•"/>
            </a:pPr>
            <a:r>
              <a:rPr lang="en-US" b="0" i="0" dirty="0">
                <a:solidFill>
                  <a:srgbClr val="273239"/>
                </a:solidFill>
                <a:effectLst/>
                <a:latin typeface="Nunito" pitchFamily="2" charset="0"/>
              </a:rPr>
              <a:t>Scrum emphasizes self-organization</a:t>
            </a:r>
          </a:p>
          <a:p>
            <a:pPr algn="l" fontAlgn="base">
              <a:spcAft>
                <a:spcPts val="1800"/>
              </a:spcAft>
              <a:buFont typeface="Arial" panose="020B0604020202020204" pitchFamily="34" charset="0"/>
              <a:buChar char="•"/>
            </a:pPr>
            <a:r>
              <a:rPr lang="en-US" b="0" i="0" dirty="0">
                <a:solidFill>
                  <a:srgbClr val="273239"/>
                </a:solidFill>
                <a:effectLst/>
                <a:latin typeface="Nunito" pitchFamily="2" charset="0"/>
              </a:rPr>
              <a:t>Scrum is simple to understand</a:t>
            </a:r>
          </a:p>
          <a:p>
            <a:pPr algn="l" fontAlgn="base">
              <a:spcAft>
                <a:spcPts val="1800"/>
              </a:spcAft>
              <a:buFont typeface="Arial" panose="020B0604020202020204" pitchFamily="34" charset="0"/>
              <a:buChar char="•"/>
            </a:pPr>
            <a:r>
              <a:rPr lang="en-US" b="0" i="0" dirty="0">
                <a:solidFill>
                  <a:srgbClr val="273239"/>
                </a:solidFill>
                <a:effectLst/>
                <a:latin typeface="Nunito" pitchFamily="2" charset="0"/>
              </a:rPr>
              <a:t>Scrum framework helps the team to work together</a:t>
            </a:r>
          </a:p>
          <a:p>
            <a:endParaRPr lang="en-IN" dirty="0"/>
          </a:p>
        </p:txBody>
      </p:sp>
    </p:spTree>
    <p:extLst>
      <p:ext uri="{BB962C8B-B14F-4D97-AF65-F5344CB8AC3E}">
        <p14:creationId xmlns:p14="http://schemas.microsoft.com/office/powerpoint/2010/main" val="8104337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F9BCA-C748-58E7-208A-4806D8F4868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AC7A4D5-749B-7327-512F-8E2C08FA7F14}"/>
              </a:ext>
            </a:extLst>
          </p:cNvPr>
          <p:cNvSpPr>
            <a:spLocks noGrp="1"/>
          </p:cNvSpPr>
          <p:nvPr>
            <p:ph idx="1"/>
          </p:nvPr>
        </p:nvSpPr>
        <p:spPr/>
        <p:txBody>
          <a:bodyPr/>
          <a:lstStyle/>
          <a:p>
            <a:pPr algn="l">
              <a:spcBef>
                <a:spcPts val="2400"/>
              </a:spcBef>
              <a:spcAft>
                <a:spcPts val="450"/>
              </a:spcAft>
            </a:pPr>
            <a:r>
              <a:rPr lang="en-US" b="1" i="0" dirty="0">
                <a:effectLst/>
                <a:latin typeface="var(--font-family-heading-lesson-markdown)"/>
              </a:rPr>
              <a:t>Familiarity with technology</a:t>
            </a:r>
          </a:p>
          <a:p>
            <a:pPr algn="l"/>
            <a:r>
              <a:rPr lang="en-US" b="0" i="0" dirty="0">
                <a:solidFill>
                  <a:srgbClr val="374151"/>
                </a:solidFill>
                <a:effectLst/>
                <a:latin typeface="Helvetica Neue"/>
              </a:rPr>
              <a:t>This involves the developers’ knowledge and experience with the project domain, software tools, language, and methods needed for development.</a:t>
            </a:r>
          </a:p>
          <a:p>
            <a:pPr algn="l">
              <a:spcBef>
                <a:spcPts val="2400"/>
              </a:spcBef>
              <a:spcAft>
                <a:spcPts val="450"/>
              </a:spcAft>
            </a:pPr>
            <a:r>
              <a:rPr lang="en-US" b="1" i="0" dirty="0">
                <a:effectLst/>
                <a:latin typeface="var(--font-family-heading-lesson-markdown)"/>
              </a:rPr>
              <a:t>Project resources</a:t>
            </a:r>
          </a:p>
          <a:p>
            <a:pPr algn="l"/>
            <a:r>
              <a:rPr lang="en-US" b="0" i="0" dirty="0">
                <a:solidFill>
                  <a:srgbClr val="374151"/>
                </a:solidFill>
                <a:effectLst/>
                <a:latin typeface="Helvetica Neue"/>
              </a:rPr>
              <a:t>This involves the amount and availability of funds, staff, and other resources.</a:t>
            </a:r>
          </a:p>
          <a:p>
            <a:endParaRPr lang="en-IN" dirty="0"/>
          </a:p>
        </p:txBody>
      </p:sp>
    </p:spTree>
    <p:extLst>
      <p:ext uri="{BB962C8B-B14F-4D97-AF65-F5344CB8AC3E}">
        <p14:creationId xmlns:p14="http://schemas.microsoft.com/office/powerpoint/2010/main" val="3514094856"/>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3B9F8-1495-BA23-7323-836A60BA7B70}"/>
              </a:ext>
            </a:extLst>
          </p:cNvPr>
          <p:cNvSpPr>
            <a:spLocks noGrp="1"/>
          </p:cNvSpPr>
          <p:nvPr>
            <p:ph type="title"/>
          </p:nvPr>
        </p:nvSpPr>
        <p:spPr/>
        <p:txBody>
          <a:bodyPr/>
          <a:lstStyle/>
          <a:p>
            <a:pPr algn="ctr"/>
            <a:r>
              <a:rPr lang="en-IN" b="0" i="0" dirty="0">
                <a:solidFill>
                  <a:srgbClr val="273239"/>
                </a:solidFill>
                <a:effectLst/>
                <a:latin typeface="Nunito" pitchFamily="2" charset="0"/>
              </a:rPr>
              <a:t>Lifecycle of Scrum</a:t>
            </a:r>
            <a:endParaRPr lang="en-IN" dirty="0"/>
          </a:p>
        </p:txBody>
      </p:sp>
      <p:pic>
        <p:nvPicPr>
          <p:cNvPr id="1026" name="Picture 2" descr="Lightbox">
            <a:extLst>
              <a:ext uri="{FF2B5EF4-FFF2-40B4-BE49-F238E27FC236}">
                <a16:creationId xmlns:a16="http://schemas.microsoft.com/office/drawing/2014/main" id="{138E0A8E-771A-5E69-2039-BE43C6D0216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28850" y="2272506"/>
            <a:ext cx="7734300" cy="3457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2108796"/>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6AB97-ED05-3958-4B7D-11D6685ACF6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1A6B1ED-0D2B-1902-D508-02955C557931}"/>
              </a:ext>
            </a:extLst>
          </p:cNvPr>
          <p:cNvSpPr>
            <a:spLocks noGrp="1"/>
          </p:cNvSpPr>
          <p:nvPr>
            <p:ph idx="1"/>
          </p:nvPr>
        </p:nvSpPr>
        <p:spPr/>
        <p:txBody>
          <a:bodyPr>
            <a:normAutofit fontScale="85000" lnSpcReduction="20000"/>
          </a:bodyPr>
          <a:lstStyle/>
          <a:p>
            <a:pPr algn="l" fontAlgn="base">
              <a:spcAft>
                <a:spcPts val="1800"/>
              </a:spcAft>
              <a:buFont typeface="Arial" panose="020B0604020202020204" pitchFamily="34" charset="0"/>
              <a:buChar char="•"/>
            </a:pPr>
            <a:r>
              <a:rPr lang="en-US" b="1" i="0" u="sng" dirty="0">
                <a:solidFill>
                  <a:srgbClr val="273239"/>
                </a:solidFill>
                <a:effectLst/>
                <a:latin typeface="Nunito" pitchFamily="2" charset="0"/>
              </a:rPr>
              <a:t>Sprint</a:t>
            </a:r>
            <a:r>
              <a:rPr lang="en-US" b="1" i="0" dirty="0">
                <a:solidFill>
                  <a:srgbClr val="273239"/>
                </a:solidFill>
                <a:effectLst/>
                <a:latin typeface="Nunito" pitchFamily="2" charset="0"/>
              </a:rPr>
              <a:t>:</a:t>
            </a:r>
            <a:r>
              <a:rPr lang="en-US" b="0" i="0" dirty="0">
                <a:solidFill>
                  <a:srgbClr val="273239"/>
                </a:solidFill>
                <a:effectLst/>
                <a:latin typeface="Nunito" pitchFamily="2" charset="0"/>
              </a:rPr>
              <a:t> A Sprint is a time box of one month or less. A new Sprint starts immediately after the completion of the previous Sprint. </a:t>
            </a:r>
            <a:r>
              <a:rPr lang="en-US" b="1" i="0" dirty="0">
                <a:solidFill>
                  <a:srgbClr val="273239"/>
                </a:solidFill>
                <a:effectLst/>
                <a:latin typeface="Nunito" pitchFamily="2" charset="0"/>
              </a:rPr>
              <a:t>Release:</a:t>
            </a:r>
            <a:r>
              <a:rPr lang="en-US" b="0" i="0" dirty="0">
                <a:solidFill>
                  <a:srgbClr val="273239"/>
                </a:solidFill>
                <a:effectLst/>
                <a:latin typeface="Nunito" pitchFamily="2" charset="0"/>
              </a:rPr>
              <a:t> When the product is completed, it goes to the Release stage.</a:t>
            </a:r>
          </a:p>
          <a:p>
            <a:pPr algn="l" fontAlgn="base">
              <a:spcAft>
                <a:spcPts val="1800"/>
              </a:spcAft>
              <a:buFont typeface="Arial" panose="020B0604020202020204" pitchFamily="34" charset="0"/>
              <a:buChar char="•"/>
            </a:pPr>
            <a:r>
              <a:rPr lang="en-US" b="1" i="0" u="sng" dirty="0">
                <a:solidFill>
                  <a:srgbClr val="273239"/>
                </a:solidFill>
                <a:effectLst/>
                <a:latin typeface="Nunito" pitchFamily="2" charset="0"/>
              </a:rPr>
              <a:t>Sprint Review</a:t>
            </a:r>
            <a:r>
              <a:rPr lang="en-US" b="1" i="0" dirty="0">
                <a:solidFill>
                  <a:srgbClr val="273239"/>
                </a:solidFill>
                <a:effectLst/>
                <a:latin typeface="Nunito" pitchFamily="2" charset="0"/>
              </a:rPr>
              <a:t>:</a:t>
            </a:r>
            <a:r>
              <a:rPr lang="en-US" b="0" i="0" dirty="0">
                <a:solidFill>
                  <a:srgbClr val="273239"/>
                </a:solidFill>
                <a:effectLst/>
                <a:latin typeface="Nunito" pitchFamily="2" charset="0"/>
              </a:rPr>
              <a:t> If the product still has some non-achievable features, it will be checked in this stage and then passed to the Sprint Retrospective stage.</a:t>
            </a:r>
          </a:p>
          <a:p>
            <a:pPr algn="l" fontAlgn="base">
              <a:spcAft>
                <a:spcPts val="1800"/>
              </a:spcAft>
              <a:buFont typeface="Arial" panose="020B0604020202020204" pitchFamily="34" charset="0"/>
              <a:buChar char="•"/>
            </a:pPr>
            <a:r>
              <a:rPr lang="en-US" b="1" i="0" u="sng" dirty="0">
                <a:solidFill>
                  <a:srgbClr val="273239"/>
                </a:solidFill>
                <a:effectLst/>
                <a:latin typeface="Nunito" pitchFamily="2" charset="0"/>
              </a:rPr>
              <a:t>Sprint Retrospective</a:t>
            </a:r>
            <a:r>
              <a:rPr lang="en-US" b="1" i="0" dirty="0">
                <a:solidFill>
                  <a:srgbClr val="273239"/>
                </a:solidFill>
                <a:effectLst/>
                <a:latin typeface="Nunito" pitchFamily="2" charset="0"/>
              </a:rPr>
              <a:t>:</a:t>
            </a:r>
            <a:r>
              <a:rPr lang="en-US" b="0" i="0" dirty="0">
                <a:solidFill>
                  <a:srgbClr val="273239"/>
                </a:solidFill>
                <a:effectLst/>
                <a:latin typeface="Nunito" pitchFamily="2" charset="0"/>
              </a:rPr>
              <a:t> In this stage quality or status of the product is checked. </a:t>
            </a:r>
            <a:r>
              <a:rPr lang="en-US" b="1" i="0" dirty="0">
                <a:solidFill>
                  <a:srgbClr val="273239"/>
                </a:solidFill>
                <a:effectLst/>
                <a:latin typeface="Nunito" pitchFamily="2" charset="0"/>
              </a:rPr>
              <a:t>Product Backlog:</a:t>
            </a:r>
            <a:r>
              <a:rPr lang="en-US" b="0" i="0" dirty="0">
                <a:solidFill>
                  <a:srgbClr val="273239"/>
                </a:solidFill>
                <a:effectLst/>
                <a:latin typeface="Nunito" pitchFamily="2" charset="0"/>
              </a:rPr>
              <a:t> According to the prioritize features the product is organized.</a:t>
            </a:r>
          </a:p>
          <a:p>
            <a:pPr algn="l" fontAlgn="base">
              <a:spcAft>
                <a:spcPts val="1800"/>
              </a:spcAft>
              <a:buFont typeface="Arial" panose="020B0604020202020204" pitchFamily="34" charset="0"/>
              <a:buChar char="•"/>
            </a:pPr>
            <a:r>
              <a:rPr lang="en-US" b="1" i="0" u="sng" dirty="0">
                <a:solidFill>
                  <a:srgbClr val="273239"/>
                </a:solidFill>
                <a:effectLst/>
                <a:latin typeface="Nunito" pitchFamily="2" charset="0"/>
              </a:rPr>
              <a:t>Sprint Backlog</a:t>
            </a:r>
            <a:r>
              <a:rPr lang="en-US" b="1" i="0" dirty="0">
                <a:solidFill>
                  <a:srgbClr val="273239"/>
                </a:solidFill>
                <a:effectLst/>
                <a:latin typeface="Nunito" pitchFamily="2" charset="0"/>
              </a:rPr>
              <a:t>:</a:t>
            </a:r>
            <a:r>
              <a:rPr lang="en-US" b="0" i="0" dirty="0">
                <a:solidFill>
                  <a:srgbClr val="273239"/>
                </a:solidFill>
                <a:effectLst/>
                <a:latin typeface="Nunito" pitchFamily="2" charset="0"/>
              </a:rPr>
              <a:t> Sprint Backlog is divided into two parts Product assigned features to sprint and Sprint planning meeting.</a:t>
            </a:r>
          </a:p>
          <a:p>
            <a:endParaRPr lang="en-IN" dirty="0"/>
          </a:p>
        </p:txBody>
      </p:sp>
    </p:spTree>
    <p:extLst>
      <p:ext uri="{BB962C8B-B14F-4D97-AF65-F5344CB8AC3E}">
        <p14:creationId xmlns:p14="http://schemas.microsoft.com/office/powerpoint/2010/main" val="350412586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59346-CEF2-841E-27A3-0CDA31230851}"/>
              </a:ext>
            </a:extLst>
          </p:cNvPr>
          <p:cNvSpPr>
            <a:spLocks noGrp="1"/>
          </p:cNvSpPr>
          <p:nvPr>
            <p:ph type="title"/>
          </p:nvPr>
        </p:nvSpPr>
        <p:spPr/>
        <p:txBody>
          <a:bodyPr/>
          <a:lstStyle/>
          <a:p>
            <a:pPr algn="ctr"/>
            <a:r>
              <a:rPr lang="en-US" b="1" i="0" dirty="0">
                <a:solidFill>
                  <a:srgbClr val="273239"/>
                </a:solidFill>
                <a:effectLst/>
                <a:latin typeface="Nunito" pitchFamily="2" charset="0"/>
              </a:rPr>
              <a:t>Advantage of Scrum framework</a:t>
            </a:r>
            <a:br>
              <a:rPr lang="en-US" b="1" i="0" dirty="0">
                <a:solidFill>
                  <a:srgbClr val="273239"/>
                </a:solidFill>
                <a:effectLst/>
                <a:latin typeface="Nunito" pitchFamily="2" charset="0"/>
              </a:rPr>
            </a:br>
            <a:endParaRPr lang="en-IN" dirty="0"/>
          </a:p>
        </p:txBody>
      </p:sp>
      <p:sp>
        <p:nvSpPr>
          <p:cNvPr id="3" name="Content Placeholder 2">
            <a:extLst>
              <a:ext uri="{FF2B5EF4-FFF2-40B4-BE49-F238E27FC236}">
                <a16:creationId xmlns:a16="http://schemas.microsoft.com/office/drawing/2014/main" id="{5387C3A4-E7AA-8738-2199-206D7925DCCD}"/>
              </a:ext>
            </a:extLst>
          </p:cNvPr>
          <p:cNvSpPr>
            <a:spLocks noGrp="1"/>
          </p:cNvSpPr>
          <p:nvPr>
            <p:ph idx="1"/>
          </p:nvPr>
        </p:nvSpPr>
        <p:spPr/>
        <p:txBody>
          <a:bodyPr>
            <a:normAutofit lnSpcReduction="10000"/>
          </a:bodyPr>
          <a:lstStyle/>
          <a:p>
            <a:pPr algn="l" fontAlgn="base">
              <a:spcAft>
                <a:spcPts val="1800"/>
              </a:spcAft>
              <a:buFont typeface="Arial" panose="020B0604020202020204" pitchFamily="34" charset="0"/>
              <a:buChar char="•"/>
            </a:pPr>
            <a:r>
              <a:rPr lang="en-US" b="0" i="0" dirty="0">
                <a:solidFill>
                  <a:srgbClr val="273239"/>
                </a:solidFill>
                <a:effectLst/>
                <a:latin typeface="Nunito" pitchFamily="2" charset="0"/>
              </a:rPr>
              <a:t>Scrum framework is fast moving and money efficient.</a:t>
            </a:r>
          </a:p>
          <a:p>
            <a:pPr algn="l" fontAlgn="base">
              <a:spcAft>
                <a:spcPts val="1800"/>
              </a:spcAft>
              <a:buFont typeface="Arial" panose="020B0604020202020204" pitchFamily="34" charset="0"/>
              <a:buChar char="•"/>
            </a:pPr>
            <a:r>
              <a:rPr lang="en-US" b="0" i="0" dirty="0">
                <a:solidFill>
                  <a:srgbClr val="273239"/>
                </a:solidFill>
                <a:effectLst/>
                <a:latin typeface="Nunito" pitchFamily="2" charset="0"/>
              </a:rPr>
              <a:t>Scrum framework works by dividing the large product into small sub-products. It’s like a divide and conquer strategy</a:t>
            </a:r>
          </a:p>
          <a:p>
            <a:pPr algn="l" fontAlgn="base">
              <a:spcAft>
                <a:spcPts val="1800"/>
              </a:spcAft>
              <a:buFont typeface="Arial" panose="020B0604020202020204" pitchFamily="34" charset="0"/>
              <a:buChar char="•"/>
            </a:pPr>
            <a:r>
              <a:rPr lang="en-US" b="0" i="0" dirty="0">
                <a:solidFill>
                  <a:srgbClr val="273239"/>
                </a:solidFill>
                <a:effectLst/>
                <a:latin typeface="Nunito" pitchFamily="2" charset="0"/>
              </a:rPr>
              <a:t>In Scrum customer satisfaction is very important.</a:t>
            </a:r>
          </a:p>
          <a:p>
            <a:pPr algn="l" fontAlgn="base">
              <a:spcAft>
                <a:spcPts val="1800"/>
              </a:spcAft>
              <a:buFont typeface="Arial" panose="020B0604020202020204" pitchFamily="34" charset="0"/>
              <a:buChar char="•"/>
            </a:pPr>
            <a:r>
              <a:rPr lang="en-US" b="0" i="0" dirty="0">
                <a:solidFill>
                  <a:srgbClr val="273239"/>
                </a:solidFill>
                <a:effectLst/>
                <a:latin typeface="Nunito" pitchFamily="2" charset="0"/>
              </a:rPr>
              <a:t>Scrum is adaptive in nature because it have short sprint.</a:t>
            </a:r>
          </a:p>
          <a:p>
            <a:pPr algn="l" fontAlgn="base">
              <a:spcAft>
                <a:spcPts val="1800"/>
              </a:spcAft>
              <a:buFont typeface="Arial" panose="020B0604020202020204" pitchFamily="34" charset="0"/>
              <a:buChar char="•"/>
            </a:pPr>
            <a:r>
              <a:rPr lang="en-US" b="0" i="0" dirty="0">
                <a:solidFill>
                  <a:srgbClr val="273239"/>
                </a:solidFill>
                <a:effectLst/>
                <a:latin typeface="Nunito" pitchFamily="2" charset="0"/>
              </a:rPr>
              <a:t>As Scrum framework rely on constant feedback therefore the quality of product increases in less amount of time</a:t>
            </a:r>
          </a:p>
          <a:p>
            <a:endParaRPr lang="en-IN" dirty="0"/>
          </a:p>
        </p:txBody>
      </p:sp>
    </p:spTree>
    <p:extLst>
      <p:ext uri="{BB962C8B-B14F-4D97-AF65-F5344CB8AC3E}">
        <p14:creationId xmlns:p14="http://schemas.microsoft.com/office/powerpoint/2010/main" val="126514107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6D705-0ABC-2F55-154B-7F482C2405A2}"/>
              </a:ext>
            </a:extLst>
          </p:cNvPr>
          <p:cNvSpPr>
            <a:spLocks noGrp="1"/>
          </p:cNvSpPr>
          <p:nvPr>
            <p:ph type="title"/>
          </p:nvPr>
        </p:nvSpPr>
        <p:spPr/>
        <p:txBody>
          <a:bodyPr/>
          <a:lstStyle/>
          <a:p>
            <a:pPr algn="ctr"/>
            <a:r>
              <a:rPr lang="en-US" b="1" i="0" dirty="0">
                <a:solidFill>
                  <a:srgbClr val="273239"/>
                </a:solidFill>
                <a:effectLst/>
                <a:latin typeface="Nunito" pitchFamily="2" charset="0"/>
              </a:rPr>
              <a:t>Disadvantage of Scrum framework</a:t>
            </a:r>
            <a:br>
              <a:rPr lang="en-US" b="1" i="0" dirty="0">
                <a:solidFill>
                  <a:srgbClr val="273239"/>
                </a:solidFill>
                <a:effectLst/>
                <a:latin typeface="Nunito" pitchFamily="2" charset="0"/>
              </a:rPr>
            </a:br>
            <a:endParaRPr lang="en-IN" dirty="0"/>
          </a:p>
        </p:txBody>
      </p:sp>
      <p:sp>
        <p:nvSpPr>
          <p:cNvPr id="3" name="Content Placeholder 2">
            <a:extLst>
              <a:ext uri="{FF2B5EF4-FFF2-40B4-BE49-F238E27FC236}">
                <a16:creationId xmlns:a16="http://schemas.microsoft.com/office/drawing/2014/main" id="{9C4192D7-87E2-2028-8A9F-3D0F6DDD08AC}"/>
              </a:ext>
            </a:extLst>
          </p:cNvPr>
          <p:cNvSpPr>
            <a:spLocks noGrp="1"/>
          </p:cNvSpPr>
          <p:nvPr>
            <p:ph idx="1"/>
          </p:nvPr>
        </p:nvSpPr>
        <p:spPr/>
        <p:txBody>
          <a:bodyPr>
            <a:normAutofit/>
          </a:bodyPr>
          <a:lstStyle/>
          <a:p>
            <a:pPr algn="l" fontAlgn="base">
              <a:spcAft>
                <a:spcPts val="1800"/>
              </a:spcAft>
              <a:buFont typeface="Arial" panose="020B0604020202020204" pitchFamily="34" charset="0"/>
              <a:buChar char="•"/>
            </a:pPr>
            <a:r>
              <a:rPr lang="en-US" b="0" i="0" dirty="0">
                <a:solidFill>
                  <a:srgbClr val="273239"/>
                </a:solidFill>
                <a:effectLst/>
                <a:latin typeface="Nunito" pitchFamily="2" charset="0"/>
              </a:rPr>
              <a:t>Scrum framework do not allow changes into their sprint.</a:t>
            </a:r>
          </a:p>
          <a:p>
            <a:pPr algn="l" fontAlgn="base">
              <a:spcAft>
                <a:spcPts val="1800"/>
              </a:spcAft>
              <a:buFont typeface="Arial" panose="020B0604020202020204" pitchFamily="34" charset="0"/>
              <a:buChar char="•"/>
            </a:pPr>
            <a:r>
              <a:rPr lang="en-US" b="0" i="0" dirty="0">
                <a:solidFill>
                  <a:srgbClr val="273239"/>
                </a:solidFill>
                <a:effectLst/>
                <a:latin typeface="Nunito" pitchFamily="2" charset="0"/>
              </a:rPr>
              <a:t>It can be difficult for the Scrum to plan, structure and organize a project that lacks a clear definition.</a:t>
            </a:r>
          </a:p>
          <a:p>
            <a:pPr algn="l" fontAlgn="base">
              <a:spcAft>
                <a:spcPts val="1800"/>
              </a:spcAft>
              <a:buFont typeface="Arial" panose="020B0604020202020204" pitchFamily="34" charset="0"/>
              <a:buChar char="•"/>
            </a:pPr>
            <a:r>
              <a:rPr lang="en-US" b="0" i="0" dirty="0">
                <a:solidFill>
                  <a:srgbClr val="273239"/>
                </a:solidFill>
                <a:effectLst/>
                <a:latin typeface="Nunito" pitchFamily="2" charset="0"/>
              </a:rPr>
              <a:t>The daily Scrum meetings and frequent reviews require substantial resources.</a:t>
            </a:r>
          </a:p>
          <a:p>
            <a:endParaRPr lang="en-IN" dirty="0"/>
          </a:p>
        </p:txBody>
      </p:sp>
    </p:spTree>
    <p:extLst>
      <p:ext uri="{BB962C8B-B14F-4D97-AF65-F5344CB8AC3E}">
        <p14:creationId xmlns:p14="http://schemas.microsoft.com/office/powerpoint/2010/main" val="170305092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98D16-3C04-7BBE-059D-EC47B405202E}"/>
              </a:ext>
            </a:extLst>
          </p:cNvPr>
          <p:cNvSpPr>
            <a:spLocks noGrp="1"/>
          </p:cNvSpPr>
          <p:nvPr>
            <p:ph type="title"/>
          </p:nvPr>
        </p:nvSpPr>
        <p:spPr/>
        <p:txBody>
          <a:bodyPr/>
          <a:lstStyle/>
          <a:p>
            <a:pPr algn="ctr"/>
            <a:r>
              <a:rPr lang="en-US" b="1" i="0" dirty="0">
                <a:solidFill>
                  <a:srgbClr val="273239"/>
                </a:solidFill>
                <a:effectLst/>
                <a:latin typeface="Source Sans 3"/>
              </a:rPr>
              <a:t>What is Extreme Programming (XP)?</a:t>
            </a:r>
            <a:br>
              <a:rPr lang="en-US" b="1" i="0" dirty="0">
                <a:solidFill>
                  <a:srgbClr val="273239"/>
                </a:solidFill>
                <a:effectLst/>
                <a:latin typeface="Source Sans 3"/>
              </a:rPr>
            </a:br>
            <a:endParaRPr lang="en-IN" dirty="0"/>
          </a:p>
        </p:txBody>
      </p:sp>
      <p:sp>
        <p:nvSpPr>
          <p:cNvPr id="3" name="Content Placeholder 2">
            <a:extLst>
              <a:ext uri="{FF2B5EF4-FFF2-40B4-BE49-F238E27FC236}">
                <a16:creationId xmlns:a16="http://schemas.microsoft.com/office/drawing/2014/main" id="{EC887C01-DF34-8749-0087-7EBB7A8C7298}"/>
              </a:ext>
            </a:extLst>
          </p:cNvPr>
          <p:cNvSpPr>
            <a:spLocks noGrp="1"/>
          </p:cNvSpPr>
          <p:nvPr>
            <p:ph idx="1"/>
          </p:nvPr>
        </p:nvSpPr>
        <p:spPr/>
        <p:txBody>
          <a:bodyPr/>
          <a:lstStyle/>
          <a:p>
            <a:r>
              <a:rPr lang="en-US" b="0" i="0" dirty="0">
                <a:solidFill>
                  <a:srgbClr val="273239"/>
                </a:solidFill>
                <a:effectLst/>
                <a:latin typeface="Nunito" pitchFamily="2" charset="0"/>
              </a:rPr>
              <a:t>Extreme Programming (XP) is an </a:t>
            </a:r>
            <a:r>
              <a:rPr lang="en-US" b="0" i="0" u="sng" dirty="0">
                <a:effectLst/>
                <a:latin typeface="Nunito" pitchFamily="2" charset="0"/>
              </a:rPr>
              <a:t>Agile software development</a:t>
            </a:r>
            <a:r>
              <a:rPr lang="en-US" b="0" i="0" dirty="0">
                <a:solidFill>
                  <a:srgbClr val="273239"/>
                </a:solidFill>
                <a:effectLst/>
                <a:latin typeface="Nunito" pitchFamily="2" charset="0"/>
              </a:rPr>
              <a:t> methodology that focuses on delivering high-quality software through frequent and continuous feedback, collaboration, and adaptation. </a:t>
            </a:r>
          </a:p>
          <a:p>
            <a:r>
              <a:rPr lang="en-US" b="0" i="0" dirty="0">
                <a:solidFill>
                  <a:srgbClr val="273239"/>
                </a:solidFill>
                <a:effectLst/>
                <a:latin typeface="Nunito" pitchFamily="2" charset="0"/>
              </a:rPr>
              <a:t>XP emphasizes a close working relationship between the development team, the customer, and stakeholders, with an emphasis on rapid, iterative development and deployment.</a:t>
            </a:r>
            <a:endParaRPr lang="en-IN" dirty="0"/>
          </a:p>
        </p:txBody>
      </p:sp>
    </p:spTree>
    <p:extLst>
      <p:ext uri="{BB962C8B-B14F-4D97-AF65-F5344CB8AC3E}">
        <p14:creationId xmlns:p14="http://schemas.microsoft.com/office/powerpoint/2010/main" val="154092107"/>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8D346-B7B3-2AD7-F7B8-6BD1F2A22766}"/>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EF2AB0B1-A560-86C3-8CFC-EF3B532338D5}"/>
              </a:ext>
            </a:extLst>
          </p:cNvPr>
          <p:cNvPicPr>
            <a:picLocks noGrp="1" noChangeAspect="1"/>
          </p:cNvPicPr>
          <p:nvPr>
            <p:ph idx="1"/>
          </p:nvPr>
        </p:nvPicPr>
        <p:blipFill>
          <a:blip r:embed="rId2"/>
          <a:stretch>
            <a:fillRect/>
          </a:stretch>
        </p:blipFill>
        <p:spPr>
          <a:xfrm>
            <a:off x="1491049" y="1825625"/>
            <a:ext cx="8600301" cy="4351338"/>
          </a:xfrm>
          <a:prstGeom prst="rect">
            <a:avLst/>
          </a:prstGeom>
        </p:spPr>
      </p:pic>
    </p:spTree>
    <p:extLst>
      <p:ext uri="{BB962C8B-B14F-4D97-AF65-F5344CB8AC3E}">
        <p14:creationId xmlns:p14="http://schemas.microsoft.com/office/powerpoint/2010/main" val="195280413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160A2-486F-92CE-02EA-7404D15A526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C6A6458-1383-CD48-844C-B0F7970A1630}"/>
              </a:ext>
            </a:extLst>
          </p:cNvPr>
          <p:cNvSpPr>
            <a:spLocks noGrp="1"/>
          </p:cNvSpPr>
          <p:nvPr>
            <p:ph idx="1"/>
          </p:nvPr>
        </p:nvSpPr>
        <p:spPr/>
        <p:txBody>
          <a:bodyPr/>
          <a:lstStyle/>
          <a:p>
            <a:r>
              <a:rPr lang="en-US" b="0" i="0" dirty="0">
                <a:solidFill>
                  <a:srgbClr val="273239"/>
                </a:solidFill>
                <a:effectLst/>
                <a:latin typeface="Nunito" pitchFamily="2" charset="0"/>
              </a:rPr>
              <a:t>Extreme programming is one of the most popular and well-known approaches in the family of agile methods.</a:t>
            </a:r>
          </a:p>
          <a:p>
            <a:r>
              <a:rPr lang="en-US" b="0" i="0" dirty="0">
                <a:solidFill>
                  <a:srgbClr val="273239"/>
                </a:solidFill>
                <a:effectLst/>
                <a:latin typeface="Nunito" pitchFamily="2" charset="0"/>
              </a:rPr>
              <a:t> An XP project starts with user stories which are short descriptions of what scenarios the customers and users would like the system to support. </a:t>
            </a:r>
          </a:p>
          <a:p>
            <a:r>
              <a:rPr lang="en-US" b="0" i="0" dirty="0">
                <a:solidFill>
                  <a:srgbClr val="273239"/>
                </a:solidFill>
                <a:effectLst/>
                <a:latin typeface="Nunito" pitchFamily="2" charset="0"/>
              </a:rPr>
              <a:t>Each story is written on a separate card, so they can be flexibly grouped.</a:t>
            </a:r>
            <a:endParaRPr lang="en-IN" dirty="0"/>
          </a:p>
        </p:txBody>
      </p:sp>
    </p:spTree>
    <p:extLst>
      <p:ext uri="{BB962C8B-B14F-4D97-AF65-F5344CB8AC3E}">
        <p14:creationId xmlns:p14="http://schemas.microsoft.com/office/powerpoint/2010/main" val="458458244"/>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09F4C-3FB9-6994-19D2-0A8B067F60B4}"/>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id="{273D4452-7313-CE00-0796-FC36DFC38D92}"/>
              </a:ext>
            </a:extLst>
          </p:cNvPr>
          <p:cNvPicPr>
            <a:picLocks noGrp="1" noChangeAspect="1"/>
          </p:cNvPicPr>
          <p:nvPr>
            <p:ph idx="1"/>
          </p:nvPr>
        </p:nvPicPr>
        <p:blipFill>
          <a:blip r:embed="rId2"/>
          <a:stretch>
            <a:fillRect/>
          </a:stretch>
        </p:blipFill>
        <p:spPr>
          <a:xfrm>
            <a:off x="2042985" y="1825625"/>
            <a:ext cx="6439330" cy="4351338"/>
          </a:xfrm>
          <a:prstGeom prst="rect">
            <a:avLst/>
          </a:prstGeom>
        </p:spPr>
      </p:pic>
    </p:spTree>
    <p:extLst>
      <p:ext uri="{BB962C8B-B14F-4D97-AF65-F5344CB8AC3E}">
        <p14:creationId xmlns:p14="http://schemas.microsoft.com/office/powerpoint/2010/main" val="437760180"/>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146F0D-C1F6-848C-698F-E16421F42A57}"/>
              </a:ext>
            </a:extLst>
          </p:cNvPr>
          <p:cNvSpPr>
            <a:spLocks noGrp="1"/>
          </p:cNvSpPr>
          <p:nvPr>
            <p:ph idx="1"/>
          </p:nvPr>
        </p:nvSpPr>
        <p:spPr>
          <a:xfrm>
            <a:off x="838200" y="222422"/>
            <a:ext cx="10515600" cy="5954541"/>
          </a:xfrm>
        </p:spPr>
        <p:txBody>
          <a:bodyPr>
            <a:normAutofit fontScale="70000" lnSpcReduction="20000"/>
          </a:bodyPr>
          <a:lstStyle/>
          <a:p>
            <a:pPr algn="l" fontAlgn="base">
              <a:spcAft>
                <a:spcPts val="1800"/>
              </a:spcAft>
              <a:buFont typeface="Arial" panose="020B0604020202020204" pitchFamily="34" charset="0"/>
              <a:buChar char="•"/>
            </a:pPr>
            <a:r>
              <a:rPr lang="en-US" b="1" i="0" dirty="0">
                <a:solidFill>
                  <a:srgbClr val="273239"/>
                </a:solidFill>
                <a:effectLst/>
                <a:latin typeface="Nunito" pitchFamily="2" charset="0"/>
              </a:rPr>
              <a:t>Code Review:</a:t>
            </a:r>
            <a:r>
              <a:rPr lang="en-US" b="0" i="0" dirty="0">
                <a:solidFill>
                  <a:srgbClr val="273239"/>
                </a:solidFill>
                <a:effectLst/>
                <a:latin typeface="Nunito" pitchFamily="2" charset="0"/>
              </a:rPr>
              <a:t> Code review detects and corrects errors efficiently. It suggests pair programming as coding and reviewing of written code carried out by a pair of programmers who switch their work between them every hour.</a:t>
            </a:r>
          </a:p>
          <a:p>
            <a:pPr algn="l" fontAlgn="base">
              <a:spcAft>
                <a:spcPts val="1800"/>
              </a:spcAft>
              <a:buFont typeface="Arial" panose="020B0604020202020204" pitchFamily="34" charset="0"/>
              <a:buChar char="•"/>
            </a:pPr>
            <a:r>
              <a:rPr lang="en-US" b="1" i="0" dirty="0">
                <a:solidFill>
                  <a:srgbClr val="273239"/>
                </a:solidFill>
                <a:effectLst/>
                <a:latin typeface="Nunito" pitchFamily="2" charset="0"/>
              </a:rPr>
              <a:t>Testing:</a:t>
            </a:r>
            <a:r>
              <a:rPr lang="en-US" b="0" i="0" dirty="0">
                <a:solidFill>
                  <a:srgbClr val="273239"/>
                </a:solidFill>
                <a:effectLst/>
                <a:latin typeface="Nunito" pitchFamily="2" charset="0"/>
              </a:rPr>
              <a:t> </a:t>
            </a:r>
            <a:r>
              <a:rPr lang="en-US" b="0" i="0" u="sng" dirty="0">
                <a:solidFill>
                  <a:srgbClr val="273239"/>
                </a:solidFill>
                <a:effectLst/>
                <a:latin typeface="Nunito" pitchFamily="2" charset="0"/>
              </a:rPr>
              <a:t>Testing </a:t>
            </a:r>
            <a:r>
              <a:rPr lang="en-US" b="0" i="0" dirty="0">
                <a:solidFill>
                  <a:srgbClr val="273239"/>
                </a:solidFill>
                <a:effectLst/>
                <a:latin typeface="Nunito" pitchFamily="2" charset="0"/>
              </a:rPr>
              <a:t>code helps to remove errors and improves its reliability. XP suggests test-driven development (TDD) to continually write and execute test cases. In the TDD approach, test cases are written even before any code is written.</a:t>
            </a:r>
          </a:p>
          <a:p>
            <a:pPr algn="l" fontAlgn="base">
              <a:spcAft>
                <a:spcPts val="1800"/>
              </a:spcAft>
              <a:buFont typeface="Arial" panose="020B0604020202020204" pitchFamily="34" charset="0"/>
              <a:buChar char="•"/>
            </a:pPr>
            <a:r>
              <a:rPr lang="en-US" b="1" i="0" dirty="0">
                <a:solidFill>
                  <a:srgbClr val="273239"/>
                </a:solidFill>
                <a:effectLst/>
                <a:latin typeface="Nunito" pitchFamily="2" charset="0"/>
              </a:rPr>
              <a:t>Incremental development: </a:t>
            </a:r>
            <a:r>
              <a:rPr lang="en-US" b="0" i="0" dirty="0">
                <a:solidFill>
                  <a:srgbClr val="273239"/>
                </a:solidFill>
                <a:effectLst/>
                <a:latin typeface="Nunito" pitchFamily="2" charset="0"/>
              </a:rPr>
              <a:t>Incremental development is very good because customer feedback is gained and based on this development team comes up with new increments every few days after each iteration.</a:t>
            </a:r>
          </a:p>
          <a:p>
            <a:pPr algn="l" fontAlgn="base">
              <a:spcAft>
                <a:spcPts val="1800"/>
              </a:spcAft>
              <a:buFont typeface="Arial" panose="020B0604020202020204" pitchFamily="34" charset="0"/>
              <a:buChar char="•"/>
            </a:pPr>
            <a:r>
              <a:rPr lang="en-US" b="1" i="0" dirty="0">
                <a:solidFill>
                  <a:srgbClr val="273239"/>
                </a:solidFill>
                <a:effectLst/>
                <a:latin typeface="Nunito" pitchFamily="2" charset="0"/>
              </a:rPr>
              <a:t>Simplicity: </a:t>
            </a:r>
            <a:r>
              <a:rPr lang="en-US" b="0" i="0" dirty="0">
                <a:solidFill>
                  <a:srgbClr val="273239"/>
                </a:solidFill>
                <a:effectLst/>
                <a:latin typeface="Nunito" pitchFamily="2" charset="0"/>
              </a:rPr>
              <a:t>Simplicity makes it easier to develop good-quality code as well as to test and debug it.</a:t>
            </a:r>
          </a:p>
          <a:p>
            <a:pPr algn="l" fontAlgn="base">
              <a:spcAft>
                <a:spcPts val="1800"/>
              </a:spcAft>
              <a:buFont typeface="Arial" panose="020B0604020202020204" pitchFamily="34" charset="0"/>
              <a:buChar char="•"/>
            </a:pPr>
            <a:r>
              <a:rPr lang="en-US" b="1" i="0" dirty="0">
                <a:solidFill>
                  <a:srgbClr val="273239"/>
                </a:solidFill>
                <a:effectLst/>
                <a:latin typeface="Nunito" pitchFamily="2" charset="0"/>
              </a:rPr>
              <a:t>Design: </a:t>
            </a:r>
            <a:r>
              <a:rPr lang="en-US" b="0" i="0" dirty="0">
                <a:solidFill>
                  <a:srgbClr val="273239"/>
                </a:solidFill>
                <a:effectLst/>
                <a:latin typeface="Nunito" pitchFamily="2" charset="0"/>
              </a:rPr>
              <a:t>Good quality design is important to develop good quality software. So, everybody should design daily.</a:t>
            </a:r>
          </a:p>
          <a:p>
            <a:pPr algn="l" fontAlgn="base">
              <a:spcAft>
                <a:spcPts val="1800"/>
              </a:spcAft>
              <a:buFont typeface="Arial" panose="020B0604020202020204" pitchFamily="34" charset="0"/>
              <a:buChar char="•"/>
            </a:pPr>
            <a:r>
              <a:rPr lang="en-US" b="1" i="0" dirty="0">
                <a:solidFill>
                  <a:srgbClr val="273239"/>
                </a:solidFill>
                <a:effectLst/>
                <a:latin typeface="Nunito" pitchFamily="2" charset="0"/>
              </a:rPr>
              <a:t>Integration testing:</a:t>
            </a:r>
            <a:r>
              <a:rPr lang="en-US" b="0" i="0" u="sng" dirty="0">
                <a:solidFill>
                  <a:srgbClr val="273239"/>
                </a:solidFill>
                <a:effectLst/>
                <a:latin typeface="Nunito" pitchFamily="2" charset="0"/>
              </a:rPr>
              <a:t> Integration Testing</a:t>
            </a:r>
            <a:r>
              <a:rPr lang="en-US" b="0" i="0" dirty="0">
                <a:solidFill>
                  <a:srgbClr val="273239"/>
                </a:solidFill>
                <a:effectLst/>
                <a:latin typeface="Nunito" pitchFamily="2" charset="0"/>
              </a:rPr>
              <a:t> helps to identify bugs at the interfaces of different functionalities. Extreme programming suggests that the developers should achieve continuous integration by building and performing integration testing several times a day.</a:t>
            </a:r>
          </a:p>
          <a:p>
            <a:endParaRPr lang="en-IN" dirty="0"/>
          </a:p>
        </p:txBody>
      </p:sp>
    </p:spTree>
    <p:extLst>
      <p:ext uri="{BB962C8B-B14F-4D97-AF65-F5344CB8AC3E}">
        <p14:creationId xmlns:p14="http://schemas.microsoft.com/office/powerpoint/2010/main" val="1326101299"/>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86503-D46A-3FEA-CD84-B6D72A84E62C}"/>
              </a:ext>
            </a:extLst>
          </p:cNvPr>
          <p:cNvSpPr>
            <a:spLocks noGrp="1"/>
          </p:cNvSpPr>
          <p:nvPr>
            <p:ph type="title"/>
          </p:nvPr>
        </p:nvSpPr>
        <p:spPr/>
        <p:txBody>
          <a:bodyPr>
            <a:normAutofit fontScale="90000"/>
          </a:bodyPr>
          <a:lstStyle/>
          <a:p>
            <a:r>
              <a:rPr lang="en-US" b="1" i="0" dirty="0">
                <a:solidFill>
                  <a:srgbClr val="273239"/>
                </a:solidFill>
                <a:effectLst/>
                <a:latin typeface="Nunito" pitchFamily="2" charset="0"/>
              </a:rPr>
              <a:t>Basic Principles of Extreme programming</a:t>
            </a:r>
            <a:br>
              <a:rPr lang="en-US" b="1" i="0" dirty="0">
                <a:solidFill>
                  <a:srgbClr val="273239"/>
                </a:solidFill>
                <a:effectLst/>
                <a:latin typeface="Nunito" pitchFamily="2" charset="0"/>
              </a:rPr>
            </a:br>
            <a:endParaRPr lang="en-IN" dirty="0"/>
          </a:p>
        </p:txBody>
      </p:sp>
      <p:sp>
        <p:nvSpPr>
          <p:cNvPr id="3" name="Content Placeholder 2">
            <a:extLst>
              <a:ext uri="{FF2B5EF4-FFF2-40B4-BE49-F238E27FC236}">
                <a16:creationId xmlns:a16="http://schemas.microsoft.com/office/drawing/2014/main" id="{32C0E4E8-F54F-69C4-7291-678AC16F7C68}"/>
              </a:ext>
            </a:extLst>
          </p:cNvPr>
          <p:cNvSpPr>
            <a:spLocks noGrp="1"/>
          </p:cNvSpPr>
          <p:nvPr>
            <p:ph idx="1"/>
          </p:nvPr>
        </p:nvSpPr>
        <p:spPr/>
        <p:txBody>
          <a:bodyPr>
            <a:normAutofit fontScale="92500" lnSpcReduction="20000"/>
          </a:bodyPr>
          <a:lstStyle/>
          <a:p>
            <a:r>
              <a:rPr lang="en-US" b="0" i="0" dirty="0">
                <a:solidFill>
                  <a:srgbClr val="273239"/>
                </a:solidFill>
                <a:effectLst/>
                <a:latin typeface="Nunito" pitchFamily="2" charset="0"/>
              </a:rPr>
              <a:t>XP is based on the frequent iteration through which the developers implement User Stories. </a:t>
            </a:r>
          </a:p>
          <a:p>
            <a:r>
              <a:rPr lang="en-US" b="0" i="0" dirty="0">
                <a:solidFill>
                  <a:srgbClr val="273239"/>
                </a:solidFill>
                <a:effectLst/>
                <a:latin typeface="Nunito" pitchFamily="2" charset="0"/>
              </a:rPr>
              <a:t>User stories are simple and informal statements of the customer about the functionalities needed. </a:t>
            </a:r>
          </a:p>
          <a:p>
            <a:r>
              <a:rPr lang="en-US" b="0" i="0" dirty="0">
                <a:solidFill>
                  <a:srgbClr val="273239"/>
                </a:solidFill>
                <a:effectLst/>
                <a:latin typeface="Nunito" pitchFamily="2" charset="0"/>
              </a:rPr>
              <a:t>It does not mention finer details such as the different scenarios that can occur. </a:t>
            </a:r>
          </a:p>
          <a:p>
            <a:r>
              <a:rPr lang="en-US" b="0" i="0" dirty="0">
                <a:solidFill>
                  <a:srgbClr val="273239"/>
                </a:solidFill>
                <a:effectLst/>
                <a:latin typeface="Nunito" pitchFamily="2" charset="0"/>
              </a:rPr>
              <a:t>Based on User stories, the project team proposes Metaphors.</a:t>
            </a:r>
          </a:p>
          <a:p>
            <a:r>
              <a:rPr lang="en-US" b="0" i="0" dirty="0">
                <a:solidFill>
                  <a:srgbClr val="273239"/>
                </a:solidFill>
                <a:effectLst/>
                <a:latin typeface="Nunito" pitchFamily="2" charset="0"/>
              </a:rPr>
              <a:t> Metaphors are a common vision of how the system would work.</a:t>
            </a:r>
          </a:p>
          <a:p>
            <a:r>
              <a:rPr lang="en-US" b="0" i="0" dirty="0">
                <a:solidFill>
                  <a:srgbClr val="273239"/>
                </a:solidFill>
                <a:effectLst/>
                <a:latin typeface="Nunito" pitchFamily="2" charset="0"/>
              </a:rPr>
              <a:t> The development team may decide to build a Spike for some features. A Spike is a very simple program that is constructed to explore the suitability of a solution being proposed. It can be considered similar to a prototype.</a:t>
            </a:r>
            <a:endParaRPr lang="en-IN" dirty="0"/>
          </a:p>
        </p:txBody>
      </p:sp>
    </p:spTree>
    <p:extLst>
      <p:ext uri="{BB962C8B-B14F-4D97-AF65-F5344CB8AC3E}">
        <p14:creationId xmlns:p14="http://schemas.microsoft.com/office/powerpoint/2010/main" val="29905417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8F1A29609D21A4D997AA20CD7CB5988" ma:contentTypeVersion="4" ma:contentTypeDescription="Create a new document." ma:contentTypeScope="" ma:versionID="9c640a0d37aff8b1a0fd9672169ad189">
  <xsd:schema xmlns:xsd="http://www.w3.org/2001/XMLSchema" xmlns:xs="http://www.w3.org/2001/XMLSchema" xmlns:p="http://schemas.microsoft.com/office/2006/metadata/properties" xmlns:ns2="e4935928-ceba-4c7a-86b6-9146343f5574" targetNamespace="http://schemas.microsoft.com/office/2006/metadata/properties" ma:root="true" ma:fieldsID="ca0e3379ca9818699191799b8c20dea7" ns2:_="">
    <xsd:import namespace="e4935928-ceba-4c7a-86b6-9146343f5574"/>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4935928-ceba-4c7a-86b6-9146343f557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9DE8418-C9A3-4A86-87E4-BCBF787159EF}"/>
</file>

<file path=customXml/itemProps2.xml><?xml version="1.0" encoding="utf-8"?>
<ds:datastoreItem xmlns:ds="http://schemas.openxmlformats.org/officeDocument/2006/customXml" ds:itemID="{E7AF17CA-1E99-4295-9CE7-39C4680232A0}"/>
</file>

<file path=customXml/itemProps3.xml><?xml version="1.0" encoding="utf-8"?>
<ds:datastoreItem xmlns:ds="http://schemas.openxmlformats.org/officeDocument/2006/customXml" ds:itemID="{1107B622-FEA4-4F8C-A6A7-9117EE5922FF}"/>
</file>

<file path=docProps/app.xml><?xml version="1.0" encoding="utf-8"?>
<Properties xmlns="http://schemas.openxmlformats.org/officeDocument/2006/extended-properties" xmlns:vt="http://schemas.openxmlformats.org/officeDocument/2006/docPropsVTypes">
  <TotalTime>570</TotalTime>
  <Words>8313</Words>
  <Application>Microsoft Office PowerPoint</Application>
  <PresentationFormat>Widescreen</PresentationFormat>
  <Paragraphs>525</Paragraphs>
  <Slides>109</Slides>
  <Notes>3</Notes>
  <HiddenSlides>0</HiddenSlides>
  <MMClips>0</MMClips>
  <ScaleCrop>false</ScaleCrop>
  <HeadingPairs>
    <vt:vector size="6" baseType="variant">
      <vt:variant>
        <vt:lpstr>Fonts Used</vt:lpstr>
      </vt:variant>
      <vt:variant>
        <vt:i4>18</vt:i4>
      </vt:variant>
      <vt:variant>
        <vt:lpstr>Theme</vt:lpstr>
      </vt:variant>
      <vt:variant>
        <vt:i4>1</vt:i4>
      </vt:variant>
      <vt:variant>
        <vt:lpstr>Slide Titles</vt:lpstr>
      </vt:variant>
      <vt:variant>
        <vt:i4>109</vt:i4>
      </vt:variant>
    </vt:vector>
  </HeadingPairs>
  <TitlesOfParts>
    <vt:vector size="128" baseType="lpstr">
      <vt:lpstr>Arial</vt:lpstr>
      <vt:lpstr>Arial</vt:lpstr>
      <vt:lpstr>Calibri</vt:lpstr>
      <vt:lpstr>Calibri Light</vt:lpstr>
      <vt:lpstr>erdana</vt:lpstr>
      <vt:lpstr>ForoSans-Light</vt:lpstr>
      <vt:lpstr>Helvetica Neue</vt:lpstr>
      <vt:lpstr>Inter</vt:lpstr>
      <vt:lpstr>inter-bold</vt:lpstr>
      <vt:lpstr>inter-regular</vt:lpstr>
      <vt:lpstr>Nunito</vt:lpstr>
      <vt:lpstr>Roboto</vt:lpstr>
      <vt:lpstr>Source Sans 3</vt:lpstr>
      <vt:lpstr>Source Sans Pro</vt:lpstr>
      <vt:lpstr>Times New Roman</vt:lpstr>
      <vt:lpstr>var( --font-family-body-lesson-markdown</vt:lpstr>
      <vt:lpstr>var(--font-family-heading-lesson-markdown)</vt:lpstr>
      <vt:lpstr>Verdana</vt:lpstr>
      <vt:lpstr>Office Theme</vt:lpstr>
      <vt:lpstr>UNIT-II</vt:lpstr>
      <vt:lpstr>PowerPoint Presentation</vt:lpstr>
      <vt:lpstr>PowerPoint Presentation</vt:lpstr>
      <vt:lpstr>PowerPoint Presentation</vt:lpstr>
      <vt:lpstr>PowerPoint Presentation</vt:lpstr>
      <vt:lpstr>Factors in choosing a software process </vt:lpstr>
      <vt:lpstr>PowerPoint Presentation</vt:lpstr>
      <vt:lpstr>PowerPoint Presentation</vt:lpstr>
      <vt:lpstr>PowerPoint Presentation</vt:lpstr>
      <vt:lpstr>Prescriptive Process Model</vt:lpstr>
      <vt:lpstr>Why the model is called prescriptive?</vt:lpstr>
      <vt:lpstr>PowerPoint Presentation</vt:lpstr>
      <vt:lpstr>The Waterfall Model</vt:lpstr>
      <vt:lpstr>PowerPoint Presentation</vt:lpstr>
      <vt:lpstr>PowerPoint Presentation</vt:lpstr>
      <vt:lpstr>PowerPoint Presentation</vt:lpstr>
      <vt:lpstr>Incremental Process model </vt:lpstr>
      <vt:lpstr>PowerPoint Presentation</vt:lpstr>
      <vt:lpstr>PowerPoint Presentation</vt:lpstr>
      <vt:lpstr>PowerPoint Presentation</vt:lpstr>
      <vt:lpstr>The RAD Model</vt:lpstr>
      <vt:lpstr>PowerPoint Presentation</vt:lpstr>
      <vt:lpstr>PowerPoint Presentation</vt:lpstr>
      <vt:lpstr>The RAD Model</vt:lpstr>
      <vt:lpstr>The RAD model consist of following phases:</vt:lpstr>
      <vt:lpstr>PowerPoint Presentation</vt:lpstr>
      <vt:lpstr>Five Drawbacks of RAD Model</vt:lpstr>
      <vt:lpstr>When to use the RAD Model? </vt:lpstr>
      <vt:lpstr>Objectives of Rapid Application Development Model (RAD) </vt:lpstr>
      <vt:lpstr>Advantages of Rapid Application Development Model (RAD) </vt:lpstr>
      <vt:lpstr>Disadvantages of Rapid application development model (RAD) </vt:lpstr>
      <vt:lpstr>Evolutionary Process Models in Software Engineering </vt:lpstr>
      <vt:lpstr>The prototyping model</vt:lpstr>
      <vt:lpstr>PowerPoint Presentation</vt:lpstr>
      <vt:lpstr>PowerPoint Presentation</vt:lpstr>
      <vt:lpstr>PowerPoint Presentation</vt:lpstr>
      <vt:lpstr>PowerPoint Presentation</vt:lpstr>
      <vt:lpstr>Problems in prototyping model</vt:lpstr>
      <vt:lpstr>Advantages of Prototyping Model </vt:lpstr>
      <vt:lpstr>PowerPoint Presentation</vt:lpstr>
      <vt:lpstr>Disadvantages of the Prototyping Model </vt:lpstr>
      <vt:lpstr>PowerPoint Presentation</vt:lpstr>
      <vt:lpstr>PowerPoint Presentation</vt:lpstr>
      <vt:lpstr>Applications of Prototyping Model  </vt:lpstr>
      <vt:lpstr>The Spiral model </vt:lpstr>
      <vt:lpstr>PowerPoint Presentation</vt:lpstr>
      <vt:lpstr>PowerPoint Presentation</vt:lpstr>
      <vt:lpstr>PowerPoint Presentation</vt:lpstr>
      <vt:lpstr>Agile Methodology</vt:lpstr>
      <vt:lpstr>Agile Process Models</vt:lpstr>
      <vt:lpstr>Phases of Agile Model </vt:lpstr>
      <vt:lpstr>Stages involved in the Agile Model process in the SDLC life cycle:</vt:lpstr>
      <vt:lpstr>PowerPoint Presentation</vt:lpstr>
      <vt:lpstr>PowerPoint Presentation</vt:lpstr>
      <vt:lpstr>PowerPoint Presentation</vt:lpstr>
      <vt:lpstr>Agile Testing Methods: </vt:lpstr>
      <vt:lpstr>Benefits of Agile Methodology </vt:lpstr>
      <vt:lpstr>Best Practices </vt:lpstr>
      <vt:lpstr>Scrum </vt:lpstr>
      <vt:lpstr>PowerPoint Presentation</vt:lpstr>
      <vt:lpstr>PowerPoint Presentation</vt:lpstr>
      <vt:lpstr>What is the difference between Sprint and scrum?</vt:lpstr>
      <vt:lpstr>PowerPoint Presentation</vt:lpstr>
      <vt:lpstr>PowerPoint Presentation</vt:lpstr>
      <vt:lpstr>PowerPoint Presentation</vt:lpstr>
      <vt:lpstr>PowerPoint Presentation</vt:lpstr>
      <vt:lpstr>PowerPoint Presentation</vt:lpstr>
      <vt:lpstr>Scrum Practices </vt:lpstr>
      <vt:lpstr>Process flow of Scrum Methodologies: </vt:lpstr>
      <vt:lpstr>Extreme Programming (XP)  </vt:lpstr>
      <vt:lpstr>PowerPoint Presentation</vt:lpstr>
      <vt:lpstr>PowerPoint Presentation</vt:lpstr>
      <vt:lpstr>PowerPoint Presentation</vt:lpstr>
      <vt:lpstr>PowerPoint Presentation</vt:lpstr>
      <vt:lpstr>PowerPoint Presentation</vt:lpstr>
      <vt:lpstr>Agile Process Models</vt:lpstr>
      <vt:lpstr>Agile SDLC Models/Methods </vt:lpstr>
      <vt:lpstr>Steps in the Agile Model </vt:lpstr>
      <vt:lpstr>PowerPoint Presentation</vt:lpstr>
      <vt:lpstr>PowerPoint Presentation</vt:lpstr>
      <vt:lpstr>PowerPoint Presentation</vt:lpstr>
      <vt:lpstr>Principles of the Agile Model </vt:lpstr>
      <vt:lpstr>PowerPoint Presentation</vt:lpstr>
      <vt:lpstr>Characteristics of the Agile Process </vt:lpstr>
      <vt:lpstr>When To Use the Agile Model? </vt:lpstr>
      <vt:lpstr>Advantages of the Agile Model </vt:lpstr>
      <vt:lpstr>Disadvantages of the Agile Model </vt:lpstr>
      <vt:lpstr>What is a scrum in software development? </vt:lpstr>
      <vt:lpstr>Silent features of Scrum </vt:lpstr>
      <vt:lpstr>Lifecycle of Scrum</vt:lpstr>
      <vt:lpstr>PowerPoint Presentation</vt:lpstr>
      <vt:lpstr>Advantage of Scrum framework </vt:lpstr>
      <vt:lpstr>Disadvantage of Scrum framework </vt:lpstr>
      <vt:lpstr>What is Extreme Programming (XP)? </vt:lpstr>
      <vt:lpstr>PowerPoint Presentation</vt:lpstr>
      <vt:lpstr>PowerPoint Presentation</vt:lpstr>
      <vt:lpstr>PowerPoint Presentation</vt:lpstr>
      <vt:lpstr>PowerPoint Presentation</vt:lpstr>
      <vt:lpstr>Basic Principles of Extreme programming </vt:lpstr>
      <vt:lpstr>Basic activities that are followed during software development by using the XP model </vt:lpstr>
      <vt:lpstr>PowerPoint Presentation</vt:lpstr>
      <vt:lpstr>PowerPoint Presentation</vt:lpstr>
      <vt:lpstr>Applications of Extreme Programming (XP) </vt:lpstr>
      <vt:lpstr>Life Cycle of Extreme Programming (XP) </vt:lpstr>
      <vt:lpstr>PowerPoint Presentation</vt:lpstr>
      <vt:lpstr>PowerPoint Presentation</vt:lpstr>
      <vt:lpstr>Values of Extreme Programming (XP) </vt:lpstr>
      <vt:lpstr>Advantages of Extreme Programming (XP)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Deepa G</dc:creator>
  <cp:lastModifiedBy>Deepa G</cp:lastModifiedBy>
  <cp:revision>15</cp:revision>
  <dcterms:created xsi:type="dcterms:W3CDTF">2025-01-24T01:30:06Z</dcterms:created>
  <dcterms:modified xsi:type="dcterms:W3CDTF">2025-01-30T03:56:41Z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0x01010048F1A29609D21A4D997AA20CD7CB5988</vt:lpwstr>
  </property>
</Properties>
</file>