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99" r:id="rId5"/>
    <p:sldId id="270" r:id="rId6"/>
    <p:sldId id="271" r:id="rId7"/>
    <p:sldId id="272" r:id="rId8"/>
    <p:sldId id="273" r:id="rId9"/>
    <p:sldId id="275"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G" initials="DG" lastIdx="1" clrIdx="0">
    <p:extLst>
      <p:ext uri="{19B8F6BF-5375-455C-9EA6-DF929625EA0E}">
        <p15:presenceInfo xmlns:p15="http://schemas.microsoft.com/office/powerpoint/2012/main" userId="2ec9a48f220909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34E1-8BF1-8C64-71B4-2622333973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12641C-7BC1-E7E3-0044-ADD63A343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087A0C-7B86-999F-97C4-CE46F6F54F32}"/>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5" name="Footer Placeholder 4">
            <a:extLst>
              <a:ext uri="{FF2B5EF4-FFF2-40B4-BE49-F238E27FC236}">
                <a16:creationId xmlns:a16="http://schemas.microsoft.com/office/drawing/2014/main" id="{6CD69691-5E1A-A033-82E8-5D91C58EA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F1821-421F-4FA8-C122-259335243A47}"/>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84729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3D9B-7CEB-8585-FA7D-36E0F96C3C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6F3F40-F505-8483-1ED2-92E57C0B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9CE80-4906-711B-FF78-FC10EF6F9F26}"/>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5" name="Footer Placeholder 4">
            <a:extLst>
              <a:ext uri="{FF2B5EF4-FFF2-40B4-BE49-F238E27FC236}">
                <a16:creationId xmlns:a16="http://schemas.microsoft.com/office/drawing/2014/main" id="{3AD8ACE0-832F-8D5E-8B8B-C8E74AC64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436C2-1451-CC11-64D5-2702FC01C442}"/>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189999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7697C-7A36-D06A-B295-9074F6E6BD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A79A6F-4619-F9CE-4060-6B325DDF5E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191A9-D769-754F-FDDD-2D315E91143D}"/>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5" name="Footer Placeholder 4">
            <a:extLst>
              <a:ext uri="{FF2B5EF4-FFF2-40B4-BE49-F238E27FC236}">
                <a16:creationId xmlns:a16="http://schemas.microsoft.com/office/drawing/2014/main" id="{5FB0A636-C75B-3E6A-322F-EF7C608BB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26E66-A3F0-EB7F-B72D-C9367FDABA98}"/>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184110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9A29-5F99-5EA9-FAED-BF2A3D330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95BC5-3EED-6D54-E0DC-27B6E0A5F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F5F517-5E18-FF90-1956-E4BF881DF9B5}"/>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5" name="Footer Placeholder 4">
            <a:extLst>
              <a:ext uri="{FF2B5EF4-FFF2-40B4-BE49-F238E27FC236}">
                <a16:creationId xmlns:a16="http://schemas.microsoft.com/office/drawing/2014/main" id="{91437694-8C64-F282-4993-AC912D9C8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899B9-D9AA-7E42-9623-D57D4CE2C288}"/>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247284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62E8-2114-4228-1673-F862F2D7C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794A85-2A98-2EB2-FC42-04AC07A2D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586B1-4E81-DC3E-9755-6178268580F5}"/>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5" name="Footer Placeholder 4">
            <a:extLst>
              <a:ext uri="{FF2B5EF4-FFF2-40B4-BE49-F238E27FC236}">
                <a16:creationId xmlns:a16="http://schemas.microsoft.com/office/drawing/2014/main" id="{554ED13C-5369-A197-7E17-9A76D3054D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1AFE7-CC31-EB23-9E48-76E24DEA799E}"/>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415567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77D9-96DC-55D0-10ED-7A7D708338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296F3A-D0F9-B111-AE8B-F7A8CA786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3AFA5C-0CEB-8CAE-C971-A5CD8CD53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6A2C8B-4C71-6CD5-09AF-A486D5FE9A0C}"/>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6" name="Footer Placeholder 5">
            <a:extLst>
              <a:ext uri="{FF2B5EF4-FFF2-40B4-BE49-F238E27FC236}">
                <a16:creationId xmlns:a16="http://schemas.microsoft.com/office/drawing/2014/main" id="{4687DAD1-F00A-6E6B-58F4-7D79C06F9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87F99-D934-5530-0CB7-4602D7ED823B}"/>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191878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2522-1AE2-87EC-0954-7724E345A2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E22362-3821-4925-D287-FC1970AF8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5DC68-556F-FDDE-ED96-DFB867F7C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D381BB-F577-D4B6-474C-3677616B3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CF380-AEE6-A61E-ED0E-0AF261EDB8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9483E0-BD31-7297-53FB-40022D1E9D41}"/>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8" name="Footer Placeholder 7">
            <a:extLst>
              <a:ext uri="{FF2B5EF4-FFF2-40B4-BE49-F238E27FC236}">
                <a16:creationId xmlns:a16="http://schemas.microsoft.com/office/drawing/2014/main" id="{E8B79450-06B5-5E9A-EB81-F8D8DB5BEA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F42775-0679-6701-B6BD-65B40FF4F1F5}"/>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202214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90CA-892A-4F2A-F8DD-1C895728A5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7FA17E-B622-054E-1B90-1CEDC7A07607}"/>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4" name="Footer Placeholder 3">
            <a:extLst>
              <a:ext uri="{FF2B5EF4-FFF2-40B4-BE49-F238E27FC236}">
                <a16:creationId xmlns:a16="http://schemas.microsoft.com/office/drawing/2014/main" id="{A83B0EAD-A9E4-A10C-904F-880E1EECFD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91D6E-77EF-DAE5-6820-40103ADFFBFC}"/>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89790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EF7B8-8862-5B7B-18EC-39D060AD9EDA}"/>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3" name="Footer Placeholder 2">
            <a:extLst>
              <a:ext uri="{FF2B5EF4-FFF2-40B4-BE49-F238E27FC236}">
                <a16:creationId xmlns:a16="http://schemas.microsoft.com/office/drawing/2014/main" id="{2EACD626-F09C-DC8C-FF83-841E61FAAC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91C004-4991-3CD6-8598-D3E5149CEA56}"/>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37489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7EC8-0209-3A37-705C-E6B641139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9EDBC2-5114-791C-6FA0-707FEC3E0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3DE17C-6EA8-FE62-C404-FF52A07AD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4F8FF-178B-842D-74B4-78791415DA50}"/>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6" name="Footer Placeholder 5">
            <a:extLst>
              <a:ext uri="{FF2B5EF4-FFF2-40B4-BE49-F238E27FC236}">
                <a16:creationId xmlns:a16="http://schemas.microsoft.com/office/drawing/2014/main" id="{FF800194-832F-1D50-1A9C-8691188DF1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BD61D-0706-0E07-B817-6B62657D0AF7}"/>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316251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D31-B19D-F57F-9F22-A9937577A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532204-E0D8-675A-B548-64737206D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56134A-B643-B086-875D-FFD55A131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7CA77-853F-87FB-8343-F9E1118679B5}"/>
              </a:ext>
            </a:extLst>
          </p:cNvPr>
          <p:cNvSpPr>
            <a:spLocks noGrp="1"/>
          </p:cNvSpPr>
          <p:nvPr>
            <p:ph type="dt" sz="half" idx="10"/>
          </p:nvPr>
        </p:nvSpPr>
        <p:spPr/>
        <p:txBody>
          <a:bodyPr/>
          <a:lstStyle/>
          <a:p>
            <a:fld id="{8E90E5EF-7F1C-4F30-AD9C-99D300A303CD}" type="datetimeFigureOut">
              <a:rPr lang="en-IN" smtClean="0"/>
              <a:t>02-04-2025</a:t>
            </a:fld>
            <a:endParaRPr lang="en-IN"/>
          </a:p>
        </p:txBody>
      </p:sp>
      <p:sp>
        <p:nvSpPr>
          <p:cNvPr id="6" name="Footer Placeholder 5">
            <a:extLst>
              <a:ext uri="{FF2B5EF4-FFF2-40B4-BE49-F238E27FC236}">
                <a16:creationId xmlns:a16="http://schemas.microsoft.com/office/drawing/2014/main" id="{55DC3553-748C-0E4F-9CD2-EE1AC2EABC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5244F-488C-EC65-774F-1162BB1C3B7D}"/>
              </a:ext>
            </a:extLst>
          </p:cNvPr>
          <p:cNvSpPr>
            <a:spLocks noGrp="1"/>
          </p:cNvSpPr>
          <p:nvPr>
            <p:ph type="sldNum" sz="quarter" idx="12"/>
          </p:nvPr>
        </p:nvSpPr>
        <p:spPr/>
        <p:txBody>
          <a:bodyPr/>
          <a:lstStyle/>
          <a:p>
            <a:fld id="{049A2253-067B-4D3A-B4A5-C956832B7721}" type="slidenum">
              <a:rPr lang="en-IN" smtClean="0"/>
              <a:t>‹#›</a:t>
            </a:fld>
            <a:endParaRPr lang="en-IN"/>
          </a:p>
        </p:txBody>
      </p:sp>
    </p:spTree>
    <p:extLst>
      <p:ext uri="{BB962C8B-B14F-4D97-AF65-F5344CB8AC3E}">
        <p14:creationId xmlns:p14="http://schemas.microsoft.com/office/powerpoint/2010/main" val="219163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7B1C2-3356-AB18-07FF-81F799DAE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D3F89-1B4F-F251-73D6-3786ED855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929C2-3B6E-E85F-9CE0-A7C4D80BC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0E5EF-7F1C-4F30-AD9C-99D300A303CD}" type="datetimeFigureOut">
              <a:rPr lang="en-IN" smtClean="0"/>
              <a:t>02-04-2025</a:t>
            </a:fld>
            <a:endParaRPr lang="en-IN"/>
          </a:p>
        </p:txBody>
      </p:sp>
      <p:sp>
        <p:nvSpPr>
          <p:cNvPr id="5" name="Footer Placeholder 4">
            <a:extLst>
              <a:ext uri="{FF2B5EF4-FFF2-40B4-BE49-F238E27FC236}">
                <a16:creationId xmlns:a16="http://schemas.microsoft.com/office/drawing/2014/main" id="{4DB78EC8-B3FC-FF47-1BCA-416872525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9883F3-FE5C-3EDE-5C2E-89E5C1531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A2253-067B-4D3A-B4A5-C956832B7721}" type="slidenum">
              <a:rPr lang="en-IN" smtClean="0"/>
              <a:t>‹#›</a:t>
            </a:fld>
            <a:endParaRPr lang="en-IN"/>
          </a:p>
        </p:txBody>
      </p:sp>
    </p:spTree>
    <p:extLst>
      <p:ext uri="{BB962C8B-B14F-4D97-AF65-F5344CB8AC3E}">
        <p14:creationId xmlns:p14="http://schemas.microsoft.com/office/powerpoint/2010/main" val="1829500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695A-4A2C-EDFD-519B-0FA1888F636A}"/>
              </a:ext>
            </a:extLst>
          </p:cNvPr>
          <p:cNvSpPr>
            <a:spLocks noGrp="1"/>
          </p:cNvSpPr>
          <p:nvPr>
            <p:ph type="ctrTitle"/>
          </p:nvPr>
        </p:nvSpPr>
        <p:spPr/>
        <p:txBody>
          <a:bodyPr/>
          <a:lstStyle/>
          <a:p>
            <a:r>
              <a:rPr lang="en-US" dirty="0"/>
              <a:t>Design Patterns</a:t>
            </a:r>
            <a:endParaRPr lang="en-IN" dirty="0"/>
          </a:p>
        </p:txBody>
      </p:sp>
      <p:sp>
        <p:nvSpPr>
          <p:cNvPr id="3" name="Subtitle 2">
            <a:extLst>
              <a:ext uri="{FF2B5EF4-FFF2-40B4-BE49-F238E27FC236}">
                <a16:creationId xmlns:a16="http://schemas.microsoft.com/office/drawing/2014/main" id="{AEC414F4-0CC8-EF1A-5E37-7753B1F560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205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5B-F9FA-F6AF-3A14-A1EEEAA681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355050-7A47-4643-2F3D-A52F05D99085}"/>
              </a:ext>
            </a:extLst>
          </p:cNvPr>
          <p:cNvSpPr>
            <a:spLocks noGrp="1"/>
          </p:cNvSpPr>
          <p:nvPr>
            <p:ph idx="1"/>
          </p:nvPr>
        </p:nvSpPr>
        <p:spPr/>
        <p:txBody>
          <a:bodyPr>
            <a:normAutofit fontScale="92500" lnSpcReduction="20000"/>
          </a:bodyPr>
          <a:lstStyle/>
          <a:p>
            <a:pPr algn="just" fontAlgn="base"/>
            <a:r>
              <a:rPr lang="en-US" b="1" i="0" dirty="0">
                <a:solidFill>
                  <a:srgbClr val="273239"/>
                </a:solidFill>
                <a:effectLst/>
                <a:latin typeface="Nunito" pitchFamily="2" charset="0"/>
              </a:rPr>
              <a:t>Disadvantages of Pattern Designing:</a:t>
            </a:r>
          </a:p>
          <a:p>
            <a:pPr algn="just" fontAlgn="base">
              <a:buFont typeface="+mj-lt"/>
              <a:buAutoNum type="arabicPeriod"/>
            </a:pPr>
            <a:r>
              <a:rPr lang="en-US" b="0" i="0" dirty="0">
                <a:solidFill>
                  <a:srgbClr val="273239"/>
                </a:solidFill>
                <a:effectLst/>
                <a:latin typeface="Nunito" pitchFamily="2" charset="0"/>
              </a:rPr>
              <a:t>Cost: Pattern designing can be expensive, particularly if it involves specialized software or equipment.</a:t>
            </a:r>
          </a:p>
          <a:p>
            <a:pPr algn="just" fontAlgn="base">
              <a:buFont typeface="+mj-lt"/>
              <a:buAutoNum type="arabicPeriod"/>
            </a:pPr>
            <a:r>
              <a:rPr lang="en-US" b="0" i="0" dirty="0">
                <a:solidFill>
                  <a:srgbClr val="273239"/>
                </a:solidFill>
                <a:effectLst/>
                <a:latin typeface="Nunito" pitchFamily="2" charset="0"/>
              </a:rPr>
              <a:t>Skill: Pattern designing requires specialized knowledge and skills, which may not be available to everyone.</a:t>
            </a:r>
          </a:p>
          <a:p>
            <a:pPr algn="just" fontAlgn="base">
              <a:buFont typeface="+mj-lt"/>
              <a:buAutoNum type="arabicPeriod"/>
            </a:pPr>
            <a:r>
              <a:rPr lang="en-US" b="0" i="0" dirty="0">
                <a:solidFill>
                  <a:srgbClr val="273239"/>
                </a:solidFill>
                <a:effectLst/>
                <a:latin typeface="Nunito" pitchFamily="2" charset="0"/>
              </a:rPr>
              <a:t>Time-consuming: Creating a pattern can be a time-consuming process, requiring attention to detail and numerous adjustments to ensure a proper fit.</a:t>
            </a:r>
          </a:p>
          <a:p>
            <a:pPr algn="just" fontAlgn="base">
              <a:buFont typeface="+mj-lt"/>
              <a:buAutoNum type="arabicPeriod"/>
            </a:pPr>
            <a:r>
              <a:rPr lang="en-US" b="0" i="0" dirty="0">
                <a:solidFill>
                  <a:srgbClr val="273239"/>
                </a:solidFill>
                <a:effectLst/>
                <a:latin typeface="Nunito" pitchFamily="2" charset="0"/>
              </a:rPr>
              <a:t>Limited creativity: Working within the confines of a pattern can limit the designer’s creativity, making it difficult to create unique or innovative designs.</a:t>
            </a:r>
          </a:p>
          <a:p>
            <a:pPr algn="just" fontAlgn="base">
              <a:buFont typeface="+mj-lt"/>
              <a:buAutoNum type="arabicPeriod"/>
            </a:pPr>
            <a:r>
              <a:rPr lang="en-US" b="0" i="0" dirty="0">
                <a:solidFill>
                  <a:srgbClr val="273239"/>
                </a:solidFill>
                <a:effectLst/>
                <a:latin typeface="Nunito" pitchFamily="2" charset="0"/>
              </a:rPr>
              <a:t>Sustainability: The production of patterns, particularly on paper, can contribute to waste and harm to the environment.</a:t>
            </a:r>
          </a:p>
          <a:p>
            <a:endParaRPr lang="en-IN" dirty="0"/>
          </a:p>
        </p:txBody>
      </p:sp>
    </p:spTree>
    <p:extLst>
      <p:ext uri="{BB962C8B-B14F-4D97-AF65-F5344CB8AC3E}">
        <p14:creationId xmlns:p14="http://schemas.microsoft.com/office/powerpoint/2010/main" val="177755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CBCB-1731-DCA9-3B13-60C3FD7088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10BE15-14B7-E399-BA1A-4E9C52844603}"/>
              </a:ext>
            </a:extLst>
          </p:cNvPr>
          <p:cNvSpPr>
            <a:spLocks noGrp="1"/>
          </p:cNvSpPr>
          <p:nvPr>
            <p:ph idx="1"/>
          </p:nvPr>
        </p:nvSpPr>
        <p:spPr/>
        <p:txBody>
          <a:bodyPr/>
          <a:lstStyle/>
          <a:p>
            <a:pPr algn="just"/>
            <a:r>
              <a:rPr lang="en-US" b="0" i="0" dirty="0">
                <a:solidFill>
                  <a:srgbClr val="610B4B"/>
                </a:solidFill>
                <a:effectLst/>
                <a:latin typeface="erdana"/>
              </a:rPr>
              <a:t>When should we use the design patterns?</a:t>
            </a:r>
          </a:p>
          <a:p>
            <a:pPr algn="just"/>
            <a:r>
              <a:rPr lang="en-US" b="0" i="0" dirty="0">
                <a:solidFill>
                  <a:srgbClr val="333333"/>
                </a:solidFill>
                <a:effectLst/>
                <a:latin typeface="inter-regular"/>
              </a:rPr>
              <a:t>We must use the design patterns </a:t>
            </a:r>
            <a:r>
              <a:rPr lang="en-US" b="1" i="0" dirty="0">
                <a:solidFill>
                  <a:srgbClr val="333333"/>
                </a:solidFill>
                <a:effectLst/>
                <a:latin typeface="inter-bold"/>
              </a:rPr>
              <a:t>during the analysis and requirement phase of SDLC</a:t>
            </a:r>
            <a:r>
              <a:rPr lang="en-US" b="0" i="0" dirty="0">
                <a:solidFill>
                  <a:srgbClr val="333333"/>
                </a:solidFill>
                <a:effectLst/>
                <a:latin typeface="inter-regular"/>
              </a:rPr>
              <a:t>(Software Development Life Cycle).</a:t>
            </a:r>
          </a:p>
          <a:p>
            <a:pPr algn="just"/>
            <a:r>
              <a:rPr lang="en-US" b="0" i="0" dirty="0">
                <a:solidFill>
                  <a:srgbClr val="333333"/>
                </a:solidFill>
                <a:effectLst/>
                <a:latin typeface="inter-regular"/>
              </a:rPr>
              <a:t>Design patterns ease the analysis and requirement phase of SDLC by providing information based on prior hands-on experiences.</a:t>
            </a:r>
          </a:p>
          <a:p>
            <a:endParaRPr lang="en-IN" dirty="0"/>
          </a:p>
        </p:txBody>
      </p:sp>
    </p:spTree>
    <p:extLst>
      <p:ext uri="{BB962C8B-B14F-4D97-AF65-F5344CB8AC3E}">
        <p14:creationId xmlns:p14="http://schemas.microsoft.com/office/powerpoint/2010/main" val="352430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5E3A-0DD2-117C-2971-B5A180BBC80D}"/>
              </a:ext>
            </a:extLst>
          </p:cNvPr>
          <p:cNvSpPr>
            <a:spLocks noGrp="1"/>
          </p:cNvSpPr>
          <p:nvPr>
            <p:ph type="ctrTitle"/>
          </p:nvPr>
        </p:nvSpPr>
        <p:spPr/>
        <p:txBody>
          <a:bodyPr/>
          <a:lstStyle/>
          <a:p>
            <a:r>
              <a:rPr lang="en-US" dirty="0"/>
              <a:t>Types of Design Patterns</a:t>
            </a:r>
            <a:endParaRPr lang="en-IN" dirty="0"/>
          </a:p>
        </p:txBody>
      </p:sp>
      <p:sp>
        <p:nvSpPr>
          <p:cNvPr id="3" name="Subtitle 2">
            <a:extLst>
              <a:ext uri="{FF2B5EF4-FFF2-40B4-BE49-F238E27FC236}">
                <a16:creationId xmlns:a16="http://schemas.microsoft.com/office/drawing/2014/main" id="{BE784FE0-4583-2710-B28E-D96405D539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3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C11CA23-4897-32DD-8C61-CA80D65C71B4}"/>
              </a:ext>
            </a:extLst>
          </p:cNvPr>
          <p:cNvPicPr>
            <a:picLocks noGrp="1" noChangeAspect="1"/>
          </p:cNvPicPr>
          <p:nvPr>
            <p:ph idx="1"/>
          </p:nvPr>
        </p:nvPicPr>
        <p:blipFill>
          <a:blip r:embed="rId2"/>
          <a:stretch>
            <a:fillRect/>
          </a:stretch>
        </p:blipFill>
        <p:spPr>
          <a:xfrm>
            <a:off x="1879600" y="162560"/>
            <a:ext cx="7762239" cy="6248400"/>
          </a:xfrm>
          <a:prstGeom prst="rect">
            <a:avLst/>
          </a:prstGeom>
        </p:spPr>
      </p:pic>
    </p:spTree>
    <p:extLst>
      <p:ext uri="{BB962C8B-B14F-4D97-AF65-F5344CB8AC3E}">
        <p14:creationId xmlns:p14="http://schemas.microsoft.com/office/powerpoint/2010/main" val="6993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792D-32E9-73FE-1924-03FB071A524B}"/>
              </a:ext>
            </a:extLst>
          </p:cNvPr>
          <p:cNvSpPr>
            <a:spLocks noGrp="1"/>
          </p:cNvSpPr>
          <p:nvPr>
            <p:ph type="title"/>
          </p:nvPr>
        </p:nvSpPr>
        <p:spPr/>
        <p:txBody>
          <a:bodyPr/>
          <a:lstStyle/>
          <a:p>
            <a:r>
              <a:rPr lang="en-US" b="0" i="0" dirty="0">
                <a:solidFill>
                  <a:srgbClr val="444444"/>
                </a:solidFill>
                <a:effectLst/>
                <a:latin typeface="proximanovabold"/>
              </a:rPr>
              <a:t>1. Creational Design Patterns</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5983A722-004D-6005-D451-309D6D3347F6}"/>
              </a:ext>
            </a:extLst>
          </p:cNvPr>
          <p:cNvSpPr>
            <a:spLocks noGrp="1"/>
          </p:cNvSpPr>
          <p:nvPr>
            <p:ph idx="1"/>
          </p:nvPr>
        </p:nvSpPr>
        <p:spPr/>
        <p:txBody>
          <a:bodyPr>
            <a:normAutofit fontScale="92500" lnSpcReduction="20000"/>
          </a:bodyPr>
          <a:lstStyle/>
          <a:p>
            <a:pPr algn="l"/>
            <a:r>
              <a:rPr lang="en-US" b="0" i="0" dirty="0">
                <a:solidFill>
                  <a:srgbClr val="444444"/>
                </a:solidFill>
                <a:effectLst/>
                <a:latin typeface="proximanova"/>
              </a:rPr>
              <a:t>A creational design pattern deals with object creation and initialization, providing guidance about which objects are created for a given situation. These design patterns are used to increase flexibility and to reuse existing code.</a:t>
            </a:r>
          </a:p>
          <a:p>
            <a:pPr algn="l">
              <a:buFont typeface="Arial" panose="020B0604020202020204" pitchFamily="34" charset="0"/>
              <a:buChar char="•"/>
            </a:pPr>
            <a:r>
              <a:rPr lang="en-US" b="1" i="0" dirty="0">
                <a:solidFill>
                  <a:srgbClr val="444444"/>
                </a:solidFill>
                <a:effectLst/>
                <a:highlight>
                  <a:srgbClr val="FFFF00"/>
                </a:highlight>
                <a:latin typeface="proximanova"/>
              </a:rPr>
              <a:t>Factory Method</a:t>
            </a:r>
            <a:r>
              <a:rPr lang="en-US" b="0" i="0" dirty="0">
                <a:solidFill>
                  <a:srgbClr val="444444"/>
                </a:solidFill>
                <a:effectLst/>
                <a:latin typeface="proximanova"/>
              </a:rPr>
              <a:t>: Creates objects with a common interface and lets a class defer instantiation to subclasses.</a:t>
            </a:r>
          </a:p>
          <a:p>
            <a:pPr algn="l">
              <a:buFont typeface="Arial" panose="020B0604020202020204" pitchFamily="34" charset="0"/>
              <a:buChar char="•"/>
            </a:pPr>
            <a:r>
              <a:rPr lang="en-US" b="1" i="0" dirty="0">
                <a:solidFill>
                  <a:srgbClr val="444444"/>
                </a:solidFill>
                <a:effectLst/>
                <a:latin typeface="proximanova"/>
              </a:rPr>
              <a:t>Abstract Factory</a:t>
            </a:r>
            <a:r>
              <a:rPr lang="en-US" b="0" i="0" dirty="0">
                <a:solidFill>
                  <a:srgbClr val="444444"/>
                </a:solidFill>
                <a:effectLst/>
                <a:latin typeface="proximanova"/>
              </a:rPr>
              <a:t>: Creates a family of related objects.</a:t>
            </a:r>
          </a:p>
          <a:p>
            <a:pPr algn="l">
              <a:buFont typeface="Arial" panose="020B0604020202020204" pitchFamily="34" charset="0"/>
              <a:buChar char="•"/>
            </a:pPr>
            <a:r>
              <a:rPr lang="en-US" b="1" i="0" dirty="0">
                <a:solidFill>
                  <a:srgbClr val="444444"/>
                </a:solidFill>
                <a:effectLst/>
                <a:latin typeface="proximanova"/>
              </a:rPr>
              <a:t>Builder</a:t>
            </a:r>
            <a:r>
              <a:rPr lang="en-US" b="0" i="0" dirty="0">
                <a:solidFill>
                  <a:srgbClr val="444444"/>
                </a:solidFill>
                <a:effectLst/>
                <a:latin typeface="proximanova"/>
              </a:rPr>
              <a:t>: A step-by-step pattern for creating complex objects, separating construction and representation.</a:t>
            </a:r>
          </a:p>
          <a:p>
            <a:pPr algn="l">
              <a:buFont typeface="Arial" panose="020B0604020202020204" pitchFamily="34" charset="0"/>
              <a:buChar char="•"/>
            </a:pPr>
            <a:r>
              <a:rPr lang="en-US" b="1" i="0" dirty="0">
                <a:solidFill>
                  <a:srgbClr val="444444"/>
                </a:solidFill>
                <a:effectLst/>
                <a:latin typeface="proximanova"/>
              </a:rPr>
              <a:t>Prototype</a:t>
            </a:r>
            <a:r>
              <a:rPr lang="en-US" b="0" i="0" dirty="0">
                <a:solidFill>
                  <a:srgbClr val="444444"/>
                </a:solidFill>
                <a:effectLst/>
                <a:latin typeface="proximanova"/>
              </a:rPr>
              <a:t>: Supports the copying of existing objects without code becoming dependent on classes.</a:t>
            </a:r>
          </a:p>
          <a:p>
            <a:pPr algn="l">
              <a:buFont typeface="Arial" panose="020B0604020202020204" pitchFamily="34" charset="0"/>
              <a:buChar char="•"/>
            </a:pPr>
            <a:r>
              <a:rPr lang="en-US" b="1" i="0" dirty="0">
                <a:solidFill>
                  <a:srgbClr val="444444"/>
                </a:solidFill>
                <a:effectLst/>
                <a:highlight>
                  <a:srgbClr val="FFFF00"/>
                </a:highlight>
                <a:latin typeface="proximanova"/>
              </a:rPr>
              <a:t>Singleton</a:t>
            </a:r>
            <a:r>
              <a:rPr lang="en-US" b="0" i="0" dirty="0">
                <a:solidFill>
                  <a:srgbClr val="444444"/>
                </a:solidFill>
                <a:effectLst/>
                <a:latin typeface="proximanova"/>
              </a:rPr>
              <a:t>: Restricts object creation for a class to only one instance.</a:t>
            </a:r>
          </a:p>
          <a:p>
            <a:endParaRPr lang="en-IN" dirty="0"/>
          </a:p>
        </p:txBody>
      </p:sp>
    </p:spTree>
    <p:extLst>
      <p:ext uri="{BB962C8B-B14F-4D97-AF65-F5344CB8AC3E}">
        <p14:creationId xmlns:p14="http://schemas.microsoft.com/office/powerpoint/2010/main" val="4294369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2BEF-3BDD-0D8D-C2DE-14EB65B3B0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E845D8-594E-8C12-918B-9FEDC94FA901}"/>
              </a:ext>
            </a:extLst>
          </p:cNvPr>
          <p:cNvSpPr>
            <a:spLocks noGrp="1"/>
          </p:cNvSpPr>
          <p:nvPr>
            <p:ph idx="1"/>
          </p:nvPr>
        </p:nvSpPr>
        <p:spPr/>
        <p:txBody>
          <a:bodyPr/>
          <a:lstStyle/>
          <a:p>
            <a:pPr algn="just" fontAlgn="base"/>
            <a:r>
              <a:rPr lang="en-US" b="1" i="0" dirty="0">
                <a:solidFill>
                  <a:srgbClr val="273239"/>
                </a:solidFill>
                <a:effectLst/>
                <a:latin typeface="Nunito" pitchFamily="2" charset="0"/>
              </a:rPr>
              <a:t>1. Creational</a:t>
            </a:r>
            <a:r>
              <a:rPr lang="en-US" b="0" i="0" dirty="0">
                <a:solidFill>
                  <a:srgbClr val="273239"/>
                </a:solidFill>
                <a:effectLst/>
                <a:latin typeface="Nunito" pitchFamily="2" charset="0"/>
              </a:rPr>
              <a:t> </a:t>
            </a:r>
          </a:p>
          <a:p>
            <a:pPr algn="just" fontAlgn="base"/>
            <a:r>
              <a:rPr lang="en-US" b="0" i="0" dirty="0">
                <a:solidFill>
                  <a:srgbClr val="273239"/>
                </a:solidFill>
                <a:effectLst/>
                <a:latin typeface="Nunito" pitchFamily="2" charset="0"/>
              </a:rPr>
              <a:t>These design patterns are all about class instantiation or object creation. These patterns can be further categorized into Class-creational patterns and object-creational patterns. While class-creation patterns use inheritance effectively in the instantiation process, object-creation patterns use delegation effectively to get the job done. </a:t>
            </a:r>
          </a:p>
          <a:p>
            <a:pPr algn="l" fontAlgn="base"/>
            <a:r>
              <a:rPr lang="en-US" b="0" i="0" dirty="0">
                <a:solidFill>
                  <a:srgbClr val="273239"/>
                </a:solidFill>
                <a:effectLst/>
                <a:latin typeface="Nunito" pitchFamily="2" charset="0"/>
              </a:rPr>
              <a:t>Creational design patterns are the</a:t>
            </a:r>
            <a:r>
              <a:rPr lang="en-US" b="0" i="1" dirty="0">
                <a:solidFill>
                  <a:srgbClr val="273239"/>
                </a:solidFill>
                <a:effectLst/>
                <a:latin typeface="Nunito" pitchFamily="2" charset="0"/>
              </a:rPr>
              <a:t> Factory Method, Abstract Factory, Builder, Singleton, Object Pool, and Prototype.</a:t>
            </a:r>
            <a:r>
              <a:rPr lang="en-US" b="0" i="0" dirty="0">
                <a:solidFill>
                  <a:srgbClr val="273239"/>
                </a:solidFill>
                <a:effectLst/>
                <a:latin typeface="Nunito" pitchFamily="2" charset="0"/>
              </a:rPr>
              <a:t> </a:t>
            </a:r>
          </a:p>
          <a:p>
            <a:endParaRPr lang="en-IN" dirty="0"/>
          </a:p>
        </p:txBody>
      </p:sp>
    </p:spTree>
    <p:extLst>
      <p:ext uri="{BB962C8B-B14F-4D97-AF65-F5344CB8AC3E}">
        <p14:creationId xmlns:p14="http://schemas.microsoft.com/office/powerpoint/2010/main" val="3182056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C478-0854-5C86-626C-BDC27F232F16}"/>
              </a:ext>
            </a:extLst>
          </p:cNvPr>
          <p:cNvSpPr>
            <a:spLocks noGrp="1"/>
          </p:cNvSpPr>
          <p:nvPr>
            <p:ph type="title"/>
          </p:nvPr>
        </p:nvSpPr>
        <p:spPr/>
        <p:txBody>
          <a:bodyPr/>
          <a:lstStyle/>
          <a:p>
            <a:r>
              <a:rPr lang="en-US" b="0" i="0" dirty="0">
                <a:solidFill>
                  <a:srgbClr val="273239"/>
                </a:solidFill>
                <a:effectLst/>
                <a:latin typeface="Nunito" pitchFamily="2" charset="0"/>
              </a:rPr>
              <a:t>Use case of creational design pattern- </a:t>
            </a:r>
            <a:br>
              <a:rPr lang="en-US" dirty="0"/>
            </a:br>
            <a:endParaRPr lang="en-IN" dirty="0"/>
          </a:p>
        </p:txBody>
      </p:sp>
      <p:sp>
        <p:nvSpPr>
          <p:cNvPr id="3" name="Content Placeholder 2">
            <a:extLst>
              <a:ext uri="{FF2B5EF4-FFF2-40B4-BE49-F238E27FC236}">
                <a16:creationId xmlns:a16="http://schemas.microsoft.com/office/drawing/2014/main" id="{B2FEE60B-359B-2614-61B1-52EC75C1659B}"/>
              </a:ext>
            </a:extLst>
          </p:cNvPr>
          <p:cNvSpPr>
            <a:spLocks noGrp="1"/>
          </p:cNvSpPr>
          <p:nvPr>
            <p:ph idx="1"/>
          </p:nvPr>
        </p:nvSpPr>
        <p:spPr/>
        <p:txBody>
          <a:bodyPr>
            <a:normAutofit fontScale="92500" lnSpcReduction="20000"/>
          </a:bodyPr>
          <a:lstStyle/>
          <a:p>
            <a:r>
              <a:rPr lang="en-US" b="0" i="0" dirty="0">
                <a:solidFill>
                  <a:srgbClr val="273239"/>
                </a:solidFill>
                <a:effectLst/>
                <a:latin typeface="Nunito" pitchFamily="2" charset="0"/>
              </a:rPr>
              <a:t>1) Suppose a developer wants to create a simple </a:t>
            </a:r>
            <a:r>
              <a:rPr lang="en-US" b="0" i="0" dirty="0" err="1">
                <a:solidFill>
                  <a:srgbClr val="273239"/>
                </a:solidFill>
                <a:effectLst/>
                <a:latin typeface="Nunito" pitchFamily="2" charset="0"/>
              </a:rPr>
              <a:t>DBConnection</a:t>
            </a:r>
            <a:r>
              <a:rPr lang="en-US" b="0" i="0" dirty="0">
                <a:solidFill>
                  <a:srgbClr val="273239"/>
                </a:solidFill>
                <a:effectLst/>
                <a:latin typeface="Nunito" pitchFamily="2" charset="0"/>
              </a:rPr>
              <a:t> class to connect to a database and wants to access the database at multiple locations from code, generally what the developer will do is create an instance of </a:t>
            </a:r>
            <a:r>
              <a:rPr lang="en-US" b="0" i="0" dirty="0" err="1">
                <a:solidFill>
                  <a:srgbClr val="273239"/>
                </a:solidFill>
                <a:effectLst/>
                <a:latin typeface="Nunito" pitchFamily="2" charset="0"/>
              </a:rPr>
              <a:t>DBConnection</a:t>
            </a:r>
            <a:r>
              <a:rPr lang="en-US" b="0" i="0" dirty="0">
                <a:solidFill>
                  <a:srgbClr val="273239"/>
                </a:solidFill>
                <a:effectLst/>
                <a:latin typeface="Nunito" pitchFamily="2" charset="0"/>
              </a:rPr>
              <a:t> class and use it for doing database operations wherever required. This results in creating multiple connections from the database as each instance of </a:t>
            </a:r>
            <a:r>
              <a:rPr lang="en-US" b="0" i="0" dirty="0" err="1">
                <a:solidFill>
                  <a:srgbClr val="273239"/>
                </a:solidFill>
                <a:effectLst/>
                <a:latin typeface="Nunito" pitchFamily="2" charset="0"/>
              </a:rPr>
              <a:t>DBConnection</a:t>
            </a:r>
            <a:r>
              <a:rPr lang="en-US" b="0" i="0" dirty="0">
                <a:solidFill>
                  <a:srgbClr val="273239"/>
                </a:solidFill>
                <a:effectLst/>
                <a:latin typeface="Nunito" pitchFamily="2" charset="0"/>
              </a:rPr>
              <a:t> class will have a separate connection to the database.</a:t>
            </a:r>
          </a:p>
          <a:p>
            <a:r>
              <a:rPr lang="en-US" b="0" i="0" dirty="0">
                <a:solidFill>
                  <a:srgbClr val="273239"/>
                </a:solidFill>
                <a:effectLst/>
                <a:latin typeface="Nunito" pitchFamily="2" charset="0"/>
              </a:rPr>
              <a:t> In order to deal with it, we create </a:t>
            </a:r>
            <a:r>
              <a:rPr lang="en-US" b="0" i="0" dirty="0" err="1">
                <a:solidFill>
                  <a:srgbClr val="273239"/>
                </a:solidFill>
                <a:effectLst/>
                <a:latin typeface="Nunito" pitchFamily="2" charset="0"/>
              </a:rPr>
              <a:t>DBConnection</a:t>
            </a:r>
            <a:r>
              <a:rPr lang="en-US" b="0" i="0" dirty="0">
                <a:solidFill>
                  <a:srgbClr val="273239"/>
                </a:solidFill>
                <a:effectLst/>
                <a:latin typeface="Nunito" pitchFamily="2" charset="0"/>
              </a:rPr>
              <a:t> class as a singleton class, so that only one instance of </a:t>
            </a:r>
            <a:r>
              <a:rPr lang="en-US" b="0" i="0" dirty="0" err="1">
                <a:solidFill>
                  <a:srgbClr val="273239"/>
                </a:solidFill>
                <a:effectLst/>
                <a:latin typeface="Nunito" pitchFamily="2" charset="0"/>
              </a:rPr>
              <a:t>DBConnection</a:t>
            </a:r>
            <a:r>
              <a:rPr lang="en-US" b="0" i="0" dirty="0">
                <a:solidFill>
                  <a:srgbClr val="273239"/>
                </a:solidFill>
                <a:effectLst/>
                <a:latin typeface="Nunito" pitchFamily="2" charset="0"/>
              </a:rPr>
              <a:t> is created and a single connection is established. Because we can manage DB Connection via one instance, we can control load balance, unnecessary connections, etc. </a:t>
            </a:r>
            <a:endParaRPr lang="en-IN" dirty="0"/>
          </a:p>
        </p:txBody>
      </p:sp>
    </p:spTree>
    <p:extLst>
      <p:ext uri="{BB962C8B-B14F-4D97-AF65-F5344CB8AC3E}">
        <p14:creationId xmlns:p14="http://schemas.microsoft.com/office/powerpoint/2010/main" val="124150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C50F-5207-3A95-AD73-1975AE5CC27A}"/>
              </a:ext>
            </a:extLst>
          </p:cNvPr>
          <p:cNvSpPr>
            <a:spLocks noGrp="1"/>
          </p:cNvSpPr>
          <p:nvPr>
            <p:ph type="title"/>
          </p:nvPr>
        </p:nvSpPr>
        <p:spPr/>
        <p:txBody>
          <a:bodyPr/>
          <a:lstStyle/>
          <a:p>
            <a:r>
              <a:rPr lang="en-US" b="0" i="0" dirty="0">
                <a:solidFill>
                  <a:srgbClr val="444444"/>
                </a:solidFill>
                <a:effectLst/>
                <a:latin typeface="proximanovabold"/>
              </a:rPr>
              <a:t>2. Structural Design Patterns</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A63581ED-3334-C653-3916-093C6C9DF5BD}"/>
              </a:ext>
            </a:extLst>
          </p:cNvPr>
          <p:cNvSpPr>
            <a:spLocks noGrp="1"/>
          </p:cNvSpPr>
          <p:nvPr>
            <p:ph idx="1"/>
          </p:nvPr>
        </p:nvSpPr>
        <p:spPr/>
        <p:txBody>
          <a:bodyPr>
            <a:normAutofit fontScale="85000" lnSpcReduction="10000"/>
          </a:bodyPr>
          <a:lstStyle/>
          <a:p>
            <a:pPr algn="l"/>
            <a:r>
              <a:rPr lang="en-US" b="0" i="0" dirty="0">
                <a:solidFill>
                  <a:srgbClr val="444444"/>
                </a:solidFill>
                <a:effectLst/>
                <a:latin typeface="proximanova"/>
              </a:rPr>
              <a:t>A structural design pattern deals with class and object composition, or how to assemble objects and classes into larger structures.</a:t>
            </a:r>
          </a:p>
          <a:p>
            <a:pPr algn="l">
              <a:buFont typeface="Arial" panose="020B0604020202020204" pitchFamily="34" charset="0"/>
              <a:buChar char="•"/>
            </a:pPr>
            <a:r>
              <a:rPr lang="en-US" b="1" i="0" dirty="0">
                <a:solidFill>
                  <a:srgbClr val="444444"/>
                </a:solidFill>
                <a:effectLst/>
                <a:highlight>
                  <a:srgbClr val="FFFF00"/>
                </a:highlight>
                <a:latin typeface="proximanova"/>
              </a:rPr>
              <a:t>Adapter</a:t>
            </a:r>
            <a:r>
              <a:rPr lang="en-US" b="0" i="0" dirty="0">
                <a:solidFill>
                  <a:srgbClr val="444444"/>
                </a:solidFill>
                <a:effectLst/>
                <a:latin typeface="proximanova"/>
              </a:rPr>
              <a:t>: How to change or adapt an interface to that of another existing class to allow incompatible interfaces to work together.</a:t>
            </a:r>
          </a:p>
          <a:p>
            <a:pPr algn="l">
              <a:buFont typeface="Arial" panose="020B0604020202020204" pitchFamily="34" charset="0"/>
              <a:buChar char="•"/>
            </a:pPr>
            <a:r>
              <a:rPr lang="en-US" b="1" i="0" dirty="0">
                <a:solidFill>
                  <a:srgbClr val="444444"/>
                </a:solidFill>
                <a:effectLst/>
                <a:latin typeface="proximanova"/>
              </a:rPr>
              <a:t>Bridge</a:t>
            </a:r>
            <a:r>
              <a:rPr lang="en-US" b="0" i="0" dirty="0">
                <a:solidFill>
                  <a:srgbClr val="444444"/>
                </a:solidFill>
                <a:effectLst/>
                <a:latin typeface="proximanova"/>
              </a:rPr>
              <a:t>: A method to decouple an interface from its implementation.</a:t>
            </a:r>
          </a:p>
          <a:p>
            <a:pPr algn="l">
              <a:buFont typeface="Arial" panose="020B0604020202020204" pitchFamily="34" charset="0"/>
              <a:buChar char="•"/>
            </a:pPr>
            <a:r>
              <a:rPr lang="en-US" b="1" i="0" dirty="0">
                <a:solidFill>
                  <a:srgbClr val="444444"/>
                </a:solidFill>
                <a:effectLst/>
                <a:highlight>
                  <a:srgbClr val="FFFF00"/>
                </a:highlight>
                <a:latin typeface="proximanova"/>
              </a:rPr>
              <a:t>Composite</a:t>
            </a:r>
            <a:r>
              <a:rPr lang="en-US" b="0" i="0" dirty="0">
                <a:solidFill>
                  <a:srgbClr val="444444"/>
                </a:solidFill>
                <a:effectLst/>
                <a:latin typeface="proximanova"/>
              </a:rPr>
              <a:t>: Leverages a tree structure to support manipulation as one object.</a:t>
            </a:r>
          </a:p>
          <a:p>
            <a:pPr algn="l">
              <a:buFont typeface="Arial" panose="020B0604020202020204" pitchFamily="34" charset="0"/>
              <a:buChar char="•"/>
            </a:pPr>
            <a:r>
              <a:rPr lang="en-US" b="1" i="0" dirty="0">
                <a:solidFill>
                  <a:srgbClr val="444444"/>
                </a:solidFill>
                <a:effectLst/>
                <a:highlight>
                  <a:srgbClr val="FFFF00"/>
                </a:highlight>
                <a:latin typeface="proximanova"/>
              </a:rPr>
              <a:t>Decorator</a:t>
            </a:r>
            <a:r>
              <a:rPr lang="en-US" b="0" i="0" dirty="0">
                <a:solidFill>
                  <a:srgbClr val="444444"/>
                </a:solidFill>
                <a:effectLst/>
                <a:latin typeface="proximanova"/>
              </a:rPr>
              <a:t>: Dynamically extends (adds or overrides) functionality.</a:t>
            </a:r>
          </a:p>
          <a:p>
            <a:pPr algn="l">
              <a:buFont typeface="Arial" panose="020B0604020202020204" pitchFamily="34" charset="0"/>
              <a:buChar char="•"/>
            </a:pPr>
            <a:r>
              <a:rPr lang="en-US" b="1" i="0" dirty="0">
                <a:solidFill>
                  <a:srgbClr val="444444"/>
                </a:solidFill>
                <a:effectLst/>
                <a:highlight>
                  <a:srgbClr val="FFFF00"/>
                </a:highlight>
                <a:latin typeface="proximanova"/>
              </a:rPr>
              <a:t>Façade</a:t>
            </a:r>
            <a:r>
              <a:rPr lang="en-US" b="0" i="0" dirty="0">
                <a:solidFill>
                  <a:srgbClr val="444444"/>
                </a:solidFill>
                <a:effectLst/>
                <a:latin typeface="proximanova"/>
              </a:rPr>
              <a:t>: Defines a high-level interface to simplify the use of a large body of code.</a:t>
            </a:r>
          </a:p>
          <a:p>
            <a:pPr algn="l">
              <a:buFont typeface="Arial" panose="020B0604020202020204" pitchFamily="34" charset="0"/>
              <a:buChar char="•"/>
            </a:pPr>
            <a:r>
              <a:rPr lang="en-US" b="1" i="0" dirty="0">
                <a:solidFill>
                  <a:srgbClr val="444444"/>
                </a:solidFill>
                <a:effectLst/>
                <a:latin typeface="proximanova"/>
              </a:rPr>
              <a:t>Flyweight</a:t>
            </a:r>
            <a:r>
              <a:rPr lang="en-US" b="0" i="0" dirty="0">
                <a:solidFill>
                  <a:srgbClr val="444444"/>
                </a:solidFill>
                <a:effectLst/>
                <a:latin typeface="proximanova"/>
              </a:rPr>
              <a:t>: Minimize memory use by sharing data with similar objects.</a:t>
            </a:r>
          </a:p>
          <a:p>
            <a:pPr algn="l">
              <a:buFont typeface="Arial" panose="020B0604020202020204" pitchFamily="34" charset="0"/>
              <a:buChar char="•"/>
            </a:pPr>
            <a:r>
              <a:rPr lang="en-US" b="1" i="0" dirty="0">
                <a:solidFill>
                  <a:srgbClr val="444444"/>
                </a:solidFill>
                <a:effectLst/>
                <a:highlight>
                  <a:srgbClr val="FFFF00"/>
                </a:highlight>
                <a:latin typeface="proximanova"/>
              </a:rPr>
              <a:t>Proxy</a:t>
            </a:r>
            <a:r>
              <a:rPr lang="en-US" b="0" i="0" dirty="0">
                <a:solidFill>
                  <a:srgbClr val="444444"/>
                </a:solidFill>
                <a:effectLst/>
                <a:latin typeface="proximanova"/>
              </a:rPr>
              <a:t>: How to represent an object with another object to enable access control, reduce cost and reduce complexity.</a:t>
            </a:r>
          </a:p>
          <a:p>
            <a:endParaRPr lang="en-IN" dirty="0"/>
          </a:p>
        </p:txBody>
      </p:sp>
    </p:spTree>
    <p:extLst>
      <p:ext uri="{BB962C8B-B14F-4D97-AF65-F5344CB8AC3E}">
        <p14:creationId xmlns:p14="http://schemas.microsoft.com/office/powerpoint/2010/main" val="426965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105A6-594A-E649-F5A7-8803079DEE79}"/>
              </a:ext>
            </a:extLst>
          </p:cNvPr>
          <p:cNvSpPr>
            <a:spLocks noGrp="1"/>
          </p:cNvSpPr>
          <p:nvPr>
            <p:ph idx="1"/>
          </p:nvPr>
        </p:nvSpPr>
        <p:spPr>
          <a:xfrm>
            <a:off x="838200" y="843280"/>
            <a:ext cx="10515600" cy="5333683"/>
          </a:xfrm>
        </p:spPr>
        <p:txBody>
          <a:bodyPr>
            <a:normAutofit fontScale="92500" lnSpcReduction="10000"/>
          </a:bodyPr>
          <a:lstStyle/>
          <a:p>
            <a:pPr algn="just" fontAlgn="base"/>
            <a:r>
              <a:rPr lang="en-US" b="1" i="0" dirty="0">
                <a:solidFill>
                  <a:srgbClr val="273239"/>
                </a:solidFill>
                <a:effectLst/>
                <a:latin typeface="Nunito" pitchFamily="2" charset="0"/>
              </a:rPr>
              <a:t>2. Structural</a:t>
            </a:r>
            <a:r>
              <a:rPr lang="en-US" b="0" i="0" dirty="0">
                <a:solidFill>
                  <a:srgbClr val="273239"/>
                </a:solidFill>
                <a:effectLst/>
                <a:latin typeface="Nunito" pitchFamily="2" charset="0"/>
              </a:rPr>
              <a:t> </a:t>
            </a:r>
          </a:p>
          <a:p>
            <a:pPr algn="just" fontAlgn="base"/>
            <a:r>
              <a:rPr lang="en-US" b="0" i="0" dirty="0">
                <a:solidFill>
                  <a:srgbClr val="273239"/>
                </a:solidFill>
                <a:effectLst/>
                <a:latin typeface="Nunito" pitchFamily="2" charset="0"/>
              </a:rPr>
              <a:t>These design patterns are about organizing different classes and objects to form larger structures and provide new functionality. Structural design patterns are </a:t>
            </a:r>
            <a:r>
              <a:rPr lang="en-US" b="0" i="1" dirty="0">
                <a:solidFill>
                  <a:srgbClr val="273239"/>
                </a:solidFill>
                <a:effectLst/>
                <a:latin typeface="Nunito" pitchFamily="2" charset="0"/>
              </a:rPr>
              <a:t>Adapter, Bridge, Composite, Decorator, Facade, Flyweight, Private Class Data, and Proxy.</a:t>
            </a:r>
            <a:r>
              <a:rPr lang="en-US" b="0" i="0" dirty="0">
                <a:solidFill>
                  <a:srgbClr val="273239"/>
                </a:solidFill>
                <a:effectLst/>
                <a:latin typeface="Nunito" pitchFamily="2" charset="0"/>
              </a:rPr>
              <a:t> </a:t>
            </a:r>
          </a:p>
          <a:p>
            <a:pPr algn="just" fontAlgn="base"/>
            <a:r>
              <a:rPr lang="en-US" b="0" i="0" dirty="0">
                <a:solidFill>
                  <a:srgbClr val="273239"/>
                </a:solidFill>
                <a:effectLst/>
                <a:latin typeface="Nunito" pitchFamily="2" charset="0"/>
              </a:rPr>
              <a:t>Use Case Of Structural Design Pattern- </a:t>
            </a:r>
          </a:p>
          <a:p>
            <a:pPr algn="l" fontAlgn="base"/>
            <a:r>
              <a:rPr lang="en-US" b="0" i="0" dirty="0">
                <a:solidFill>
                  <a:srgbClr val="273239"/>
                </a:solidFill>
                <a:effectLst/>
                <a:latin typeface="Nunito" pitchFamily="2" charset="0"/>
              </a:rPr>
              <a:t>1) When 2 interfaces are not compatible with each other and want to establish a relationship between them through an adapter it’s called an adapter design pattern. The adapter pattern converts the interface of a class into another interface or class that the client expects, </a:t>
            </a:r>
            <a:r>
              <a:rPr lang="en-US" b="0" i="0" dirty="0" err="1">
                <a:solidFill>
                  <a:srgbClr val="273239"/>
                </a:solidFill>
                <a:effectLst/>
                <a:latin typeface="Nunito" pitchFamily="2" charset="0"/>
              </a:rPr>
              <a:t>i.e</a:t>
            </a:r>
            <a:r>
              <a:rPr lang="en-US" b="0" i="0" dirty="0">
                <a:solidFill>
                  <a:srgbClr val="273239"/>
                </a:solidFill>
                <a:effectLst/>
                <a:latin typeface="Nunito" pitchFamily="2" charset="0"/>
              </a:rPr>
              <a:t> adapter lets classes work together that could not otherwise because of incompatibility. so in these types of incompatible scenarios, we can go for the adapter pattern.</a:t>
            </a:r>
          </a:p>
          <a:p>
            <a:endParaRPr lang="en-IN" dirty="0"/>
          </a:p>
        </p:txBody>
      </p:sp>
    </p:spTree>
    <p:extLst>
      <p:ext uri="{BB962C8B-B14F-4D97-AF65-F5344CB8AC3E}">
        <p14:creationId xmlns:p14="http://schemas.microsoft.com/office/powerpoint/2010/main" val="89696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DC89-3E63-A5A9-0398-5A9E6114BD9B}"/>
              </a:ext>
            </a:extLst>
          </p:cNvPr>
          <p:cNvSpPr>
            <a:spLocks noGrp="1"/>
          </p:cNvSpPr>
          <p:nvPr>
            <p:ph type="title"/>
          </p:nvPr>
        </p:nvSpPr>
        <p:spPr/>
        <p:txBody>
          <a:bodyPr/>
          <a:lstStyle/>
          <a:p>
            <a:r>
              <a:rPr lang="en-US" b="0" i="0" dirty="0">
                <a:solidFill>
                  <a:srgbClr val="444444"/>
                </a:solidFill>
                <a:effectLst/>
                <a:latin typeface="proximanovabold"/>
              </a:rPr>
              <a:t>3. Behavioral Design Patterns</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8A1FE697-3AF8-F6DB-9292-182AB369D862}"/>
              </a:ext>
            </a:extLst>
          </p:cNvPr>
          <p:cNvSpPr>
            <a:spLocks noGrp="1"/>
          </p:cNvSpPr>
          <p:nvPr>
            <p:ph idx="1"/>
          </p:nvPr>
        </p:nvSpPr>
        <p:spPr>
          <a:xfrm>
            <a:off x="838200" y="1330960"/>
            <a:ext cx="10515600" cy="5161915"/>
          </a:xfrm>
        </p:spPr>
        <p:txBody>
          <a:bodyPr>
            <a:normAutofit fontScale="77500" lnSpcReduction="20000"/>
          </a:bodyPr>
          <a:lstStyle/>
          <a:p>
            <a:pPr algn="l"/>
            <a:r>
              <a:rPr lang="en-US" b="0" i="0" dirty="0">
                <a:solidFill>
                  <a:srgbClr val="444444"/>
                </a:solidFill>
                <a:effectLst/>
                <a:latin typeface="proximanova"/>
              </a:rPr>
              <a:t>A behavioral design pattern is concerned with communication between objects and how responsibilities are assigned between objects.</a:t>
            </a:r>
          </a:p>
          <a:p>
            <a:pPr algn="l">
              <a:buFont typeface="Arial" panose="020B0604020202020204" pitchFamily="34" charset="0"/>
              <a:buChar char="•"/>
            </a:pPr>
            <a:r>
              <a:rPr lang="en-US" b="1" i="0" dirty="0">
                <a:solidFill>
                  <a:srgbClr val="444444"/>
                </a:solidFill>
                <a:effectLst/>
                <a:latin typeface="proximanova"/>
              </a:rPr>
              <a:t>Chain of Responsibility</a:t>
            </a:r>
            <a:r>
              <a:rPr lang="en-US" b="0" i="0" dirty="0">
                <a:solidFill>
                  <a:srgbClr val="444444"/>
                </a:solidFill>
                <a:effectLst/>
                <a:latin typeface="proximanova"/>
              </a:rPr>
              <a:t>: A method for commands to be delegated to a chain of processing objects.</a:t>
            </a:r>
          </a:p>
          <a:p>
            <a:pPr algn="l">
              <a:buFont typeface="Arial" panose="020B0604020202020204" pitchFamily="34" charset="0"/>
              <a:buChar char="•"/>
            </a:pPr>
            <a:r>
              <a:rPr lang="en-US" b="1" i="0" dirty="0">
                <a:solidFill>
                  <a:srgbClr val="444444"/>
                </a:solidFill>
                <a:effectLst/>
                <a:highlight>
                  <a:srgbClr val="FFFF00"/>
                </a:highlight>
                <a:latin typeface="proximanova"/>
              </a:rPr>
              <a:t>Command</a:t>
            </a:r>
            <a:r>
              <a:rPr lang="en-US" b="0" i="0" dirty="0">
                <a:solidFill>
                  <a:srgbClr val="444444"/>
                </a:solidFill>
                <a:effectLst/>
                <a:latin typeface="proximanova"/>
              </a:rPr>
              <a:t>: Encapsulates a command request in an object.</a:t>
            </a:r>
          </a:p>
          <a:p>
            <a:pPr algn="l">
              <a:buFont typeface="Arial" panose="020B0604020202020204" pitchFamily="34" charset="0"/>
              <a:buChar char="•"/>
            </a:pPr>
            <a:r>
              <a:rPr lang="en-US" b="1" i="0" dirty="0">
                <a:solidFill>
                  <a:srgbClr val="444444"/>
                </a:solidFill>
                <a:effectLst/>
                <a:latin typeface="proximanova"/>
              </a:rPr>
              <a:t>Interpreter</a:t>
            </a:r>
            <a:r>
              <a:rPr lang="en-US" b="0" i="0" dirty="0">
                <a:solidFill>
                  <a:srgbClr val="444444"/>
                </a:solidFill>
                <a:effectLst/>
                <a:latin typeface="proximanova"/>
              </a:rPr>
              <a:t>: Supports the use of language elements within an application.</a:t>
            </a:r>
          </a:p>
          <a:p>
            <a:pPr algn="l">
              <a:buFont typeface="Arial" panose="020B0604020202020204" pitchFamily="34" charset="0"/>
              <a:buChar char="•"/>
            </a:pPr>
            <a:r>
              <a:rPr lang="en-US" b="1" i="0" dirty="0">
                <a:solidFill>
                  <a:srgbClr val="444444"/>
                </a:solidFill>
                <a:effectLst/>
                <a:highlight>
                  <a:srgbClr val="FFFF00"/>
                </a:highlight>
                <a:latin typeface="proximanova"/>
              </a:rPr>
              <a:t>Iterator</a:t>
            </a:r>
            <a:r>
              <a:rPr lang="en-US" b="0" i="0" dirty="0">
                <a:solidFill>
                  <a:srgbClr val="444444"/>
                </a:solidFill>
                <a:effectLst/>
                <a:latin typeface="proximanova"/>
              </a:rPr>
              <a:t>: Supports iterative (sequential) access to collection elements.</a:t>
            </a:r>
          </a:p>
          <a:p>
            <a:pPr algn="l">
              <a:buFont typeface="Arial" panose="020B0604020202020204" pitchFamily="34" charset="0"/>
              <a:buChar char="•"/>
            </a:pPr>
            <a:r>
              <a:rPr lang="en-US" b="1" i="0" dirty="0">
                <a:solidFill>
                  <a:srgbClr val="444444"/>
                </a:solidFill>
                <a:effectLst/>
                <a:latin typeface="proximanova"/>
              </a:rPr>
              <a:t>Mediator</a:t>
            </a:r>
            <a:r>
              <a:rPr lang="en-US" b="0" i="0" dirty="0">
                <a:solidFill>
                  <a:srgbClr val="444444"/>
                </a:solidFill>
                <a:effectLst/>
                <a:latin typeface="proximanova"/>
              </a:rPr>
              <a:t>: Articulates simple communication between classes.</a:t>
            </a:r>
          </a:p>
          <a:p>
            <a:pPr algn="l">
              <a:buFont typeface="Arial" panose="020B0604020202020204" pitchFamily="34" charset="0"/>
              <a:buChar char="•"/>
            </a:pPr>
            <a:r>
              <a:rPr lang="en-US" b="1" i="0" dirty="0">
                <a:solidFill>
                  <a:srgbClr val="444444"/>
                </a:solidFill>
                <a:effectLst/>
                <a:latin typeface="proximanova"/>
              </a:rPr>
              <a:t>Memento</a:t>
            </a:r>
            <a:r>
              <a:rPr lang="en-US" b="0" i="0" dirty="0">
                <a:solidFill>
                  <a:srgbClr val="444444"/>
                </a:solidFill>
                <a:effectLst/>
                <a:latin typeface="proximanova"/>
              </a:rPr>
              <a:t>: A process to save and restore the internal/original state of an object.</a:t>
            </a:r>
          </a:p>
          <a:p>
            <a:pPr algn="l">
              <a:buFont typeface="Arial" panose="020B0604020202020204" pitchFamily="34" charset="0"/>
              <a:buChar char="•"/>
            </a:pPr>
            <a:r>
              <a:rPr lang="en-US" b="1" i="0" dirty="0">
                <a:solidFill>
                  <a:srgbClr val="444444"/>
                </a:solidFill>
                <a:effectLst/>
                <a:highlight>
                  <a:srgbClr val="FFFF00"/>
                </a:highlight>
                <a:latin typeface="proximanova"/>
              </a:rPr>
              <a:t>Observer</a:t>
            </a:r>
            <a:r>
              <a:rPr lang="en-US" b="0" i="0" dirty="0">
                <a:solidFill>
                  <a:srgbClr val="444444"/>
                </a:solidFill>
                <a:effectLst/>
                <a:latin typeface="proximanova"/>
              </a:rPr>
              <a:t>: Defines how to notify objects of changes to other object(s).</a:t>
            </a:r>
          </a:p>
          <a:p>
            <a:pPr algn="l">
              <a:buFont typeface="Arial" panose="020B0604020202020204" pitchFamily="34" charset="0"/>
              <a:buChar char="•"/>
            </a:pPr>
            <a:r>
              <a:rPr lang="en-US" b="1" i="0" dirty="0">
                <a:solidFill>
                  <a:srgbClr val="444444"/>
                </a:solidFill>
                <a:effectLst/>
                <a:highlight>
                  <a:srgbClr val="FFFF00"/>
                </a:highlight>
                <a:latin typeface="proximanova"/>
              </a:rPr>
              <a:t>State</a:t>
            </a:r>
            <a:r>
              <a:rPr lang="en-US" b="0" i="0" dirty="0">
                <a:solidFill>
                  <a:srgbClr val="444444"/>
                </a:solidFill>
                <a:effectLst/>
                <a:latin typeface="proximanova"/>
              </a:rPr>
              <a:t>: How to alter the behavior of an object when its stage changes.</a:t>
            </a:r>
          </a:p>
          <a:p>
            <a:pPr algn="l">
              <a:buFont typeface="Arial" panose="020B0604020202020204" pitchFamily="34" charset="0"/>
              <a:buChar char="•"/>
            </a:pPr>
            <a:r>
              <a:rPr lang="en-US" b="1" i="0" dirty="0">
                <a:solidFill>
                  <a:srgbClr val="444444"/>
                </a:solidFill>
                <a:effectLst/>
                <a:latin typeface="proximanova"/>
              </a:rPr>
              <a:t>Strategy</a:t>
            </a:r>
            <a:r>
              <a:rPr lang="en-US" b="0" i="0" dirty="0">
                <a:solidFill>
                  <a:srgbClr val="444444"/>
                </a:solidFill>
                <a:effectLst/>
                <a:latin typeface="proximanova"/>
              </a:rPr>
              <a:t>: Encapsulates an algorithm inside a class.</a:t>
            </a:r>
          </a:p>
          <a:p>
            <a:pPr algn="l">
              <a:buFont typeface="Arial" panose="020B0604020202020204" pitchFamily="34" charset="0"/>
              <a:buChar char="•"/>
            </a:pPr>
            <a:r>
              <a:rPr lang="en-US" b="1" i="0" dirty="0">
                <a:solidFill>
                  <a:srgbClr val="444444"/>
                </a:solidFill>
                <a:effectLst/>
                <a:latin typeface="proximanova"/>
              </a:rPr>
              <a:t>Visitor</a:t>
            </a:r>
            <a:r>
              <a:rPr lang="en-US" b="0" i="0" dirty="0">
                <a:solidFill>
                  <a:srgbClr val="444444"/>
                </a:solidFill>
                <a:effectLst/>
                <a:latin typeface="proximanova"/>
              </a:rPr>
              <a:t>: Defines a new operation on a class without making changes to the class.</a:t>
            </a:r>
          </a:p>
          <a:p>
            <a:pPr algn="l">
              <a:buFont typeface="Arial" panose="020B0604020202020204" pitchFamily="34" charset="0"/>
              <a:buChar char="•"/>
            </a:pPr>
            <a:r>
              <a:rPr lang="en-US" b="1" i="0" dirty="0">
                <a:solidFill>
                  <a:srgbClr val="444444"/>
                </a:solidFill>
                <a:effectLst/>
                <a:highlight>
                  <a:srgbClr val="FFFF00"/>
                </a:highlight>
                <a:latin typeface="proximanova"/>
              </a:rPr>
              <a:t>Template Method</a:t>
            </a:r>
            <a:r>
              <a:rPr lang="en-US" b="0" i="0" dirty="0">
                <a:solidFill>
                  <a:srgbClr val="444444"/>
                </a:solidFill>
                <a:effectLst/>
                <a:latin typeface="proximanova"/>
              </a:rPr>
              <a:t>: Defines the skeleton of an operation while allowing subclasses to refine certain steps.</a:t>
            </a:r>
          </a:p>
          <a:p>
            <a:endParaRPr lang="en-IN" dirty="0"/>
          </a:p>
        </p:txBody>
      </p:sp>
    </p:spTree>
    <p:extLst>
      <p:ext uri="{BB962C8B-B14F-4D97-AF65-F5344CB8AC3E}">
        <p14:creationId xmlns:p14="http://schemas.microsoft.com/office/powerpoint/2010/main" val="276008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47FD-ACE3-08FF-5ADB-F11F5031F2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CF3E51-BF9E-AF31-BF6C-37123F3DE62D}"/>
              </a:ext>
            </a:extLst>
          </p:cNvPr>
          <p:cNvSpPr>
            <a:spLocks noGrp="1"/>
          </p:cNvSpPr>
          <p:nvPr>
            <p:ph idx="1"/>
          </p:nvPr>
        </p:nvSpPr>
        <p:spPr/>
        <p:txBody>
          <a:bodyPr/>
          <a:lstStyle/>
          <a:p>
            <a:r>
              <a:rPr lang="en-US" dirty="0"/>
              <a:t>Design patterns are </a:t>
            </a:r>
            <a:r>
              <a:rPr lang="en-US" i="1" dirty="0"/>
              <a:t>proven, reusable solutions</a:t>
            </a:r>
            <a:r>
              <a:rPr lang="en-US" dirty="0"/>
              <a:t> to common problems that occur in software design. </a:t>
            </a:r>
          </a:p>
          <a:p>
            <a:r>
              <a:rPr lang="en-US" dirty="0"/>
              <a:t>They provide a </a:t>
            </a:r>
            <a:r>
              <a:rPr lang="en-US" i="1" dirty="0"/>
              <a:t>standardized way to structure code</a:t>
            </a:r>
            <a:r>
              <a:rPr lang="en-US" dirty="0"/>
              <a:t> to make it more </a:t>
            </a:r>
            <a:r>
              <a:rPr lang="en-US" b="1" dirty="0"/>
              <a:t>flexible, maintainable, and scalable</a:t>
            </a:r>
            <a:r>
              <a:rPr lang="en-US" dirty="0"/>
              <a:t>. </a:t>
            </a:r>
          </a:p>
          <a:p>
            <a:r>
              <a:rPr lang="en-US" dirty="0"/>
              <a:t>Rather than reinventing the wheel each time a common problem arises, developers can rely on these tried-and-tested approaches.</a:t>
            </a:r>
            <a:endParaRPr lang="en-IN" dirty="0"/>
          </a:p>
        </p:txBody>
      </p:sp>
    </p:spTree>
    <p:extLst>
      <p:ext uri="{BB962C8B-B14F-4D97-AF65-F5344CB8AC3E}">
        <p14:creationId xmlns:p14="http://schemas.microsoft.com/office/powerpoint/2010/main" val="235065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C41E8-F07C-5BCC-186D-1F995EA92860}"/>
              </a:ext>
            </a:extLst>
          </p:cNvPr>
          <p:cNvSpPr>
            <a:spLocks noGrp="1"/>
          </p:cNvSpPr>
          <p:nvPr>
            <p:ph idx="1"/>
          </p:nvPr>
        </p:nvSpPr>
        <p:spPr>
          <a:xfrm>
            <a:off x="838200" y="772160"/>
            <a:ext cx="10515600" cy="5404803"/>
          </a:xfrm>
        </p:spPr>
        <p:txBody>
          <a:bodyPr>
            <a:normAutofit fontScale="85000" lnSpcReduction="20000"/>
          </a:bodyPr>
          <a:lstStyle/>
          <a:p>
            <a:pPr algn="just" fontAlgn="base"/>
            <a:r>
              <a:rPr lang="en-US" b="1" i="0" dirty="0">
                <a:solidFill>
                  <a:srgbClr val="273239"/>
                </a:solidFill>
                <a:effectLst/>
                <a:latin typeface="Nunito" pitchFamily="2" charset="0"/>
              </a:rPr>
              <a:t>3. Behavioral</a:t>
            </a:r>
            <a:r>
              <a:rPr lang="en-US" b="0" i="0" dirty="0">
                <a:solidFill>
                  <a:srgbClr val="273239"/>
                </a:solidFill>
                <a:effectLst/>
                <a:latin typeface="Nunito" pitchFamily="2" charset="0"/>
              </a:rPr>
              <a:t> </a:t>
            </a:r>
          </a:p>
          <a:p>
            <a:pPr algn="just" fontAlgn="base"/>
            <a:r>
              <a:rPr lang="en-US" b="0" i="0" dirty="0">
                <a:solidFill>
                  <a:srgbClr val="273239"/>
                </a:solidFill>
                <a:effectLst/>
                <a:latin typeface="Nunito" pitchFamily="2" charset="0"/>
              </a:rPr>
              <a:t>Behavioral patterns are about identifying common communication patterns between objects and realizing these patterns. Behavioral patterns are </a:t>
            </a:r>
            <a:r>
              <a:rPr lang="en-US" b="0" i="1" dirty="0">
                <a:solidFill>
                  <a:srgbClr val="273239"/>
                </a:solidFill>
                <a:effectLst/>
                <a:latin typeface="Nunito" pitchFamily="2" charset="0"/>
              </a:rPr>
              <a:t>Chain of responsibility, Command, Interpreter, Iterator, Mediator, Memento, Null Object, Observer, State, Strategy, Template method, Visitor </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Use Case of Behavioral Design Pattern- </a:t>
            </a:r>
          </a:p>
          <a:p>
            <a:pPr algn="l" fontAlgn="base"/>
            <a:r>
              <a:rPr lang="en-US" b="0" i="0" dirty="0">
                <a:solidFill>
                  <a:srgbClr val="273239"/>
                </a:solidFill>
                <a:effectLst/>
                <a:latin typeface="Nunito" pitchFamily="2" charset="0"/>
              </a:rPr>
              <a:t>1) The template pattern defines the skeleton of an algorithm in an operation deferring some steps to sub-classes. The template method lets subclasses redefine certain steps of an algorithm without changing the algorithm </a:t>
            </a:r>
            <a:r>
              <a:rPr lang="en-US" b="0" i="0">
                <a:solidFill>
                  <a:srgbClr val="273239"/>
                </a:solidFill>
                <a:effectLst/>
                <a:latin typeface="Nunito" pitchFamily="2" charset="0"/>
              </a:rPr>
              <a:t>structure.</a:t>
            </a:r>
          </a:p>
          <a:p>
            <a:pPr algn="l" fontAlgn="base"/>
            <a:r>
              <a:rPr lang="en-US" b="0" i="0">
                <a:solidFill>
                  <a:srgbClr val="273239"/>
                </a:solidFill>
                <a:effectLst/>
                <a:latin typeface="Nunito" pitchFamily="2" charset="0"/>
              </a:rPr>
              <a:t> </a:t>
            </a:r>
            <a:r>
              <a:rPr lang="en-US" b="0" i="0" dirty="0">
                <a:solidFill>
                  <a:srgbClr val="273239"/>
                </a:solidFill>
                <a:effectLst/>
                <a:latin typeface="Nunito" pitchFamily="2" charset="0"/>
              </a:rPr>
              <a:t>For example, in your project, you want the behavior of the module to be able to extend, such that we can make the module behave in new and different ways as the requirements of the application change, or to meet the needs of new applications. However, no one is allowed to make source code changes to it, </a:t>
            </a:r>
            <a:r>
              <a:rPr lang="en-US" b="0" i="0" dirty="0" err="1">
                <a:solidFill>
                  <a:srgbClr val="273239"/>
                </a:solidFill>
                <a:effectLst/>
                <a:latin typeface="Nunito" pitchFamily="2" charset="0"/>
              </a:rPr>
              <a:t>i.e</a:t>
            </a:r>
            <a:r>
              <a:rPr lang="en-US" b="0" i="0" dirty="0">
                <a:solidFill>
                  <a:srgbClr val="273239"/>
                </a:solidFill>
                <a:effectLst/>
                <a:latin typeface="Nunito" pitchFamily="2" charset="0"/>
              </a:rPr>
              <a:t> you can add but can’t modify the structure in those scenarios a developer can approach template design patterns.</a:t>
            </a:r>
          </a:p>
          <a:p>
            <a:endParaRPr lang="en-IN" dirty="0"/>
          </a:p>
        </p:txBody>
      </p:sp>
    </p:spTree>
    <p:extLst>
      <p:ext uri="{BB962C8B-B14F-4D97-AF65-F5344CB8AC3E}">
        <p14:creationId xmlns:p14="http://schemas.microsoft.com/office/powerpoint/2010/main" val="128108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42BB-553F-6D34-7536-D0E654147049}"/>
              </a:ext>
            </a:extLst>
          </p:cNvPr>
          <p:cNvSpPr>
            <a:spLocks noGrp="1"/>
          </p:cNvSpPr>
          <p:nvPr>
            <p:ph type="title"/>
          </p:nvPr>
        </p:nvSpPr>
        <p:spPr/>
        <p:txBody>
          <a:bodyPr/>
          <a:lstStyle/>
          <a:p>
            <a:r>
              <a:rPr lang="en-US" b="0" i="0">
                <a:solidFill>
                  <a:srgbClr val="201F1F"/>
                </a:solidFill>
                <a:effectLst/>
                <a:latin typeface="proximanovabold"/>
              </a:rPr>
              <a:t>Why Do We Need Design Patterns?</a:t>
            </a:r>
            <a:br>
              <a:rPr lang="en-US" b="0" i="0">
                <a:solidFill>
                  <a:srgbClr val="201F1F"/>
                </a:solidFill>
                <a:effectLst/>
                <a:latin typeface="proximanovabold"/>
              </a:rPr>
            </a:br>
            <a:endParaRPr lang="en-IN" dirty="0"/>
          </a:p>
        </p:txBody>
      </p:sp>
      <p:sp>
        <p:nvSpPr>
          <p:cNvPr id="3" name="Content Placeholder 2">
            <a:extLst>
              <a:ext uri="{FF2B5EF4-FFF2-40B4-BE49-F238E27FC236}">
                <a16:creationId xmlns:a16="http://schemas.microsoft.com/office/drawing/2014/main" id="{78A8F26E-70B8-2859-31AB-F6E50D414209}"/>
              </a:ext>
            </a:extLst>
          </p:cNvPr>
          <p:cNvSpPr>
            <a:spLocks noGrp="1"/>
          </p:cNvSpPr>
          <p:nvPr>
            <p:ph idx="1"/>
          </p:nvPr>
        </p:nvSpPr>
        <p:spPr/>
        <p:txBody>
          <a:bodyPr/>
          <a:lstStyle/>
          <a:p>
            <a:pPr algn="l"/>
            <a:r>
              <a:rPr lang="en-US" b="0" i="0" dirty="0">
                <a:solidFill>
                  <a:srgbClr val="444444"/>
                </a:solidFill>
                <a:effectLst/>
                <a:latin typeface="proximanova"/>
              </a:rPr>
              <a:t>Design patterns offer a best practice approach to support object-oriented software design, which is easier to design, implement, change, test and reuse. These design patterns provide best practices and structures.</a:t>
            </a:r>
          </a:p>
          <a:p>
            <a:pPr algn="l"/>
            <a:r>
              <a:rPr lang="en-US" b="0" i="0" dirty="0">
                <a:solidFill>
                  <a:srgbClr val="444444"/>
                </a:solidFill>
                <a:effectLst/>
                <a:latin typeface="proximanovabold"/>
              </a:rPr>
              <a:t>1. Proven Solution</a:t>
            </a:r>
          </a:p>
          <a:p>
            <a:pPr algn="l"/>
            <a:r>
              <a:rPr lang="en-US" b="0" i="0" dirty="0">
                <a:solidFill>
                  <a:srgbClr val="444444"/>
                </a:solidFill>
                <a:effectLst/>
                <a:latin typeface="proximanova"/>
              </a:rPr>
              <a:t>Design patterns provide a proven, reliable solution to a common problem, meaning the </a:t>
            </a:r>
            <a:r>
              <a:rPr lang="en-US" b="0" i="0" u="none" strike="noStrike" dirty="0">
                <a:solidFill>
                  <a:srgbClr val="444444"/>
                </a:solidFill>
                <a:effectLst/>
                <a:latin typeface="proximanova"/>
              </a:rPr>
              <a:t>software developer</a:t>
            </a:r>
            <a:r>
              <a:rPr lang="en-US" b="0" i="0" dirty="0">
                <a:solidFill>
                  <a:srgbClr val="444444"/>
                </a:solidFill>
                <a:effectLst/>
                <a:latin typeface="proximanova"/>
              </a:rPr>
              <a:t> does not have to “reinvent the wheel” when that problem occurs.</a:t>
            </a:r>
          </a:p>
          <a:p>
            <a:pPr algn="l"/>
            <a:endParaRPr lang="en-US" b="0" i="0" dirty="0">
              <a:solidFill>
                <a:srgbClr val="444444"/>
              </a:solidFill>
              <a:effectLst/>
              <a:latin typeface="proximanova"/>
            </a:endParaRPr>
          </a:p>
          <a:p>
            <a:endParaRPr lang="en-IN" dirty="0"/>
          </a:p>
        </p:txBody>
      </p:sp>
    </p:spTree>
    <p:extLst>
      <p:ext uri="{BB962C8B-B14F-4D97-AF65-F5344CB8AC3E}">
        <p14:creationId xmlns:p14="http://schemas.microsoft.com/office/powerpoint/2010/main" val="385001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7069-E6EE-086A-5293-4E43FB0914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6A8D4A-BD65-A9B1-BA18-46457B210F2F}"/>
              </a:ext>
            </a:extLst>
          </p:cNvPr>
          <p:cNvSpPr>
            <a:spLocks noGrp="1"/>
          </p:cNvSpPr>
          <p:nvPr>
            <p:ph idx="1"/>
          </p:nvPr>
        </p:nvSpPr>
        <p:spPr/>
        <p:txBody>
          <a:bodyPr>
            <a:normAutofit fontScale="92500" lnSpcReduction="20000"/>
          </a:bodyPr>
          <a:lstStyle/>
          <a:p>
            <a:pPr algn="l"/>
            <a:r>
              <a:rPr lang="en-US" b="0" i="0" dirty="0">
                <a:solidFill>
                  <a:srgbClr val="444444"/>
                </a:solidFill>
                <a:effectLst/>
                <a:latin typeface="proximanovabold"/>
              </a:rPr>
              <a:t>2. Reusable</a:t>
            </a:r>
          </a:p>
          <a:p>
            <a:pPr algn="l"/>
            <a:r>
              <a:rPr lang="en-US" b="0" i="0" dirty="0">
                <a:solidFill>
                  <a:srgbClr val="444444"/>
                </a:solidFill>
                <a:effectLst/>
                <a:latin typeface="proximanova"/>
              </a:rPr>
              <a:t>Design patterns can be modified to solve many kinds of problems – they are not just tied to a single problem.</a:t>
            </a:r>
          </a:p>
          <a:p>
            <a:pPr algn="l"/>
            <a:r>
              <a:rPr lang="en-US" b="0" i="0" dirty="0">
                <a:solidFill>
                  <a:srgbClr val="444444"/>
                </a:solidFill>
                <a:effectLst/>
                <a:latin typeface="proximanovabold"/>
              </a:rPr>
              <a:t>3. Expressive</a:t>
            </a:r>
          </a:p>
          <a:p>
            <a:pPr algn="l"/>
            <a:r>
              <a:rPr lang="en-US" b="0" i="0" dirty="0">
                <a:solidFill>
                  <a:srgbClr val="444444"/>
                </a:solidFill>
                <a:effectLst/>
                <a:latin typeface="proximanova"/>
              </a:rPr>
              <a:t>Design patterns are an elegant solution.</a:t>
            </a:r>
          </a:p>
          <a:p>
            <a:pPr algn="l"/>
            <a:r>
              <a:rPr lang="en-US" b="0" i="0" dirty="0">
                <a:solidFill>
                  <a:srgbClr val="444444"/>
                </a:solidFill>
                <a:effectLst/>
                <a:latin typeface="proximanovabold"/>
              </a:rPr>
              <a:t>4. Prevent the Need for Refactoring Code</a:t>
            </a:r>
          </a:p>
          <a:p>
            <a:pPr algn="l"/>
            <a:r>
              <a:rPr lang="en-US" b="0" i="0" dirty="0">
                <a:solidFill>
                  <a:srgbClr val="444444"/>
                </a:solidFill>
                <a:effectLst/>
                <a:latin typeface="proximanova"/>
              </a:rPr>
              <a:t>Since the design pattern is already the optimal solution for the problem, this can avoid refactoring.</a:t>
            </a:r>
          </a:p>
          <a:p>
            <a:pPr algn="l"/>
            <a:r>
              <a:rPr lang="en-US" b="0" i="0" dirty="0">
                <a:solidFill>
                  <a:srgbClr val="444444"/>
                </a:solidFill>
                <a:effectLst/>
                <a:latin typeface="proximanovabold"/>
              </a:rPr>
              <a:t>5. Lower the Size of the Codebase</a:t>
            </a:r>
          </a:p>
          <a:p>
            <a:pPr algn="l"/>
            <a:r>
              <a:rPr lang="en-US" b="0" i="0" dirty="0">
                <a:solidFill>
                  <a:srgbClr val="444444"/>
                </a:solidFill>
                <a:effectLst/>
                <a:latin typeface="proximanova"/>
              </a:rPr>
              <a:t>Each pattern helps software developers change how the system works without a full redesign. Further, as the “optimal” solution, the design pattern often requires less code.</a:t>
            </a:r>
          </a:p>
          <a:p>
            <a:endParaRPr lang="en-IN" dirty="0"/>
          </a:p>
        </p:txBody>
      </p:sp>
    </p:spTree>
    <p:extLst>
      <p:ext uri="{BB962C8B-B14F-4D97-AF65-F5344CB8AC3E}">
        <p14:creationId xmlns:p14="http://schemas.microsoft.com/office/powerpoint/2010/main" val="274382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B5A4-E6CE-5325-EE35-DE44531ECD81}"/>
              </a:ext>
            </a:extLst>
          </p:cNvPr>
          <p:cNvSpPr>
            <a:spLocks noGrp="1"/>
          </p:cNvSpPr>
          <p:nvPr>
            <p:ph type="title"/>
          </p:nvPr>
        </p:nvSpPr>
        <p:spPr/>
        <p:txBody>
          <a:bodyPr/>
          <a:lstStyle/>
          <a:p>
            <a:r>
              <a:rPr lang="en-IN" b="0" i="0" dirty="0">
                <a:solidFill>
                  <a:srgbClr val="201F1F"/>
                </a:solidFill>
                <a:effectLst/>
                <a:latin typeface="proximanovabold"/>
              </a:rPr>
              <a:t>7 Best Software Design Patterns</a:t>
            </a:r>
            <a:br>
              <a:rPr lang="en-IN" b="0" i="0" dirty="0">
                <a:solidFill>
                  <a:srgbClr val="201F1F"/>
                </a:solidFill>
                <a:effectLst/>
                <a:latin typeface="proximanovabold"/>
              </a:rPr>
            </a:br>
            <a:endParaRPr lang="en-IN" dirty="0"/>
          </a:p>
        </p:txBody>
      </p:sp>
      <p:sp>
        <p:nvSpPr>
          <p:cNvPr id="3" name="Content Placeholder 2">
            <a:extLst>
              <a:ext uri="{FF2B5EF4-FFF2-40B4-BE49-F238E27FC236}">
                <a16:creationId xmlns:a16="http://schemas.microsoft.com/office/drawing/2014/main" id="{E195A4A3-828B-16F6-E5E6-A28330A5495F}"/>
              </a:ext>
            </a:extLst>
          </p:cNvPr>
          <p:cNvSpPr>
            <a:spLocks noGrp="1"/>
          </p:cNvSpPr>
          <p:nvPr>
            <p:ph idx="1"/>
          </p:nvPr>
        </p:nvSpPr>
        <p:spPr/>
        <p:txBody>
          <a:bodyPr/>
          <a:lstStyle/>
          <a:p>
            <a:r>
              <a:rPr lang="en-IN" b="0" i="0" dirty="0">
                <a:solidFill>
                  <a:srgbClr val="444444"/>
                </a:solidFill>
                <a:effectLst/>
                <a:latin typeface="proximanovabold"/>
              </a:rPr>
              <a:t>1. Singleton Design Pattern</a:t>
            </a:r>
          </a:p>
          <a:p>
            <a:r>
              <a:rPr lang="en-US" b="0" i="0" dirty="0">
                <a:solidFill>
                  <a:srgbClr val="444444"/>
                </a:solidFill>
                <a:effectLst/>
                <a:latin typeface="proximanovabold"/>
              </a:rPr>
              <a:t>2. Factory Method Design Pattern</a:t>
            </a:r>
          </a:p>
          <a:p>
            <a:r>
              <a:rPr lang="en-IN" b="0" i="0" dirty="0">
                <a:solidFill>
                  <a:srgbClr val="444444"/>
                </a:solidFill>
                <a:effectLst/>
                <a:latin typeface="proximanovabold"/>
              </a:rPr>
              <a:t>3. Facade Design Pattern</a:t>
            </a:r>
          </a:p>
          <a:p>
            <a:r>
              <a:rPr lang="en-IN" b="0" i="0" dirty="0">
                <a:solidFill>
                  <a:srgbClr val="444444"/>
                </a:solidFill>
                <a:effectLst/>
                <a:latin typeface="proximanovabold"/>
              </a:rPr>
              <a:t>4. Strategy Design Pattern</a:t>
            </a:r>
          </a:p>
          <a:p>
            <a:r>
              <a:rPr lang="en-IN" b="0" i="0" dirty="0">
                <a:solidFill>
                  <a:srgbClr val="444444"/>
                </a:solidFill>
                <a:effectLst/>
                <a:latin typeface="proximanovabold"/>
              </a:rPr>
              <a:t>5. Observer Design Pattern</a:t>
            </a:r>
          </a:p>
          <a:p>
            <a:r>
              <a:rPr lang="en-IN" b="0" i="0" dirty="0">
                <a:solidFill>
                  <a:srgbClr val="444444"/>
                </a:solidFill>
                <a:effectLst/>
                <a:latin typeface="proximanovabold"/>
              </a:rPr>
              <a:t>6. Builder Design Pattern</a:t>
            </a:r>
          </a:p>
          <a:p>
            <a:r>
              <a:rPr lang="en-IN" b="0" i="0" dirty="0">
                <a:solidFill>
                  <a:srgbClr val="444444"/>
                </a:solidFill>
                <a:effectLst/>
                <a:latin typeface="proximanovabold"/>
              </a:rPr>
              <a:t>7. Adapter Design Pattern</a:t>
            </a:r>
          </a:p>
          <a:p>
            <a:endParaRPr lang="en-IN" b="0" i="0" dirty="0">
              <a:solidFill>
                <a:srgbClr val="444444"/>
              </a:solidFill>
              <a:effectLst/>
              <a:latin typeface="proximanovabold"/>
            </a:endParaRPr>
          </a:p>
          <a:p>
            <a:endParaRPr lang="en-US" dirty="0">
              <a:solidFill>
                <a:srgbClr val="444444"/>
              </a:solidFill>
              <a:latin typeface="proximanovabold"/>
            </a:endParaRPr>
          </a:p>
          <a:p>
            <a:endParaRPr lang="en-US" dirty="0">
              <a:solidFill>
                <a:srgbClr val="444444"/>
              </a:solidFill>
              <a:latin typeface="proximanovabold"/>
            </a:endParaRPr>
          </a:p>
          <a:p>
            <a:endParaRPr lang="en-US" b="0" i="0" dirty="0">
              <a:solidFill>
                <a:srgbClr val="444444"/>
              </a:solidFill>
              <a:effectLst/>
              <a:latin typeface="proximanovabold"/>
            </a:endParaRPr>
          </a:p>
          <a:p>
            <a:endParaRPr lang="en-IN" dirty="0"/>
          </a:p>
        </p:txBody>
      </p:sp>
    </p:spTree>
    <p:extLst>
      <p:ext uri="{BB962C8B-B14F-4D97-AF65-F5344CB8AC3E}">
        <p14:creationId xmlns:p14="http://schemas.microsoft.com/office/powerpoint/2010/main" val="68167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26DF-708D-F6FB-AC27-324B0EF2615B}"/>
              </a:ext>
            </a:extLst>
          </p:cNvPr>
          <p:cNvSpPr>
            <a:spLocks noGrp="1"/>
          </p:cNvSpPr>
          <p:nvPr>
            <p:ph type="title"/>
          </p:nvPr>
        </p:nvSpPr>
        <p:spPr/>
        <p:txBody>
          <a:bodyPr/>
          <a:lstStyle/>
          <a:p>
            <a:pPr algn="ctr"/>
            <a:r>
              <a:rPr lang="en-US" b="1" dirty="0"/>
              <a:t>Architectural pattern vs Design pattern</a:t>
            </a:r>
            <a:endParaRPr lang="en-IN" b="1" dirty="0"/>
          </a:p>
        </p:txBody>
      </p:sp>
      <p:sp>
        <p:nvSpPr>
          <p:cNvPr id="3" name="Content Placeholder 2">
            <a:extLst>
              <a:ext uri="{FF2B5EF4-FFF2-40B4-BE49-F238E27FC236}">
                <a16:creationId xmlns:a16="http://schemas.microsoft.com/office/drawing/2014/main" id="{0F80A902-4583-50DF-293E-23672BDA71D7}"/>
              </a:ext>
            </a:extLst>
          </p:cNvPr>
          <p:cNvSpPr>
            <a:spLocks noGrp="1"/>
          </p:cNvSpPr>
          <p:nvPr>
            <p:ph idx="1"/>
          </p:nvPr>
        </p:nvSpPr>
        <p:spPr/>
        <p:txBody>
          <a:bodyPr/>
          <a:lstStyle/>
          <a:p>
            <a:endParaRPr lang="en-US" b="0" i="0" dirty="0">
              <a:solidFill>
                <a:srgbClr val="202124"/>
              </a:solidFill>
              <a:effectLst/>
              <a:latin typeface="Google Sans"/>
            </a:endParaRPr>
          </a:p>
          <a:p>
            <a:endParaRPr lang="en-US" dirty="0">
              <a:solidFill>
                <a:srgbClr val="202124"/>
              </a:solidFill>
              <a:latin typeface="Google Sans"/>
            </a:endParaRPr>
          </a:p>
          <a:p>
            <a:r>
              <a:rPr lang="en-US" b="0" i="0" dirty="0">
                <a:solidFill>
                  <a:srgbClr val="202124"/>
                </a:solidFill>
                <a:effectLst/>
                <a:latin typeface="Google Sans"/>
              </a:rPr>
              <a:t>Design patterns provide very specific software related tasks where as Architectural pattern are solutions for business problems.</a:t>
            </a:r>
          </a:p>
          <a:p>
            <a:r>
              <a:rPr lang="en-US" b="0" i="0" dirty="0">
                <a:solidFill>
                  <a:srgbClr val="202124"/>
                </a:solidFill>
                <a:effectLst/>
                <a:latin typeface="Google Sans"/>
              </a:rPr>
              <a:t> In other words, </a:t>
            </a:r>
            <a:r>
              <a:rPr lang="en-US" b="0" i="0" dirty="0">
                <a:solidFill>
                  <a:srgbClr val="040C28"/>
                </a:solidFill>
                <a:effectLst/>
                <a:latin typeface="Google Sans"/>
              </a:rPr>
              <a:t>Architectural pattern focuses more on the abstract view of idea while Design pattern focuses on the implementation view of idea</a:t>
            </a:r>
            <a:r>
              <a:rPr lang="en-US" b="0" i="0" dirty="0">
                <a:solidFill>
                  <a:srgbClr val="202124"/>
                </a:solidFill>
                <a:effectLst/>
                <a:latin typeface="Google Sans"/>
              </a:rPr>
              <a:t>.</a:t>
            </a:r>
            <a:endParaRPr lang="en-IN" dirty="0"/>
          </a:p>
        </p:txBody>
      </p:sp>
    </p:spTree>
    <p:extLst>
      <p:ext uri="{BB962C8B-B14F-4D97-AF65-F5344CB8AC3E}">
        <p14:creationId xmlns:p14="http://schemas.microsoft.com/office/powerpoint/2010/main" val="393566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C3F1-DDB1-A6B7-A49C-920BB1A54E05}"/>
              </a:ext>
            </a:extLst>
          </p:cNvPr>
          <p:cNvSpPr>
            <a:spLocks noGrp="1"/>
          </p:cNvSpPr>
          <p:nvPr>
            <p:ph type="title"/>
          </p:nvPr>
        </p:nvSpPr>
        <p:spPr/>
        <p:txBody>
          <a:bodyPr/>
          <a:lstStyle/>
          <a:p>
            <a:endParaRPr lang="en-IN"/>
          </a:p>
        </p:txBody>
      </p:sp>
      <p:pic>
        <p:nvPicPr>
          <p:cNvPr id="1026" name="Picture 2" descr="What is the difference between framework and design patterns in .net? -  Quora">
            <a:extLst>
              <a:ext uri="{FF2B5EF4-FFF2-40B4-BE49-F238E27FC236}">
                <a16:creationId xmlns:a16="http://schemas.microsoft.com/office/drawing/2014/main" id="{B9AE20C2-2F2D-5723-00FD-169D31FEA4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200" y="2553494"/>
            <a:ext cx="4419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82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F1F7-7CD9-30BD-19B1-74C8E6346891}"/>
              </a:ext>
            </a:extLst>
          </p:cNvPr>
          <p:cNvSpPr>
            <a:spLocks noGrp="1"/>
          </p:cNvSpPr>
          <p:nvPr>
            <p:ph type="title"/>
          </p:nvPr>
        </p:nvSpPr>
        <p:spPr/>
        <p:txBody>
          <a:bodyPr/>
          <a:lstStyle/>
          <a:p>
            <a:r>
              <a:rPr lang="en-IN" b="0" i="0" dirty="0">
                <a:solidFill>
                  <a:srgbClr val="201F1F"/>
                </a:solidFill>
                <a:effectLst/>
                <a:latin typeface="proximanovabold"/>
              </a:rPr>
              <a:t>Popular Software Architectural Patterns</a:t>
            </a:r>
            <a:br>
              <a:rPr lang="en-IN" b="0" i="0" dirty="0">
                <a:solidFill>
                  <a:srgbClr val="201F1F"/>
                </a:solidFill>
                <a:effectLst/>
                <a:latin typeface="proximanovabold"/>
              </a:rPr>
            </a:br>
            <a:endParaRPr lang="en-IN" dirty="0"/>
          </a:p>
        </p:txBody>
      </p:sp>
      <p:pic>
        <p:nvPicPr>
          <p:cNvPr id="5" name="Content Placeholder 4">
            <a:extLst>
              <a:ext uri="{FF2B5EF4-FFF2-40B4-BE49-F238E27FC236}">
                <a16:creationId xmlns:a16="http://schemas.microsoft.com/office/drawing/2014/main" id="{AD998084-8B42-D0A9-C580-E3B3A14C40E1}"/>
              </a:ext>
            </a:extLst>
          </p:cNvPr>
          <p:cNvPicPr>
            <a:picLocks noGrp="1" noChangeAspect="1"/>
          </p:cNvPicPr>
          <p:nvPr>
            <p:ph idx="1"/>
          </p:nvPr>
        </p:nvPicPr>
        <p:blipFill>
          <a:blip r:embed="rId2"/>
          <a:stretch>
            <a:fillRect/>
          </a:stretch>
        </p:blipFill>
        <p:spPr>
          <a:xfrm>
            <a:off x="1534160" y="1825625"/>
            <a:ext cx="8493760" cy="4351338"/>
          </a:xfrm>
          <a:prstGeom prst="rect">
            <a:avLst/>
          </a:prstGeom>
        </p:spPr>
      </p:pic>
    </p:spTree>
    <p:extLst>
      <p:ext uri="{BB962C8B-B14F-4D97-AF65-F5344CB8AC3E}">
        <p14:creationId xmlns:p14="http://schemas.microsoft.com/office/powerpoint/2010/main" val="1268895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3AD8-A703-66D5-5DFA-113ED16CDA83}"/>
              </a:ext>
            </a:extLst>
          </p:cNvPr>
          <p:cNvSpPr>
            <a:spLocks noGrp="1"/>
          </p:cNvSpPr>
          <p:nvPr>
            <p:ph type="title"/>
          </p:nvPr>
        </p:nvSpPr>
        <p:spPr>
          <a:xfrm>
            <a:off x="838200" y="365125"/>
            <a:ext cx="10515600" cy="803275"/>
          </a:xfrm>
        </p:spPr>
        <p:txBody>
          <a:bodyPr>
            <a:normAutofit fontScale="90000"/>
          </a:bodyPr>
          <a:lstStyle/>
          <a:p>
            <a:pPr algn="ctr"/>
            <a:r>
              <a:rPr lang="en-US" b="0" i="0" dirty="0">
                <a:solidFill>
                  <a:srgbClr val="444444"/>
                </a:solidFill>
                <a:effectLst/>
                <a:latin typeface="proximanovabold"/>
              </a:rPr>
              <a:t>1. MVC Design Pattern</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416D7A59-E6AB-32AE-E499-A7A36E68ECDC}"/>
              </a:ext>
            </a:extLst>
          </p:cNvPr>
          <p:cNvSpPr>
            <a:spLocks noGrp="1"/>
          </p:cNvSpPr>
          <p:nvPr>
            <p:ph idx="1"/>
          </p:nvPr>
        </p:nvSpPr>
        <p:spPr>
          <a:xfrm>
            <a:off x="838200" y="1005840"/>
            <a:ext cx="10515600" cy="5171123"/>
          </a:xfrm>
        </p:spPr>
        <p:txBody>
          <a:bodyPr>
            <a:normAutofit fontScale="92500" lnSpcReduction="20000"/>
          </a:bodyPr>
          <a:lstStyle/>
          <a:p>
            <a:pPr algn="l"/>
            <a:r>
              <a:rPr lang="en-US" b="0" i="0" dirty="0">
                <a:solidFill>
                  <a:srgbClr val="444444"/>
                </a:solidFill>
                <a:effectLst/>
                <a:latin typeface="proximanova"/>
              </a:rPr>
              <a:t>The model-view-controller (MVC) design pattern is the earliest architectural pattern that is made up of three parts:</a:t>
            </a:r>
          </a:p>
          <a:p>
            <a:pPr algn="l">
              <a:buFont typeface="Arial" panose="020B0604020202020204" pitchFamily="34" charset="0"/>
              <a:buChar char="•"/>
            </a:pPr>
            <a:r>
              <a:rPr lang="en-US" b="1" i="0" dirty="0">
                <a:solidFill>
                  <a:srgbClr val="444444"/>
                </a:solidFill>
                <a:effectLst/>
                <a:latin typeface="proximanova"/>
              </a:rPr>
              <a:t>Model</a:t>
            </a:r>
            <a:r>
              <a:rPr lang="en-US" b="0" i="0" dirty="0">
                <a:solidFill>
                  <a:srgbClr val="444444"/>
                </a:solidFill>
                <a:effectLst/>
                <a:latin typeface="proximanova"/>
              </a:rPr>
              <a:t> – the backend business logic and data</a:t>
            </a:r>
          </a:p>
          <a:p>
            <a:pPr algn="l">
              <a:buFont typeface="Arial" panose="020B0604020202020204" pitchFamily="34" charset="0"/>
              <a:buChar char="•"/>
            </a:pPr>
            <a:r>
              <a:rPr lang="en-US" b="1" i="0" dirty="0">
                <a:solidFill>
                  <a:srgbClr val="444444"/>
                </a:solidFill>
                <a:effectLst/>
                <a:latin typeface="proximanova"/>
              </a:rPr>
              <a:t>View</a:t>
            </a:r>
            <a:r>
              <a:rPr lang="en-US" b="0" i="0" dirty="0">
                <a:solidFill>
                  <a:srgbClr val="444444"/>
                </a:solidFill>
                <a:effectLst/>
                <a:latin typeface="proximanova"/>
              </a:rPr>
              <a:t> – the interface components to display the data. Leverages the Observer pattern to update with Model and display the updated model when necessary.</a:t>
            </a:r>
          </a:p>
          <a:p>
            <a:pPr algn="l">
              <a:buFont typeface="Arial" panose="020B0604020202020204" pitchFamily="34" charset="0"/>
              <a:buChar char="•"/>
            </a:pPr>
            <a:r>
              <a:rPr lang="en-US" b="1" i="0" dirty="0">
                <a:solidFill>
                  <a:srgbClr val="444444"/>
                </a:solidFill>
                <a:effectLst/>
                <a:latin typeface="proximanova"/>
              </a:rPr>
              <a:t>Controller</a:t>
            </a:r>
            <a:r>
              <a:rPr lang="en-US" b="0" i="0" dirty="0">
                <a:solidFill>
                  <a:srgbClr val="444444"/>
                </a:solidFill>
                <a:effectLst/>
                <a:latin typeface="proximanova"/>
              </a:rPr>
              <a:t> – Input is directed here first, processing the request through the model and passing it back to view</a:t>
            </a:r>
          </a:p>
          <a:p>
            <a:pPr algn="l"/>
            <a:r>
              <a:rPr lang="en-US" b="0" i="0" dirty="0">
                <a:solidFill>
                  <a:srgbClr val="444444"/>
                </a:solidFill>
                <a:effectLst/>
                <a:latin typeface="proximanova"/>
              </a:rPr>
              <a:t>The MVC design pattern is important because it provides separation of concern (SoC), separating the front and backend code into distinct parts to make it easier to update and scale the application without interference or interruption. The MVC model also allows multiple developers to work on different parts of the application at the same time. The risk, however, is that exposing the model to view can introduce security and performance concerns.</a:t>
            </a:r>
          </a:p>
          <a:p>
            <a:pPr algn="l"/>
            <a:r>
              <a:rPr lang="en-US" b="0" i="0" dirty="0">
                <a:solidFill>
                  <a:srgbClr val="444444"/>
                </a:solidFill>
                <a:effectLst/>
                <a:latin typeface="proximanova"/>
              </a:rPr>
              <a:t>MVC is common for web apps, libraries, and user interfaces.</a:t>
            </a:r>
          </a:p>
          <a:p>
            <a:endParaRPr lang="en-IN" dirty="0"/>
          </a:p>
        </p:txBody>
      </p:sp>
    </p:spTree>
    <p:extLst>
      <p:ext uri="{BB962C8B-B14F-4D97-AF65-F5344CB8AC3E}">
        <p14:creationId xmlns:p14="http://schemas.microsoft.com/office/powerpoint/2010/main" val="180587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7F8E-179B-C1B2-C2C1-8FAF35C8835B}"/>
              </a:ext>
            </a:extLst>
          </p:cNvPr>
          <p:cNvSpPr>
            <a:spLocks noGrp="1"/>
          </p:cNvSpPr>
          <p:nvPr>
            <p:ph type="title"/>
          </p:nvPr>
        </p:nvSpPr>
        <p:spPr>
          <a:xfrm>
            <a:off x="838200" y="365125"/>
            <a:ext cx="10515600" cy="843915"/>
          </a:xfrm>
        </p:spPr>
        <p:txBody>
          <a:bodyPr>
            <a:normAutofit fontScale="90000"/>
          </a:bodyPr>
          <a:lstStyle/>
          <a:p>
            <a:pPr algn="ctr"/>
            <a:r>
              <a:rPr lang="en-US" b="0" i="0" dirty="0">
                <a:solidFill>
                  <a:srgbClr val="444444"/>
                </a:solidFill>
                <a:effectLst/>
                <a:latin typeface="proximanovabold"/>
              </a:rPr>
              <a:t>2. MVP Design Pattern</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6EAD6C32-AE50-A4EF-EDD8-F901B0113234}"/>
              </a:ext>
            </a:extLst>
          </p:cNvPr>
          <p:cNvSpPr>
            <a:spLocks noGrp="1"/>
          </p:cNvSpPr>
          <p:nvPr>
            <p:ph idx="1"/>
          </p:nvPr>
        </p:nvSpPr>
        <p:spPr>
          <a:xfrm>
            <a:off x="838200" y="1087120"/>
            <a:ext cx="10515600" cy="5089843"/>
          </a:xfrm>
        </p:spPr>
        <p:txBody>
          <a:bodyPr>
            <a:normAutofit lnSpcReduction="10000"/>
          </a:bodyPr>
          <a:lstStyle/>
          <a:p>
            <a:pPr algn="l"/>
            <a:r>
              <a:rPr lang="en-US" b="0" i="0" dirty="0">
                <a:solidFill>
                  <a:srgbClr val="444444"/>
                </a:solidFill>
                <a:effectLst/>
                <a:latin typeface="proximanova"/>
              </a:rPr>
              <a:t>The model-view-presenter (MVP) design pattern is derived from MVC but replaces the controller with the presenter and really focuses only on modeling the presentation layer.</a:t>
            </a:r>
          </a:p>
          <a:p>
            <a:pPr algn="l">
              <a:buFont typeface="Arial" panose="020B0604020202020204" pitchFamily="34" charset="0"/>
              <a:buChar char="•"/>
            </a:pPr>
            <a:r>
              <a:rPr lang="en-US" b="1" i="0" dirty="0">
                <a:solidFill>
                  <a:srgbClr val="444444"/>
                </a:solidFill>
                <a:effectLst/>
                <a:latin typeface="proximanova"/>
              </a:rPr>
              <a:t>Model</a:t>
            </a:r>
            <a:r>
              <a:rPr lang="en-US" b="0" i="0" dirty="0">
                <a:solidFill>
                  <a:srgbClr val="444444"/>
                </a:solidFill>
                <a:effectLst/>
                <a:latin typeface="proximanova"/>
              </a:rPr>
              <a:t> – the backend business logic and data</a:t>
            </a:r>
          </a:p>
          <a:p>
            <a:pPr algn="l">
              <a:buFont typeface="Arial" panose="020B0604020202020204" pitchFamily="34" charset="0"/>
              <a:buChar char="•"/>
            </a:pPr>
            <a:r>
              <a:rPr lang="en-US" b="1" i="0" dirty="0">
                <a:solidFill>
                  <a:srgbClr val="444444"/>
                </a:solidFill>
                <a:effectLst/>
                <a:latin typeface="proximanova"/>
              </a:rPr>
              <a:t>View</a:t>
            </a:r>
            <a:r>
              <a:rPr lang="en-US" b="0" i="0" dirty="0">
                <a:solidFill>
                  <a:srgbClr val="444444"/>
                </a:solidFill>
                <a:effectLst/>
                <a:latin typeface="proximanova"/>
              </a:rPr>
              <a:t> – input begins here and the requested action is presented here</a:t>
            </a:r>
          </a:p>
          <a:p>
            <a:pPr algn="l">
              <a:buFont typeface="Arial" panose="020B0604020202020204" pitchFamily="34" charset="0"/>
              <a:buChar char="•"/>
            </a:pPr>
            <a:r>
              <a:rPr lang="en-US" b="1" i="0" dirty="0">
                <a:solidFill>
                  <a:srgbClr val="444444"/>
                </a:solidFill>
                <a:effectLst/>
                <a:latin typeface="proximanova"/>
              </a:rPr>
              <a:t>Presenter</a:t>
            </a:r>
            <a:r>
              <a:rPr lang="en-US" b="0" i="0" dirty="0">
                <a:solidFill>
                  <a:srgbClr val="444444"/>
                </a:solidFill>
                <a:effectLst/>
                <a:latin typeface="proximanova"/>
              </a:rPr>
              <a:t> – One-to-one listening to the views and models, processing the request through the model and passing it back to view</a:t>
            </a:r>
          </a:p>
          <a:p>
            <a:pPr algn="l"/>
            <a:r>
              <a:rPr lang="en-US" b="0" i="0" dirty="0">
                <a:solidFill>
                  <a:srgbClr val="444444"/>
                </a:solidFill>
                <a:effectLst/>
                <a:latin typeface="proximanova"/>
              </a:rPr>
              <a:t>In this model, the presenter acts as a mediator between the view and the model, supporting a more loosely coupled model. MVP is ideally suited to make views reusable and to support unit testing.</a:t>
            </a:r>
          </a:p>
          <a:p>
            <a:pPr algn="l"/>
            <a:r>
              <a:rPr lang="en-US" b="0" i="0" dirty="0">
                <a:solidFill>
                  <a:srgbClr val="444444"/>
                </a:solidFill>
                <a:effectLst/>
                <a:latin typeface="proximanova"/>
              </a:rPr>
              <a:t>MVP is commonly used for websites, web apps, and mobile apps (particularly Android).</a:t>
            </a:r>
          </a:p>
          <a:p>
            <a:endParaRPr lang="en-IN" dirty="0"/>
          </a:p>
        </p:txBody>
      </p:sp>
    </p:spTree>
    <p:extLst>
      <p:ext uri="{BB962C8B-B14F-4D97-AF65-F5344CB8AC3E}">
        <p14:creationId xmlns:p14="http://schemas.microsoft.com/office/powerpoint/2010/main" val="253889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7D4F-A05F-8574-3803-6A27BFD7FFDA}"/>
              </a:ext>
            </a:extLst>
          </p:cNvPr>
          <p:cNvSpPr>
            <a:spLocks noGrp="1"/>
          </p:cNvSpPr>
          <p:nvPr>
            <p:ph type="title"/>
          </p:nvPr>
        </p:nvSpPr>
        <p:spPr>
          <a:xfrm>
            <a:off x="838200" y="365125"/>
            <a:ext cx="10515600" cy="732155"/>
          </a:xfrm>
        </p:spPr>
        <p:txBody>
          <a:bodyPr>
            <a:normAutofit fontScale="90000"/>
          </a:bodyPr>
          <a:lstStyle/>
          <a:p>
            <a:pPr algn="ctr"/>
            <a:r>
              <a:rPr lang="en-US" b="0" i="0" dirty="0">
                <a:solidFill>
                  <a:srgbClr val="444444"/>
                </a:solidFill>
                <a:effectLst/>
                <a:latin typeface="proximanovabold"/>
              </a:rPr>
              <a:t>3. MVVM Design Pattern</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C412BC4B-20B3-7083-715E-72AAA78A5D9C}"/>
              </a:ext>
            </a:extLst>
          </p:cNvPr>
          <p:cNvSpPr>
            <a:spLocks noGrp="1"/>
          </p:cNvSpPr>
          <p:nvPr>
            <p:ph idx="1"/>
          </p:nvPr>
        </p:nvSpPr>
        <p:spPr>
          <a:xfrm>
            <a:off x="838200" y="1097280"/>
            <a:ext cx="10515600" cy="5079683"/>
          </a:xfrm>
        </p:spPr>
        <p:txBody>
          <a:bodyPr>
            <a:normAutofit fontScale="92500" lnSpcReduction="20000"/>
          </a:bodyPr>
          <a:lstStyle/>
          <a:p>
            <a:pPr algn="l"/>
            <a:r>
              <a:rPr lang="en-US" b="0" i="0" dirty="0">
                <a:solidFill>
                  <a:srgbClr val="444444"/>
                </a:solidFill>
                <a:effectLst/>
                <a:latin typeface="proximanova"/>
              </a:rPr>
              <a:t>In the model view view-model (MVVM) design pattern, there is two-way data binding between view and view-model (replacing presenter in the MVP design pattern), more cleanly separating the user interface and application logic:</a:t>
            </a:r>
          </a:p>
          <a:p>
            <a:pPr algn="l">
              <a:buFont typeface="Arial" panose="020B0604020202020204" pitchFamily="34" charset="0"/>
              <a:buChar char="•"/>
            </a:pPr>
            <a:r>
              <a:rPr lang="en-US" b="1" i="0" dirty="0">
                <a:solidFill>
                  <a:srgbClr val="444444"/>
                </a:solidFill>
                <a:effectLst/>
                <a:latin typeface="proximanova"/>
              </a:rPr>
              <a:t>Model</a:t>
            </a:r>
            <a:r>
              <a:rPr lang="en-US" b="0" i="0" dirty="0">
                <a:solidFill>
                  <a:srgbClr val="444444"/>
                </a:solidFill>
                <a:effectLst/>
                <a:latin typeface="proximanova"/>
              </a:rPr>
              <a:t> – the backend business logic and data</a:t>
            </a:r>
          </a:p>
          <a:p>
            <a:pPr algn="l">
              <a:buFont typeface="Arial" panose="020B0604020202020204" pitchFamily="34" charset="0"/>
              <a:buChar char="•"/>
            </a:pPr>
            <a:r>
              <a:rPr lang="en-US" b="1" i="0" dirty="0">
                <a:solidFill>
                  <a:srgbClr val="444444"/>
                </a:solidFill>
                <a:effectLst/>
                <a:latin typeface="proximanova"/>
              </a:rPr>
              <a:t>View</a:t>
            </a:r>
            <a:r>
              <a:rPr lang="en-US" b="0" i="0" dirty="0">
                <a:solidFill>
                  <a:srgbClr val="444444"/>
                </a:solidFill>
                <a:effectLst/>
                <a:latin typeface="proximanova"/>
              </a:rPr>
              <a:t> – input begins here and the requested action is presented here</a:t>
            </a:r>
          </a:p>
          <a:p>
            <a:pPr algn="l">
              <a:buFont typeface="Arial" panose="020B0604020202020204" pitchFamily="34" charset="0"/>
              <a:buChar char="•"/>
            </a:pPr>
            <a:r>
              <a:rPr lang="en-US" b="1" i="0" dirty="0">
                <a:solidFill>
                  <a:srgbClr val="444444"/>
                </a:solidFill>
                <a:effectLst/>
                <a:latin typeface="proximanova"/>
              </a:rPr>
              <a:t>View-Model</a:t>
            </a:r>
            <a:r>
              <a:rPr lang="en-US" b="0" i="0" dirty="0">
                <a:solidFill>
                  <a:srgbClr val="444444"/>
                </a:solidFill>
                <a:effectLst/>
                <a:latin typeface="proximanova"/>
              </a:rPr>
              <a:t> – has no reference to view, its only purpose is to maintain the state of view and manipulate the model as the actions of view change</a:t>
            </a:r>
          </a:p>
          <a:p>
            <a:pPr algn="l"/>
            <a:r>
              <a:rPr lang="en-US" b="0" i="0" dirty="0">
                <a:solidFill>
                  <a:srgbClr val="444444"/>
                </a:solidFill>
                <a:effectLst/>
                <a:latin typeface="proximanova"/>
              </a:rPr>
              <a:t>MVVM allows for view-specific subsets of a model to be created with the state and logic bound to the view, requiring less logic in the code to run the view. MVVM is ideally suited to help improve performance and allow for greater customization and personalization of the view.</a:t>
            </a:r>
          </a:p>
          <a:p>
            <a:pPr algn="l"/>
            <a:r>
              <a:rPr lang="en-US" b="0" i="0" dirty="0">
                <a:solidFill>
                  <a:srgbClr val="444444"/>
                </a:solidFill>
                <a:effectLst/>
                <a:latin typeface="proximanova"/>
              </a:rPr>
              <a:t>MVVM is also commonly used for mobile apps (growing use in Android) where bi-directional data binding is important.</a:t>
            </a:r>
          </a:p>
          <a:p>
            <a:endParaRPr lang="en-IN" dirty="0"/>
          </a:p>
        </p:txBody>
      </p:sp>
    </p:spTree>
    <p:extLst>
      <p:ext uri="{BB962C8B-B14F-4D97-AF65-F5344CB8AC3E}">
        <p14:creationId xmlns:p14="http://schemas.microsoft.com/office/powerpoint/2010/main" val="10033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0AFD3-0301-7D2D-A8C0-AD8BF0362DAE}"/>
              </a:ext>
            </a:extLst>
          </p:cNvPr>
          <p:cNvSpPr>
            <a:spLocks noGrp="1"/>
          </p:cNvSpPr>
          <p:nvPr>
            <p:ph idx="1"/>
          </p:nvPr>
        </p:nvSpPr>
        <p:spPr>
          <a:xfrm>
            <a:off x="838200" y="551935"/>
            <a:ext cx="10515600" cy="5625028"/>
          </a:xfrm>
        </p:spPr>
        <p:txBody>
          <a:bodyPr>
            <a:normAutofit fontScale="92500" lnSpcReduction="10000"/>
          </a:bodyPr>
          <a:lstStyle/>
          <a:p>
            <a:r>
              <a:rPr lang="en-US" dirty="0"/>
              <a:t>The concept of design patterns was popularized by the book </a:t>
            </a:r>
            <a:r>
              <a:rPr lang="en-US" i="1" dirty="0"/>
              <a:t>“Design Patterns: Elements of Reusable Object-Oriented Software”</a:t>
            </a:r>
            <a:r>
              <a:rPr lang="en-US" dirty="0"/>
              <a:t> (1994) by the </a:t>
            </a:r>
            <a:r>
              <a:rPr lang="en-US" i="1" dirty="0">
                <a:highlight>
                  <a:srgbClr val="FFFF00"/>
                </a:highlight>
              </a:rPr>
              <a:t>Gang of Four</a:t>
            </a:r>
            <a:r>
              <a:rPr lang="en-US" dirty="0">
                <a:highlight>
                  <a:srgbClr val="FFFF00"/>
                </a:highlight>
              </a:rPr>
              <a:t> (</a:t>
            </a:r>
            <a:r>
              <a:rPr lang="en-US" dirty="0" err="1">
                <a:highlight>
                  <a:srgbClr val="FFFF00"/>
                </a:highlight>
              </a:rPr>
              <a:t>GoF</a:t>
            </a:r>
            <a:r>
              <a:rPr lang="en-US" dirty="0">
                <a:highlight>
                  <a:srgbClr val="FFFF00"/>
                </a:highlight>
              </a:rPr>
              <a:t>): </a:t>
            </a:r>
            <a:r>
              <a:rPr lang="en-US" b="1" dirty="0"/>
              <a:t>Erich Gamma, Richard Helm, Ralph Johnson, and John </a:t>
            </a:r>
            <a:r>
              <a:rPr lang="en-US" b="1" dirty="0" err="1"/>
              <a:t>Vlissides</a:t>
            </a:r>
            <a:r>
              <a:rPr lang="en-US" dirty="0"/>
              <a:t>. </a:t>
            </a:r>
          </a:p>
          <a:p>
            <a:r>
              <a:rPr lang="en-US" dirty="0"/>
              <a:t>This book outlined </a:t>
            </a:r>
            <a:r>
              <a:rPr lang="en-US" b="1" dirty="0"/>
              <a:t>23 classic design patterns</a:t>
            </a:r>
            <a:r>
              <a:rPr lang="en-US" dirty="0"/>
              <a:t>, grouped into three categories:</a:t>
            </a:r>
          </a:p>
          <a:p>
            <a:r>
              <a:rPr lang="en-US" dirty="0"/>
              <a:t>Creational Patterns(5) - Concerned with the process of object creation, ensuring flexibility and reuse.</a:t>
            </a:r>
          </a:p>
          <a:p>
            <a:endParaRPr lang="en-US" dirty="0"/>
          </a:p>
          <a:p>
            <a:r>
              <a:rPr lang="en-US" dirty="0"/>
              <a:t>Structural Patterns(7) - Focused on organizing classes and objects to form larger structures while keeping them efficient and flexible.</a:t>
            </a:r>
          </a:p>
          <a:p>
            <a:endParaRPr lang="en-US" dirty="0"/>
          </a:p>
          <a:p>
            <a:r>
              <a:rPr lang="en-US" dirty="0"/>
              <a:t>Behavioral Patterns(11) - Deal with communication between objects, ensuring that interactions are efficient and understandable.</a:t>
            </a:r>
            <a:endParaRPr lang="en-IN" dirty="0"/>
          </a:p>
        </p:txBody>
      </p:sp>
    </p:spTree>
    <p:extLst>
      <p:ext uri="{BB962C8B-B14F-4D97-AF65-F5344CB8AC3E}">
        <p14:creationId xmlns:p14="http://schemas.microsoft.com/office/powerpoint/2010/main" val="82436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6015-E03A-24C2-B681-E4CC17651C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7CDDA7-F71C-A090-C322-93D91660AD50}"/>
              </a:ext>
            </a:extLst>
          </p:cNvPr>
          <p:cNvSpPr>
            <a:spLocks noGrp="1"/>
          </p:cNvSpPr>
          <p:nvPr>
            <p:ph idx="1"/>
          </p:nvPr>
        </p:nvSpPr>
        <p:spPr/>
        <p:txBody>
          <a:bodyPr/>
          <a:lstStyle/>
          <a:p>
            <a:r>
              <a:rPr lang="en-US" b="0" i="0" dirty="0">
                <a:solidFill>
                  <a:srgbClr val="444444"/>
                </a:solidFill>
                <a:effectLst/>
                <a:latin typeface="proximanova"/>
              </a:rPr>
              <a:t>In software engineering, there are advantages and disadvantages to using software design patterns.</a:t>
            </a:r>
          </a:p>
          <a:p>
            <a:r>
              <a:rPr lang="en-US" b="0" i="0" dirty="0">
                <a:solidFill>
                  <a:srgbClr val="444444"/>
                </a:solidFill>
                <a:effectLst/>
                <a:latin typeface="proximanova"/>
              </a:rPr>
              <a:t> Knowing when to use software design patterns – and when not – and how best to implement each pattern comes down to having an experienced team.</a:t>
            </a:r>
            <a:endParaRPr lang="en-IN" dirty="0"/>
          </a:p>
        </p:txBody>
      </p:sp>
    </p:spTree>
    <p:extLst>
      <p:ext uri="{BB962C8B-B14F-4D97-AF65-F5344CB8AC3E}">
        <p14:creationId xmlns:p14="http://schemas.microsoft.com/office/powerpoint/2010/main" val="235506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1BA7-9CA3-8C36-6CFD-A1FC7D0AB4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27E49A-DEBF-2928-631C-8085374E2C16}"/>
              </a:ext>
            </a:extLst>
          </p:cNvPr>
          <p:cNvSpPr>
            <a:spLocks noGrp="1"/>
          </p:cNvSpPr>
          <p:nvPr>
            <p:ph idx="1"/>
          </p:nvPr>
        </p:nvSpPr>
        <p:spPr/>
        <p:txBody>
          <a:bodyPr/>
          <a:lstStyle/>
          <a:p>
            <a:pPr>
              <a:buNone/>
            </a:pPr>
            <a:r>
              <a:rPr lang="en-US" b="1" dirty="0"/>
              <a:t>Why Design Patterns Matter</a:t>
            </a:r>
          </a:p>
          <a:p>
            <a:pPr>
              <a:buFont typeface="Arial" panose="020B0604020202020204" pitchFamily="34" charset="0"/>
              <a:buChar char="•"/>
            </a:pPr>
            <a:r>
              <a:rPr lang="en-US" dirty="0"/>
              <a:t>They provide </a:t>
            </a:r>
            <a:r>
              <a:rPr lang="en-US" b="1" dirty="0"/>
              <a:t>common vocabulary and understanding</a:t>
            </a:r>
            <a:r>
              <a:rPr lang="en-US" dirty="0"/>
              <a:t> among developers.</a:t>
            </a:r>
          </a:p>
          <a:p>
            <a:pPr>
              <a:buFont typeface="Arial" panose="020B0604020202020204" pitchFamily="34" charset="0"/>
              <a:buChar char="•"/>
            </a:pPr>
            <a:r>
              <a:rPr lang="en-US" dirty="0"/>
              <a:t>Improve </a:t>
            </a:r>
            <a:r>
              <a:rPr lang="en-US" b="1" dirty="0"/>
              <a:t>code readability</a:t>
            </a:r>
            <a:r>
              <a:rPr lang="en-US" dirty="0"/>
              <a:t> and </a:t>
            </a:r>
            <a:r>
              <a:rPr lang="en-US" b="1" dirty="0"/>
              <a:t>reduce complexity</a:t>
            </a:r>
            <a:r>
              <a:rPr lang="en-US" dirty="0"/>
              <a:t>.</a:t>
            </a:r>
          </a:p>
          <a:p>
            <a:pPr>
              <a:buFont typeface="Arial" panose="020B0604020202020204" pitchFamily="34" charset="0"/>
              <a:buChar char="•"/>
            </a:pPr>
            <a:r>
              <a:rPr lang="en-US" dirty="0"/>
              <a:t>Promote </a:t>
            </a:r>
            <a:r>
              <a:rPr lang="en-US" b="1" dirty="0"/>
              <a:t>code reuse and robustness</a:t>
            </a:r>
            <a:r>
              <a:rPr lang="en-US" dirty="0"/>
              <a:t>.</a:t>
            </a:r>
          </a:p>
          <a:p>
            <a:pPr>
              <a:buFont typeface="Arial" panose="020B0604020202020204" pitchFamily="34" charset="0"/>
              <a:buChar char="•"/>
            </a:pPr>
            <a:r>
              <a:rPr lang="en-US" dirty="0"/>
              <a:t>Serve as </a:t>
            </a:r>
            <a:r>
              <a:rPr lang="en-US" b="1" dirty="0"/>
              <a:t>best practices</a:t>
            </a:r>
            <a:r>
              <a:rPr lang="en-US" dirty="0"/>
              <a:t> in solving recurring design problems.</a:t>
            </a:r>
          </a:p>
          <a:p>
            <a:endParaRPr lang="en-IN" dirty="0"/>
          </a:p>
        </p:txBody>
      </p:sp>
    </p:spTree>
    <p:extLst>
      <p:ext uri="{BB962C8B-B14F-4D97-AF65-F5344CB8AC3E}">
        <p14:creationId xmlns:p14="http://schemas.microsoft.com/office/powerpoint/2010/main" val="37636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A191-ED1F-9C69-2352-0AD9C38CD3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F25C6C-E15B-F7AE-29D3-9156A2175280}"/>
              </a:ext>
            </a:extLst>
          </p:cNvPr>
          <p:cNvSpPr>
            <a:spLocks noGrp="1"/>
          </p:cNvSpPr>
          <p:nvPr>
            <p:ph idx="1"/>
          </p:nvPr>
        </p:nvSpPr>
        <p:spPr/>
        <p:txBody>
          <a:bodyPr>
            <a:normAutofit/>
          </a:bodyPr>
          <a:lstStyle/>
          <a:p>
            <a:r>
              <a:rPr lang="en-US" b="0" i="0" dirty="0">
                <a:solidFill>
                  <a:srgbClr val="444444"/>
                </a:solidFill>
                <a:effectLst/>
                <a:latin typeface="proximanova"/>
              </a:rPr>
              <a:t>As the name suggests, however, a software design pattern is not code – rather, software design patterns act as a guide or paradigm to help software engineers create products following best practices.</a:t>
            </a:r>
          </a:p>
          <a:p>
            <a:pPr algn="l"/>
            <a:r>
              <a:rPr lang="en-US" b="0" i="0" dirty="0">
                <a:solidFill>
                  <a:srgbClr val="444444"/>
                </a:solidFill>
                <a:effectLst/>
                <a:latin typeface="proximanova"/>
              </a:rPr>
              <a:t>Design patterns are used to support object-oriented programming (OOP), a paradigm that is based on the concepts of both objects (instances of a class; data with unique attributes) and classes (user-defined types of data).</a:t>
            </a:r>
          </a:p>
          <a:p>
            <a:endParaRPr lang="en-IN" dirty="0"/>
          </a:p>
        </p:txBody>
      </p:sp>
    </p:spTree>
    <p:extLst>
      <p:ext uri="{BB962C8B-B14F-4D97-AF65-F5344CB8AC3E}">
        <p14:creationId xmlns:p14="http://schemas.microsoft.com/office/powerpoint/2010/main" val="207360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1A7C3-5EC2-571B-DEF2-FAB04EF09612}"/>
              </a:ext>
            </a:extLst>
          </p:cNvPr>
          <p:cNvSpPr>
            <a:spLocks noGrp="1"/>
          </p:cNvSpPr>
          <p:nvPr>
            <p:ph idx="1"/>
          </p:nvPr>
        </p:nvSpPr>
        <p:spPr>
          <a:xfrm>
            <a:off x="838200" y="370703"/>
            <a:ext cx="10515600" cy="5806260"/>
          </a:xfrm>
        </p:spPr>
        <p:txBody>
          <a:bodyPr>
            <a:normAutofit/>
          </a:bodyPr>
          <a:lstStyle/>
          <a:p>
            <a:pPr algn="just" fontAlgn="base"/>
            <a:r>
              <a:rPr lang="en-US" b="0" i="0" dirty="0">
                <a:solidFill>
                  <a:srgbClr val="273239"/>
                </a:solidFill>
                <a:effectLst/>
                <a:latin typeface="Nunito" pitchFamily="2" charset="0"/>
              </a:rPr>
              <a:t>Pattern designing requires a combination of skills, including creativity, attention to detail, and technical knowledge. A successful pattern designer must be able to visualize the finished product and translate that vision into a precise and accurate pattern.</a:t>
            </a:r>
          </a:p>
          <a:p>
            <a:pPr algn="just" fontAlgn="base"/>
            <a:r>
              <a:rPr lang="en-US" b="0" i="0" dirty="0">
                <a:solidFill>
                  <a:srgbClr val="273239"/>
                </a:solidFill>
                <a:effectLst/>
                <a:latin typeface="Nunito" pitchFamily="2" charset="0"/>
              </a:rPr>
              <a:t>The pattern typically shows relationships and interactions between classes or objects. </a:t>
            </a:r>
          </a:p>
          <a:p>
            <a:pPr algn="just" fontAlgn="base"/>
            <a:r>
              <a:rPr lang="en-US" b="0" i="0" dirty="0">
                <a:solidFill>
                  <a:srgbClr val="273239"/>
                </a:solidFill>
                <a:effectLst/>
                <a:latin typeface="Nunito" pitchFamily="2" charset="0"/>
              </a:rPr>
              <a:t>The idea is to speed up the development process by providing well-tested, proven development/design paradigms.</a:t>
            </a:r>
          </a:p>
          <a:p>
            <a:pPr algn="just" fontAlgn="base"/>
            <a:r>
              <a:rPr lang="en-US" b="0" i="0" dirty="0">
                <a:solidFill>
                  <a:srgbClr val="273239"/>
                </a:solidFill>
                <a:effectLst/>
                <a:latin typeface="Nunito" pitchFamily="2" charset="0"/>
              </a:rPr>
              <a:t> Design patterns are programming language-independent strategies for solving a common problem. </a:t>
            </a:r>
          </a:p>
          <a:p>
            <a:pPr algn="just" fontAlgn="base"/>
            <a:r>
              <a:rPr lang="en-US" b="0" i="0" dirty="0">
                <a:solidFill>
                  <a:srgbClr val="FF0000"/>
                </a:solidFill>
                <a:effectLst/>
                <a:latin typeface="Nunito" pitchFamily="2" charset="0"/>
              </a:rPr>
              <a:t>That means a design pattern represents an idea, not a particular implementation. </a:t>
            </a:r>
          </a:p>
          <a:p>
            <a:endParaRPr lang="en-IN" dirty="0"/>
          </a:p>
        </p:txBody>
      </p:sp>
    </p:spTree>
    <p:extLst>
      <p:ext uri="{BB962C8B-B14F-4D97-AF65-F5344CB8AC3E}">
        <p14:creationId xmlns:p14="http://schemas.microsoft.com/office/powerpoint/2010/main" val="238377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03F8-B456-08FB-2D12-02BEDE9496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74D94F-9273-5C47-67C9-552EBA064CAF}"/>
              </a:ext>
            </a:extLst>
          </p:cNvPr>
          <p:cNvSpPr>
            <a:spLocks noGrp="1"/>
          </p:cNvSpPr>
          <p:nvPr>
            <p:ph idx="1"/>
          </p:nvPr>
        </p:nvSpPr>
        <p:spPr/>
        <p:txBody>
          <a:bodyPr/>
          <a:lstStyle/>
          <a:p>
            <a:r>
              <a:rPr lang="en-US" b="0" i="0" dirty="0">
                <a:solidFill>
                  <a:srgbClr val="273239"/>
                </a:solidFill>
                <a:effectLst/>
                <a:latin typeface="Nunito" pitchFamily="2" charset="0"/>
              </a:rPr>
              <a:t>It’s not mandatory to always implement design patterns in your project. </a:t>
            </a:r>
          </a:p>
          <a:p>
            <a:r>
              <a:rPr lang="en-US" b="0" i="0" dirty="0">
                <a:solidFill>
                  <a:srgbClr val="273239"/>
                </a:solidFill>
                <a:effectLst/>
                <a:latin typeface="Nunito" pitchFamily="2" charset="0"/>
              </a:rPr>
              <a:t>Design patterns are not meant for project development. Design patterns are meant for common problem-solving. </a:t>
            </a:r>
          </a:p>
          <a:p>
            <a:r>
              <a:rPr lang="en-US" b="0" i="0" dirty="0">
                <a:solidFill>
                  <a:srgbClr val="273239"/>
                </a:solidFill>
                <a:effectLst/>
                <a:latin typeface="Nunito" pitchFamily="2" charset="0"/>
              </a:rPr>
              <a:t>Whenever there is a need, you have to implement a suitable pattern to avoid such problems in the future.</a:t>
            </a:r>
            <a:endParaRPr lang="en-IN" dirty="0"/>
          </a:p>
        </p:txBody>
      </p:sp>
    </p:spTree>
    <p:extLst>
      <p:ext uri="{BB962C8B-B14F-4D97-AF65-F5344CB8AC3E}">
        <p14:creationId xmlns:p14="http://schemas.microsoft.com/office/powerpoint/2010/main" val="316433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DC30-4CE0-BA22-87D1-80E5799A4C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2B1363-0D5B-1CC2-8662-4319F940576C}"/>
              </a:ext>
            </a:extLst>
          </p:cNvPr>
          <p:cNvSpPr>
            <a:spLocks noGrp="1"/>
          </p:cNvSpPr>
          <p:nvPr>
            <p:ph idx="1"/>
          </p:nvPr>
        </p:nvSpPr>
        <p:spPr/>
        <p:txBody>
          <a:bodyPr>
            <a:normAutofit/>
          </a:bodyPr>
          <a:lstStyle/>
          <a:p>
            <a:r>
              <a:rPr lang="en-US" b="0" i="0" dirty="0">
                <a:solidFill>
                  <a:srgbClr val="333333"/>
                </a:solidFill>
                <a:effectLst/>
                <a:latin typeface="inter-regular"/>
              </a:rPr>
              <a:t>A design patterns are </a:t>
            </a:r>
            <a:r>
              <a:rPr lang="en-US" b="1" i="0" dirty="0">
                <a:solidFill>
                  <a:srgbClr val="333333"/>
                </a:solidFill>
                <a:effectLst/>
                <a:latin typeface="inter-bold"/>
              </a:rPr>
              <a:t>well-proved solution</a:t>
            </a:r>
            <a:r>
              <a:rPr lang="en-US" b="0" i="0" dirty="0">
                <a:solidFill>
                  <a:srgbClr val="333333"/>
                </a:solidFill>
                <a:effectLst/>
                <a:latin typeface="inter-regular"/>
              </a:rPr>
              <a:t> for solving the </a:t>
            </a:r>
            <a:r>
              <a:rPr lang="en-US" b="0" i="0" dirty="0">
                <a:solidFill>
                  <a:srgbClr val="FF0000"/>
                </a:solidFill>
                <a:effectLst/>
                <a:latin typeface="inter-regular"/>
              </a:rPr>
              <a:t>specific problem/task.</a:t>
            </a:r>
          </a:p>
          <a:p>
            <a:r>
              <a:rPr lang="en-US" b="1" i="0" dirty="0">
                <a:solidFill>
                  <a:srgbClr val="333333"/>
                </a:solidFill>
                <a:effectLst/>
                <a:latin typeface="inter-bold"/>
              </a:rPr>
              <a:t>Problem Given:</a:t>
            </a:r>
            <a:br>
              <a:rPr lang="en-US" b="0" i="0" dirty="0">
                <a:solidFill>
                  <a:srgbClr val="333333"/>
                </a:solidFill>
                <a:effectLst/>
                <a:latin typeface="inter-regular"/>
              </a:rPr>
            </a:br>
            <a:r>
              <a:rPr lang="en-US" b="0" i="0" dirty="0">
                <a:solidFill>
                  <a:srgbClr val="333333"/>
                </a:solidFill>
                <a:effectLst/>
                <a:latin typeface="inter-regular"/>
              </a:rPr>
              <a:t>Suppose you want to create a class for which only a single instance (or object) should be created and that single object can be used by all other classes.</a:t>
            </a:r>
          </a:p>
          <a:p>
            <a:r>
              <a:rPr lang="en-US" b="1" i="0" dirty="0">
                <a:solidFill>
                  <a:srgbClr val="333333"/>
                </a:solidFill>
                <a:effectLst/>
                <a:latin typeface="inter-bold"/>
              </a:rPr>
              <a:t>Solution:</a:t>
            </a:r>
            <a:br>
              <a:rPr lang="en-US" b="0" i="0" dirty="0">
                <a:solidFill>
                  <a:srgbClr val="333333"/>
                </a:solidFill>
                <a:effectLst/>
                <a:latin typeface="inter-regular"/>
              </a:rPr>
            </a:br>
            <a:r>
              <a:rPr lang="en-US" b="1" i="0" dirty="0">
                <a:solidFill>
                  <a:srgbClr val="333333"/>
                </a:solidFill>
                <a:effectLst/>
                <a:latin typeface="inter-bold"/>
              </a:rPr>
              <a:t>Singleton design pattern</a:t>
            </a:r>
            <a:r>
              <a:rPr lang="en-US" b="0" i="0" dirty="0">
                <a:solidFill>
                  <a:srgbClr val="333333"/>
                </a:solidFill>
                <a:effectLst/>
                <a:latin typeface="inter-regular"/>
              </a:rPr>
              <a:t> is the best solution of above specific problem. So, every design pattern has </a:t>
            </a:r>
            <a:r>
              <a:rPr lang="en-US" b="1" i="0" dirty="0">
                <a:solidFill>
                  <a:srgbClr val="333333"/>
                </a:solidFill>
                <a:effectLst/>
                <a:latin typeface="inter-bold"/>
              </a:rPr>
              <a:t>some specification or set of rules</a:t>
            </a:r>
            <a:r>
              <a:rPr lang="en-US" b="0" i="0" dirty="0">
                <a:solidFill>
                  <a:srgbClr val="333333"/>
                </a:solidFill>
                <a:effectLst/>
                <a:latin typeface="inter-regular"/>
              </a:rPr>
              <a:t> for solving the problems. </a:t>
            </a:r>
            <a:endParaRPr lang="en-IN" dirty="0">
              <a:solidFill>
                <a:srgbClr val="FF0000"/>
              </a:solidFill>
            </a:endParaRPr>
          </a:p>
        </p:txBody>
      </p:sp>
    </p:spTree>
    <p:extLst>
      <p:ext uri="{BB962C8B-B14F-4D97-AF65-F5344CB8AC3E}">
        <p14:creationId xmlns:p14="http://schemas.microsoft.com/office/powerpoint/2010/main" val="377686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4348-7EA7-B8AC-3100-5B0CF489C0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D9F759-89D0-66F5-CC30-0F6D2D00BB30}"/>
              </a:ext>
            </a:extLst>
          </p:cNvPr>
          <p:cNvSpPr>
            <a:spLocks noGrp="1"/>
          </p:cNvSpPr>
          <p:nvPr>
            <p:ph idx="1"/>
          </p:nvPr>
        </p:nvSpPr>
        <p:spPr/>
        <p:txBody>
          <a:bodyPr>
            <a:normAutofit fontScale="92500" lnSpcReduction="10000"/>
          </a:bodyPr>
          <a:lstStyle/>
          <a:p>
            <a:pPr algn="just"/>
            <a:r>
              <a:rPr lang="en-US" b="0" i="0" dirty="0">
                <a:solidFill>
                  <a:srgbClr val="610B38"/>
                </a:solidFill>
                <a:effectLst/>
                <a:latin typeface="erdana"/>
              </a:rPr>
              <a:t>Advantage of design pattern:</a:t>
            </a:r>
          </a:p>
          <a:p>
            <a:pPr algn="just">
              <a:buFont typeface="+mj-lt"/>
              <a:buAutoNum type="arabicPeriod"/>
            </a:pPr>
            <a:r>
              <a:rPr lang="en-US" b="0" i="0" dirty="0">
                <a:solidFill>
                  <a:srgbClr val="000000"/>
                </a:solidFill>
                <a:effectLst/>
                <a:latin typeface="inter-regular"/>
              </a:rPr>
              <a:t>They are reusable in multiple projects.</a:t>
            </a:r>
          </a:p>
          <a:p>
            <a:pPr algn="just">
              <a:buFont typeface="+mj-lt"/>
              <a:buAutoNum type="arabicPeriod"/>
            </a:pPr>
            <a:r>
              <a:rPr lang="en-US" b="0" i="0" dirty="0">
                <a:solidFill>
                  <a:srgbClr val="000000"/>
                </a:solidFill>
                <a:effectLst/>
                <a:latin typeface="inter-regular"/>
              </a:rPr>
              <a:t>They provide the solutions that help to define the system architecture.</a:t>
            </a:r>
          </a:p>
          <a:p>
            <a:pPr algn="just">
              <a:buFont typeface="+mj-lt"/>
              <a:buAutoNum type="arabicPeriod"/>
            </a:pPr>
            <a:r>
              <a:rPr lang="en-US" b="0" i="0" dirty="0">
                <a:solidFill>
                  <a:srgbClr val="000000"/>
                </a:solidFill>
                <a:effectLst/>
                <a:latin typeface="inter-regular"/>
              </a:rPr>
              <a:t>They capture the software engineering experiences.</a:t>
            </a:r>
          </a:p>
          <a:p>
            <a:pPr algn="just">
              <a:buFont typeface="+mj-lt"/>
              <a:buAutoNum type="arabicPeriod"/>
            </a:pPr>
            <a:r>
              <a:rPr lang="en-US" b="0" i="0" dirty="0">
                <a:solidFill>
                  <a:srgbClr val="000000"/>
                </a:solidFill>
                <a:effectLst/>
                <a:latin typeface="inter-regular"/>
              </a:rPr>
              <a:t>They provide transparency to the design of an application.</a:t>
            </a:r>
          </a:p>
          <a:p>
            <a:pPr algn="just">
              <a:buFont typeface="+mj-lt"/>
              <a:buAutoNum type="arabicPeriod"/>
            </a:pPr>
            <a:r>
              <a:rPr lang="en-US" b="0" i="0" dirty="0">
                <a:solidFill>
                  <a:srgbClr val="000000"/>
                </a:solidFill>
                <a:effectLst/>
                <a:latin typeface="inter-regular"/>
              </a:rPr>
              <a:t>They are well-proved and testified solutions since they have been built upon the knowledge and experience of expert software developers.</a:t>
            </a:r>
          </a:p>
          <a:p>
            <a:pPr algn="just">
              <a:buFont typeface="+mj-lt"/>
              <a:buAutoNum type="arabicPeriod"/>
            </a:pPr>
            <a:r>
              <a:rPr lang="en-US" b="0" i="0" dirty="0">
                <a:solidFill>
                  <a:srgbClr val="000000"/>
                </a:solidFill>
                <a:effectLst/>
                <a:latin typeface="inter-regular"/>
              </a:rPr>
              <a:t>Design patterns </a:t>
            </a:r>
            <a:r>
              <a:rPr lang="en-US" b="0" i="0" dirty="0" err="1">
                <a:solidFill>
                  <a:srgbClr val="000000"/>
                </a:solidFill>
                <a:effectLst/>
                <a:latin typeface="inter-regular"/>
              </a:rPr>
              <a:t>dont</a:t>
            </a:r>
            <a:r>
              <a:rPr lang="en-US" b="0" i="0" dirty="0">
                <a:solidFill>
                  <a:srgbClr val="000000"/>
                </a:solidFill>
                <a:effectLst/>
                <a:latin typeface="inter-regular"/>
              </a:rPr>
              <a:t> guarantee an absolute solution to a problem. They provide clarity to the system architecture and the possibility of building a better system.</a:t>
            </a:r>
          </a:p>
          <a:p>
            <a:endParaRPr lang="en-IN" dirty="0"/>
          </a:p>
        </p:txBody>
      </p:sp>
    </p:spTree>
    <p:extLst>
      <p:ext uri="{BB962C8B-B14F-4D97-AF65-F5344CB8AC3E}">
        <p14:creationId xmlns:p14="http://schemas.microsoft.com/office/powerpoint/2010/main" val="655496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6F4C66-3FD5-4D2C-BFB8-A419B4258DB5}"/>
</file>

<file path=customXml/itemProps2.xml><?xml version="1.0" encoding="utf-8"?>
<ds:datastoreItem xmlns:ds="http://schemas.openxmlformats.org/officeDocument/2006/customXml" ds:itemID="{1DC3E382-B559-418B-99CE-1F0B38A1E246}"/>
</file>

<file path=customXml/itemProps3.xml><?xml version="1.0" encoding="utf-8"?>
<ds:datastoreItem xmlns:ds="http://schemas.openxmlformats.org/officeDocument/2006/customXml" ds:itemID="{1FF588F7-ABEF-414E-AABB-AD3E4B483643}"/>
</file>

<file path=docProps/app.xml><?xml version="1.0" encoding="utf-8"?>
<Properties xmlns="http://schemas.openxmlformats.org/officeDocument/2006/extended-properties" xmlns:vt="http://schemas.openxmlformats.org/officeDocument/2006/docPropsVTypes">
  <TotalTime>1291</TotalTime>
  <Words>2499</Words>
  <Application>Microsoft Office PowerPoint</Application>
  <PresentationFormat>Widescreen</PresentationFormat>
  <Paragraphs>142</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Calibri Light</vt:lpstr>
      <vt:lpstr>erdana</vt:lpstr>
      <vt:lpstr>Google Sans</vt:lpstr>
      <vt:lpstr>inter-bold</vt:lpstr>
      <vt:lpstr>inter-regular</vt:lpstr>
      <vt:lpstr>Nunito</vt:lpstr>
      <vt:lpstr>proximanova</vt:lpstr>
      <vt:lpstr>proximanovabold</vt:lpstr>
      <vt:lpstr>Office Theme</vt:lpstr>
      <vt:lpstr>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Design Patterns</vt:lpstr>
      <vt:lpstr>PowerPoint Presentation</vt:lpstr>
      <vt:lpstr>1. Creational Design Patterns </vt:lpstr>
      <vt:lpstr>PowerPoint Presentation</vt:lpstr>
      <vt:lpstr>Use case of creational design pattern-  </vt:lpstr>
      <vt:lpstr>2. Structural Design Patterns </vt:lpstr>
      <vt:lpstr>PowerPoint Presentation</vt:lpstr>
      <vt:lpstr>3. Behavioral Design Patterns </vt:lpstr>
      <vt:lpstr>PowerPoint Presentation</vt:lpstr>
      <vt:lpstr>Why Do We Need Design Patterns? </vt:lpstr>
      <vt:lpstr>PowerPoint Presentation</vt:lpstr>
      <vt:lpstr>7 Best Software Design Patterns </vt:lpstr>
      <vt:lpstr>Architectural pattern vs Design pattern</vt:lpstr>
      <vt:lpstr>PowerPoint Presentation</vt:lpstr>
      <vt:lpstr>Popular Software Architectural Patterns </vt:lpstr>
      <vt:lpstr>1. MVC Design Pattern </vt:lpstr>
      <vt:lpstr>2. MVP Design Pattern </vt:lpstr>
      <vt:lpstr>3. MVVM Design Pattern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10</cp:revision>
  <dcterms:created xsi:type="dcterms:W3CDTF">2024-07-14T05:48:34Z</dcterms:created>
  <dcterms:modified xsi:type="dcterms:W3CDTF">2025-04-02T03:20:07Z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