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2" r:id="rId2"/>
    <p:sldId id="281" r:id="rId3"/>
    <p:sldId id="313" r:id="rId4"/>
    <p:sldId id="314" r:id="rId5"/>
    <p:sldId id="315" r:id="rId6"/>
    <p:sldId id="316" r:id="rId7"/>
    <p:sldId id="317" r:id="rId8"/>
    <p:sldId id="284" r:id="rId9"/>
    <p:sldId id="286" r:id="rId10"/>
    <p:sldId id="287" r:id="rId11"/>
    <p:sldId id="288" r:id="rId12"/>
    <p:sldId id="289" r:id="rId13"/>
    <p:sldId id="290" r:id="rId14"/>
    <p:sldId id="285" r:id="rId15"/>
    <p:sldId id="283" r:id="rId16"/>
    <p:sldId id="291" r:id="rId17"/>
    <p:sldId id="292" r:id="rId18"/>
    <p:sldId id="293" r:id="rId19"/>
    <p:sldId id="294" r:id="rId20"/>
    <p:sldId id="295" r:id="rId21"/>
    <p:sldId id="323" r:id="rId22"/>
    <p:sldId id="336" r:id="rId23"/>
    <p:sldId id="324" r:id="rId24"/>
    <p:sldId id="335" r:id="rId25"/>
    <p:sldId id="337" r:id="rId26"/>
    <p:sldId id="338" r:id="rId27"/>
    <p:sldId id="325" r:id="rId28"/>
    <p:sldId id="326" r:id="rId29"/>
    <p:sldId id="327" r:id="rId30"/>
    <p:sldId id="328" r:id="rId31"/>
    <p:sldId id="329" r:id="rId32"/>
    <p:sldId id="330" r:id="rId33"/>
    <p:sldId id="331" r:id="rId34"/>
    <p:sldId id="332"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524" autoAdjust="0"/>
  </p:normalViewPr>
  <p:slideViewPr>
    <p:cSldViewPr snapToGrid="0">
      <p:cViewPr varScale="1">
        <p:scale>
          <a:sx n="94" d="100"/>
          <a:sy n="94" d="100"/>
        </p:scale>
        <p:origin x="245"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AF5D5-8740-9B5B-46E0-CC0D2E2D55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112F3B4-47D5-4C4D-DE01-C255869113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FBED8D5-2D22-0A28-81CD-172AFAAFE913}"/>
              </a:ext>
            </a:extLst>
          </p:cNvPr>
          <p:cNvSpPr>
            <a:spLocks noGrp="1"/>
          </p:cNvSpPr>
          <p:nvPr>
            <p:ph type="dt" sz="half" idx="10"/>
          </p:nvPr>
        </p:nvSpPr>
        <p:spPr/>
        <p:txBody>
          <a:bodyPr/>
          <a:lstStyle/>
          <a:p>
            <a:fld id="{BC3D2B1B-0F61-448B-A493-EDC85F3F7D1F}" type="datetimeFigureOut">
              <a:rPr lang="en-IN" smtClean="0"/>
              <a:t>04-04-2025</a:t>
            </a:fld>
            <a:endParaRPr lang="en-IN"/>
          </a:p>
        </p:txBody>
      </p:sp>
      <p:sp>
        <p:nvSpPr>
          <p:cNvPr id="5" name="Footer Placeholder 4">
            <a:extLst>
              <a:ext uri="{FF2B5EF4-FFF2-40B4-BE49-F238E27FC236}">
                <a16:creationId xmlns:a16="http://schemas.microsoft.com/office/drawing/2014/main" id="{395D0FB4-6313-C474-3C7C-EDDA81BA61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126A82-6FCF-8389-57C1-642A9E81D86D}"/>
              </a:ext>
            </a:extLst>
          </p:cNvPr>
          <p:cNvSpPr>
            <a:spLocks noGrp="1"/>
          </p:cNvSpPr>
          <p:nvPr>
            <p:ph type="sldNum" sz="quarter" idx="12"/>
          </p:nvPr>
        </p:nvSpPr>
        <p:spPr/>
        <p:txBody>
          <a:bodyPr/>
          <a:lstStyle/>
          <a:p>
            <a:fld id="{43911E86-D054-407F-A69A-B3AB251AC21A}" type="slidenum">
              <a:rPr lang="en-IN" smtClean="0"/>
              <a:t>‹#›</a:t>
            </a:fld>
            <a:endParaRPr lang="en-IN"/>
          </a:p>
        </p:txBody>
      </p:sp>
    </p:spTree>
    <p:extLst>
      <p:ext uri="{BB962C8B-B14F-4D97-AF65-F5344CB8AC3E}">
        <p14:creationId xmlns:p14="http://schemas.microsoft.com/office/powerpoint/2010/main" val="1978261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92D66-619B-E7B0-6962-8CC5914568B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2C66293-CEA0-3255-B62B-7300F92361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6B8886-2DA3-E0AA-A41B-D73161FBC95C}"/>
              </a:ext>
            </a:extLst>
          </p:cNvPr>
          <p:cNvSpPr>
            <a:spLocks noGrp="1"/>
          </p:cNvSpPr>
          <p:nvPr>
            <p:ph type="dt" sz="half" idx="10"/>
          </p:nvPr>
        </p:nvSpPr>
        <p:spPr/>
        <p:txBody>
          <a:bodyPr/>
          <a:lstStyle/>
          <a:p>
            <a:fld id="{BC3D2B1B-0F61-448B-A493-EDC85F3F7D1F}" type="datetimeFigureOut">
              <a:rPr lang="en-IN" smtClean="0"/>
              <a:t>04-04-2025</a:t>
            </a:fld>
            <a:endParaRPr lang="en-IN"/>
          </a:p>
        </p:txBody>
      </p:sp>
      <p:sp>
        <p:nvSpPr>
          <p:cNvPr id="5" name="Footer Placeholder 4">
            <a:extLst>
              <a:ext uri="{FF2B5EF4-FFF2-40B4-BE49-F238E27FC236}">
                <a16:creationId xmlns:a16="http://schemas.microsoft.com/office/drawing/2014/main" id="{A6AA511D-77EA-367D-BA12-5494BB93FE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3DEBC5-5AD5-D985-43A5-7318A8E00233}"/>
              </a:ext>
            </a:extLst>
          </p:cNvPr>
          <p:cNvSpPr>
            <a:spLocks noGrp="1"/>
          </p:cNvSpPr>
          <p:nvPr>
            <p:ph type="sldNum" sz="quarter" idx="12"/>
          </p:nvPr>
        </p:nvSpPr>
        <p:spPr/>
        <p:txBody>
          <a:bodyPr/>
          <a:lstStyle/>
          <a:p>
            <a:fld id="{43911E86-D054-407F-A69A-B3AB251AC21A}" type="slidenum">
              <a:rPr lang="en-IN" smtClean="0"/>
              <a:t>‹#›</a:t>
            </a:fld>
            <a:endParaRPr lang="en-IN"/>
          </a:p>
        </p:txBody>
      </p:sp>
    </p:spTree>
    <p:extLst>
      <p:ext uri="{BB962C8B-B14F-4D97-AF65-F5344CB8AC3E}">
        <p14:creationId xmlns:p14="http://schemas.microsoft.com/office/powerpoint/2010/main" val="2967045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42DE2F-D6C0-BC15-6B16-A1B8E69FF76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6015883-C918-92D9-2577-A5B58A7F16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D94451-9F4D-FDD1-C35C-C0F606800284}"/>
              </a:ext>
            </a:extLst>
          </p:cNvPr>
          <p:cNvSpPr>
            <a:spLocks noGrp="1"/>
          </p:cNvSpPr>
          <p:nvPr>
            <p:ph type="dt" sz="half" idx="10"/>
          </p:nvPr>
        </p:nvSpPr>
        <p:spPr/>
        <p:txBody>
          <a:bodyPr/>
          <a:lstStyle/>
          <a:p>
            <a:fld id="{BC3D2B1B-0F61-448B-A493-EDC85F3F7D1F}" type="datetimeFigureOut">
              <a:rPr lang="en-IN" smtClean="0"/>
              <a:t>04-04-2025</a:t>
            </a:fld>
            <a:endParaRPr lang="en-IN"/>
          </a:p>
        </p:txBody>
      </p:sp>
      <p:sp>
        <p:nvSpPr>
          <p:cNvPr id="5" name="Footer Placeholder 4">
            <a:extLst>
              <a:ext uri="{FF2B5EF4-FFF2-40B4-BE49-F238E27FC236}">
                <a16:creationId xmlns:a16="http://schemas.microsoft.com/office/drawing/2014/main" id="{BB6307D5-8C71-6225-509C-BFAF8F3A5D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C586D8-71AC-1BFB-5444-D8C064344777}"/>
              </a:ext>
            </a:extLst>
          </p:cNvPr>
          <p:cNvSpPr>
            <a:spLocks noGrp="1"/>
          </p:cNvSpPr>
          <p:nvPr>
            <p:ph type="sldNum" sz="quarter" idx="12"/>
          </p:nvPr>
        </p:nvSpPr>
        <p:spPr/>
        <p:txBody>
          <a:bodyPr/>
          <a:lstStyle/>
          <a:p>
            <a:fld id="{43911E86-D054-407F-A69A-B3AB251AC21A}" type="slidenum">
              <a:rPr lang="en-IN" smtClean="0"/>
              <a:t>‹#›</a:t>
            </a:fld>
            <a:endParaRPr lang="en-IN"/>
          </a:p>
        </p:txBody>
      </p:sp>
    </p:spTree>
    <p:extLst>
      <p:ext uri="{BB962C8B-B14F-4D97-AF65-F5344CB8AC3E}">
        <p14:creationId xmlns:p14="http://schemas.microsoft.com/office/powerpoint/2010/main" val="1341991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882D7-FC25-A459-B79B-8E92273FD38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0BBBD2D-8885-6FD0-0873-35CBBF4D8B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AAE481-4C85-27DC-51A1-266F91A93FE5}"/>
              </a:ext>
            </a:extLst>
          </p:cNvPr>
          <p:cNvSpPr>
            <a:spLocks noGrp="1"/>
          </p:cNvSpPr>
          <p:nvPr>
            <p:ph type="dt" sz="half" idx="10"/>
          </p:nvPr>
        </p:nvSpPr>
        <p:spPr/>
        <p:txBody>
          <a:bodyPr/>
          <a:lstStyle/>
          <a:p>
            <a:fld id="{BC3D2B1B-0F61-448B-A493-EDC85F3F7D1F}" type="datetimeFigureOut">
              <a:rPr lang="en-IN" smtClean="0"/>
              <a:t>04-04-2025</a:t>
            </a:fld>
            <a:endParaRPr lang="en-IN"/>
          </a:p>
        </p:txBody>
      </p:sp>
      <p:sp>
        <p:nvSpPr>
          <p:cNvPr id="5" name="Footer Placeholder 4">
            <a:extLst>
              <a:ext uri="{FF2B5EF4-FFF2-40B4-BE49-F238E27FC236}">
                <a16:creationId xmlns:a16="http://schemas.microsoft.com/office/drawing/2014/main" id="{74D4EB38-D07B-BA09-B8E6-54C9E3816D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8A7A77-CC95-0093-067F-FB3FBD9D49CC}"/>
              </a:ext>
            </a:extLst>
          </p:cNvPr>
          <p:cNvSpPr>
            <a:spLocks noGrp="1"/>
          </p:cNvSpPr>
          <p:nvPr>
            <p:ph type="sldNum" sz="quarter" idx="12"/>
          </p:nvPr>
        </p:nvSpPr>
        <p:spPr/>
        <p:txBody>
          <a:bodyPr/>
          <a:lstStyle/>
          <a:p>
            <a:fld id="{43911E86-D054-407F-A69A-B3AB251AC21A}" type="slidenum">
              <a:rPr lang="en-IN" smtClean="0"/>
              <a:t>‹#›</a:t>
            </a:fld>
            <a:endParaRPr lang="en-IN"/>
          </a:p>
        </p:txBody>
      </p:sp>
    </p:spTree>
    <p:extLst>
      <p:ext uri="{BB962C8B-B14F-4D97-AF65-F5344CB8AC3E}">
        <p14:creationId xmlns:p14="http://schemas.microsoft.com/office/powerpoint/2010/main" val="1737196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CE6B2-9893-440F-E120-53E4BEEF8C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4E41CFA-8228-3392-39EB-4F79D2444F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E26F1B-C937-9F6B-B26F-83AAE337EBDC}"/>
              </a:ext>
            </a:extLst>
          </p:cNvPr>
          <p:cNvSpPr>
            <a:spLocks noGrp="1"/>
          </p:cNvSpPr>
          <p:nvPr>
            <p:ph type="dt" sz="half" idx="10"/>
          </p:nvPr>
        </p:nvSpPr>
        <p:spPr/>
        <p:txBody>
          <a:bodyPr/>
          <a:lstStyle/>
          <a:p>
            <a:fld id="{BC3D2B1B-0F61-448B-A493-EDC85F3F7D1F}" type="datetimeFigureOut">
              <a:rPr lang="en-IN" smtClean="0"/>
              <a:t>04-04-2025</a:t>
            </a:fld>
            <a:endParaRPr lang="en-IN"/>
          </a:p>
        </p:txBody>
      </p:sp>
      <p:sp>
        <p:nvSpPr>
          <p:cNvPr id="5" name="Footer Placeholder 4">
            <a:extLst>
              <a:ext uri="{FF2B5EF4-FFF2-40B4-BE49-F238E27FC236}">
                <a16:creationId xmlns:a16="http://schemas.microsoft.com/office/drawing/2014/main" id="{42244C0E-D3D3-0F35-9EE5-BE38215479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13C6E1-DDB8-E8F6-A7A7-B871FCAC7449}"/>
              </a:ext>
            </a:extLst>
          </p:cNvPr>
          <p:cNvSpPr>
            <a:spLocks noGrp="1"/>
          </p:cNvSpPr>
          <p:nvPr>
            <p:ph type="sldNum" sz="quarter" idx="12"/>
          </p:nvPr>
        </p:nvSpPr>
        <p:spPr/>
        <p:txBody>
          <a:bodyPr/>
          <a:lstStyle/>
          <a:p>
            <a:fld id="{43911E86-D054-407F-A69A-B3AB251AC21A}" type="slidenum">
              <a:rPr lang="en-IN" smtClean="0"/>
              <a:t>‹#›</a:t>
            </a:fld>
            <a:endParaRPr lang="en-IN"/>
          </a:p>
        </p:txBody>
      </p:sp>
    </p:spTree>
    <p:extLst>
      <p:ext uri="{BB962C8B-B14F-4D97-AF65-F5344CB8AC3E}">
        <p14:creationId xmlns:p14="http://schemas.microsoft.com/office/powerpoint/2010/main" val="2313985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EE4CC-1F79-F16D-0800-F7C39D1552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0C56822-396F-F61A-1842-A388B6D31E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5C5A0FB-5AFF-B131-CB9F-818D0F291C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3D433A5-9253-8134-6042-A3B99C85398B}"/>
              </a:ext>
            </a:extLst>
          </p:cNvPr>
          <p:cNvSpPr>
            <a:spLocks noGrp="1"/>
          </p:cNvSpPr>
          <p:nvPr>
            <p:ph type="dt" sz="half" idx="10"/>
          </p:nvPr>
        </p:nvSpPr>
        <p:spPr/>
        <p:txBody>
          <a:bodyPr/>
          <a:lstStyle/>
          <a:p>
            <a:fld id="{BC3D2B1B-0F61-448B-A493-EDC85F3F7D1F}" type="datetimeFigureOut">
              <a:rPr lang="en-IN" smtClean="0"/>
              <a:t>04-04-2025</a:t>
            </a:fld>
            <a:endParaRPr lang="en-IN"/>
          </a:p>
        </p:txBody>
      </p:sp>
      <p:sp>
        <p:nvSpPr>
          <p:cNvPr id="6" name="Footer Placeholder 5">
            <a:extLst>
              <a:ext uri="{FF2B5EF4-FFF2-40B4-BE49-F238E27FC236}">
                <a16:creationId xmlns:a16="http://schemas.microsoft.com/office/drawing/2014/main" id="{7643C370-BEC3-F623-3985-5A7FB5A584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25B061-EF7F-8BF1-BB17-FD86C3965C40}"/>
              </a:ext>
            </a:extLst>
          </p:cNvPr>
          <p:cNvSpPr>
            <a:spLocks noGrp="1"/>
          </p:cNvSpPr>
          <p:nvPr>
            <p:ph type="sldNum" sz="quarter" idx="12"/>
          </p:nvPr>
        </p:nvSpPr>
        <p:spPr/>
        <p:txBody>
          <a:bodyPr/>
          <a:lstStyle/>
          <a:p>
            <a:fld id="{43911E86-D054-407F-A69A-B3AB251AC21A}" type="slidenum">
              <a:rPr lang="en-IN" smtClean="0"/>
              <a:t>‹#›</a:t>
            </a:fld>
            <a:endParaRPr lang="en-IN"/>
          </a:p>
        </p:txBody>
      </p:sp>
    </p:spTree>
    <p:extLst>
      <p:ext uri="{BB962C8B-B14F-4D97-AF65-F5344CB8AC3E}">
        <p14:creationId xmlns:p14="http://schemas.microsoft.com/office/powerpoint/2010/main" val="573758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791ED-55A3-7421-7F66-1CB549FA060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4CF77C5-8615-9230-BB28-92E6AFF37A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C1912F-A24C-1A4F-63EB-8F64DB8CC5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3083A43-3524-671E-E973-1C7099C336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D053FA-B828-DB02-F49C-7A1E16C8A9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B4BE042-339B-4BEE-6F00-2E44DDDED995}"/>
              </a:ext>
            </a:extLst>
          </p:cNvPr>
          <p:cNvSpPr>
            <a:spLocks noGrp="1"/>
          </p:cNvSpPr>
          <p:nvPr>
            <p:ph type="dt" sz="half" idx="10"/>
          </p:nvPr>
        </p:nvSpPr>
        <p:spPr/>
        <p:txBody>
          <a:bodyPr/>
          <a:lstStyle/>
          <a:p>
            <a:fld id="{BC3D2B1B-0F61-448B-A493-EDC85F3F7D1F}" type="datetimeFigureOut">
              <a:rPr lang="en-IN" smtClean="0"/>
              <a:t>04-04-2025</a:t>
            </a:fld>
            <a:endParaRPr lang="en-IN"/>
          </a:p>
        </p:txBody>
      </p:sp>
      <p:sp>
        <p:nvSpPr>
          <p:cNvPr id="8" name="Footer Placeholder 7">
            <a:extLst>
              <a:ext uri="{FF2B5EF4-FFF2-40B4-BE49-F238E27FC236}">
                <a16:creationId xmlns:a16="http://schemas.microsoft.com/office/drawing/2014/main" id="{2A42A0AD-13B1-AA5D-FBDF-0A296D26A43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F5C878F-AD16-7987-4367-EECCBC24E23F}"/>
              </a:ext>
            </a:extLst>
          </p:cNvPr>
          <p:cNvSpPr>
            <a:spLocks noGrp="1"/>
          </p:cNvSpPr>
          <p:nvPr>
            <p:ph type="sldNum" sz="quarter" idx="12"/>
          </p:nvPr>
        </p:nvSpPr>
        <p:spPr/>
        <p:txBody>
          <a:bodyPr/>
          <a:lstStyle/>
          <a:p>
            <a:fld id="{43911E86-D054-407F-A69A-B3AB251AC21A}" type="slidenum">
              <a:rPr lang="en-IN" smtClean="0"/>
              <a:t>‹#›</a:t>
            </a:fld>
            <a:endParaRPr lang="en-IN"/>
          </a:p>
        </p:txBody>
      </p:sp>
    </p:spTree>
    <p:extLst>
      <p:ext uri="{BB962C8B-B14F-4D97-AF65-F5344CB8AC3E}">
        <p14:creationId xmlns:p14="http://schemas.microsoft.com/office/powerpoint/2010/main" val="4155354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8EBAB-ADBA-788A-B63C-DA8085F1B3F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DB543FE-3572-CA05-31D3-E167F7C9FE08}"/>
              </a:ext>
            </a:extLst>
          </p:cNvPr>
          <p:cNvSpPr>
            <a:spLocks noGrp="1"/>
          </p:cNvSpPr>
          <p:nvPr>
            <p:ph type="dt" sz="half" idx="10"/>
          </p:nvPr>
        </p:nvSpPr>
        <p:spPr/>
        <p:txBody>
          <a:bodyPr/>
          <a:lstStyle/>
          <a:p>
            <a:fld id="{BC3D2B1B-0F61-448B-A493-EDC85F3F7D1F}" type="datetimeFigureOut">
              <a:rPr lang="en-IN" smtClean="0"/>
              <a:t>04-04-2025</a:t>
            </a:fld>
            <a:endParaRPr lang="en-IN"/>
          </a:p>
        </p:txBody>
      </p:sp>
      <p:sp>
        <p:nvSpPr>
          <p:cNvPr id="4" name="Footer Placeholder 3">
            <a:extLst>
              <a:ext uri="{FF2B5EF4-FFF2-40B4-BE49-F238E27FC236}">
                <a16:creationId xmlns:a16="http://schemas.microsoft.com/office/drawing/2014/main" id="{95F6A0B2-D468-C83A-7877-F391E465416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4A61FCE-B951-8F7E-F8A6-E3DB3BA83F7E}"/>
              </a:ext>
            </a:extLst>
          </p:cNvPr>
          <p:cNvSpPr>
            <a:spLocks noGrp="1"/>
          </p:cNvSpPr>
          <p:nvPr>
            <p:ph type="sldNum" sz="quarter" idx="12"/>
          </p:nvPr>
        </p:nvSpPr>
        <p:spPr/>
        <p:txBody>
          <a:bodyPr/>
          <a:lstStyle/>
          <a:p>
            <a:fld id="{43911E86-D054-407F-A69A-B3AB251AC21A}" type="slidenum">
              <a:rPr lang="en-IN" smtClean="0"/>
              <a:t>‹#›</a:t>
            </a:fld>
            <a:endParaRPr lang="en-IN"/>
          </a:p>
        </p:txBody>
      </p:sp>
    </p:spTree>
    <p:extLst>
      <p:ext uri="{BB962C8B-B14F-4D97-AF65-F5344CB8AC3E}">
        <p14:creationId xmlns:p14="http://schemas.microsoft.com/office/powerpoint/2010/main" val="2767896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61C5E8-9B64-0AD8-A1D0-D51E2CF6116C}"/>
              </a:ext>
            </a:extLst>
          </p:cNvPr>
          <p:cNvSpPr>
            <a:spLocks noGrp="1"/>
          </p:cNvSpPr>
          <p:nvPr>
            <p:ph type="dt" sz="half" idx="10"/>
          </p:nvPr>
        </p:nvSpPr>
        <p:spPr/>
        <p:txBody>
          <a:bodyPr/>
          <a:lstStyle/>
          <a:p>
            <a:fld id="{BC3D2B1B-0F61-448B-A493-EDC85F3F7D1F}" type="datetimeFigureOut">
              <a:rPr lang="en-IN" smtClean="0"/>
              <a:t>04-04-2025</a:t>
            </a:fld>
            <a:endParaRPr lang="en-IN"/>
          </a:p>
        </p:txBody>
      </p:sp>
      <p:sp>
        <p:nvSpPr>
          <p:cNvPr id="3" name="Footer Placeholder 2">
            <a:extLst>
              <a:ext uri="{FF2B5EF4-FFF2-40B4-BE49-F238E27FC236}">
                <a16:creationId xmlns:a16="http://schemas.microsoft.com/office/drawing/2014/main" id="{DEC8A67A-8741-FA90-694B-EF8CBC555FB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A2D0E44-7E62-2B60-8AA1-296E2CC630BE}"/>
              </a:ext>
            </a:extLst>
          </p:cNvPr>
          <p:cNvSpPr>
            <a:spLocks noGrp="1"/>
          </p:cNvSpPr>
          <p:nvPr>
            <p:ph type="sldNum" sz="quarter" idx="12"/>
          </p:nvPr>
        </p:nvSpPr>
        <p:spPr/>
        <p:txBody>
          <a:bodyPr/>
          <a:lstStyle/>
          <a:p>
            <a:fld id="{43911E86-D054-407F-A69A-B3AB251AC21A}" type="slidenum">
              <a:rPr lang="en-IN" smtClean="0"/>
              <a:t>‹#›</a:t>
            </a:fld>
            <a:endParaRPr lang="en-IN"/>
          </a:p>
        </p:txBody>
      </p:sp>
    </p:spTree>
    <p:extLst>
      <p:ext uri="{BB962C8B-B14F-4D97-AF65-F5344CB8AC3E}">
        <p14:creationId xmlns:p14="http://schemas.microsoft.com/office/powerpoint/2010/main" val="4269699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C94B1-6005-9996-C081-0956603401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FE3FC52-072F-3E2A-C809-07813668D6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785F4AD-5439-872E-24C1-E76E36F1ED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EA87C3-6995-C3D0-3721-046E6E9DA8A3}"/>
              </a:ext>
            </a:extLst>
          </p:cNvPr>
          <p:cNvSpPr>
            <a:spLocks noGrp="1"/>
          </p:cNvSpPr>
          <p:nvPr>
            <p:ph type="dt" sz="half" idx="10"/>
          </p:nvPr>
        </p:nvSpPr>
        <p:spPr/>
        <p:txBody>
          <a:bodyPr/>
          <a:lstStyle/>
          <a:p>
            <a:fld id="{BC3D2B1B-0F61-448B-A493-EDC85F3F7D1F}" type="datetimeFigureOut">
              <a:rPr lang="en-IN" smtClean="0"/>
              <a:t>04-04-2025</a:t>
            </a:fld>
            <a:endParaRPr lang="en-IN"/>
          </a:p>
        </p:txBody>
      </p:sp>
      <p:sp>
        <p:nvSpPr>
          <p:cNvPr id="6" name="Footer Placeholder 5">
            <a:extLst>
              <a:ext uri="{FF2B5EF4-FFF2-40B4-BE49-F238E27FC236}">
                <a16:creationId xmlns:a16="http://schemas.microsoft.com/office/drawing/2014/main" id="{B8F19277-FB38-30DF-67DA-5E4F02EE67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0D0372-5BF7-7CAE-F43F-ADA427D12114}"/>
              </a:ext>
            </a:extLst>
          </p:cNvPr>
          <p:cNvSpPr>
            <a:spLocks noGrp="1"/>
          </p:cNvSpPr>
          <p:nvPr>
            <p:ph type="sldNum" sz="quarter" idx="12"/>
          </p:nvPr>
        </p:nvSpPr>
        <p:spPr/>
        <p:txBody>
          <a:bodyPr/>
          <a:lstStyle/>
          <a:p>
            <a:fld id="{43911E86-D054-407F-A69A-B3AB251AC21A}" type="slidenum">
              <a:rPr lang="en-IN" smtClean="0"/>
              <a:t>‹#›</a:t>
            </a:fld>
            <a:endParaRPr lang="en-IN"/>
          </a:p>
        </p:txBody>
      </p:sp>
    </p:spTree>
    <p:extLst>
      <p:ext uri="{BB962C8B-B14F-4D97-AF65-F5344CB8AC3E}">
        <p14:creationId xmlns:p14="http://schemas.microsoft.com/office/powerpoint/2010/main" val="460604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0853C-892A-A276-CD91-7A57AAB3F9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C4CCB06-E1D1-B703-5F38-5B48B54765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A9248ED-9347-9B8C-F448-A2BE90625F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4502AD-997D-EA1B-0B43-CEEB472D5464}"/>
              </a:ext>
            </a:extLst>
          </p:cNvPr>
          <p:cNvSpPr>
            <a:spLocks noGrp="1"/>
          </p:cNvSpPr>
          <p:nvPr>
            <p:ph type="dt" sz="half" idx="10"/>
          </p:nvPr>
        </p:nvSpPr>
        <p:spPr/>
        <p:txBody>
          <a:bodyPr/>
          <a:lstStyle/>
          <a:p>
            <a:fld id="{BC3D2B1B-0F61-448B-A493-EDC85F3F7D1F}" type="datetimeFigureOut">
              <a:rPr lang="en-IN" smtClean="0"/>
              <a:t>04-04-2025</a:t>
            </a:fld>
            <a:endParaRPr lang="en-IN"/>
          </a:p>
        </p:txBody>
      </p:sp>
      <p:sp>
        <p:nvSpPr>
          <p:cNvPr id="6" name="Footer Placeholder 5">
            <a:extLst>
              <a:ext uri="{FF2B5EF4-FFF2-40B4-BE49-F238E27FC236}">
                <a16:creationId xmlns:a16="http://schemas.microsoft.com/office/drawing/2014/main" id="{B0719DE9-FEBD-C848-92D5-E62E50ABB4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E2E018-E750-894F-6FE6-0A8E99966C5E}"/>
              </a:ext>
            </a:extLst>
          </p:cNvPr>
          <p:cNvSpPr>
            <a:spLocks noGrp="1"/>
          </p:cNvSpPr>
          <p:nvPr>
            <p:ph type="sldNum" sz="quarter" idx="12"/>
          </p:nvPr>
        </p:nvSpPr>
        <p:spPr/>
        <p:txBody>
          <a:bodyPr/>
          <a:lstStyle/>
          <a:p>
            <a:fld id="{43911E86-D054-407F-A69A-B3AB251AC21A}" type="slidenum">
              <a:rPr lang="en-IN" smtClean="0"/>
              <a:t>‹#›</a:t>
            </a:fld>
            <a:endParaRPr lang="en-IN"/>
          </a:p>
        </p:txBody>
      </p:sp>
    </p:spTree>
    <p:extLst>
      <p:ext uri="{BB962C8B-B14F-4D97-AF65-F5344CB8AC3E}">
        <p14:creationId xmlns:p14="http://schemas.microsoft.com/office/powerpoint/2010/main" val="1631433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AC7705-FFCB-46D1-7EDA-32AC7CE9FD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C9CC576-5A13-C861-75FA-2081BB78A7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EF4A88-F5EA-FD68-2C52-651EBD1085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3D2B1B-0F61-448B-A493-EDC85F3F7D1F}" type="datetimeFigureOut">
              <a:rPr lang="en-IN" smtClean="0"/>
              <a:t>04-04-2025</a:t>
            </a:fld>
            <a:endParaRPr lang="en-IN"/>
          </a:p>
        </p:txBody>
      </p:sp>
      <p:sp>
        <p:nvSpPr>
          <p:cNvPr id="5" name="Footer Placeholder 4">
            <a:extLst>
              <a:ext uri="{FF2B5EF4-FFF2-40B4-BE49-F238E27FC236}">
                <a16:creationId xmlns:a16="http://schemas.microsoft.com/office/drawing/2014/main" id="{4559B6DD-B92A-658B-C21C-63FBB30EB5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D5356E3-5E77-6FA6-D778-052AC3E5E8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911E86-D054-407F-A69A-B3AB251AC21A}" type="slidenum">
              <a:rPr lang="en-IN" smtClean="0"/>
              <a:t>‹#›</a:t>
            </a:fld>
            <a:endParaRPr lang="en-IN"/>
          </a:p>
        </p:txBody>
      </p:sp>
    </p:spTree>
    <p:extLst>
      <p:ext uri="{BB962C8B-B14F-4D97-AF65-F5344CB8AC3E}">
        <p14:creationId xmlns:p14="http://schemas.microsoft.com/office/powerpoint/2010/main" val="3572920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digitalocean.com/community/tutorials/java-singleton-design-pattern-best-practices-examples#java-singleton-pattern-implementatio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C18C0-EB6A-66F9-EC5E-A76FAA38B099}"/>
              </a:ext>
            </a:extLst>
          </p:cNvPr>
          <p:cNvSpPr>
            <a:spLocks noGrp="1"/>
          </p:cNvSpPr>
          <p:nvPr>
            <p:ph type="ctrTitle"/>
          </p:nvPr>
        </p:nvSpPr>
        <p:spPr/>
        <p:txBody>
          <a:bodyPr/>
          <a:lstStyle/>
          <a:p>
            <a:r>
              <a:rPr lang="en-US" b="0" i="0" dirty="0">
                <a:solidFill>
                  <a:srgbClr val="444444"/>
                </a:solidFill>
                <a:effectLst/>
                <a:latin typeface="proximanovabold"/>
              </a:rPr>
              <a:t>Creational Design Patterns</a:t>
            </a:r>
            <a:endParaRPr lang="en-IN" dirty="0"/>
          </a:p>
        </p:txBody>
      </p:sp>
      <p:sp>
        <p:nvSpPr>
          <p:cNvPr id="3" name="Subtitle 2">
            <a:extLst>
              <a:ext uri="{FF2B5EF4-FFF2-40B4-BE49-F238E27FC236}">
                <a16:creationId xmlns:a16="http://schemas.microsoft.com/office/drawing/2014/main" id="{EA0992A3-BE87-BBE8-678A-D50DDA78377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530541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951A7-7647-9946-DB88-BDF99DFC4A9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E1500E8-CAF8-B9CD-3FC8-E3557A9C0E71}"/>
              </a:ext>
            </a:extLst>
          </p:cNvPr>
          <p:cNvSpPr>
            <a:spLocks noGrp="1"/>
          </p:cNvSpPr>
          <p:nvPr>
            <p:ph idx="1"/>
          </p:nvPr>
        </p:nvSpPr>
        <p:spPr/>
        <p:txBody>
          <a:bodyPr/>
          <a:lstStyle/>
          <a:p>
            <a:pPr algn="l"/>
            <a:r>
              <a:rPr lang="en-US" b="1" i="0" dirty="0">
                <a:solidFill>
                  <a:srgbClr val="444444"/>
                </a:solidFill>
                <a:effectLst/>
                <a:highlight>
                  <a:srgbClr val="FFFFFF"/>
                </a:highlight>
                <a:latin typeface="PT Sans" panose="020B0503020203020204" pitchFamily="34" charset="0"/>
              </a:rPr>
              <a:t>2.Provide a global access point to that instance</a:t>
            </a:r>
            <a:r>
              <a:rPr lang="en-US" b="0" i="0" dirty="0">
                <a:solidFill>
                  <a:srgbClr val="444444"/>
                </a:solidFill>
                <a:effectLst/>
                <a:highlight>
                  <a:srgbClr val="FFFFFF"/>
                </a:highlight>
                <a:latin typeface="PT Sans" panose="020B0503020203020204" pitchFamily="34" charset="0"/>
              </a:rPr>
              <a:t>. Remember those global variables that you (all right, me) used to store some essential objects? While they’re very handy, they’re also very unsafe since any code can potentially overwrite the contents of those variables and crash the app.</a:t>
            </a:r>
          </a:p>
          <a:p>
            <a:pPr algn="l"/>
            <a:r>
              <a:rPr lang="en-US" b="0" i="0" dirty="0">
                <a:solidFill>
                  <a:srgbClr val="444444"/>
                </a:solidFill>
                <a:effectLst/>
                <a:highlight>
                  <a:srgbClr val="FFFFFF"/>
                </a:highlight>
                <a:latin typeface="PT Sans" panose="020B0503020203020204" pitchFamily="34" charset="0"/>
              </a:rPr>
              <a:t>Just like a global variable, the Singleton pattern lets you access some object from anywhere in the program. However, it also protects that instance from being overwritten by other code.</a:t>
            </a:r>
          </a:p>
          <a:p>
            <a:endParaRPr lang="en-IN" dirty="0"/>
          </a:p>
        </p:txBody>
      </p:sp>
    </p:spTree>
    <p:extLst>
      <p:ext uri="{BB962C8B-B14F-4D97-AF65-F5344CB8AC3E}">
        <p14:creationId xmlns:p14="http://schemas.microsoft.com/office/powerpoint/2010/main" val="3810776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AF566B-388D-1680-8C03-D444FF403C4A}"/>
              </a:ext>
            </a:extLst>
          </p:cNvPr>
          <p:cNvSpPr>
            <a:spLocks noGrp="1"/>
          </p:cNvSpPr>
          <p:nvPr>
            <p:ph idx="1"/>
          </p:nvPr>
        </p:nvSpPr>
        <p:spPr>
          <a:xfrm>
            <a:off x="838200" y="783771"/>
            <a:ext cx="10515600" cy="5393192"/>
          </a:xfrm>
        </p:spPr>
        <p:txBody>
          <a:bodyPr>
            <a:normAutofit lnSpcReduction="10000"/>
          </a:bodyPr>
          <a:lstStyle/>
          <a:p>
            <a:r>
              <a:rPr lang="en-US" dirty="0"/>
              <a:t>Solution</a:t>
            </a:r>
          </a:p>
          <a:p>
            <a:r>
              <a:rPr lang="en-US" dirty="0"/>
              <a:t>All implementations of the Singleton have these two steps in common:</a:t>
            </a:r>
          </a:p>
          <a:p>
            <a:endParaRPr lang="en-US" dirty="0"/>
          </a:p>
          <a:p>
            <a:r>
              <a:rPr lang="en-US" dirty="0"/>
              <a:t>Make the default constructor private, to prevent other objects from using the new operator with the Singleton class.</a:t>
            </a:r>
          </a:p>
          <a:p>
            <a:r>
              <a:rPr lang="en-US" dirty="0"/>
              <a:t>Create a static creation method that acts as a constructor. This method calls the private constructor to create an object and saves it in a static field. All following calls to this method return the cached object.</a:t>
            </a:r>
          </a:p>
          <a:p>
            <a:r>
              <a:rPr lang="en-US" dirty="0"/>
              <a:t>If your code has access to the Singleton class, then it’s able to call the Singleton’s static method. So whenever that method is called, the same object is always returned.</a:t>
            </a:r>
            <a:endParaRPr lang="en-IN" dirty="0"/>
          </a:p>
        </p:txBody>
      </p:sp>
    </p:spTree>
    <p:extLst>
      <p:ext uri="{BB962C8B-B14F-4D97-AF65-F5344CB8AC3E}">
        <p14:creationId xmlns:p14="http://schemas.microsoft.com/office/powerpoint/2010/main" val="793693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D0B57-8473-BBED-A746-75B2DA5EEDE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D358B84-F862-132E-8737-C46169D4F06B}"/>
              </a:ext>
            </a:extLst>
          </p:cNvPr>
          <p:cNvSpPr>
            <a:spLocks noGrp="1"/>
          </p:cNvSpPr>
          <p:nvPr>
            <p:ph idx="1"/>
          </p:nvPr>
        </p:nvSpPr>
        <p:spPr/>
        <p:txBody>
          <a:bodyPr>
            <a:normAutofit lnSpcReduction="10000"/>
          </a:bodyPr>
          <a:lstStyle/>
          <a:p>
            <a:pPr algn="l"/>
            <a:r>
              <a:rPr lang="en-US" b="1" i="0" u="none" strike="noStrike" dirty="0">
                <a:solidFill>
                  <a:srgbClr val="000C2A"/>
                </a:solidFill>
                <a:effectLst/>
                <a:latin typeface="Epilogue"/>
                <a:hlinkClick r:id="rId2"/>
              </a:rPr>
              <a:t>Java Singleton Pattern Implementation</a:t>
            </a:r>
            <a:endParaRPr lang="en-US" b="1" i="0" dirty="0">
              <a:solidFill>
                <a:srgbClr val="4D5B7C"/>
              </a:solidFill>
              <a:effectLst/>
              <a:latin typeface="Epilogue"/>
            </a:endParaRPr>
          </a:p>
          <a:p>
            <a:pPr algn="l"/>
            <a:r>
              <a:rPr lang="en-US" b="0" i="0" dirty="0">
                <a:solidFill>
                  <a:srgbClr val="4D5B7C"/>
                </a:solidFill>
                <a:effectLst/>
                <a:latin typeface="Inter"/>
              </a:rPr>
              <a:t>To implement a singleton pattern, we have different approaches, but all of them have the following common concepts.</a:t>
            </a:r>
          </a:p>
          <a:p>
            <a:pPr algn="l">
              <a:buFont typeface="Arial" panose="020B0604020202020204" pitchFamily="34" charset="0"/>
              <a:buChar char="•"/>
            </a:pPr>
            <a:r>
              <a:rPr lang="en-US" b="0" i="0" dirty="0">
                <a:solidFill>
                  <a:srgbClr val="4D5B7C"/>
                </a:solidFill>
                <a:effectLst/>
                <a:latin typeface="Inter"/>
              </a:rPr>
              <a:t>Private constructor to restrict instantiation of the class from other classes.</a:t>
            </a:r>
          </a:p>
          <a:p>
            <a:pPr algn="l">
              <a:buFont typeface="Arial" panose="020B0604020202020204" pitchFamily="34" charset="0"/>
              <a:buChar char="•"/>
            </a:pPr>
            <a:r>
              <a:rPr lang="en-US" b="0" i="0" dirty="0">
                <a:solidFill>
                  <a:srgbClr val="4D5B7C"/>
                </a:solidFill>
                <a:effectLst/>
                <a:latin typeface="Inter"/>
              </a:rPr>
              <a:t>Private static variable of the same class that is the only instance of the class.</a:t>
            </a:r>
          </a:p>
          <a:p>
            <a:pPr algn="l">
              <a:buFont typeface="Arial" panose="020B0604020202020204" pitchFamily="34" charset="0"/>
              <a:buChar char="•"/>
            </a:pPr>
            <a:r>
              <a:rPr lang="en-US" b="0" i="0" dirty="0">
                <a:solidFill>
                  <a:srgbClr val="4D5B7C"/>
                </a:solidFill>
                <a:effectLst/>
                <a:latin typeface="Inter"/>
              </a:rPr>
              <a:t>Public static method that returns the instance of the class, this is the global access point for the outer world to get the instance of the singleton class.</a:t>
            </a:r>
          </a:p>
          <a:p>
            <a:endParaRPr lang="en-IN" dirty="0"/>
          </a:p>
        </p:txBody>
      </p:sp>
    </p:spTree>
    <p:extLst>
      <p:ext uri="{BB962C8B-B14F-4D97-AF65-F5344CB8AC3E}">
        <p14:creationId xmlns:p14="http://schemas.microsoft.com/office/powerpoint/2010/main" val="259016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7ABF6-7CAE-0313-5548-E30B68E41FAC}"/>
              </a:ext>
            </a:extLst>
          </p:cNvPr>
          <p:cNvSpPr>
            <a:spLocks noGrp="1"/>
          </p:cNvSpPr>
          <p:nvPr>
            <p:ph type="title"/>
          </p:nvPr>
        </p:nvSpPr>
        <p:spPr/>
        <p:txBody>
          <a:bodyPr/>
          <a:lstStyle/>
          <a:p>
            <a:pPr algn="ctr"/>
            <a:r>
              <a:rPr lang="en-US" b="0" i="0" dirty="0">
                <a:solidFill>
                  <a:srgbClr val="000000"/>
                </a:solidFill>
                <a:effectLst/>
                <a:latin typeface="var(--ff-lato)"/>
              </a:rPr>
              <a:t>Implementation</a:t>
            </a:r>
            <a:br>
              <a:rPr lang="en-US" b="0" i="0" dirty="0">
                <a:solidFill>
                  <a:srgbClr val="000000"/>
                </a:solidFill>
                <a:effectLst/>
                <a:latin typeface="var(--ff-lato)"/>
              </a:rPr>
            </a:br>
            <a:endParaRPr lang="en-IN" dirty="0"/>
          </a:p>
        </p:txBody>
      </p:sp>
      <p:sp>
        <p:nvSpPr>
          <p:cNvPr id="3" name="Content Placeholder 2">
            <a:extLst>
              <a:ext uri="{FF2B5EF4-FFF2-40B4-BE49-F238E27FC236}">
                <a16:creationId xmlns:a16="http://schemas.microsoft.com/office/drawing/2014/main" id="{D433B041-D1DA-0B5B-6620-4FF58CB4722D}"/>
              </a:ext>
            </a:extLst>
          </p:cNvPr>
          <p:cNvSpPr>
            <a:spLocks noGrp="1"/>
          </p:cNvSpPr>
          <p:nvPr>
            <p:ph idx="1"/>
          </p:nvPr>
        </p:nvSpPr>
        <p:spPr/>
        <p:txBody>
          <a:bodyPr/>
          <a:lstStyle/>
          <a:p>
            <a:pPr algn="l"/>
            <a:r>
              <a:rPr lang="en-US" dirty="0"/>
              <a:t>We're going to create a </a:t>
            </a:r>
            <a:r>
              <a:rPr lang="en-US" dirty="0" err="1"/>
              <a:t>SingleObject</a:t>
            </a:r>
            <a:r>
              <a:rPr lang="en-US" dirty="0"/>
              <a:t> class.</a:t>
            </a:r>
          </a:p>
          <a:p>
            <a:pPr algn="l"/>
            <a:r>
              <a:rPr lang="en-US" dirty="0"/>
              <a:t> </a:t>
            </a:r>
            <a:r>
              <a:rPr lang="en-US" dirty="0" err="1"/>
              <a:t>SingleObject</a:t>
            </a:r>
            <a:r>
              <a:rPr lang="en-US" dirty="0"/>
              <a:t> class have its constructor as private and have a static instance of itself.</a:t>
            </a:r>
          </a:p>
          <a:p>
            <a:pPr algn="l"/>
            <a:r>
              <a:rPr lang="en-US" dirty="0" err="1"/>
              <a:t>SingleObject</a:t>
            </a:r>
            <a:r>
              <a:rPr lang="en-US" dirty="0"/>
              <a:t> class provides a static method to get its static instance to outside world. </a:t>
            </a:r>
          </a:p>
          <a:p>
            <a:pPr algn="l"/>
            <a:r>
              <a:rPr lang="en-US" dirty="0" err="1"/>
              <a:t>SingletonPatternDemo</a:t>
            </a:r>
            <a:r>
              <a:rPr lang="en-US" dirty="0"/>
              <a:t>, our demo class will use </a:t>
            </a:r>
            <a:r>
              <a:rPr lang="en-US" dirty="0" err="1"/>
              <a:t>SingleObject</a:t>
            </a:r>
            <a:r>
              <a:rPr lang="en-US" dirty="0"/>
              <a:t> class to get a </a:t>
            </a:r>
            <a:r>
              <a:rPr lang="en-US" dirty="0" err="1"/>
              <a:t>SingleObject</a:t>
            </a:r>
            <a:r>
              <a:rPr lang="en-US" dirty="0"/>
              <a:t> object.</a:t>
            </a:r>
          </a:p>
          <a:p>
            <a:endParaRPr lang="en-IN" dirty="0"/>
          </a:p>
        </p:txBody>
      </p:sp>
    </p:spTree>
    <p:extLst>
      <p:ext uri="{BB962C8B-B14F-4D97-AF65-F5344CB8AC3E}">
        <p14:creationId xmlns:p14="http://schemas.microsoft.com/office/powerpoint/2010/main" val="2766982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224A352-10CF-B864-1CD1-81E7B42FB8D1}"/>
              </a:ext>
            </a:extLst>
          </p:cNvPr>
          <p:cNvPicPr>
            <a:picLocks noGrp="1" noChangeAspect="1"/>
          </p:cNvPicPr>
          <p:nvPr>
            <p:ph idx="1"/>
          </p:nvPr>
        </p:nvPicPr>
        <p:blipFill>
          <a:blip r:embed="rId2"/>
          <a:stretch>
            <a:fillRect/>
          </a:stretch>
        </p:blipFill>
        <p:spPr>
          <a:xfrm>
            <a:off x="2808515" y="996043"/>
            <a:ext cx="6139542" cy="4915013"/>
          </a:xfrm>
          <a:prstGeom prst="rect">
            <a:avLst/>
          </a:prstGeom>
        </p:spPr>
      </p:pic>
    </p:spTree>
    <p:extLst>
      <p:ext uri="{BB962C8B-B14F-4D97-AF65-F5344CB8AC3E}">
        <p14:creationId xmlns:p14="http://schemas.microsoft.com/office/powerpoint/2010/main" val="2671082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78B66-0609-B13E-867B-552D5C8AAE68}"/>
              </a:ext>
            </a:extLst>
          </p:cNvPr>
          <p:cNvSpPr>
            <a:spLocks noGrp="1"/>
          </p:cNvSpPr>
          <p:nvPr>
            <p:ph type="title"/>
          </p:nvPr>
        </p:nvSpPr>
        <p:spPr/>
        <p:txBody>
          <a:bodyPr>
            <a:normAutofit fontScale="90000"/>
          </a:bodyPr>
          <a:lstStyle/>
          <a:p>
            <a:r>
              <a:rPr lang="en-US" sz="3100" b="0" i="0" dirty="0">
                <a:solidFill>
                  <a:srgbClr val="000000"/>
                </a:solidFill>
                <a:effectLst/>
                <a:latin typeface="var(--ff-lato)"/>
              </a:rPr>
              <a:t>Step 1</a:t>
            </a:r>
            <a:br>
              <a:rPr lang="en-US" sz="3100" b="0" i="0" dirty="0">
                <a:solidFill>
                  <a:srgbClr val="000000"/>
                </a:solidFill>
                <a:effectLst/>
                <a:latin typeface="var(--ff-lato)"/>
              </a:rPr>
            </a:br>
            <a:r>
              <a:rPr lang="en-US" sz="3100" b="0" i="0" dirty="0">
                <a:solidFill>
                  <a:srgbClr val="000000"/>
                </a:solidFill>
                <a:effectLst/>
                <a:latin typeface="Verdana" panose="020B0604030504040204" pitchFamily="34" charset="0"/>
              </a:rPr>
              <a:t>Create a Singleton Class.(</a:t>
            </a:r>
            <a:r>
              <a:rPr lang="en-IN" sz="3100" dirty="0">
                <a:solidFill>
                  <a:srgbClr val="000000"/>
                </a:solidFill>
                <a:latin typeface="Verdana" panose="020B0604030504040204" pitchFamily="34" charset="0"/>
              </a:rPr>
              <a:t>SingleObject.java)</a:t>
            </a:r>
            <a:br>
              <a:rPr lang="en-US" b="0" i="0" dirty="0">
                <a:solidFill>
                  <a:srgbClr val="000000"/>
                </a:solidFill>
                <a:effectLst/>
                <a:latin typeface="Verdana" panose="020B0604030504040204" pitchFamily="34" charset="0"/>
              </a:rPr>
            </a:br>
            <a:endParaRPr lang="en-IN" dirty="0"/>
          </a:p>
        </p:txBody>
      </p:sp>
      <p:pic>
        <p:nvPicPr>
          <p:cNvPr id="5" name="Content Placeholder 4">
            <a:extLst>
              <a:ext uri="{FF2B5EF4-FFF2-40B4-BE49-F238E27FC236}">
                <a16:creationId xmlns:a16="http://schemas.microsoft.com/office/drawing/2014/main" id="{6B874D6D-74A8-F044-07E8-D5BF8F793452}"/>
              </a:ext>
            </a:extLst>
          </p:cNvPr>
          <p:cNvPicPr>
            <a:picLocks noGrp="1" noChangeAspect="1"/>
          </p:cNvPicPr>
          <p:nvPr>
            <p:ph idx="1"/>
          </p:nvPr>
        </p:nvPicPr>
        <p:blipFill>
          <a:blip r:embed="rId2"/>
          <a:stretch>
            <a:fillRect/>
          </a:stretch>
        </p:blipFill>
        <p:spPr>
          <a:xfrm>
            <a:off x="1200150" y="1387475"/>
            <a:ext cx="8271773" cy="4789488"/>
          </a:xfrm>
        </p:spPr>
      </p:pic>
    </p:spTree>
    <p:extLst>
      <p:ext uri="{BB962C8B-B14F-4D97-AF65-F5344CB8AC3E}">
        <p14:creationId xmlns:p14="http://schemas.microsoft.com/office/powerpoint/2010/main" val="1347380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26F0D-EB93-9631-9360-01585F853CE0}"/>
              </a:ext>
            </a:extLst>
          </p:cNvPr>
          <p:cNvSpPr>
            <a:spLocks noGrp="1"/>
          </p:cNvSpPr>
          <p:nvPr>
            <p:ph type="title"/>
          </p:nvPr>
        </p:nvSpPr>
        <p:spPr/>
        <p:txBody>
          <a:bodyPr>
            <a:noAutofit/>
          </a:bodyPr>
          <a:lstStyle/>
          <a:p>
            <a:pPr algn="l"/>
            <a:r>
              <a:rPr lang="en-US" sz="2800" b="0" i="0" dirty="0">
                <a:solidFill>
                  <a:srgbClr val="000000"/>
                </a:solidFill>
                <a:effectLst/>
                <a:latin typeface="var(--ff-lato)"/>
              </a:rPr>
              <a:t>Step 2</a:t>
            </a:r>
            <a:br>
              <a:rPr lang="en-US" sz="2800" b="0" i="0" dirty="0">
                <a:solidFill>
                  <a:srgbClr val="000000"/>
                </a:solidFill>
                <a:effectLst/>
                <a:latin typeface="var(--ff-lato)"/>
              </a:rPr>
            </a:br>
            <a:r>
              <a:rPr lang="en-US" sz="2800" b="0" i="0" dirty="0">
                <a:solidFill>
                  <a:srgbClr val="000000"/>
                </a:solidFill>
                <a:effectLst/>
                <a:latin typeface="Verdana" panose="020B0604030504040204" pitchFamily="34" charset="0"/>
              </a:rPr>
              <a:t>Get the only object from the singleton class.</a:t>
            </a:r>
            <a:br>
              <a:rPr lang="en-US" sz="2800" b="0" i="0" dirty="0">
                <a:solidFill>
                  <a:srgbClr val="000000"/>
                </a:solidFill>
                <a:effectLst/>
                <a:latin typeface="Verdana" panose="020B0604030504040204" pitchFamily="34" charset="0"/>
              </a:rPr>
            </a:br>
            <a:r>
              <a:rPr lang="en-US" sz="2800" b="0" i="0" dirty="0">
                <a:solidFill>
                  <a:srgbClr val="000000"/>
                </a:solidFill>
                <a:effectLst/>
                <a:latin typeface="Verdana" panose="020B0604030504040204" pitchFamily="34" charset="0"/>
              </a:rPr>
              <a:t>(</a:t>
            </a:r>
            <a:r>
              <a:rPr lang="en-IN" sz="2800" b="0" i="1" dirty="0">
                <a:solidFill>
                  <a:srgbClr val="000000"/>
                </a:solidFill>
                <a:effectLst/>
                <a:latin typeface="Verdana" panose="020B0604030504040204" pitchFamily="34" charset="0"/>
              </a:rPr>
              <a:t>SingletonPatternDemo.java)</a:t>
            </a:r>
            <a:r>
              <a:rPr lang="en-US" sz="2800" b="0" i="0" dirty="0">
                <a:solidFill>
                  <a:srgbClr val="000000"/>
                </a:solidFill>
                <a:effectLst/>
                <a:latin typeface="Verdana" panose="020B0604030504040204" pitchFamily="34" charset="0"/>
              </a:rPr>
              <a:t> )</a:t>
            </a:r>
            <a:endParaRPr lang="en-IN" sz="2800" dirty="0"/>
          </a:p>
        </p:txBody>
      </p:sp>
      <p:pic>
        <p:nvPicPr>
          <p:cNvPr id="5" name="Content Placeholder 4">
            <a:extLst>
              <a:ext uri="{FF2B5EF4-FFF2-40B4-BE49-F238E27FC236}">
                <a16:creationId xmlns:a16="http://schemas.microsoft.com/office/drawing/2014/main" id="{303F459D-AAF3-D3F7-2C38-AE96948F0570}"/>
              </a:ext>
            </a:extLst>
          </p:cNvPr>
          <p:cNvPicPr>
            <a:picLocks noGrp="1" noChangeAspect="1"/>
          </p:cNvPicPr>
          <p:nvPr>
            <p:ph idx="1"/>
          </p:nvPr>
        </p:nvPicPr>
        <p:blipFill>
          <a:blip r:embed="rId2"/>
          <a:stretch>
            <a:fillRect/>
          </a:stretch>
        </p:blipFill>
        <p:spPr>
          <a:xfrm>
            <a:off x="906236" y="1881981"/>
            <a:ext cx="9047389" cy="4238625"/>
          </a:xfrm>
        </p:spPr>
      </p:pic>
    </p:spTree>
    <p:extLst>
      <p:ext uri="{BB962C8B-B14F-4D97-AF65-F5344CB8AC3E}">
        <p14:creationId xmlns:p14="http://schemas.microsoft.com/office/powerpoint/2010/main" val="14073823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AC74A-7EBC-8905-F4E0-AD46F125897C}"/>
              </a:ext>
            </a:extLst>
          </p:cNvPr>
          <p:cNvSpPr>
            <a:spLocks noGrp="1"/>
          </p:cNvSpPr>
          <p:nvPr>
            <p:ph type="title"/>
          </p:nvPr>
        </p:nvSpPr>
        <p:spPr/>
        <p:txBody>
          <a:bodyPr>
            <a:normAutofit fontScale="90000"/>
          </a:bodyPr>
          <a:lstStyle/>
          <a:p>
            <a:r>
              <a:rPr lang="en-US" sz="3100" b="0" i="0" dirty="0">
                <a:solidFill>
                  <a:srgbClr val="000000"/>
                </a:solidFill>
                <a:effectLst/>
                <a:latin typeface="var(--ff-lato)"/>
              </a:rPr>
              <a:t>Step 3</a:t>
            </a:r>
            <a:br>
              <a:rPr lang="en-US" sz="3100" b="0" i="0" dirty="0">
                <a:solidFill>
                  <a:srgbClr val="000000"/>
                </a:solidFill>
                <a:effectLst/>
                <a:latin typeface="var(--ff-lato)"/>
              </a:rPr>
            </a:br>
            <a:r>
              <a:rPr lang="en-US" sz="3100" b="0" i="0" dirty="0">
                <a:solidFill>
                  <a:srgbClr val="000000"/>
                </a:solidFill>
                <a:effectLst/>
                <a:latin typeface="Verdana" panose="020B0604030504040204" pitchFamily="34" charset="0"/>
              </a:rPr>
              <a:t>Verify the output.</a:t>
            </a:r>
            <a:br>
              <a:rPr lang="en-US" b="0" i="0" dirty="0">
                <a:solidFill>
                  <a:srgbClr val="000000"/>
                </a:solidFill>
                <a:effectLst/>
                <a:latin typeface="Verdana" panose="020B0604030504040204" pitchFamily="34" charset="0"/>
              </a:rPr>
            </a:br>
            <a:endParaRPr lang="en-IN" dirty="0"/>
          </a:p>
        </p:txBody>
      </p:sp>
      <p:pic>
        <p:nvPicPr>
          <p:cNvPr id="7" name="Content Placeholder 6">
            <a:extLst>
              <a:ext uri="{FF2B5EF4-FFF2-40B4-BE49-F238E27FC236}">
                <a16:creationId xmlns:a16="http://schemas.microsoft.com/office/drawing/2014/main" id="{FF0E6833-D6A5-E05C-1A96-A2865D76FD74}"/>
              </a:ext>
            </a:extLst>
          </p:cNvPr>
          <p:cNvPicPr>
            <a:picLocks noGrp="1" noChangeAspect="1"/>
          </p:cNvPicPr>
          <p:nvPr>
            <p:ph idx="1"/>
          </p:nvPr>
        </p:nvPicPr>
        <p:blipFill>
          <a:blip r:embed="rId2"/>
          <a:stretch>
            <a:fillRect/>
          </a:stretch>
        </p:blipFill>
        <p:spPr>
          <a:xfrm>
            <a:off x="2286000" y="3715544"/>
            <a:ext cx="7620000" cy="571500"/>
          </a:xfrm>
        </p:spPr>
      </p:pic>
    </p:spTree>
    <p:extLst>
      <p:ext uri="{BB962C8B-B14F-4D97-AF65-F5344CB8AC3E}">
        <p14:creationId xmlns:p14="http://schemas.microsoft.com/office/powerpoint/2010/main" val="4498820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8ECB2-FD9F-21A1-8535-D693228D02B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392F6F5-CBDE-C53F-27B0-D80CDCFADC0E}"/>
              </a:ext>
            </a:extLst>
          </p:cNvPr>
          <p:cNvSpPr>
            <a:spLocks noGrp="1"/>
          </p:cNvSpPr>
          <p:nvPr>
            <p:ph idx="1"/>
          </p:nvPr>
        </p:nvSpPr>
        <p:spPr/>
        <p:txBody>
          <a:bodyPr/>
          <a:lstStyle/>
          <a:p>
            <a:r>
              <a:rPr lang="en-IN" b="1" i="0" dirty="0">
                <a:solidFill>
                  <a:srgbClr val="444444"/>
                </a:solidFill>
                <a:effectLst/>
                <a:highlight>
                  <a:srgbClr val="FFFFFF"/>
                </a:highlight>
                <a:latin typeface="PT Sans" panose="020B0503020203020204" pitchFamily="34" charset="0"/>
              </a:rPr>
              <a:t> Applicability</a:t>
            </a:r>
          </a:p>
          <a:p>
            <a:r>
              <a:rPr lang="en-US" b="1" i="0" dirty="0">
                <a:solidFill>
                  <a:srgbClr val="444444"/>
                </a:solidFill>
                <a:effectLst/>
                <a:highlight>
                  <a:srgbClr val="FFFFFF"/>
                </a:highlight>
                <a:latin typeface="PT Sans" panose="020B0503020203020204" pitchFamily="34" charset="0"/>
              </a:rPr>
              <a:t>Use the Singleton pattern when a class in your program should have just a single instance available to all clients; for example, a single database object shared by different parts of the program.</a:t>
            </a:r>
          </a:p>
          <a:p>
            <a:r>
              <a:rPr lang="en-US" b="1" i="0" dirty="0">
                <a:solidFill>
                  <a:srgbClr val="444444"/>
                </a:solidFill>
                <a:effectLst/>
                <a:highlight>
                  <a:srgbClr val="FFFFFF"/>
                </a:highlight>
                <a:latin typeface="PT Sans" panose="020B0503020203020204" pitchFamily="34" charset="0"/>
              </a:rPr>
              <a:t> Use the Singleton pattern when you need stricter control over global variables.</a:t>
            </a:r>
            <a:endParaRPr lang="en-IN" dirty="0"/>
          </a:p>
        </p:txBody>
      </p:sp>
    </p:spTree>
    <p:extLst>
      <p:ext uri="{BB962C8B-B14F-4D97-AF65-F5344CB8AC3E}">
        <p14:creationId xmlns:p14="http://schemas.microsoft.com/office/powerpoint/2010/main" val="1688878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2EA6D-632F-0BE0-FC43-7D5E178888A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CFFC138-D3EC-354D-E7DB-41B75DCB9DD7}"/>
              </a:ext>
            </a:extLst>
          </p:cNvPr>
          <p:cNvSpPr>
            <a:spLocks noGrp="1"/>
          </p:cNvSpPr>
          <p:nvPr>
            <p:ph idx="1"/>
          </p:nvPr>
        </p:nvSpPr>
        <p:spPr/>
        <p:txBody>
          <a:bodyPr>
            <a:normAutofit fontScale="92500" lnSpcReduction="10000"/>
          </a:bodyPr>
          <a:lstStyle/>
          <a:p>
            <a:pPr algn="l"/>
            <a:r>
              <a:rPr lang="en-US" b="1" i="0" dirty="0">
                <a:solidFill>
                  <a:srgbClr val="444444"/>
                </a:solidFill>
                <a:effectLst/>
                <a:highlight>
                  <a:srgbClr val="FFFFFF"/>
                </a:highlight>
                <a:latin typeface="PT Sans" panose="020B0503020203020204" pitchFamily="34" charset="0"/>
              </a:rPr>
              <a:t>How to Implement</a:t>
            </a:r>
          </a:p>
          <a:p>
            <a:pPr algn="l">
              <a:buFont typeface="+mj-lt"/>
              <a:buAutoNum type="arabicPeriod"/>
            </a:pPr>
            <a:r>
              <a:rPr lang="en-US" b="0" i="0" dirty="0">
                <a:solidFill>
                  <a:srgbClr val="444444"/>
                </a:solidFill>
                <a:effectLst/>
                <a:highlight>
                  <a:srgbClr val="FFFFFF"/>
                </a:highlight>
                <a:latin typeface="PT Sans" panose="020B0503020203020204" pitchFamily="34" charset="0"/>
              </a:rPr>
              <a:t>Add a private static field to the class for storing the singleton instance.</a:t>
            </a:r>
          </a:p>
          <a:p>
            <a:pPr algn="l">
              <a:buFont typeface="+mj-lt"/>
              <a:buAutoNum type="arabicPeriod"/>
            </a:pPr>
            <a:r>
              <a:rPr lang="en-US" b="0" i="0" dirty="0">
                <a:solidFill>
                  <a:srgbClr val="444444"/>
                </a:solidFill>
                <a:effectLst/>
                <a:highlight>
                  <a:srgbClr val="FFFFFF"/>
                </a:highlight>
                <a:latin typeface="PT Sans" panose="020B0503020203020204" pitchFamily="34" charset="0"/>
              </a:rPr>
              <a:t>Declare a public static creation method for getting the singleton instance.</a:t>
            </a:r>
          </a:p>
          <a:p>
            <a:pPr algn="l">
              <a:buFont typeface="+mj-lt"/>
              <a:buAutoNum type="arabicPeriod"/>
            </a:pPr>
            <a:r>
              <a:rPr lang="en-US" b="0" i="0" dirty="0">
                <a:solidFill>
                  <a:srgbClr val="444444"/>
                </a:solidFill>
                <a:effectLst/>
                <a:highlight>
                  <a:srgbClr val="FFFFFF"/>
                </a:highlight>
                <a:latin typeface="PT Sans" panose="020B0503020203020204" pitchFamily="34" charset="0"/>
              </a:rPr>
              <a:t>Implement “lazy initialization” inside the static method. It should create a new object on its first call and put it into the static field. The method should always return that instance on all subsequent calls.</a:t>
            </a:r>
          </a:p>
          <a:p>
            <a:pPr algn="l">
              <a:buFont typeface="+mj-lt"/>
              <a:buAutoNum type="arabicPeriod"/>
            </a:pPr>
            <a:r>
              <a:rPr lang="en-US" b="0" i="0" dirty="0">
                <a:solidFill>
                  <a:srgbClr val="444444"/>
                </a:solidFill>
                <a:effectLst/>
                <a:highlight>
                  <a:srgbClr val="FFFFFF"/>
                </a:highlight>
                <a:latin typeface="PT Sans" panose="020B0503020203020204" pitchFamily="34" charset="0"/>
              </a:rPr>
              <a:t>Make the constructor of the class private. The static method of the class will still be able to call the constructor, but not the other objects.</a:t>
            </a:r>
          </a:p>
          <a:p>
            <a:pPr algn="l">
              <a:buFont typeface="+mj-lt"/>
              <a:buAutoNum type="arabicPeriod"/>
            </a:pPr>
            <a:r>
              <a:rPr lang="en-US" b="0" i="0" dirty="0">
                <a:solidFill>
                  <a:srgbClr val="444444"/>
                </a:solidFill>
                <a:effectLst/>
                <a:highlight>
                  <a:srgbClr val="FFFFFF"/>
                </a:highlight>
                <a:latin typeface="PT Sans" panose="020B0503020203020204" pitchFamily="34" charset="0"/>
              </a:rPr>
              <a:t>Go over the client code and replace all direct calls to the singleton’s constructor with calls to its static creation method.</a:t>
            </a:r>
          </a:p>
          <a:p>
            <a:endParaRPr lang="en-IN" dirty="0"/>
          </a:p>
        </p:txBody>
      </p:sp>
    </p:spTree>
    <p:extLst>
      <p:ext uri="{BB962C8B-B14F-4D97-AF65-F5344CB8AC3E}">
        <p14:creationId xmlns:p14="http://schemas.microsoft.com/office/powerpoint/2010/main" val="1283284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4792D-32E9-73FE-1924-03FB071A524B}"/>
              </a:ext>
            </a:extLst>
          </p:cNvPr>
          <p:cNvSpPr>
            <a:spLocks noGrp="1"/>
          </p:cNvSpPr>
          <p:nvPr>
            <p:ph type="title"/>
          </p:nvPr>
        </p:nvSpPr>
        <p:spPr/>
        <p:txBody>
          <a:bodyPr/>
          <a:lstStyle/>
          <a:p>
            <a:r>
              <a:rPr lang="en-US" dirty="0">
                <a:solidFill>
                  <a:srgbClr val="444444"/>
                </a:solidFill>
                <a:latin typeface="proximanovabold"/>
              </a:rPr>
              <a:t>            </a:t>
            </a:r>
            <a:r>
              <a:rPr lang="en-US" b="0" i="0" dirty="0">
                <a:solidFill>
                  <a:srgbClr val="444444"/>
                </a:solidFill>
                <a:effectLst/>
                <a:latin typeface="proximanovabold"/>
              </a:rPr>
              <a:t>Creational Design Patterns</a:t>
            </a:r>
            <a:br>
              <a:rPr lang="en-US" b="0" i="0" dirty="0">
                <a:solidFill>
                  <a:srgbClr val="444444"/>
                </a:solidFill>
                <a:effectLst/>
                <a:latin typeface="proximanovabold"/>
              </a:rPr>
            </a:br>
            <a:endParaRPr lang="en-IN" dirty="0"/>
          </a:p>
        </p:txBody>
      </p:sp>
      <p:sp>
        <p:nvSpPr>
          <p:cNvPr id="3" name="Content Placeholder 2">
            <a:extLst>
              <a:ext uri="{FF2B5EF4-FFF2-40B4-BE49-F238E27FC236}">
                <a16:creationId xmlns:a16="http://schemas.microsoft.com/office/drawing/2014/main" id="{5983A722-004D-6005-D451-309D6D3347F6}"/>
              </a:ext>
            </a:extLst>
          </p:cNvPr>
          <p:cNvSpPr>
            <a:spLocks noGrp="1"/>
          </p:cNvSpPr>
          <p:nvPr>
            <p:ph idx="1"/>
          </p:nvPr>
        </p:nvSpPr>
        <p:spPr/>
        <p:txBody>
          <a:bodyPr>
            <a:normAutofit fontScale="92500" lnSpcReduction="20000"/>
          </a:bodyPr>
          <a:lstStyle/>
          <a:p>
            <a:pPr algn="l"/>
            <a:r>
              <a:rPr lang="en-US" b="0" i="0" dirty="0">
                <a:solidFill>
                  <a:srgbClr val="444444"/>
                </a:solidFill>
                <a:effectLst/>
                <a:latin typeface="proximanova"/>
              </a:rPr>
              <a:t>A creational design pattern deals with object creation and initialization, providing guidance about which objects are created for a given situation. These design patterns are used to increase flexibility and to reuse existing code.</a:t>
            </a:r>
          </a:p>
          <a:p>
            <a:pPr algn="l">
              <a:buFont typeface="Arial" panose="020B0604020202020204" pitchFamily="34" charset="0"/>
              <a:buChar char="•"/>
            </a:pPr>
            <a:r>
              <a:rPr lang="en-US" b="1" i="0" dirty="0">
                <a:solidFill>
                  <a:srgbClr val="444444"/>
                </a:solidFill>
                <a:effectLst/>
                <a:highlight>
                  <a:srgbClr val="FFFF00"/>
                </a:highlight>
                <a:latin typeface="proximanova"/>
              </a:rPr>
              <a:t>Factory Method</a:t>
            </a:r>
            <a:r>
              <a:rPr lang="en-US" b="0" i="0" dirty="0">
                <a:solidFill>
                  <a:srgbClr val="444444"/>
                </a:solidFill>
                <a:effectLst/>
                <a:latin typeface="proximanova"/>
              </a:rPr>
              <a:t>: Creates objects with a common interface and lets a class defer instantiation to subclasses.</a:t>
            </a:r>
          </a:p>
          <a:p>
            <a:pPr algn="l">
              <a:buFont typeface="Arial" panose="020B0604020202020204" pitchFamily="34" charset="0"/>
              <a:buChar char="•"/>
            </a:pPr>
            <a:r>
              <a:rPr lang="en-US" b="1" i="0" dirty="0">
                <a:solidFill>
                  <a:srgbClr val="444444"/>
                </a:solidFill>
                <a:effectLst/>
                <a:latin typeface="proximanova"/>
              </a:rPr>
              <a:t>Abstract Factory</a:t>
            </a:r>
            <a:r>
              <a:rPr lang="en-US" b="0" i="0" dirty="0">
                <a:solidFill>
                  <a:srgbClr val="444444"/>
                </a:solidFill>
                <a:effectLst/>
                <a:latin typeface="proximanova"/>
              </a:rPr>
              <a:t>: Creates a family of related objects.</a:t>
            </a:r>
          </a:p>
          <a:p>
            <a:pPr algn="l">
              <a:buFont typeface="Arial" panose="020B0604020202020204" pitchFamily="34" charset="0"/>
              <a:buChar char="•"/>
            </a:pPr>
            <a:r>
              <a:rPr lang="en-US" b="1" i="0" dirty="0">
                <a:solidFill>
                  <a:srgbClr val="444444"/>
                </a:solidFill>
                <a:effectLst/>
                <a:latin typeface="proximanova"/>
              </a:rPr>
              <a:t>Builder</a:t>
            </a:r>
            <a:r>
              <a:rPr lang="en-US" b="0" i="0" dirty="0">
                <a:solidFill>
                  <a:srgbClr val="444444"/>
                </a:solidFill>
                <a:effectLst/>
                <a:latin typeface="proximanova"/>
              </a:rPr>
              <a:t>: A step-by-step pattern for creating complex objects, separating construction and representation.</a:t>
            </a:r>
          </a:p>
          <a:p>
            <a:pPr algn="l">
              <a:buFont typeface="Arial" panose="020B0604020202020204" pitchFamily="34" charset="0"/>
              <a:buChar char="•"/>
            </a:pPr>
            <a:r>
              <a:rPr lang="en-US" b="1" i="0" dirty="0">
                <a:solidFill>
                  <a:srgbClr val="444444"/>
                </a:solidFill>
                <a:effectLst/>
                <a:latin typeface="proximanova"/>
              </a:rPr>
              <a:t>Prototype</a:t>
            </a:r>
            <a:r>
              <a:rPr lang="en-US" b="0" i="0" dirty="0">
                <a:solidFill>
                  <a:srgbClr val="444444"/>
                </a:solidFill>
                <a:effectLst/>
                <a:latin typeface="proximanova"/>
              </a:rPr>
              <a:t>: Supports the copying of existing objects without code becoming dependent on classes.</a:t>
            </a:r>
          </a:p>
          <a:p>
            <a:pPr algn="l">
              <a:buFont typeface="Arial" panose="020B0604020202020204" pitchFamily="34" charset="0"/>
              <a:buChar char="•"/>
            </a:pPr>
            <a:r>
              <a:rPr lang="en-US" b="1" i="0" dirty="0">
                <a:solidFill>
                  <a:srgbClr val="444444"/>
                </a:solidFill>
                <a:effectLst/>
                <a:highlight>
                  <a:srgbClr val="FFFF00"/>
                </a:highlight>
                <a:latin typeface="proximanova"/>
              </a:rPr>
              <a:t>Singleton</a:t>
            </a:r>
            <a:r>
              <a:rPr lang="en-US" b="0" i="0" dirty="0">
                <a:solidFill>
                  <a:srgbClr val="444444"/>
                </a:solidFill>
                <a:effectLst/>
                <a:latin typeface="proximanova"/>
              </a:rPr>
              <a:t>: Restricts object creation for a class to only one instance.</a:t>
            </a:r>
          </a:p>
          <a:p>
            <a:endParaRPr lang="en-IN" dirty="0"/>
          </a:p>
        </p:txBody>
      </p:sp>
    </p:spTree>
    <p:extLst>
      <p:ext uri="{BB962C8B-B14F-4D97-AF65-F5344CB8AC3E}">
        <p14:creationId xmlns:p14="http://schemas.microsoft.com/office/powerpoint/2010/main" val="42943690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2740BF1-C59F-D9E7-1A27-0825D21CF6EB}"/>
              </a:ext>
            </a:extLst>
          </p:cNvPr>
          <p:cNvPicPr>
            <a:picLocks noGrp="1" noChangeAspect="1"/>
          </p:cNvPicPr>
          <p:nvPr>
            <p:ph idx="1"/>
          </p:nvPr>
        </p:nvPicPr>
        <p:blipFill>
          <a:blip r:embed="rId2"/>
          <a:stretch>
            <a:fillRect/>
          </a:stretch>
        </p:blipFill>
        <p:spPr>
          <a:xfrm>
            <a:off x="1094014" y="669471"/>
            <a:ext cx="9527722" cy="5507492"/>
          </a:xfrm>
        </p:spPr>
      </p:pic>
    </p:spTree>
    <p:extLst>
      <p:ext uri="{BB962C8B-B14F-4D97-AF65-F5344CB8AC3E}">
        <p14:creationId xmlns:p14="http://schemas.microsoft.com/office/powerpoint/2010/main" val="37078718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0FC60-898D-7543-3E71-498AA948A51F}"/>
              </a:ext>
            </a:extLst>
          </p:cNvPr>
          <p:cNvSpPr>
            <a:spLocks noGrp="1"/>
          </p:cNvSpPr>
          <p:nvPr>
            <p:ph type="title"/>
          </p:nvPr>
        </p:nvSpPr>
        <p:spPr/>
        <p:txBody>
          <a:bodyPr/>
          <a:lstStyle/>
          <a:p>
            <a:pPr algn="ctr"/>
            <a:r>
              <a:rPr lang="en-US" sz="4400" b="1" dirty="0"/>
              <a:t>Factory Design Pattern</a:t>
            </a:r>
            <a:endParaRPr lang="en-IN" dirty="0"/>
          </a:p>
        </p:txBody>
      </p:sp>
      <p:sp>
        <p:nvSpPr>
          <p:cNvPr id="3" name="Content Placeholder 2">
            <a:extLst>
              <a:ext uri="{FF2B5EF4-FFF2-40B4-BE49-F238E27FC236}">
                <a16:creationId xmlns:a16="http://schemas.microsoft.com/office/drawing/2014/main" id="{1396787E-E099-22CF-ACC4-EDDED4D34754}"/>
              </a:ext>
            </a:extLst>
          </p:cNvPr>
          <p:cNvSpPr>
            <a:spLocks noGrp="1"/>
          </p:cNvSpPr>
          <p:nvPr>
            <p:ph idx="1"/>
          </p:nvPr>
        </p:nvSpPr>
        <p:spPr/>
        <p:txBody>
          <a:bodyPr/>
          <a:lstStyle/>
          <a:p>
            <a:r>
              <a:rPr lang="en-US" dirty="0"/>
              <a:t>The Factory Design Pattern is a creational design pattern that provides a way to create objects without specifying the exact class of object that will be created. </a:t>
            </a:r>
          </a:p>
          <a:p>
            <a:r>
              <a:rPr lang="en-US" dirty="0"/>
              <a:t>Instead of directly instantiating classes using the new keyword, you delegate the responsibility of creating instances to factory methods.</a:t>
            </a:r>
            <a:endParaRPr lang="en-IN" dirty="0"/>
          </a:p>
        </p:txBody>
      </p:sp>
    </p:spTree>
    <p:extLst>
      <p:ext uri="{BB962C8B-B14F-4D97-AF65-F5344CB8AC3E}">
        <p14:creationId xmlns:p14="http://schemas.microsoft.com/office/powerpoint/2010/main" val="26480037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4922BF-42D5-5BEB-8929-0DCC7B55C1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205150-0266-A6C1-BF4D-D5B4ED629AD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C4C3335-16A8-21A0-2502-A4485D15E40F}"/>
              </a:ext>
            </a:extLst>
          </p:cNvPr>
          <p:cNvSpPr>
            <a:spLocks noGrp="1"/>
          </p:cNvSpPr>
          <p:nvPr>
            <p:ph idx="1"/>
          </p:nvPr>
        </p:nvSpPr>
        <p:spPr/>
        <p:txBody>
          <a:bodyPr/>
          <a:lstStyle/>
          <a:p>
            <a:r>
              <a:rPr lang="en-US" dirty="0"/>
              <a:t> (Why Factory Pattern?)</a:t>
            </a:r>
          </a:p>
          <a:p>
            <a:r>
              <a:rPr lang="en-US" dirty="0"/>
              <a:t>Imagine you’re developing a furniture information system (like the one you're designing) where users can view various furniture items (e.g., Chair, Table, Sofa). If you instantiate objects directly, adding new furniture types would require modifying existing code.</a:t>
            </a:r>
          </a:p>
          <a:p>
            <a:endParaRPr lang="en-US" dirty="0"/>
          </a:p>
          <a:p>
            <a:r>
              <a:rPr lang="en-US" dirty="0"/>
              <a:t>Instead, using a Factory Pattern, you define a general interface for creating furniture and let the subclasses specify their type. This makes the system easily extendable.</a:t>
            </a:r>
            <a:endParaRPr lang="en-IN" dirty="0"/>
          </a:p>
        </p:txBody>
      </p:sp>
    </p:spTree>
    <p:extLst>
      <p:ext uri="{BB962C8B-B14F-4D97-AF65-F5344CB8AC3E}">
        <p14:creationId xmlns:p14="http://schemas.microsoft.com/office/powerpoint/2010/main" val="3536025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A035B-81E6-2BA6-6831-56F810CB5256}"/>
              </a:ext>
            </a:extLst>
          </p:cNvPr>
          <p:cNvSpPr>
            <a:spLocks noGrp="1"/>
          </p:cNvSpPr>
          <p:nvPr>
            <p:ph type="title"/>
          </p:nvPr>
        </p:nvSpPr>
        <p:spPr/>
        <p:txBody>
          <a:bodyPr/>
          <a:lstStyle/>
          <a:p>
            <a:pPr algn="ctr"/>
            <a:r>
              <a:rPr lang="en-US" dirty="0"/>
              <a:t>When to Use</a:t>
            </a:r>
            <a:br>
              <a:rPr lang="en-US" dirty="0"/>
            </a:br>
            <a:endParaRPr lang="en-IN" dirty="0"/>
          </a:p>
        </p:txBody>
      </p:sp>
      <p:sp>
        <p:nvSpPr>
          <p:cNvPr id="3" name="Content Placeholder 2">
            <a:extLst>
              <a:ext uri="{FF2B5EF4-FFF2-40B4-BE49-F238E27FC236}">
                <a16:creationId xmlns:a16="http://schemas.microsoft.com/office/drawing/2014/main" id="{2E4FAB2C-CB4D-EBDB-2C08-6397CE45FA84}"/>
              </a:ext>
            </a:extLst>
          </p:cNvPr>
          <p:cNvSpPr>
            <a:spLocks noGrp="1"/>
          </p:cNvSpPr>
          <p:nvPr>
            <p:ph idx="1"/>
          </p:nvPr>
        </p:nvSpPr>
        <p:spPr/>
        <p:txBody>
          <a:bodyPr/>
          <a:lstStyle/>
          <a:p>
            <a:r>
              <a:rPr lang="en-US" dirty="0"/>
              <a:t>When the exact types and dependencies of objects to be created are not known until runtime.</a:t>
            </a:r>
          </a:p>
          <a:p>
            <a:endParaRPr lang="en-US" dirty="0"/>
          </a:p>
          <a:p>
            <a:r>
              <a:rPr lang="en-US" dirty="0"/>
              <a:t>To encapsulate object creation logic in a central place.</a:t>
            </a:r>
          </a:p>
          <a:p>
            <a:endParaRPr lang="en-US" dirty="0"/>
          </a:p>
          <a:p>
            <a:r>
              <a:rPr lang="en-US" dirty="0"/>
              <a:t>When you want to provide a common interface for creating objects, but want to allow subclasses to alter the type of objects created.</a:t>
            </a:r>
            <a:endParaRPr lang="en-IN" dirty="0"/>
          </a:p>
        </p:txBody>
      </p:sp>
    </p:spTree>
    <p:extLst>
      <p:ext uri="{BB962C8B-B14F-4D97-AF65-F5344CB8AC3E}">
        <p14:creationId xmlns:p14="http://schemas.microsoft.com/office/powerpoint/2010/main" val="25580111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B9A50D-C1E0-E5D8-D67F-D28C153BDF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5CDB56-73BC-FF4D-85E7-BF0D09A8F68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E9E7437-EC21-87FD-7508-E0B754E9805C}"/>
              </a:ext>
            </a:extLst>
          </p:cNvPr>
          <p:cNvSpPr>
            <a:spLocks noGrp="1"/>
          </p:cNvSpPr>
          <p:nvPr>
            <p:ph idx="1"/>
          </p:nvPr>
        </p:nvSpPr>
        <p:spPr/>
        <p:txBody>
          <a:bodyPr/>
          <a:lstStyle/>
          <a:p>
            <a:r>
              <a:rPr lang="en-US" dirty="0"/>
              <a:t>Intent</a:t>
            </a:r>
          </a:p>
          <a:p>
            <a:r>
              <a:rPr lang="en-US" dirty="0"/>
              <a:t>To encapsulate object creation to avoid direct instantiation.</a:t>
            </a:r>
          </a:p>
          <a:p>
            <a:endParaRPr lang="en-US" dirty="0"/>
          </a:p>
          <a:p>
            <a:r>
              <a:rPr lang="en-US" dirty="0"/>
              <a:t>To allow subclasses to decide which class to instantiate.</a:t>
            </a:r>
          </a:p>
          <a:p>
            <a:endParaRPr lang="en-US" dirty="0"/>
          </a:p>
          <a:p>
            <a:r>
              <a:rPr lang="en-US" dirty="0"/>
              <a:t>To promote flexibility and reusability.</a:t>
            </a:r>
            <a:endParaRPr lang="en-IN" dirty="0"/>
          </a:p>
        </p:txBody>
      </p:sp>
    </p:spTree>
    <p:extLst>
      <p:ext uri="{BB962C8B-B14F-4D97-AF65-F5344CB8AC3E}">
        <p14:creationId xmlns:p14="http://schemas.microsoft.com/office/powerpoint/2010/main" val="14873457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ED5C72-94A7-F51A-462D-AB8614BF5A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BF845A-96C5-38B9-605A-09CCF6FD02F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9884B38-7254-8B4D-685C-A64E2BDAD923}"/>
              </a:ext>
            </a:extLst>
          </p:cNvPr>
          <p:cNvSpPr>
            <a:spLocks noGrp="1"/>
          </p:cNvSpPr>
          <p:nvPr>
            <p:ph idx="1"/>
          </p:nvPr>
        </p:nvSpPr>
        <p:spPr/>
        <p:txBody>
          <a:bodyPr/>
          <a:lstStyle/>
          <a:p>
            <a:r>
              <a:rPr lang="en-US" dirty="0"/>
              <a:t>Features</a:t>
            </a:r>
          </a:p>
          <a:p>
            <a:r>
              <a:rPr lang="en-US" dirty="0"/>
              <a:t>Decouples client code from specific classes - The client interacts only with interfaces or abstract classes.</a:t>
            </a:r>
          </a:p>
          <a:p>
            <a:endParaRPr lang="en-US" dirty="0"/>
          </a:p>
          <a:p>
            <a:r>
              <a:rPr lang="en-US" dirty="0"/>
              <a:t>Simplifies object creation logic - Object creation code is in one place (the factory).</a:t>
            </a:r>
          </a:p>
          <a:p>
            <a:endParaRPr lang="en-US" dirty="0"/>
          </a:p>
          <a:p>
            <a:r>
              <a:rPr lang="en-US" dirty="0"/>
              <a:t>Easily extendable - New classes can be added without changing existing code.</a:t>
            </a:r>
            <a:endParaRPr lang="en-IN" dirty="0"/>
          </a:p>
        </p:txBody>
      </p:sp>
    </p:spTree>
    <p:extLst>
      <p:ext uri="{BB962C8B-B14F-4D97-AF65-F5344CB8AC3E}">
        <p14:creationId xmlns:p14="http://schemas.microsoft.com/office/powerpoint/2010/main" val="14775963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510705-A3D9-D4E0-5876-CFBD0F0287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63816C-9A3E-898D-E1F4-D9E0E90CAFA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318F786-3825-6577-8159-26D405218446}"/>
              </a:ext>
            </a:extLst>
          </p:cNvPr>
          <p:cNvSpPr>
            <a:spLocks noGrp="1"/>
          </p:cNvSpPr>
          <p:nvPr>
            <p:ph idx="1"/>
          </p:nvPr>
        </p:nvSpPr>
        <p:spPr/>
        <p:txBody>
          <a:bodyPr>
            <a:normAutofit fontScale="85000" lnSpcReduction="20000"/>
          </a:bodyPr>
          <a:lstStyle/>
          <a:p>
            <a:r>
              <a:rPr lang="en-US" dirty="0"/>
              <a:t>Pros</a:t>
            </a:r>
          </a:p>
          <a:p>
            <a:r>
              <a:rPr lang="en-US" dirty="0"/>
              <a:t>Encourages loose coupling.</a:t>
            </a:r>
          </a:p>
          <a:p>
            <a:endParaRPr lang="en-US" dirty="0"/>
          </a:p>
          <a:p>
            <a:r>
              <a:rPr lang="en-US" dirty="0"/>
              <a:t>Centralizes the object creation process.</a:t>
            </a:r>
          </a:p>
          <a:p>
            <a:endParaRPr lang="en-US" dirty="0"/>
          </a:p>
          <a:p>
            <a:r>
              <a:rPr lang="en-US" dirty="0"/>
              <a:t>Promotes code reusability and flexibility.</a:t>
            </a:r>
          </a:p>
          <a:p>
            <a:endParaRPr lang="en-US" dirty="0"/>
          </a:p>
          <a:p>
            <a:r>
              <a:rPr lang="en-US" dirty="0"/>
              <a:t>Cons</a:t>
            </a:r>
          </a:p>
          <a:p>
            <a:r>
              <a:rPr lang="en-US" dirty="0"/>
              <a:t>Increases complexity due to additional interfaces or classes.</a:t>
            </a:r>
          </a:p>
          <a:p>
            <a:endParaRPr lang="en-US" dirty="0"/>
          </a:p>
          <a:p>
            <a:r>
              <a:rPr lang="en-US"/>
              <a:t>May introduce unnecessary abstraction if not used correctly.</a:t>
            </a:r>
            <a:endParaRPr lang="en-IN"/>
          </a:p>
        </p:txBody>
      </p:sp>
    </p:spTree>
    <p:extLst>
      <p:ext uri="{BB962C8B-B14F-4D97-AF65-F5344CB8AC3E}">
        <p14:creationId xmlns:p14="http://schemas.microsoft.com/office/powerpoint/2010/main" val="33506619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28280-FB80-A494-5CBE-C9EF921FD39E}"/>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AACDACD2-1896-2BBD-0AF6-B459EC0504FB}"/>
              </a:ext>
            </a:extLst>
          </p:cNvPr>
          <p:cNvSpPr>
            <a:spLocks noGrp="1"/>
          </p:cNvSpPr>
          <p:nvPr>
            <p:ph idx="1"/>
          </p:nvPr>
        </p:nvSpPr>
        <p:spPr/>
        <p:txBody>
          <a:bodyPr/>
          <a:lstStyle/>
          <a:p>
            <a:r>
              <a:rPr lang="en-US" dirty="0"/>
              <a:t>Let's say you are creating a notification system that sends alerts via different channels like SMS, Email, and Push Notifications.</a:t>
            </a:r>
            <a:endParaRPr lang="en-IN" dirty="0"/>
          </a:p>
        </p:txBody>
      </p:sp>
    </p:spTree>
    <p:extLst>
      <p:ext uri="{BB962C8B-B14F-4D97-AF65-F5344CB8AC3E}">
        <p14:creationId xmlns:p14="http://schemas.microsoft.com/office/powerpoint/2010/main" val="37097906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173D3B-3BE2-C048-E90B-34D0113F763C}"/>
              </a:ext>
            </a:extLst>
          </p:cNvPr>
          <p:cNvSpPr>
            <a:spLocks noGrp="1"/>
          </p:cNvSpPr>
          <p:nvPr>
            <p:ph idx="1"/>
          </p:nvPr>
        </p:nvSpPr>
        <p:spPr>
          <a:xfrm>
            <a:off x="838200" y="636814"/>
            <a:ext cx="10515600" cy="5540149"/>
          </a:xfrm>
        </p:spPr>
        <p:txBody>
          <a:bodyPr>
            <a:normAutofit fontScale="92500" lnSpcReduction="10000"/>
          </a:bodyPr>
          <a:lstStyle/>
          <a:p>
            <a:r>
              <a:rPr lang="en-IN" dirty="0"/>
              <a:t>// </a:t>
            </a:r>
            <a:r>
              <a:rPr lang="en-IN" dirty="0">
                <a:solidFill>
                  <a:srgbClr val="FF0000"/>
                </a:solidFill>
              </a:rPr>
              <a:t>Step 1: Create a Notification interface</a:t>
            </a:r>
          </a:p>
          <a:p>
            <a:r>
              <a:rPr lang="en-IN" dirty="0"/>
              <a:t>interface Notification {</a:t>
            </a:r>
          </a:p>
          <a:p>
            <a:r>
              <a:rPr lang="en-IN" dirty="0"/>
              <a:t>    void </a:t>
            </a:r>
            <a:r>
              <a:rPr lang="en-IN" dirty="0" err="1"/>
              <a:t>notifyUser</a:t>
            </a:r>
            <a:r>
              <a:rPr lang="en-IN" dirty="0"/>
              <a:t>();</a:t>
            </a:r>
          </a:p>
          <a:p>
            <a:r>
              <a:rPr lang="en-IN" dirty="0"/>
              <a:t>}</a:t>
            </a:r>
          </a:p>
          <a:p>
            <a:endParaRPr lang="en-IN" dirty="0"/>
          </a:p>
          <a:p>
            <a:r>
              <a:rPr lang="en-IN" dirty="0"/>
              <a:t>// </a:t>
            </a:r>
            <a:r>
              <a:rPr lang="en-IN" dirty="0">
                <a:solidFill>
                  <a:srgbClr val="FF0000"/>
                </a:solidFill>
              </a:rPr>
              <a:t>Step 2: Concrete implementations of Notification</a:t>
            </a:r>
          </a:p>
          <a:p>
            <a:r>
              <a:rPr lang="en-IN" dirty="0"/>
              <a:t>class </a:t>
            </a:r>
            <a:r>
              <a:rPr lang="en-IN" dirty="0" err="1"/>
              <a:t>SMSNotification</a:t>
            </a:r>
            <a:r>
              <a:rPr lang="en-IN" dirty="0"/>
              <a:t> implements Notification {</a:t>
            </a:r>
          </a:p>
          <a:p>
            <a:r>
              <a:rPr lang="en-IN" dirty="0"/>
              <a:t>    @Override</a:t>
            </a:r>
          </a:p>
          <a:p>
            <a:r>
              <a:rPr lang="en-IN" dirty="0"/>
              <a:t>    public void </a:t>
            </a:r>
            <a:r>
              <a:rPr lang="en-IN" dirty="0" err="1"/>
              <a:t>notifyUser</a:t>
            </a:r>
            <a:r>
              <a:rPr lang="en-IN" dirty="0"/>
              <a:t>() {</a:t>
            </a:r>
          </a:p>
          <a:p>
            <a:r>
              <a:rPr lang="en-IN" dirty="0"/>
              <a:t>        </a:t>
            </a:r>
            <a:r>
              <a:rPr lang="en-IN" dirty="0" err="1"/>
              <a:t>System.out.println</a:t>
            </a:r>
            <a:r>
              <a:rPr lang="en-IN" dirty="0"/>
              <a:t>("Sending an SMS notification");</a:t>
            </a:r>
          </a:p>
          <a:p>
            <a:r>
              <a:rPr lang="en-IN" dirty="0"/>
              <a:t>    }</a:t>
            </a:r>
          </a:p>
          <a:p>
            <a:r>
              <a:rPr lang="en-IN" dirty="0"/>
              <a:t>}</a:t>
            </a:r>
          </a:p>
          <a:p>
            <a:endParaRPr lang="en-IN" dirty="0"/>
          </a:p>
        </p:txBody>
      </p:sp>
    </p:spTree>
    <p:extLst>
      <p:ext uri="{BB962C8B-B14F-4D97-AF65-F5344CB8AC3E}">
        <p14:creationId xmlns:p14="http://schemas.microsoft.com/office/powerpoint/2010/main" val="19882788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8FA7BD-B498-F4E0-1ED2-D790686B0BDF}"/>
              </a:ext>
            </a:extLst>
          </p:cNvPr>
          <p:cNvSpPr>
            <a:spLocks noGrp="1"/>
          </p:cNvSpPr>
          <p:nvPr>
            <p:ph idx="1"/>
          </p:nvPr>
        </p:nvSpPr>
        <p:spPr>
          <a:xfrm>
            <a:off x="838200" y="710293"/>
            <a:ext cx="10515600" cy="5466670"/>
          </a:xfrm>
        </p:spPr>
        <p:txBody>
          <a:bodyPr>
            <a:normAutofit fontScale="92500" lnSpcReduction="20000"/>
          </a:bodyPr>
          <a:lstStyle/>
          <a:p>
            <a:r>
              <a:rPr lang="en-IN" dirty="0"/>
              <a:t>class </a:t>
            </a:r>
            <a:r>
              <a:rPr lang="en-IN" dirty="0" err="1"/>
              <a:t>EmailNotification</a:t>
            </a:r>
            <a:r>
              <a:rPr lang="en-IN" dirty="0"/>
              <a:t> implements Notification {</a:t>
            </a:r>
          </a:p>
          <a:p>
            <a:r>
              <a:rPr lang="en-IN" dirty="0"/>
              <a:t>    @Override</a:t>
            </a:r>
          </a:p>
          <a:p>
            <a:r>
              <a:rPr lang="en-IN" dirty="0"/>
              <a:t>    public void </a:t>
            </a:r>
            <a:r>
              <a:rPr lang="en-IN" dirty="0" err="1"/>
              <a:t>notifyUser</a:t>
            </a:r>
            <a:r>
              <a:rPr lang="en-IN" dirty="0"/>
              <a:t>() {</a:t>
            </a:r>
          </a:p>
          <a:p>
            <a:r>
              <a:rPr lang="en-IN" dirty="0"/>
              <a:t>        </a:t>
            </a:r>
            <a:r>
              <a:rPr lang="en-IN" dirty="0" err="1"/>
              <a:t>System.out.println</a:t>
            </a:r>
            <a:r>
              <a:rPr lang="en-IN" dirty="0"/>
              <a:t>("Sending an Email notification");</a:t>
            </a:r>
          </a:p>
          <a:p>
            <a:r>
              <a:rPr lang="en-IN" dirty="0"/>
              <a:t>    }</a:t>
            </a:r>
          </a:p>
          <a:p>
            <a:r>
              <a:rPr lang="en-IN" dirty="0"/>
              <a:t>}</a:t>
            </a:r>
          </a:p>
          <a:p>
            <a:endParaRPr lang="en-IN" dirty="0"/>
          </a:p>
          <a:p>
            <a:r>
              <a:rPr lang="en-IN" dirty="0"/>
              <a:t>class </a:t>
            </a:r>
            <a:r>
              <a:rPr lang="en-IN" dirty="0" err="1"/>
              <a:t>PushNotification</a:t>
            </a:r>
            <a:r>
              <a:rPr lang="en-IN" dirty="0"/>
              <a:t> implements Notification {</a:t>
            </a:r>
          </a:p>
          <a:p>
            <a:r>
              <a:rPr lang="en-IN" dirty="0"/>
              <a:t>    @Override</a:t>
            </a:r>
          </a:p>
          <a:p>
            <a:r>
              <a:rPr lang="en-IN" dirty="0"/>
              <a:t>    public void </a:t>
            </a:r>
            <a:r>
              <a:rPr lang="en-IN" dirty="0" err="1"/>
              <a:t>notifyUser</a:t>
            </a:r>
            <a:r>
              <a:rPr lang="en-IN" dirty="0"/>
              <a:t>() {</a:t>
            </a:r>
          </a:p>
          <a:p>
            <a:r>
              <a:rPr lang="en-IN" dirty="0"/>
              <a:t>        </a:t>
            </a:r>
            <a:r>
              <a:rPr lang="en-IN" dirty="0" err="1"/>
              <a:t>System.out.println</a:t>
            </a:r>
            <a:r>
              <a:rPr lang="en-IN" dirty="0"/>
              <a:t>("Sending a Push notification");</a:t>
            </a:r>
          </a:p>
          <a:p>
            <a:r>
              <a:rPr lang="en-IN" dirty="0"/>
              <a:t>    }</a:t>
            </a:r>
          </a:p>
          <a:p>
            <a:r>
              <a:rPr lang="en-IN" dirty="0"/>
              <a:t>}</a:t>
            </a:r>
          </a:p>
        </p:txBody>
      </p:sp>
    </p:spTree>
    <p:extLst>
      <p:ext uri="{BB962C8B-B14F-4D97-AF65-F5344CB8AC3E}">
        <p14:creationId xmlns:p14="http://schemas.microsoft.com/office/powerpoint/2010/main" val="1513759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A0900-A9C3-75CB-21F1-17ED39993717}"/>
              </a:ext>
            </a:extLst>
          </p:cNvPr>
          <p:cNvSpPr>
            <a:spLocks noGrp="1"/>
          </p:cNvSpPr>
          <p:nvPr>
            <p:ph type="title"/>
          </p:nvPr>
        </p:nvSpPr>
        <p:spPr>
          <a:xfrm>
            <a:off x="838200" y="-222704"/>
            <a:ext cx="10515600" cy="1773918"/>
          </a:xfrm>
        </p:spPr>
        <p:txBody>
          <a:bodyPr/>
          <a:lstStyle/>
          <a:p>
            <a:pPr algn="ctr"/>
            <a:r>
              <a:rPr lang="en-US" dirty="0"/>
              <a:t>Singleton Design Pattern</a:t>
            </a:r>
            <a:br>
              <a:rPr lang="en-US" dirty="0"/>
            </a:br>
            <a:endParaRPr lang="en-IN" dirty="0"/>
          </a:p>
        </p:txBody>
      </p:sp>
      <p:sp>
        <p:nvSpPr>
          <p:cNvPr id="3" name="Content Placeholder 2">
            <a:extLst>
              <a:ext uri="{FF2B5EF4-FFF2-40B4-BE49-F238E27FC236}">
                <a16:creationId xmlns:a16="http://schemas.microsoft.com/office/drawing/2014/main" id="{43C4BDFD-635B-FF59-37A1-07B0B1416A9F}"/>
              </a:ext>
            </a:extLst>
          </p:cNvPr>
          <p:cNvSpPr>
            <a:spLocks noGrp="1"/>
          </p:cNvSpPr>
          <p:nvPr>
            <p:ph idx="1"/>
          </p:nvPr>
        </p:nvSpPr>
        <p:spPr>
          <a:xfrm>
            <a:off x="838200" y="832757"/>
            <a:ext cx="10515600" cy="5344206"/>
          </a:xfrm>
        </p:spPr>
        <p:txBody>
          <a:bodyPr>
            <a:normAutofit fontScale="77500" lnSpcReduction="20000"/>
          </a:bodyPr>
          <a:lstStyle/>
          <a:p>
            <a:r>
              <a:rPr lang="en-US" b="1" dirty="0"/>
              <a:t>The Singleton Pattern ensures that a class has only one instance and provides a global point of access to it. This is useful when exactly one object is needed to coordinate actions across a system.</a:t>
            </a:r>
          </a:p>
          <a:p>
            <a:endParaRPr lang="en-US" dirty="0"/>
          </a:p>
          <a:p>
            <a:r>
              <a:rPr lang="en-US" dirty="0"/>
              <a:t>Intent</a:t>
            </a:r>
          </a:p>
          <a:p>
            <a:r>
              <a:rPr lang="en-US" dirty="0">
                <a:solidFill>
                  <a:srgbClr val="FF0000"/>
                </a:solidFill>
              </a:rPr>
              <a:t>To restrict the instantiation of a class to a single instance.</a:t>
            </a:r>
          </a:p>
          <a:p>
            <a:r>
              <a:rPr lang="en-US" dirty="0">
                <a:solidFill>
                  <a:srgbClr val="FF0000"/>
                </a:solidFill>
              </a:rPr>
              <a:t>To provide global access to that instance.</a:t>
            </a:r>
          </a:p>
          <a:p>
            <a:endParaRPr lang="en-US" dirty="0"/>
          </a:p>
          <a:p>
            <a:r>
              <a:rPr lang="en-US" dirty="0"/>
              <a:t> (Why Singleton?)</a:t>
            </a:r>
          </a:p>
          <a:p>
            <a:r>
              <a:rPr lang="en-US" dirty="0"/>
              <a:t>Some scenarios where having only one instance is essential include:</a:t>
            </a:r>
          </a:p>
          <a:p>
            <a:endParaRPr lang="en-US" dirty="0"/>
          </a:p>
          <a:p>
            <a:r>
              <a:rPr lang="en-US" dirty="0">
                <a:solidFill>
                  <a:srgbClr val="FF0000"/>
                </a:solidFill>
              </a:rPr>
              <a:t>Logging Service: Only one logger should be responsible for writing logs to avoid conflicts.</a:t>
            </a:r>
          </a:p>
          <a:p>
            <a:r>
              <a:rPr lang="en-US" dirty="0">
                <a:solidFill>
                  <a:srgbClr val="FF0000"/>
                </a:solidFill>
              </a:rPr>
              <a:t>Configuration Settings: A centralized access point ensures consistency.</a:t>
            </a:r>
          </a:p>
          <a:p>
            <a:r>
              <a:rPr lang="en-US" dirty="0">
                <a:solidFill>
                  <a:srgbClr val="FF0000"/>
                </a:solidFill>
              </a:rPr>
              <a:t>Database Connections: Managing a single connection pool for performance optimization.</a:t>
            </a:r>
          </a:p>
          <a:p>
            <a:endParaRPr lang="en-US" dirty="0"/>
          </a:p>
          <a:p>
            <a:endParaRPr lang="en-IN" dirty="0"/>
          </a:p>
        </p:txBody>
      </p:sp>
    </p:spTree>
    <p:extLst>
      <p:ext uri="{BB962C8B-B14F-4D97-AF65-F5344CB8AC3E}">
        <p14:creationId xmlns:p14="http://schemas.microsoft.com/office/powerpoint/2010/main" val="42538396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5CF6FF-943E-0733-C2F2-25DDF9FD2EE5}"/>
              </a:ext>
            </a:extLst>
          </p:cNvPr>
          <p:cNvSpPr>
            <a:spLocks noGrp="1"/>
          </p:cNvSpPr>
          <p:nvPr>
            <p:ph idx="1"/>
          </p:nvPr>
        </p:nvSpPr>
        <p:spPr>
          <a:xfrm>
            <a:off x="838200" y="383721"/>
            <a:ext cx="10515600" cy="5793242"/>
          </a:xfrm>
        </p:spPr>
        <p:txBody>
          <a:bodyPr>
            <a:normAutofit fontScale="92500" lnSpcReduction="10000"/>
          </a:bodyPr>
          <a:lstStyle/>
          <a:p>
            <a:r>
              <a:rPr lang="en-IN" dirty="0"/>
              <a:t>// </a:t>
            </a:r>
            <a:r>
              <a:rPr lang="en-IN" dirty="0">
                <a:solidFill>
                  <a:srgbClr val="FF0000"/>
                </a:solidFill>
              </a:rPr>
              <a:t>Step 3: Create a </a:t>
            </a:r>
            <a:r>
              <a:rPr lang="en-IN" dirty="0" err="1">
                <a:solidFill>
                  <a:srgbClr val="FF0000"/>
                </a:solidFill>
              </a:rPr>
              <a:t>NotificationFactory</a:t>
            </a:r>
            <a:r>
              <a:rPr lang="en-IN" dirty="0">
                <a:solidFill>
                  <a:srgbClr val="FF0000"/>
                </a:solidFill>
              </a:rPr>
              <a:t> class</a:t>
            </a:r>
          </a:p>
          <a:p>
            <a:r>
              <a:rPr lang="en-IN" dirty="0"/>
              <a:t>class </a:t>
            </a:r>
            <a:r>
              <a:rPr lang="en-IN" dirty="0" err="1"/>
              <a:t>NotificationFactory</a:t>
            </a:r>
            <a:r>
              <a:rPr lang="en-IN" dirty="0"/>
              <a:t> {</a:t>
            </a:r>
          </a:p>
          <a:p>
            <a:r>
              <a:rPr lang="en-IN" dirty="0"/>
              <a:t>    public static Notification </a:t>
            </a:r>
            <a:r>
              <a:rPr lang="en-IN" dirty="0" err="1"/>
              <a:t>createNotification</a:t>
            </a:r>
            <a:r>
              <a:rPr lang="en-IN" dirty="0"/>
              <a:t>(String type) {</a:t>
            </a:r>
          </a:p>
          <a:p>
            <a:r>
              <a:rPr lang="en-IN" dirty="0"/>
              <a:t>        if (</a:t>
            </a:r>
            <a:r>
              <a:rPr lang="en-IN" dirty="0" err="1"/>
              <a:t>type.equalsIgnoreCase</a:t>
            </a:r>
            <a:r>
              <a:rPr lang="en-IN" dirty="0"/>
              <a:t>("SMS")) {</a:t>
            </a:r>
          </a:p>
          <a:p>
            <a:r>
              <a:rPr lang="en-IN" dirty="0"/>
              <a:t>            return new </a:t>
            </a:r>
            <a:r>
              <a:rPr lang="en-IN" dirty="0" err="1"/>
              <a:t>SMSNotification</a:t>
            </a:r>
            <a:r>
              <a:rPr lang="en-IN" dirty="0"/>
              <a:t>();</a:t>
            </a:r>
          </a:p>
          <a:p>
            <a:r>
              <a:rPr lang="en-IN" dirty="0"/>
              <a:t>        } else if (</a:t>
            </a:r>
            <a:r>
              <a:rPr lang="en-IN" dirty="0" err="1"/>
              <a:t>type.equalsIgnoreCase</a:t>
            </a:r>
            <a:r>
              <a:rPr lang="en-IN" dirty="0"/>
              <a:t>("EMAIL")) {</a:t>
            </a:r>
          </a:p>
          <a:p>
            <a:r>
              <a:rPr lang="en-IN" dirty="0"/>
              <a:t>            return new </a:t>
            </a:r>
            <a:r>
              <a:rPr lang="en-IN" dirty="0" err="1"/>
              <a:t>EmailNotification</a:t>
            </a:r>
            <a:r>
              <a:rPr lang="en-IN" dirty="0"/>
              <a:t>();</a:t>
            </a:r>
          </a:p>
          <a:p>
            <a:r>
              <a:rPr lang="en-IN" dirty="0"/>
              <a:t>        } else if (</a:t>
            </a:r>
            <a:r>
              <a:rPr lang="en-IN" dirty="0" err="1"/>
              <a:t>type.equalsIgnoreCase</a:t>
            </a:r>
            <a:r>
              <a:rPr lang="en-IN" dirty="0"/>
              <a:t>("PUSH")) {</a:t>
            </a:r>
          </a:p>
          <a:p>
            <a:r>
              <a:rPr lang="en-IN" dirty="0"/>
              <a:t>            return new </a:t>
            </a:r>
            <a:r>
              <a:rPr lang="en-IN" dirty="0" err="1"/>
              <a:t>PushNotification</a:t>
            </a:r>
            <a:r>
              <a:rPr lang="en-IN" dirty="0"/>
              <a:t>();</a:t>
            </a:r>
          </a:p>
          <a:p>
            <a:r>
              <a:rPr lang="en-IN" dirty="0"/>
              <a:t>        }</a:t>
            </a:r>
          </a:p>
          <a:p>
            <a:r>
              <a:rPr lang="en-IN" dirty="0"/>
              <a:t>        return null;</a:t>
            </a:r>
          </a:p>
          <a:p>
            <a:r>
              <a:rPr lang="en-IN" dirty="0"/>
              <a:t>    }</a:t>
            </a:r>
          </a:p>
          <a:p>
            <a:r>
              <a:rPr lang="en-IN" dirty="0"/>
              <a:t>}</a:t>
            </a:r>
          </a:p>
        </p:txBody>
      </p:sp>
    </p:spTree>
    <p:extLst>
      <p:ext uri="{BB962C8B-B14F-4D97-AF65-F5344CB8AC3E}">
        <p14:creationId xmlns:p14="http://schemas.microsoft.com/office/powerpoint/2010/main" val="23811564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D72642-539E-0509-CC6D-EDD9EDCC5D54}"/>
              </a:ext>
            </a:extLst>
          </p:cNvPr>
          <p:cNvSpPr>
            <a:spLocks noGrp="1"/>
          </p:cNvSpPr>
          <p:nvPr>
            <p:ph idx="1"/>
          </p:nvPr>
        </p:nvSpPr>
        <p:spPr>
          <a:xfrm>
            <a:off x="838200" y="1061357"/>
            <a:ext cx="10515600" cy="5115606"/>
          </a:xfrm>
        </p:spPr>
        <p:txBody>
          <a:bodyPr/>
          <a:lstStyle/>
          <a:p>
            <a:r>
              <a:rPr lang="en-IN" dirty="0">
                <a:solidFill>
                  <a:srgbClr val="FF0000"/>
                </a:solidFill>
              </a:rPr>
              <a:t>// Step 4: Client code</a:t>
            </a:r>
          </a:p>
          <a:p>
            <a:r>
              <a:rPr lang="en-IN" dirty="0"/>
              <a:t>public class Main {</a:t>
            </a:r>
          </a:p>
          <a:p>
            <a:r>
              <a:rPr lang="en-IN" dirty="0"/>
              <a:t>    public static void main(String[] </a:t>
            </a:r>
            <a:r>
              <a:rPr lang="en-IN" dirty="0" err="1"/>
              <a:t>args</a:t>
            </a:r>
            <a:r>
              <a:rPr lang="en-IN" dirty="0"/>
              <a:t>) {</a:t>
            </a:r>
          </a:p>
          <a:p>
            <a:r>
              <a:rPr lang="en-IN" dirty="0"/>
              <a:t>        Notification </a:t>
            </a:r>
            <a:r>
              <a:rPr lang="en-IN" dirty="0" err="1"/>
              <a:t>notification</a:t>
            </a:r>
            <a:r>
              <a:rPr lang="en-IN" dirty="0"/>
              <a:t> = </a:t>
            </a:r>
            <a:r>
              <a:rPr lang="en-IN" dirty="0" err="1"/>
              <a:t>NotificationFactory.createNotification</a:t>
            </a:r>
            <a:r>
              <a:rPr lang="en-IN" dirty="0"/>
              <a:t>("SMS");</a:t>
            </a:r>
          </a:p>
          <a:p>
            <a:r>
              <a:rPr lang="en-IN" dirty="0"/>
              <a:t>        </a:t>
            </a:r>
            <a:r>
              <a:rPr lang="en-IN" dirty="0" err="1"/>
              <a:t>notification.notifyUser</a:t>
            </a:r>
            <a:r>
              <a:rPr lang="en-IN" dirty="0"/>
              <a:t>();</a:t>
            </a:r>
          </a:p>
          <a:p>
            <a:r>
              <a:rPr lang="en-IN" dirty="0"/>
              <a:t>    }</a:t>
            </a:r>
          </a:p>
          <a:p>
            <a:r>
              <a:rPr lang="en-IN" dirty="0"/>
              <a:t>}</a:t>
            </a:r>
          </a:p>
          <a:p>
            <a:endParaRPr lang="en-IN" dirty="0"/>
          </a:p>
        </p:txBody>
      </p:sp>
    </p:spTree>
    <p:extLst>
      <p:ext uri="{BB962C8B-B14F-4D97-AF65-F5344CB8AC3E}">
        <p14:creationId xmlns:p14="http://schemas.microsoft.com/office/powerpoint/2010/main" val="29207311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2D339-4A5A-3795-96F6-8B8BF3540483}"/>
              </a:ext>
            </a:extLst>
          </p:cNvPr>
          <p:cNvSpPr>
            <a:spLocks noGrp="1"/>
          </p:cNvSpPr>
          <p:nvPr>
            <p:ph type="title"/>
          </p:nvPr>
        </p:nvSpPr>
        <p:spPr/>
        <p:txBody>
          <a:bodyPr/>
          <a:lstStyle/>
          <a:p>
            <a:pPr algn="ctr"/>
            <a:r>
              <a:rPr lang="en-US" dirty="0"/>
              <a:t>Explanation</a:t>
            </a:r>
            <a:br>
              <a:rPr lang="en-US" dirty="0"/>
            </a:br>
            <a:endParaRPr lang="en-IN" dirty="0"/>
          </a:p>
        </p:txBody>
      </p:sp>
      <p:sp>
        <p:nvSpPr>
          <p:cNvPr id="3" name="Content Placeholder 2">
            <a:extLst>
              <a:ext uri="{FF2B5EF4-FFF2-40B4-BE49-F238E27FC236}">
                <a16:creationId xmlns:a16="http://schemas.microsoft.com/office/drawing/2014/main" id="{53D03F59-7F9E-0BC7-1932-76218B92FD8E}"/>
              </a:ext>
            </a:extLst>
          </p:cNvPr>
          <p:cNvSpPr>
            <a:spLocks noGrp="1"/>
          </p:cNvSpPr>
          <p:nvPr>
            <p:ph idx="1"/>
          </p:nvPr>
        </p:nvSpPr>
        <p:spPr/>
        <p:txBody>
          <a:bodyPr>
            <a:normAutofit/>
          </a:bodyPr>
          <a:lstStyle/>
          <a:p>
            <a:r>
              <a:rPr lang="en-US" dirty="0" err="1"/>
              <a:t>NotificationFactory</a:t>
            </a:r>
            <a:r>
              <a:rPr lang="en-US" dirty="0"/>
              <a:t> is the factory class responsible for creating objects of different types based on the input.</a:t>
            </a:r>
          </a:p>
          <a:p>
            <a:endParaRPr lang="en-US" dirty="0"/>
          </a:p>
          <a:p>
            <a:r>
              <a:rPr lang="en-US" dirty="0"/>
              <a:t>The client (Main class) doesn't need to know the details of object creation. It simply calls </a:t>
            </a:r>
            <a:r>
              <a:rPr lang="en-US" dirty="0" err="1"/>
              <a:t>NotificationFactory.createNotification</a:t>
            </a:r>
            <a:r>
              <a:rPr lang="en-US" dirty="0"/>
              <a:t>().</a:t>
            </a:r>
          </a:p>
          <a:p>
            <a:endParaRPr lang="en-US" dirty="0"/>
          </a:p>
          <a:p>
            <a:r>
              <a:rPr lang="en-US" dirty="0"/>
              <a:t>Open/Closed Principle: You can add new notification types without modifying existing code (just by adding a new class and updating the factory method).</a:t>
            </a:r>
            <a:endParaRPr lang="en-IN" dirty="0"/>
          </a:p>
        </p:txBody>
      </p:sp>
    </p:spTree>
    <p:extLst>
      <p:ext uri="{BB962C8B-B14F-4D97-AF65-F5344CB8AC3E}">
        <p14:creationId xmlns:p14="http://schemas.microsoft.com/office/powerpoint/2010/main" val="11790488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118C-C886-4F10-9D02-38D44BDC9B8B}"/>
              </a:ext>
            </a:extLst>
          </p:cNvPr>
          <p:cNvSpPr>
            <a:spLocks noGrp="1"/>
          </p:cNvSpPr>
          <p:nvPr>
            <p:ph type="title"/>
          </p:nvPr>
        </p:nvSpPr>
        <p:spPr/>
        <p:txBody>
          <a:bodyPr/>
          <a:lstStyle/>
          <a:p>
            <a:pPr algn="ctr"/>
            <a:r>
              <a:rPr lang="en-US" dirty="0"/>
              <a:t>Advantages</a:t>
            </a:r>
            <a:br>
              <a:rPr lang="en-US" dirty="0"/>
            </a:br>
            <a:endParaRPr lang="en-IN" dirty="0"/>
          </a:p>
        </p:txBody>
      </p:sp>
      <p:sp>
        <p:nvSpPr>
          <p:cNvPr id="3" name="Content Placeholder 2">
            <a:extLst>
              <a:ext uri="{FF2B5EF4-FFF2-40B4-BE49-F238E27FC236}">
                <a16:creationId xmlns:a16="http://schemas.microsoft.com/office/drawing/2014/main" id="{427FA3B6-F7FC-34D0-A52F-D539CBE835F5}"/>
              </a:ext>
            </a:extLst>
          </p:cNvPr>
          <p:cNvSpPr>
            <a:spLocks noGrp="1"/>
          </p:cNvSpPr>
          <p:nvPr>
            <p:ph idx="1"/>
          </p:nvPr>
        </p:nvSpPr>
        <p:spPr/>
        <p:txBody>
          <a:bodyPr/>
          <a:lstStyle/>
          <a:p>
            <a:r>
              <a:rPr lang="en-US" dirty="0"/>
              <a:t>Encapsulation: Object creation logic is isolated in a single place.</a:t>
            </a:r>
          </a:p>
          <a:p>
            <a:endParaRPr lang="en-US" dirty="0"/>
          </a:p>
          <a:p>
            <a:r>
              <a:rPr lang="en-US" dirty="0"/>
              <a:t>Loose Coupling: Clients are decoupled from the concrete implementations.</a:t>
            </a:r>
          </a:p>
          <a:p>
            <a:endParaRPr lang="en-US" dirty="0"/>
          </a:p>
          <a:p>
            <a:r>
              <a:rPr lang="en-US" dirty="0"/>
              <a:t>Scalability: New types can be added with minimal code change.</a:t>
            </a:r>
            <a:endParaRPr lang="en-IN" dirty="0"/>
          </a:p>
        </p:txBody>
      </p:sp>
    </p:spTree>
    <p:extLst>
      <p:ext uri="{BB962C8B-B14F-4D97-AF65-F5344CB8AC3E}">
        <p14:creationId xmlns:p14="http://schemas.microsoft.com/office/powerpoint/2010/main" val="14026508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FE384-70CA-5EB0-6CA6-BFB558C7F8AA}"/>
              </a:ext>
            </a:extLst>
          </p:cNvPr>
          <p:cNvSpPr>
            <a:spLocks noGrp="1"/>
          </p:cNvSpPr>
          <p:nvPr>
            <p:ph type="title"/>
          </p:nvPr>
        </p:nvSpPr>
        <p:spPr/>
        <p:txBody>
          <a:bodyPr/>
          <a:lstStyle/>
          <a:p>
            <a:pPr algn="ctr"/>
            <a:r>
              <a:rPr lang="en-US" dirty="0"/>
              <a:t>Disadvantages</a:t>
            </a:r>
            <a:br>
              <a:rPr lang="en-US" dirty="0"/>
            </a:br>
            <a:endParaRPr lang="en-IN" dirty="0"/>
          </a:p>
        </p:txBody>
      </p:sp>
      <p:sp>
        <p:nvSpPr>
          <p:cNvPr id="3" name="Content Placeholder 2">
            <a:extLst>
              <a:ext uri="{FF2B5EF4-FFF2-40B4-BE49-F238E27FC236}">
                <a16:creationId xmlns:a16="http://schemas.microsoft.com/office/drawing/2014/main" id="{4F9874A0-2123-9874-6A2F-CD8C321DA613}"/>
              </a:ext>
            </a:extLst>
          </p:cNvPr>
          <p:cNvSpPr>
            <a:spLocks noGrp="1"/>
          </p:cNvSpPr>
          <p:nvPr>
            <p:ph idx="1"/>
          </p:nvPr>
        </p:nvSpPr>
        <p:spPr/>
        <p:txBody>
          <a:bodyPr/>
          <a:lstStyle/>
          <a:p>
            <a:r>
              <a:rPr lang="en-US" dirty="0"/>
              <a:t>As the number of subclasses grows, the factory method can become complex and difficult to maintain.</a:t>
            </a:r>
          </a:p>
          <a:p>
            <a:endParaRPr lang="en-US" dirty="0"/>
          </a:p>
          <a:p>
            <a:r>
              <a:rPr lang="en-US" dirty="0"/>
              <a:t>Violates Single Responsibility Principle if the factory is responsible for too many types.</a:t>
            </a:r>
            <a:endParaRPr lang="en-IN" dirty="0"/>
          </a:p>
        </p:txBody>
      </p:sp>
    </p:spTree>
    <p:extLst>
      <p:ext uri="{BB962C8B-B14F-4D97-AF65-F5344CB8AC3E}">
        <p14:creationId xmlns:p14="http://schemas.microsoft.com/office/powerpoint/2010/main" val="3159627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3657E-4B31-5C72-13AF-20956135D48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E9AF189-3701-31ED-FACB-830B83850B5D}"/>
              </a:ext>
            </a:extLst>
          </p:cNvPr>
          <p:cNvSpPr>
            <a:spLocks noGrp="1"/>
          </p:cNvSpPr>
          <p:nvPr>
            <p:ph idx="1"/>
          </p:nvPr>
        </p:nvSpPr>
        <p:spPr/>
        <p:txBody>
          <a:bodyPr/>
          <a:lstStyle/>
          <a:p>
            <a:r>
              <a:rPr lang="en-US" dirty="0"/>
              <a:t>Features</a:t>
            </a:r>
          </a:p>
          <a:p>
            <a:r>
              <a:rPr lang="en-US" dirty="0"/>
              <a:t>Private Constructor: Prevents creating objects from outside the class.</a:t>
            </a:r>
          </a:p>
          <a:p>
            <a:endParaRPr lang="en-US" dirty="0"/>
          </a:p>
          <a:p>
            <a:r>
              <a:rPr lang="en-US" dirty="0"/>
              <a:t>Static Instance: Ensures the same instance is returned every time.</a:t>
            </a:r>
          </a:p>
          <a:p>
            <a:endParaRPr lang="en-US" dirty="0"/>
          </a:p>
          <a:p>
            <a:r>
              <a:rPr lang="en-US" dirty="0"/>
              <a:t>Lazy Initialization: The instance is created only when it's needed.</a:t>
            </a:r>
            <a:endParaRPr lang="en-IN" dirty="0"/>
          </a:p>
        </p:txBody>
      </p:sp>
    </p:spTree>
    <p:extLst>
      <p:ext uri="{BB962C8B-B14F-4D97-AF65-F5344CB8AC3E}">
        <p14:creationId xmlns:p14="http://schemas.microsoft.com/office/powerpoint/2010/main" val="1436108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04C8A-BE93-722C-DF62-8AFB2DD01C8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895E13C-E559-EACC-74E0-8524099FED8D}"/>
              </a:ext>
            </a:extLst>
          </p:cNvPr>
          <p:cNvSpPr>
            <a:spLocks noGrp="1"/>
          </p:cNvSpPr>
          <p:nvPr>
            <p:ph idx="1"/>
          </p:nvPr>
        </p:nvSpPr>
        <p:spPr/>
        <p:txBody>
          <a:bodyPr>
            <a:normAutofit fontScale="92500" lnSpcReduction="20000"/>
          </a:bodyPr>
          <a:lstStyle/>
          <a:p>
            <a:r>
              <a:rPr lang="en-US" dirty="0"/>
              <a:t>Pros</a:t>
            </a:r>
          </a:p>
          <a:p>
            <a:r>
              <a:rPr lang="en-US" dirty="0"/>
              <a:t>Controlled access to the sole instance.</a:t>
            </a:r>
          </a:p>
          <a:p>
            <a:r>
              <a:rPr lang="en-US" dirty="0"/>
              <a:t>Reduces memory footprint by preventing multiple instances.</a:t>
            </a:r>
          </a:p>
          <a:p>
            <a:r>
              <a:rPr lang="en-US" dirty="0"/>
              <a:t>Particularly useful for resource management (e.g., logging, database connections).</a:t>
            </a:r>
          </a:p>
          <a:p>
            <a:endParaRPr lang="en-US" dirty="0"/>
          </a:p>
          <a:p>
            <a:r>
              <a:rPr lang="en-US" dirty="0"/>
              <a:t>Cons</a:t>
            </a:r>
          </a:p>
          <a:p>
            <a:r>
              <a:rPr lang="en-US" dirty="0"/>
              <a:t>Can be difficult to unit test due to global access.</a:t>
            </a:r>
          </a:p>
          <a:p>
            <a:r>
              <a:rPr lang="en-US" dirty="0"/>
              <a:t>May introduce performance issues if implemented with poor synchronization in multi-threaded environments.</a:t>
            </a:r>
          </a:p>
          <a:p>
            <a:r>
              <a:rPr lang="en-US" dirty="0"/>
              <a:t>Breaks the Single Responsibility Principle if it handles too much.</a:t>
            </a:r>
          </a:p>
          <a:p>
            <a:endParaRPr lang="en-US" dirty="0"/>
          </a:p>
          <a:p>
            <a:endParaRPr lang="en-IN" dirty="0"/>
          </a:p>
        </p:txBody>
      </p:sp>
    </p:spTree>
    <p:extLst>
      <p:ext uri="{BB962C8B-B14F-4D97-AF65-F5344CB8AC3E}">
        <p14:creationId xmlns:p14="http://schemas.microsoft.com/office/powerpoint/2010/main" val="641404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BA921-3211-B933-6881-958C645F39D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AB2074A-06B9-888C-ADFB-031A3BFCCBA9}"/>
              </a:ext>
            </a:extLst>
          </p:cNvPr>
          <p:cNvSpPr>
            <a:spLocks noGrp="1"/>
          </p:cNvSpPr>
          <p:nvPr>
            <p:ph idx="1"/>
          </p:nvPr>
        </p:nvSpPr>
        <p:spPr/>
        <p:txBody>
          <a:bodyPr/>
          <a:lstStyle/>
          <a:p>
            <a:r>
              <a:rPr lang="en-US" dirty="0"/>
              <a:t> Real-life analogy:</a:t>
            </a:r>
          </a:p>
          <a:p>
            <a:endParaRPr lang="en-US" dirty="0"/>
          </a:p>
          <a:p>
            <a:r>
              <a:rPr lang="en-US" dirty="0"/>
              <a:t>“Imagine a government with only one president at a time. Regardless of who tries to become the president, there can be only one.”</a:t>
            </a:r>
          </a:p>
          <a:p>
            <a:endParaRPr lang="en-US" dirty="0"/>
          </a:p>
          <a:p>
            <a:r>
              <a:rPr lang="en-US" dirty="0"/>
              <a:t>Relate this to Singleton: "In software, we sometimes need a class to have only one instance across the application—just like there's only one president."</a:t>
            </a:r>
            <a:endParaRPr lang="en-IN" dirty="0"/>
          </a:p>
        </p:txBody>
      </p:sp>
    </p:spTree>
    <p:extLst>
      <p:ext uri="{BB962C8B-B14F-4D97-AF65-F5344CB8AC3E}">
        <p14:creationId xmlns:p14="http://schemas.microsoft.com/office/powerpoint/2010/main" val="2473210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203CE-0E09-48C0-EE4F-3F10A5507F1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7B2A7FF-320C-FAF8-65F8-AC2CC0B2D05B}"/>
              </a:ext>
            </a:extLst>
          </p:cNvPr>
          <p:cNvSpPr>
            <a:spLocks noGrp="1"/>
          </p:cNvSpPr>
          <p:nvPr>
            <p:ph idx="1"/>
          </p:nvPr>
        </p:nvSpPr>
        <p:spPr/>
        <p:txBody>
          <a:bodyPr>
            <a:normAutofit/>
          </a:bodyPr>
          <a:lstStyle/>
          <a:p>
            <a:r>
              <a:rPr lang="en-US" dirty="0"/>
              <a:t>Class Diagram:</a:t>
            </a:r>
          </a:p>
          <a:p>
            <a:endParaRPr lang="en-US" dirty="0"/>
          </a:p>
          <a:p>
            <a:endParaRPr lang="en-US" dirty="0"/>
          </a:p>
          <a:p>
            <a:r>
              <a:rPr lang="en-US" dirty="0"/>
              <a:t>Private constructor (to prevent external instantiation).</a:t>
            </a:r>
          </a:p>
          <a:p>
            <a:endParaRPr lang="en-US" dirty="0"/>
          </a:p>
          <a:p>
            <a:r>
              <a:rPr lang="en-US" dirty="0"/>
              <a:t>Static method: </a:t>
            </a:r>
            <a:r>
              <a:rPr lang="en-US" dirty="0" err="1"/>
              <a:t>getInstance</a:t>
            </a:r>
            <a:r>
              <a:rPr lang="en-US" dirty="0"/>
              <a:t>().</a:t>
            </a:r>
          </a:p>
          <a:p>
            <a:endParaRPr lang="en-US" dirty="0"/>
          </a:p>
          <a:p>
            <a:r>
              <a:rPr lang="en-US" dirty="0"/>
              <a:t>Static attribute: instance.</a:t>
            </a:r>
            <a:endParaRPr lang="en-IN" dirty="0"/>
          </a:p>
        </p:txBody>
      </p:sp>
    </p:spTree>
    <p:extLst>
      <p:ext uri="{BB962C8B-B14F-4D97-AF65-F5344CB8AC3E}">
        <p14:creationId xmlns:p14="http://schemas.microsoft.com/office/powerpoint/2010/main" val="3453622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C92AA-EBB3-19D0-0B08-024687F45042}"/>
              </a:ext>
            </a:extLst>
          </p:cNvPr>
          <p:cNvSpPr>
            <a:spLocks noGrp="1"/>
          </p:cNvSpPr>
          <p:nvPr>
            <p:ph type="title"/>
          </p:nvPr>
        </p:nvSpPr>
        <p:spPr/>
        <p:txBody>
          <a:bodyPr/>
          <a:lstStyle/>
          <a:p>
            <a:pPr algn="ctr"/>
            <a:r>
              <a:rPr lang="en-IN" b="1" i="0" dirty="0">
                <a:solidFill>
                  <a:srgbClr val="444444"/>
                </a:solidFill>
                <a:effectLst/>
                <a:highlight>
                  <a:srgbClr val="FFFFFF"/>
                </a:highlight>
                <a:latin typeface="PT Sans" panose="020B0503020203020204" pitchFamily="34" charset="0"/>
              </a:rPr>
              <a:t>Singleton Design Pattern</a:t>
            </a:r>
            <a:br>
              <a:rPr lang="en-IN" b="1" i="0" dirty="0">
                <a:solidFill>
                  <a:srgbClr val="444444"/>
                </a:solidFill>
                <a:effectLst/>
                <a:highlight>
                  <a:srgbClr val="FFFFFF"/>
                </a:highlight>
                <a:latin typeface="PT Sans" panose="020B0503020203020204" pitchFamily="34" charset="0"/>
              </a:rPr>
            </a:br>
            <a:endParaRPr lang="en-IN" dirty="0"/>
          </a:p>
        </p:txBody>
      </p:sp>
      <p:sp>
        <p:nvSpPr>
          <p:cNvPr id="3" name="Content Placeholder 2">
            <a:extLst>
              <a:ext uri="{FF2B5EF4-FFF2-40B4-BE49-F238E27FC236}">
                <a16:creationId xmlns:a16="http://schemas.microsoft.com/office/drawing/2014/main" id="{632EFB16-A827-EB65-D01F-BBDB4D610B76}"/>
              </a:ext>
            </a:extLst>
          </p:cNvPr>
          <p:cNvSpPr>
            <a:spLocks noGrp="1"/>
          </p:cNvSpPr>
          <p:nvPr>
            <p:ph idx="1"/>
          </p:nvPr>
        </p:nvSpPr>
        <p:spPr>
          <a:xfrm>
            <a:off x="838200" y="1219200"/>
            <a:ext cx="10515600" cy="4957763"/>
          </a:xfrm>
        </p:spPr>
        <p:txBody>
          <a:bodyPr/>
          <a:lstStyle/>
          <a:p>
            <a:r>
              <a:rPr lang="en-US" b="1" i="0" dirty="0">
                <a:solidFill>
                  <a:srgbClr val="444444"/>
                </a:solidFill>
                <a:effectLst/>
                <a:highlight>
                  <a:srgbClr val="FFFFFF"/>
                </a:highlight>
                <a:latin typeface="PT Sans" panose="020B0503020203020204" pitchFamily="34" charset="0"/>
              </a:rPr>
              <a:t>Singleton</a:t>
            </a:r>
            <a:r>
              <a:rPr lang="en-US" b="0" i="0" dirty="0">
                <a:solidFill>
                  <a:srgbClr val="444444"/>
                </a:solidFill>
                <a:effectLst/>
                <a:highlight>
                  <a:srgbClr val="FFFFFF"/>
                </a:highlight>
                <a:latin typeface="PT Sans" panose="020B0503020203020204" pitchFamily="34" charset="0"/>
              </a:rPr>
              <a:t> is a creational design pattern that lets you ensure that a class has only one instance, while providing a global access point to this instance.</a:t>
            </a:r>
            <a:r>
              <a:rPr lang="en-US" b="1" i="0" dirty="0">
                <a:solidFill>
                  <a:srgbClr val="444444"/>
                </a:solidFill>
                <a:effectLst/>
                <a:highlight>
                  <a:srgbClr val="FFFFFF"/>
                </a:highlight>
                <a:latin typeface="PT Sans" panose="020B0503020203020204" pitchFamily="34" charset="0"/>
              </a:rPr>
              <a:t> Singleton</a:t>
            </a:r>
            <a:r>
              <a:rPr lang="en-US" b="0" i="0" dirty="0">
                <a:solidFill>
                  <a:srgbClr val="444444"/>
                </a:solidFill>
                <a:effectLst/>
                <a:highlight>
                  <a:srgbClr val="FFFFFF"/>
                </a:highlight>
                <a:latin typeface="PT Sans" panose="020B0503020203020204" pitchFamily="34" charset="0"/>
              </a:rPr>
              <a:t> is a creational design pattern, which ensures that only one object of its kind exists and provides a single point of access to it for any other code.</a:t>
            </a:r>
          </a:p>
          <a:p>
            <a:endParaRPr lang="en-US" dirty="0">
              <a:solidFill>
                <a:srgbClr val="444444"/>
              </a:solidFill>
              <a:highlight>
                <a:srgbClr val="FFFFFF"/>
              </a:highlight>
              <a:latin typeface="PT Sans" panose="020B0503020203020204" pitchFamily="34" charset="0"/>
            </a:endParaRPr>
          </a:p>
          <a:p>
            <a:endParaRPr lang="en-US" b="0" i="0" dirty="0">
              <a:solidFill>
                <a:srgbClr val="444444"/>
              </a:solidFill>
              <a:effectLst/>
              <a:highlight>
                <a:srgbClr val="FFFFFF"/>
              </a:highlight>
              <a:latin typeface="PT Sans" panose="020B0503020203020204" pitchFamily="34" charset="0"/>
            </a:endParaRPr>
          </a:p>
          <a:p>
            <a:endParaRPr lang="en-US" dirty="0">
              <a:solidFill>
                <a:srgbClr val="444444"/>
              </a:solidFill>
              <a:highlight>
                <a:srgbClr val="FFFFFF"/>
              </a:highlight>
              <a:latin typeface="PT Sans" panose="020B0503020203020204" pitchFamily="34" charset="0"/>
            </a:endParaRPr>
          </a:p>
          <a:p>
            <a:endParaRPr lang="en-US" b="0" i="0" dirty="0">
              <a:solidFill>
                <a:srgbClr val="444444"/>
              </a:solidFill>
              <a:effectLst/>
              <a:highlight>
                <a:srgbClr val="FFFFFF"/>
              </a:highlight>
              <a:latin typeface="PT Sans" panose="020B0503020203020204" pitchFamily="34" charset="0"/>
            </a:endParaRPr>
          </a:p>
          <a:p>
            <a:endParaRPr lang="en-IN" dirty="0"/>
          </a:p>
          <a:p>
            <a:endParaRPr lang="en-IN" dirty="0"/>
          </a:p>
          <a:p>
            <a:endParaRPr lang="en-IN" dirty="0"/>
          </a:p>
          <a:p>
            <a:endParaRPr lang="en-IN" dirty="0"/>
          </a:p>
          <a:p>
            <a:endParaRPr lang="en-IN" dirty="0"/>
          </a:p>
          <a:p>
            <a:endParaRPr lang="en-IN" dirty="0"/>
          </a:p>
        </p:txBody>
      </p:sp>
      <p:pic>
        <p:nvPicPr>
          <p:cNvPr id="7" name="Picture 6">
            <a:extLst>
              <a:ext uri="{FF2B5EF4-FFF2-40B4-BE49-F238E27FC236}">
                <a16:creationId xmlns:a16="http://schemas.microsoft.com/office/drawing/2014/main" id="{0E2CE603-3432-A8C5-05BA-5ADCA8A4FA9E}"/>
              </a:ext>
            </a:extLst>
          </p:cNvPr>
          <p:cNvPicPr>
            <a:picLocks noChangeAspect="1"/>
          </p:cNvPicPr>
          <p:nvPr/>
        </p:nvPicPr>
        <p:blipFill>
          <a:blip r:embed="rId2"/>
          <a:stretch>
            <a:fillRect/>
          </a:stretch>
        </p:blipFill>
        <p:spPr>
          <a:xfrm>
            <a:off x="3048000" y="3502479"/>
            <a:ext cx="6096000" cy="2852284"/>
          </a:xfrm>
          <a:prstGeom prst="rect">
            <a:avLst/>
          </a:prstGeom>
        </p:spPr>
      </p:pic>
    </p:spTree>
    <p:extLst>
      <p:ext uri="{BB962C8B-B14F-4D97-AF65-F5344CB8AC3E}">
        <p14:creationId xmlns:p14="http://schemas.microsoft.com/office/powerpoint/2010/main" val="3926040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1336D-4399-BC5C-EDAC-232A17F898B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02FF2BB-E153-7493-F2AD-45A539A040E2}"/>
              </a:ext>
            </a:extLst>
          </p:cNvPr>
          <p:cNvSpPr>
            <a:spLocks noGrp="1"/>
          </p:cNvSpPr>
          <p:nvPr>
            <p:ph idx="1"/>
          </p:nvPr>
        </p:nvSpPr>
        <p:spPr/>
        <p:txBody>
          <a:bodyPr>
            <a:normAutofit lnSpcReduction="10000"/>
          </a:bodyPr>
          <a:lstStyle/>
          <a:p>
            <a:r>
              <a:rPr lang="en-IN" b="1" i="0" dirty="0">
                <a:solidFill>
                  <a:srgbClr val="444444"/>
                </a:solidFill>
                <a:effectLst/>
                <a:highlight>
                  <a:srgbClr val="FFFFFF"/>
                </a:highlight>
                <a:latin typeface="PT Sans" panose="020B0503020203020204" pitchFamily="34" charset="0"/>
              </a:rPr>
              <a:t>Problem</a:t>
            </a:r>
          </a:p>
          <a:p>
            <a:pPr algn="l">
              <a:buFont typeface="+mj-lt"/>
              <a:buAutoNum type="arabicPeriod"/>
            </a:pPr>
            <a:r>
              <a:rPr lang="en-US" b="1" i="0" dirty="0">
                <a:solidFill>
                  <a:srgbClr val="444444"/>
                </a:solidFill>
                <a:effectLst/>
                <a:highlight>
                  <a:srgbClr val="FFFFFF"/>
                </a:highlight>
                <a:latin typeface="PT Sans" panose="020B0503020203020204" pitchFamily="34" charset="0"/>
              </a:rPr>
              <a:t>Ensure that a class has just a single instance</a:t>
            </a:r>
            <a:r>
              <a:rPr lang="en-US" b="0" i="0" dirty="0">
                <a:solidFill>
                  <a:srgbClr val="444444"/>
                </a:solidFill>
                <a:effectLst/>
                <a:highlight>
                  <a:srgbClr val="FFFFFF"/>
                </a:highlight>
                <a:latin typeface="PT Sans" panose="020B0503020203020204" pitchFamily="34" charset="0"/>
              </a:rPr>
              <a:t>. Why would anyone want to control how many instances a class has? The most common reason for this is to control access to some shared resource—for example, a database or a file.</a:t>
            </a:r>
          </a:p>
          <a:p>
            <a:pPr algn="l">
              <a:buFont typeface="+mj-lt"/>
              <a:buAutoNum type="arabicPeriod"/>
            </a:pPr>
            <a:r>
              <a:rPr lang="en-US" b="0" i="0" dirty="0">
                <a:solidFill>
                  <a:srgbClr val="444444"/>
                </a:solidFill>
                <a:effectLst/>
                <a:highlight>
                  <a:srgbClr val="FFFFFF"/>
                </a:highlight>
                <a:latin typeface="PT Sans" panose="020B0503020203020204" pitchFamily="34" charset="0"/>
              </a:rPr>
              <a:t>Here’s how it works: imagine that you created an object, but after a while decided to create a new one. Instead of receiving a fresh object, you’ll get the one you already created.</a:t>
            </a:r>
          </a:p>
          <a:p>
            <a:pPr algn="l">
              <a:buFont typeface="+mj-lt"/>
              <a:buAutoNum type="arabicPeriod"/>
            </a:pPr>
            <a:r>
              <a:rPr lang="en-US" b="0" i="0" dirty="0">
                <a:solidFill>
                  <a:srgbClr val="444444"/>
                </a:solidFill>
                <a:effectLst/>
                <a:highlight>
                  <a:srgbClr val="FFFFFF"/>
                </a:highlight>
                <a:latin typeface="PT Sans" panose="020B0503020203020204" pitchFamily="34" charset="0"/>
              </a:rPr>
              <a:t>Note that this behavior is impossible to implement with a regular constructor since a constructor call </a:t>
            </a:r>
            <a:r>
              <a:rPr lang="en-US" b="1" i="0" dirty="0">
                <a:solidFill>
                  <a:srgbClr val="444444"/>
                </a:solidFill>
                <a:effectLst/>
                <a:highlight>
                  <a:srgbClr val="FFFFFF"/>
                </a:highlight>
                <a:latin typeface="PT Sans" panose="020B0503020203020204" pitchFamily="34" charset="0"/>
              </a:rPr>
              <a:t>must</a:t>
            </a:r>
            <a:r>
              <a:rPr lang="en-US" b="0" i="0" dirty="0">
                <a:solidFill>
                  <a:srgbClr val="444444"/>
                </a:solidFill>
                <a:effectLst/>
                <a:highlight>
                  <a:srgbClr val="FFFFFF"/>
                </a:highlight>
                <a:latin typeface="PT Sans" panose="020B0503020203020204" pitchFamily="34" charset="0"/>
              </a:rPr>
              <a:t> always return a new object by design.</a:t>
            </a:r>
          </a:p>
          <a:p>
            <a:endParaRPr lang="en-IN" b="1" i="0" dirty="0">
              <a:solidFill>
                <a:srgbClr val="444444"/>
              </a:solidFill>
              <a:effectLst/>
              <a:highlight>
                <a:srgbClr val="FFFFFF"/>
              </a:highlight>
              <a:latin typeface="PT Sans" panose="020B0503020203020204" pitchFamily="34" charset="0"/>
            </a:endParaRPr>
          </a:p>
          <a:p>
            <a:endParaRPr lang="en-IN" dirty="0"/>
          </a:p>
        </p:txBody>
      </p:sp>
    </p:spTree>
    <p:extLst>
      <p:ext uri="{BB962C8B-B14F-4D97-AF65-F5344CB8AC3E}">
        <p14:creationId xmlns:p14="http://schemas.microsoft.com/office/powerpoint/2010/main" val="12320633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8F1A29609D21A4D997AA20CD7CB5988" ma:contentTypeVersion="4" ma:contentTypeDescription="Create a new document." ma:contentTypeScope="" ma:versionID="9c640a0d37aff8b1a0fd9672169ad189">
  <xsd:schema xmlns:xsd="http://www.w3.org/2001/XMLSchema" xmlns:xs="http://www.w3.org/2001/XMLSchema" xmlns:p="http://schemas.microsoft.com/office/2006/metadata/properties" xmlns:ns2="e4935928-ceba-4c7a-86b6-9146343f5574" targetNamespace="http://schemas.microsoft.com/office/2006/metadata/properties" ma:root="true" ma:fieldsID="ca0e3379ca9818699191799b8c20dea7" ns2:_="">
    <xsd:import namespace="e4935928-ceba-4c7a-86b6-9146343f557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4935928-ceba-4c7a-86b6-9146343f55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1DB8CD2-E10A-4913-AE40-91A760A4F8C1}"/>
</file>

<file path=customXml/itemProps2.xml><?xml version="1.0" encoding="utf-8"?>
<ds:datastoreItem xmlns:ds="http://schemas.openxmlformats.org/officeDocument/2006/customXml" ds:itemID="{71B88C11-4028-4113-89F2-1C46110C4C55}"/>
</file>

<file path=customXml/itemProps3.xml><?xml version="1.0" encoding="utf-8"?>
<ds:datastoreItem xmlns:ds="http://schemas.openxmlformats.org/officeDocument/2006/customXml" ds:itemID="{1854F905-D0A9-4247-BBFD-4D1719C1E393}"/>
</file>

<file path=docProps/app.xml><?xml version="1.0" encoding="utf-8"?>
<Properties xmlns="http://schemas.openxmlformats.org/officeDocument/2006/extended-properties" xmlns:vt="http://schemas.openxmlformats.org/officeDocument/2006/docPropsVTypes">
  <TotalTime>808</TotalTime>
  <Words>1833</Words>
  <Application>Microsoft Office PowerPoint</Application>
  <PresentationFormat>Widescreen</PresentationFormat>
  <Paragraphs>192</Paragraphs>
  <Slides>34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34</vt:i4>
      </vt:variant>
    </vt:vector>
  </HeadingPairs>
  <TitlesOfParts>
    <vt:vector size="45" baseType="lpstr">
      <vt:lpstr>Arial</vt:lpstr>
      <vt:lpstr>Calibri</vt:lpstr>
      <vt:lpstr>Calibri Light</vt:lpstr>
      <vt:lpstr>Epilogue</vt:lpstr>
      <vt:lpstr>Inter</vt:lpstr>
      <vt:lpstr>proximanova</vt:lpstr>
      <vt:lpstr>proximanovabold</vt:lpstr>
      <vt:lpstr>PT Sans</vt:lpstr>
      <vt:lpstr>var(--ff-lato)</vt:lpstr>
      <vt:lpstr>Verdana</vt:lpstr>
      <vt:lpstr>Office Theme</vt:lpstr>
      <vt:lpstr>Creational Design Patterns</vt:lpstr>
      <vt:lpstr>            Creational Design Patterns </vt:lpstr>
      <vt:lpstr>Singleton Design Pattern </vt:lpstr>
      <vt:lpstr>PowerPoint Presentation</vt:lpstr>
      <vt:lpstr>PowerPoint Presentation</vt:lpstr>
      <vt:lpstr>PowerPoint Presentation</vt:lpstr>
      <vt:lpstr>PowerPoint Presentation</vt:lpstr>
      <vt:lpstr>Singleton Design Pattern </vt:lpstr>
      <vt:lpstr>PowerPoint Presentation</vt:lpstr>
      <vt:lpstr>PowerPoint Presentation</vt:lpstr>
      <vt:lpstr>PowerPoint Presentation</vt:lpstr>
      <vt:lpstr>PowerPoint Presentation</vt:lpstr>
      <vt:lpstr>Implementation </vt:lpstr>
      <vt:lpstr>PowerPoint Presentation</vt:lpstr>
      <vt:lpstr>Step 1 Create a Singleton Class.(SingleObject.java) </vt:lpstr>
      <vt:lpstr>Step 2 Get the only object from the singleton class. (SingletonPatternDemo.java) )</vt:lpstr>
      <vt:lpstr>Step 3 Verify the output. </vt:lpstr>
      <vt:lpstr>PowerPoint Presentation</vt:lpstr>
      <vt:lpstr>PowerPoint Presentation</vt:lpstr>
      <vt:lpstr>PowerPoint Presentation</vt:lpstr>
      <vt:lpstr>Factory Design Pattern</vt:lpstr>
      <vt:lpstr>PowerPoint Presentation</vt:lpstr>
      <vt:lpstr>When to Use </vt:lpstr>
      <vt:lpstr>PowerPoint Presentation</vt:lpstr>
      <vt:lpstr>PowerPoint Presentation</vt:lpstr>
      <vt:lpstr>PowerPoint Presentation</vt:lpstr>
      <vt:lpstr>EXAMPLE</vt:lpstr>
      <vt:lpstr>PowerPoint Presentation</vt:lpstr>
      <vt:lpstr>PowerPoint Presentation</vt:lpstr>
      <vt:lpstr>PowerPoint Presentation</vt:lpstr>
      <vt:lpstr>PowerPoint Presentation</vt:lpstr>
      <vt:lpstr>Explanation </vt:lpstr>
      <vt:lpstr>Advantages </vt:lpstr>
      <vt:lpstr>Disadvantages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Deepa G</dc:creator>
  <cp:lastModifiedBy>Deepa G</cp:lastModifiedBy>
  <cp:revision>15</cp:revision>
  <dcterms:created xsi:type="dcterms:W3CDTF">2024-07-25T01:18:31Z</dcterms:created>
  <dcterms:modified xsi:type="dcterms:W3CDTF">2025-04-04T07:26:25Z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0x01010048F1A29609D21A4D997AA20CD7CB5988</vt:lpwstr>
  </property>
</Properties>
</file>