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87" r:id="rId4"/>
    <p:sldId id="258" r:id="rId5"/>
    <p:sldId id="288" r:id="rId6"/>
    <p:sldId id="376" r:id="rId7"/>
    <p:sldId id="377" r:id="rId8"/>
    <p:sldId id="378" r:id="rId9"/>
    <p:sldId id="259" r:id="rId10"/>
    <p:sldId id="260" r:id="rId11"/>
    <p:sldId id="263" r:id="rId12"/>
    <p:sldId id="262" r:id="rId13"/>
    <p:sldId id="264" r:id="rId14"/>
    <p:sldId id="384" r:id="rId15"/>
    <p:sldId id="385" r:id="rId16"/>
    <p:sldId id="379" r:id="rId17"/>
    <p:sldId id="386" r:id="rId18"/>
    <p:sldId id="387" r:id="rId19"/>
    <p:sldId id="388" r:id="rId20"/>
    <p:sldId id="380" r:id="rId21"/>
    <p:sldId id="381" r:id="rId22"/>
    <p:sldId id="382" r:id="rId23"/>
    <p:sldId id="383" r:id="rId24"/>
    <p:sldId id="302" r:id="rId25"/>
    <p:sldId id="303" r:id="rId26"/>
    <p:sldId id="304" r:id="rId27"/>
    <p:sldId id="306" r:id="rId28"/>
    <p:sldId id="389" r:id="rId29"/>
    <p:sldId id="323" r:id="rId30"/>
    <p:sldId id="324" r:id="rId31"/>
    <p:sldId id="308" r:id="rId32"/>
    <p:sldId id="309" r:id="rId33"/>
    <p:sldId id="310" r:id="rId34"/>
    <p:sldId id="311" r:id="rId35"/>
    <p:sldId id="312" r:id="rId36"/>
    <p:sldId id="325" r:id="rId37"/>
    <p:sldId id="390" r:id="rId38"/>
    <p:sldId id="391" r:id="rId39"/>
    <p:sldId id="393" r:id="rId40"/>
    <p:sldId id="392" r:id="rId41"/>
    <p:sldId id="326" r:id="rId42"/>
    <p:sldId id="314" r:id="rId43"/>
    <p:sldId id="327" r:id="rId44"/>
    <p:sldId id="315" r:id="rId45"/>
    <p:sldId id="328" r:id="rId46"/>
    <p:sldId id="329" r:id="rId47"/>
    <p:sldId id="316" r:id="rId48"/>
    <p:sldId id="330" r:id="rId49"/>
    <p:sldId id="331" r:id="rId50"/>
    <p:sldId id="332" r:id="rId51"/>
    <p:sldId id="334" r:id="rId52"/>
    <p:sldId id="333" r:id="rId53"/>
    <p:sldId id="336" r:id="rId54"/>
    <p:sldId id="337" r:id="rId55"/>
    <p:sldId id="338" r:id="rId56"/>
    <p:sldId id="339" r:id="rId57"/>
    <p:sldId id="340" r:id="rId58"/>
    <p:sldId id="341" r:id="rId59"/>
    <p:sldId id="342" r:id="rId60"/>
    <p:sldId id="343" r:id="rId61"/>
    <p:sldId id="344" r:id="rId62"/>
    <p:sldId id="317" r:id="rId63"/>
    <p:sldId id="345" r:id="rId64"/>
    <p:sldId id="346" r:id="rId65"/>
    <p:sldId id="347" r:id="rId66"/>
    <p:sldId id="348"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3" autoAdjust="0"/>
    <p:restoredTop sz="94660"/>
  </p:normalViewPr>
  <p:slideViewPr>
    <p:cSldViewPr snapToGrid="0">
      <p:cViewPr varScale="1">
        <p:scale>
          <a:sx n="93" d="100"/>
          <a:sy n="93" d="100"/>
        </p:scale>
        <p:origin x="22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75"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456EB7-E72C-4DCB-A670-AFEEC76DABC0}" type="datetimeFigureOut">
              <a:rPr lang="en-IN" smtClean="0"/>
              <a:t>23-04-2025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111AE-13FA-485C-B435-9DC4D8ECACE1}" type="slidenum">
              <a:rPr lang="en-IN" smtClean="0"/>
              <a:t>‹#›</a:t>
            </a:fld>
            <a:endParaRPr lang="en-IN"/>
          </a:p>
        </p:txBody>
      </p:sp>
    </p:spTree>
    <p:extLst>
      <p:ext uri="{BB962C8B-B14F-4D97-AF65-F5344CB8AC3E}">
        <p14:creationId xmlns:p14="http://schemas.microsoft.com/office/powerpoint/2010/main" val="2894085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6111AE-13FA-485C-B435-9DC4D8ECACE1}" type="slidenum">
              <a:rPr lang="en-IN" smtClean="0"/>
              <a:t>20</a:t>
            </a:fld>
            <a:endParaRPr lang="en-IN"/>
          </a:p>
        </p:txBody>
      </p:sp>
    </p:spTree>
    <p:extLst>
      <p:ext uri="{BB962C8B-B14F-4D97-AF65-F5344CB8AC3E}">
        <p14:creationId xmlns:p14="http://schemas.microsoft.com/office/powerpoint/2010/main" val="167516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6111AE-13FA-485C-B435-9DC4D8ECACE1}" type="slidenum">
              <a:rPr lang="en-IN" smtClean="0"/>
              <a:t>66</a:t>
            </a:fld>
            <a:endParaRPr lang="en-IN"/>
          </a:p>
        </p:txBody>
      </p:sp>
    </p:spTree>
    <p:extLst>
      <p:ext uri="{BB962C8B-B14F-4D97-AF65-F5344CB8AC3E}">
        <p14:creationId xmlns:p14="http://schemas.microsoft.com/office/powerpoint/2010/main" val="1187756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6759-9094-DE40-B0A7-FBD558E89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0BA6ED-E14B-53B0-C025-F4689A2E0D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366CF6-DF92-CB9A-F3A7-4F84D5452896}"/>
              </a:ext>
            </a:extLst>
          </p:cNvPr>
          <p:cNvSpPr>
            <a:spLocks noGrp="1"/>
          </p:cNvSpPr>
          <p:nvPr>
            <p:ph type="dt" sz="half" idx="10"/>
          </p:nvPr>
        </p:nvSpPr>
        <p:spPr/>
        <p:txBody>
          <a:bodyPr/>
          <a:lstStyle/>
          <a:p>
            <a:fld id="{22EEB454-FB72-4BC0-A695-EE39871759E0}" type="datetimeFigureOut">
              <a:rPr lang="en-IN" smtClean="0"/>
              <a:t>23-04-2025</a:t>
            </a:fld>
            <a:endParaRPr lang="en-IN"/>
          </a:p>
        </p:txBody>
      </p:sp>
      <p:sp>
        <p:nvSpPr>
          <p:cNvPr id="5" name="Footer Placeholder 4">
            <a:extLst>
              <a:ext uri="{FF2B5EF4-FFF2-40B4-BE49-F238E27FC236}">
                <a16:creationId xmlns:a16="http://schemas.microsoft.com/office/drawing/2014/main" id="{B816EB70-17F3-83C9-DC93-C3D035ED45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6A9EAC-DB8C-6B3C-70B2-4614050DFAD4}"/>
              </a:ext>
            </a:extLst>
          </p:cNvPr>
          <p:cNvSpPr>
            <a:spLocks noGrp="1"/>
          </p:cNvSpPr>
          <p:nvPr>
            <p:ph type="sldNum" sz="quarter" idx="12"/>
          </p:nvPr>
        </p:nvSpPr>
        <p:spPr/>
        <p:txBody>
          <a:bodyPr/>
          <a:lstStyle/>
          <a:p>
            <a:fld id="{E046FBB9-1DBE-49C1-B213-0DD81A93AEF2}" type="slidenum">
              <a:rPr lang="en-IN" smtClean="0"/>
              <a:t>‹#›</a:t>
            </a:fld>
            <a:endParaRPr lang="en-IN"/>
          </a:p>
        </p:txBody>
      </p:sp>
    </p:spTree>
    <p:extLst>
      <p:ext uri="{BB962C8B-B14F-4D97-AF65-F5344CB8AC3E}">
        <p14:creationId xmlns:p14="http://schemas.microsoft.com/office/powerpoint/2010/main" val="408741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821C-F7F0-D233-735C-1CD5E15A11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8A6C8A-6B8A-0A25-08CB-461448DF16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89BBE5-DD17-6154-0789-D64C5E485F04}"/>
              </a:ext>
            </a:extLst>
          </p:cNvPr>
          <p:cNvSpPr>
            <a:spLocks noGrp="1"/>
          </p:cNvSpPr>
          <p:nvPr>
            <p:ph type="dt" sz="half" idx="10"/>
          </p:nvPr>
        </p:nvSpPr>
        <p:spPr/>
        <p:txBody>
          <a:bodyPr/>
          <a:lstStyle/>
          <a:p>
            <a:fld id="{22EEB454-FB72-4BC0-A695-EE39871759E0}" type="datetimeFigureOut">
              <a:rPr lang="en-IN" smtClean="0"/>
              <a:t>23-04-2025</a:t>
            </a:fld>
            <a:endParaRPr lang="en-IN"/>
          </a:p>
        </p:txBody>
      </p:sp>
      <p:sp>
        <p:nvSpPr>
          <p:cNvPr id="5" name="Footer Placeholder 4">
            <a:extLst>
              <a:ext uri="{FF2B5EF4-FFF2-40B4-BE49-F238E27FC236}">
                <a16:creationId xmlns:a16="http://schemas.microsoft.com/office/drawing/2014/main" id="{8738D7D6-E353-7586-5A2A-264AF5B0AE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5E07E6-96D4-C1AA-A1BB-8A15E6A3CEBF}"/>
              </a:ext>
            </a:extLst>
          </p:cNvPr>
          <p:cNvSpPr>
            <a:spLocks noGrp="1"/>
          </p:cNvSpPr>
          <p:nvPr>
            <p:ph type="sldNum" sz="quarter" idx="12"/>
          </p:nvPr>
        </p:nvSpPr>
        <p:spPr/>
        <p:txBody>
          <a:bodyPr/>
          <a:lstStyle/>
          <a:p>
            <a:fld id="{E046FBB9-1DBE-49C1-B213-0DD81A93AEF2}" type="slidenum">
              <a:rPr lang="en-IN" smtClean="0"/>
              <a:t>‹#›</a:t>
            </a:fld>
            <a:endParaRPr lang="en-IN"/>
          </a:p>
        </p:txBody>
      </p:sp>
    </p:spTree>
    <p:extLst>
      <p:ext uri="{BB962C8B-B14F-4D97-AF65-F5344CB8AC3E}">
        <p14:creationId xmlns:p14="http://schemas.microsoft.com/office/powerpoint/2010/main" val="392542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8D153-28CC-EC17-C774-AA961FC35A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6294B3-4487-169F-323D-567DF1C87C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2BF723-C7D5-BE75-F4C1-788EB6A2E516}"/>
              </a:ext>
            </a:extLst>
          </p:cNvPr>
          <p:cNvSpPr>
            <a:spLocks noGrp="1"/>
          </p:cNvSpPr>
          <p:nvPr>
            <p:ph type="dt" sz="half" idx="10"/>
          </p:nvPr>
        </p:nvSpPr>
        <p:spPr/>
        <p:txBody>
          <a:bodyPr/>
          <a:lstStyle/>
          <a:p>
            <a:fld id="{22EEB454-FB72-4BC0-A695-EE39871759E0}" type="datetimeFigureOut">
              <a:rPr lang="en-IN" smtClean="0"/>
              <a:t>23-04-2025</a:t>
            </a:fld>
            <a:endParaRPr lang="en-IN"/>
          </a:p>
        </p:txBody>
      </p:sp>
      <p:sp>
        <p:nvSpPr>
          <p:cNvPr id="5" name="Footer Placeholder 4">
            <a:extLst>
              <a:ext uri="{FF2B5EF4-FFF2-40B4-BE49-F238E27FC236}">
                <a16:creationId xmlns:a16="http://schemas.microsoft.com/office/drawing/2014/main" id="{1E1C6850-45A2-28DA-E2F4-D465E7E6B7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C24CCA-870B-12B3-3A2E-C7CCF1E1E855}"/>
              </a:ext>
            </a:extLst>
          </p:cNvPr>
          <p:cNvSpPr>
            <a:spLocks noGrp="1"/>
          </p:cNvSpPr>
          <p:nvPr>
            <p:ph type="sldNum" sz="quarter" idx="12"/>
          </p:nvPr>
        </p:nvSpPr>
        <p:spPr/>
        <p:txBody>
          <a:bodyPr/>
          <a:lstStyle/>
          <a:p>
            <a:fld id="{E046FBB9-1DBE-49C1-B213-0DD81A93AEF2}" type="slidenum">
              <a:rPr lang="en-IN" smtClean="0"/>
              <a:t>‹#›</a:t>
            </a:fld>
            <a:endParaRPr lang="en-IN"/>
          </a:p>
        </p:txBody>
      </p:sp>
    </p:spTree>
    <p:extLst>
      <p:ext uri="{BB962C8B-B14F-4D97-AF65-F5344CB8AC3E}">
        <p14:creationId xmlns:p14="http://schemas.microsoft.com/office/powerpoint/2010/main" val="341873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7FA8B-DCD0-CE86-4D10-3B9CC85E38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40FC95-D7DD-6E91-0E08-D815B782B2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83F55-721D-1A1C-9BD8-7A24163DE626}"/>
              </a:ext>
            </a:extLst>
          </p:cNvPr>
          <p:cNvSpPr>
            <a:spLocks noGrp="1"/>
          </p:cNvSpPr>
          <p:nvPr>
            <p:ph type="dt" sz="half" idx="10"/>
          </p:nvPr>
        </p:nvSpPr>
        <p:spPr/>
        <p:txBody>
          <a:bodyPr/>
          <a:lstStyle/>
          <a:p>
            <a:fld id="{22EEB454-FB72-4BC0-A695-EE39871759E0}" type="datetimeFigureOut">
              <a:rPr lang="en-IN" smtClean="0"/>
              <a:t>23-04-2025</a:t>
            </a:fld>
            <a:endParaRPr lang="en-IN"/>
          </a:p>
        </p:txBody>
      </p:sp>
      <p:sp>
        <p:nvSpPr>
          <p:cNvPr id="5" name="Footer Placeholder 4">
            <a:extLst>
              <a:ext uri="{FF2B5EF4-FFF2-40B4-BE49-F238E27FC236}">
                <a16:creationId xmlns:a16="http://schemas.microsoft.com/office/drawing/2014/main" id="{485C14E7-FFAE-681F-B660-7BC31123F5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09B1DE-D2A2-EDFF-B3A6-98E3FBB908E8}"/>
              </a:ext>
            </a:extLst>
          </p:cNvPr>
          <p:cNvSpPr>
            <a:spLocks noGrp="1"/>
          </p:cNvSpPr>
          <p:nvPr>
            <p:ph type="sldNum" sz="quarter" idx="12"/>
          </p:nvPr>
        </p:nvSpPr>
        <p:spPr/>
        <p:txBody>
          <a:bodyPr/>
          <a:lstStyle/>
          <a:p>
            <a:fld id="{E046FBB9-1DBE-49C1-B213-0DD81A93AEF2}" type="slidenum">
              <a:rPr lang="en-IN" smtClean="0"/>
              <a:t>‹#›</a:t>
            </a:fld>
            <a:endParaRPr lang="en-IN"/>
          </a:p>
        </p:txBody>
      </p:sp>
    </p:spTree>
    <p:extLst>
      <p:ext uri="{BB962C8B-B14F-4D97-AF65-F5344CB8AC3E}">
        <p14:creationId xmlns:p14="http://schemas.microsoft.com/office/powerpoint/2010/main" val="323699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D9DF-666C-86BE-8741-3040438437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5FA69E-B1D7-2E4A-9091-E388084014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0C04E7-8299-5D91-4AE7-F723574F50FD}"/>
              </a:ext>
            </a:extLst>
          </p:cNvPr>
          <p:cNvSpPr>
            <a:spLocks noGrp="1"/>
          </p:cNvSpPr>
          <p:nvPr>
            <p:ph type="dt" sz="half" idx="10"/>
          </p:nvPr>
        </p:nvSpPr>
        <p:spPr/>
        <p:txBody>
          <a:bodyPr/>
          <a:lstStyle/>
          <a:p>
            <a:fld id="{22EEB454-FB72-4BC0-A695-EE39871759E0}" type="datetimeFigureOut">
              <a:rPr lang="en-IN" smtClean="0"/>
              <a:t>23-04-2025</a:t>
            </a:fld>
            <a:endParaRPr lang="en-IN"/>
          </a:p>
        </p:txBody>
      </p:sp>
      <p:sp>
        <p:nvSpPr>
          <p:cNvPr id="5" name="Footer Placeholder 4">
            <a:extLst>
              <a:ext uri="{FF2B5EF4-FFF2-40B4-BE49-F238E27FC236}">
                <a16:creationId xmlns:a16="http://schemas.microsoft.com/office/drawing/2014/main" id="{D7DF9A12-9DA8-A719-90B9-4C92557637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2E69C-896B-A500-B3EA-D17D2FBDB07C}"/>
              </a:ext>
            </a:extLst>
          </p:cNvPr>
          <p:cNvSpPr>
            <a:spLocks noGrp="1"/>
          </p:cNvSpPr>
          <p:nvPr>
            <p:ph type="sldNum" sz="quarter" idx="12"/>
          </p:nvPr>
        </p:nvSpPr>
        <p:spPr/>
        <p:txBody>
          <a:bodyPr/>
          <a:lstStyle/>
          <a:p>
            <a:fld id="{E046FBB9-1DBE-49C1-B213-0DD81A93AEF2}" type="slidenum">
              <a:rPr lang="en-IN" smtClean="0"/>
              <a:t>‹#›</a:t>
            </a:fld>
            <a:endParaRPr lang="en-IN"/>
          </a:p>
        </p:txBody>
      </p:sp>
    </p:spTree>
    <p:extLst>
      <p:ext uri="{BB962C8B-B14F-4D97-AF65-F5344CB8AC3E}">
        <p14:creationId xmlns:p14="http://schemas.microsoft.com/office/powerpoint/2010/main" val="1739946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3C56-BB99-54C9-B96D-9142525E78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4F863B-539D-819A-594B-54A34E9276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3465BB-C1C2-A725-98A2-5148A680ED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85AC9E-CFF1-2605-F1C5-B611E139FA1E}"/>
              </a:ext>
            </a:extLst>
          </p:cNvPr>
          <p:cNvSpPr>
            <a:spLocks noGrp="1"/>
          </p:cNvSpPr>
          <p:nvPr>
            <p:ph type="dt" sz="half" idx="10"/>
          </p:nvPr>
        </p:nvSpPr>
        <p:spPr/>
        <p:txBody>
          <a:bodyPr/>
          <a:lstStyle/>
          <a:p>
            <a:fld id="{22EEB454-FB72-4BC0-A695-EE39871759E0}" type="datetimeFigureOut">
              <a:rPr lang="en-IN" smtClean="0"/>
              <a:t>23-04-2025</a:t>
            </a:fld>
            <a:endParaRPr lang="en-IN"/>
          </a:p>
        </p:txBody>
      </p:sp>
      <p:sp>
        <p:nvSpPr>
          <p:cNvPr id="6" name="Footer Placeholder 5">
            <a:extLst>
              <a:ext uri="{FF2B5EF4-FFF2-40B4-BE49-F238E27FC236}">
                <a16:creationId xmlns:a16="http://schemas.microsoft.com/office/drawing/2014/main" id="{E71D9CE6-0DBF-800C-8D56-876ABAA2DF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2C4FCA-E8C4-D3F1-1F9C-BC5C982B807B}"/>
              </a:ext>
            </a:extLst>
          </p:cNvPr>
          <p:cNvSpPr>
            <a:spLocks noGrp="1"/>
          </p:cNvSpPr>
          <p:nvPr>
            <p:ph type="sldNum" sz="quarter" idx="12"/>
          </p:nvPr>
        </p:nvSpPr>
        <p:spPr/>
        <p:txBody>
          <a:bodyPr/>
          <a:lstStyle/>
          <a:p>
            <a:fld id="{E046FBB9-1DBE-49C1-B213-0DD81A93AEF2}" type="slidenum">
              <a:rPr lang="en-IN" smtClean="0"/>
              <a:t>‹#›</a:t>
            </a:fld>
            <a:endParaRPr lang="en-IN"/>
          </a:p>
        </p:txBody>
      </p:sp>
    </p:spTree>
    <p:extLst>
      <p:ext uri="{BB962C8B-B14F-4D97-AF65-F5344CB8AC3E}">
        <p14:creationId xmlns:p14="http://schemas.microsoft.com/office/powerpoint/2010/main" val="2973697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B68F7-FCF9-CBAB-9896-944B5773D7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623EFB-C20D-1EFA-2E06-5771A1464C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73B58D-E536-CB21-3D6A-8B59F091AA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0464E1-B977-B5FC-2212-00568B6EC7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FC3170-9025-C0F5-C6FD-C71D729ACF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72EC67-F42F-3DC5-75A4-C959C5F976E5}"/>
              </a:ext>
            </a:extLst>
          </p:cNvPr>
          <p:cNvSpPr>
            <a:spLocks noGrp="1"/>
          </p:cNvSpPr>
          <p:nvPr>
            <p:ph type="dt" sz="half" idx="10"/>
          </p:nvPr>
        </p:nvSpPr>
        <p:spPr/>
        <p:txBody>
          <a:bodyPr/>
          <a:lstStyle/>
          <a:p>
            <a:fld id="{22EEB454-FB72-4BC0-A695-EE39871759E0}" type="datetimeFigureOut">
              <a:rPr lang="en-IN" smtClean="0"/>
              <a:t>23-04-2025</a:t>
            </a:fld>
            <a:endParaRPr lang="en-IN"/>
          </a:p>
        </p:txBody>
      </p:sp>
      <p:sp>
        <p:nvSpPr>
          <p:cNvPr id="8" name="Footer Placeholder 7">
            <a:extLst>
              <a:ext uri="{FF2B5EF4-FFF2-40B4-BE49-F238E27FC236}">
                <a16:creationId xmlns:a16="http://schemas.microsoft.com/office/drawing/2014/main" id="{CAD68246-EB8C-8360-C9E4-BEA66CCF23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99F51D-F71F-87F6-7AA6-98EDC11AC634}"/>
              </a:ext>
            </a:extLst>
          </p:cNvPr>
          <p:cNvSpPr>
            <a:spLocks noGrp="1"/>
          </p:cNvSpPr>
          <p:nvPr>
            <p:ph type="sldNum" sz="quarter" idx="12"/>
          </p:nvPr>
        </p:nvSpPr>
        <p:spPr/>
        <p:txBody>
          <a:bodyPr/>
          <a:lstStyle/>
          <a:p>
            <a:fld id="{E046FBB9-1DBE-49C1-B213-0DD81A93AEF2}" type="slidenum">
              <a:rPr lang="en-IN" smtClean="0"/>
              <a:t>‹#›</a:t>
            </a:fld>
            <a:endParaRPr lang="en-IN"/>
          </a:p>
        </p:txBody>
      </p:sp>
    </p:spTree>
    <p:extLst>
      <p:ext uri="{BB962C8B-B14F-4D97-AF65-F5344CB8AC3E}">
        <p14:creationId xmlns:p14="http://schemas.microsoft.com/office/powerpoint/2010/main" val="238200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F47-BA15-090E-FA88-588EDD7396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AD83E0-44A6-0825-2EA0-62BBFA73E373}"/>
              </a:ext>
            </a:extLst>
          </p:cNvPr>
          <p:cNvSpPr>
            <a:spLocks noGrp="1"/>
          </p:cNvSpPr>
          <p:nvPr>
            <p:ph type="dt" sz="half" idx="10"/>
          </p:nvPr>
        </p:nvSpPr>
        <p:spPr/>
        <p:txBody>
          <a:bodyPr/>
          <a:lstStyle/>
          <a:p>
            <a:fld id="{22EEB454-FB72-4BC0-A695-EE39871759E0}" type="datetimeFigureOut">
              <a:rPr lang="en-IN" smtClean="0"/>
              <a:t>23-04-2025</a:t>
            </a:fld>
            <a:endParaRPr lang="en-IN"/>
          </a:p>
        </p:txBody>
      </p:sp>
      <p:sp>
        <p:nvSpPr>
          <p:cNvPr id="4" name="Footer Placeholder 3">
            <a:extLst>
              <a:ext uri="{FF2B5EF4-FFF2-40B4-BE49-F238E27FC236}">
                <a16:creationId xmlns:a16="http://schemas.microsoft.com/office/drawing/2014/main" id="{2631FBFD-D7AA-18D3-9100-BAB9F01BEA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53DD77-A590-6896-8830-FA1FD554B3BD}"/>
              </a:ext>
            </a:extLst>
          </p:cNvPr>
          <p:cNvSpPr>
            <a:spLocks noGrp="1"/>
          </p:cNvSpPr>
          <p:nvPr>
            <p:ph type="sldNum" sz="quarter" idx="12"/>
          </p:nvPr>
        </p:nvSpPr>
        <p:spPr/>
        <p:txBody>
          <a:bodyPr/>
          <a:lstStyle/>
          <a:p>
            <a:fld id="{E046FBB9-1DBE-49C1-B213-0DD81A93AEF2}" type="slidenum">
              <a:rPr lang="en-IN" smtClean="0"/>
              <a:t>‹#›</a:t>
            </a:fld>
            <a:endParaRPr lang="en-IN"/>
          </a:p>
        </p:txBody>
      </p:sp>
    </p:spTree>
    <p:extLst>
      <p:ext uri="{BB962C8B-B14F-4D97-AF65-F5344CB8AC3E}">
        <p14:creationId xmlns:p14="http://schemas.microsoft.com/office/powerpoint/2010/main" val="69439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966F22-4293-783B-445B-63D35CF91F8B}"/>
              </a:ext>
            </a:extLst>
          </p:cNvPr>
          <p:cNvSpPr>
            <a:spLocks noGrp="1"/>
          </p:cNvSpPr>
          <p:nvPr>
            <p:ph type="dt" sz="half" idx="10"/>
          </p:nvPr>
        </p:nvSpPr>
        <p:spPr/>
        <p:txBody>
          <a:bodyPr/>
          <a:lstStyle/>
          <a:p>
            <a:fld id="{22EEB454-FB72-4BC0-A695-EE39871759E0}" type="datetimeFigureOut">
              <a:rPr lang="en-IN" smtClean="0"/>
              <a:t>23-04-2025</a:t>
            </a:fld>
            <a:endParaRPr lang="en-IN"/>
          </a:p>
        </p:txBody>
      </p:sp>
      <p:sp>
        <p:nvSpPr>
          <p:cNvPr id="3" name="Footer Placeholder 2">
            <a:extLst>
              <a:ext uri="{FF2B5EF4-FFF2-40B4-BE49-F238E27FC236}">
                <a16:creationId xmlns:a16="http://schemas.microsoft.com/office/drawing/2014/main" id="{80ABFCC2-3937-6F22-3A5C-8E6FCAA14E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748B0B-38C0-5E57-8F20-A8449E2D2B28}"/>
              </a:ext>
            </a:extLst>
          </p:cNvPr>
          <p:cNvSpPr>
            <a:spLocks noGrp="1"/>
          </p:cNvSpPr>
          <p:nvPr>
            <p:ph type="sldNum" sz="quarter" idx="12"/>
          </p:nvPr>
        </p:nvSpPr>
        <p:spPr/>
        <p:txBody>
          <a:bodyPr/>
          <a:lstStyle/>
          <a:p>
            <a:fld id="{E046FBB9-1DBE-49C1-B213-0DD81A93AEF2}" type="slidenum">
              <a:rPr lang="en-IN" smtClean="0"/>
              <a:t>‹#›</a:t>
            </a:fld>
            <a:endParaRPr lang="en-IN"/>
          </a:p>
        </p:txBody>
      </p:sp>
    </p:spTree>
    <p:extLst>
      <p:ext uri="{BB962C8B-B14F-4D97-AF65-F5344CB8AC3E}">
        <p14:creationId xmlns:p14="http://schemas.microsoft.com/office/powerpoint/2010/main" val="30707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1C65-FD86-B5AF-BDB0-691B2F6A9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A0176B-1F67-0DD6-C381-D535F29B2F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C034DE-A9BD-E5AA-BE5D-B1524D34CE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F070B-E9F1-AD9E-D231-D4AAE6EAA111}"/>
              </a:ext>
            </a:extLst>
          </p:cNvPr>
          <p:cNvSpPr>
            <a:spLocks noGrp="1"/>
          </p:cNvSpPr>
          <p:nvPr>
            <p:ph type="dt" sz="half" idx="10"/>
          </p:nvPr>
        </p:nvSpPr>
        <p:spPr/>
        <p:txBody>
          <a:bodyPr/>
          <a:lstStyle/>
          <a:p>
            <a:fld id="{22EEB454-FB72-4BC0-A695-EE39871759E0}" type="datetimeFigureOut">
              <a:rPr lang="en-IN" smtClean="0"/>
              <a:t>23-04-2025</a:t>
            </a:fld>
            <a:endParaRPr lang="en-IN"/>
          </a:p>
        </p:txBody>
      </p:sp>
      <p:sp>
        <p:nvSpPr>
          <p:cNvPr id="6" name="Footer Placeholder 5">
            <a:extLst>
              <a:ext uri="{FF2B5EF4-FFF2-40B4-BE49-F238E27FC236}">
                <a16:creationId xmlns:a16="http://schemas.microsoft.com/office/drawing/2014/main" id="{216C3292-01A7-78EE-8D4C-5C29CD0173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F6E8CB-7EC3-2E99-BAC5-7690EFCEA962}"/>
              </a:ext>
            </a:extLst>
          </p:cNvPr>
          <p:cNvSpPr>
            <a:spLocks noGrp="1"/>
          </p:cNvSpPr>
          <p:nvPr>
            <p:ph type="sldNum" sz="quarter" idx="12"/>
          </p:nvPr>
        </p:nvSpPr>
        <p:spPr/>
        <p:txBody>
          <a:bodyPr/>
          <a:lstStyle/>
          <a:p>
            <a:fld id="{E046FBB9-1DBE-49C1-B213-0DD81A93AEF2}" type="slidenum">
              <a:rPr lang="en-IN" smtClean="0"/>
              <a:t>‹#›</a:t>
            </a:fld>
            <a:endParaRPr lang="en-IN"/>
          </a:p>
        </p:txBody>
      </p:sp>
    </p:spTree>
    <p:extLst>
      <p:ext uri="{BB962C8B-B14F-4D97-AF65-F5344CB8AC3E}">
        <p14:creationId xmlns:p14="http://schemas.microsoft.com/office/powerpoint/2010/main" val="109591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BC6BA-27E0-ACD9-91C2-53902060B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2A0118-404A-18E4-D5AB-FA0B6CAE20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CD238A-E44B-90E1-3846-81227AA89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2B9A22-DE2E-2353-9F5B-6F9A56FB146C}"/>
              </a:ext>
            </a:extLst>
          </p:cNvPr>
          <p:cNvSpPr>
            <a:spLocks noGrp="1"/>
          </p:cNvSpPr>
          <p:nvPr>
            <p:ph type="dt" sz="half" idx="10"/>
          </p:nvPr>
        </p:nvSpPr>
        <p:spPr/>
        <p:txBody>
          <a:bodyPr/>
          <a:lstStyle/>
          <a:p>
            <a:fld id="{22EEB454-FB72-4BC0-A695-EE39871759E0}" type="datetimeFigureOut">
              <a:rPr lang="en-IN" smtClean="0"/>
              <a:t>23-04-2025</a:t>
            </a:fld>
            <a:endParaRPr lang="en-IN"/>
          </a:p>
        </p:txBody>
      </p:sp>
      <p:sp>
        <p:nvSpPr>
          <p:cNvPr id="6" name="Footer Placeholder 5">
            <a:extLst>
              <a:ext uri="{FF2B5EF4-FFF2-40B4-BE49-F238E27FC236}">
                <a16:creationId xmlns:a16="http://schemas.microsoft.com/office/drawing/2014/main" id="{51827A1E-1B2E-D12D-C990-6517BBA8DC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0C4AF2-7C70-4498-DF40-17A070FDA25A}"/>
              </a:ext>
            </a:extLst>
          </p:cNvPr>
          <p:cNvSpPr>
            <a:spLocks noGrp="1"/>
          </p:cNvSpPr>
          <p:nvPr>
            <p:ph type="sldNum" sz="quarter" idx="12"/>
          </p:nvPr>
        </p:nvSpPr>
        <p:spPr/>
        <p:txBody>
          <a:bodyPr/>
          <a:lstStyle/>
          <a:p>
            <a:fld id="{E046FBB9-1DBE-49C1-B213-0DD81A93AEF2}" type="slidenum">
              <a:rPr lang="en-IN" smtClean="0"/>
              <a:t>‹#›</a:t>
            </a:fld>
            <a:endParaRPr lang="en-IN"/>
          </a:p>
        </p:txBody>
      </p:sp>
    </p:spTree>
    <p:extLst>
      <p:ext uri="{BB962C8B-B14F-4D97-AF65-F5344CB8AC3E}">
        <p14:creationId xmlns:p14="http://schemas.microsoft.com/office/powerpoint/2010/main" val="6243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433760-E595-E61D-E2B3-699EF0DB3E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684581-9E4D-670E-3DD0-BE992A81CB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89FC1C-B77A-0554-B766-C9D9EE8465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EEB454-FB72-4BC0-A695-EE39871759E0}" type="datetimeFigureOut">
              <a:rPr lang="en-IN" smtClean="0"/>
              <a:t>23-04-2025</a:t>
            </a:fld>
            <a:endParaRPr lang="en-IN"/>
          </a:p>
        </p:txBody>
      </p:sp>
      <p:sp>
        <p:nvSpPr>
          <p:cNvPr id="5" name="Footer Placeholder 4">
            <a:extLst>
              <a:ext uri="{FF2B5EF4-FFF2-40B4-BE49-F238E27FC236}">
                <a16:creationId xmlns:a16="http://schemas.microsoft.com/office/drawing/2014/main" id="{E82CD48E-54D0-A724-ED92-32583B9243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DDEB28-A7D7-07E6-6B7B-4AED9DB34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46FBB9-1DBE-49C1-B213-0DD81A93AEF2}" type="slidenum">
              <a:rPr lang="en-IN" smtClean="0"/>
              <a:t>‹#›</a:t>
            </a:fld>
            <a:endParaRPr lang="en-IN"/>
          </a:p>
        </p:txBody>
      </p:sp>
    </p:spTree>
    <p:extLst>
      <p:ext uri="{BB962C8B-B14F-4D97-AF65-F5344CB8AC3E}">
        <p14:creationId xmlns:p14="http://schemas.microsoft.com/office/powerpoint/2010/main" val="950994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E2BF-F8FC-C8B1-BCF7-65053D8312E7}"/>
              </a:ext>
            </a:extLst>
          </p:cNvPr>
          <p:cNvSpPr>
            <a:spLocks noGrp="1"/>
          </p:cNvSpPr>
          <p:nvPr>
            <p:ph type="ctrTitle"/>
          </p:nvPr>
        </p:nvSpPr>
        <p:spPr/>
        <p:txBody>
          <a:bodyPr/>
          <a:lstStyle/>
          <a:p>
            <a:r>
              <a:rPr lang="en-US" b="0" i="0" dirty="0">
                <a:solidFill>
                  <a:srgbClr val="444444"/>
                </a:solidFill>
                <a:effectLst/>
                <a:latin typeface="proximanovabold"/>
              </a:rPr>
              <a:t>Structural Design Patterns</a:t>
            </a:r>
            <a:br>
              <a:rPr lang="en-IN" dirty="0"/>
            </a:br>
            <a:endParaRPr lang="en-IN" dirty="0"/>
          </a:p>
        </p:txBody>
      </p:sp>
      <p:sp>
        <p:nvSpPr>
          <p:cNvPr id="3" name="Subtitle 2">
            <a:extLst>
              <a:ext uri="{FF2B5EF4-FFF2-40B4-BE49-F238E27FC236}">
                <a16:creationId xmlns:a16="http://schemas.microsoft.com/office/drawing/2014/main" id="{AA380FD4-11C4-B7CB-E674-CEE518DA2A0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99410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CCEE-A63F-49DF-039D-A0A28FA94EE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ABDCC7A-8418-FE54-9190-4EDA598500A6}"/>
              </a:ext>
            </a:extLst>
          </p:cNvPr>
          <p:cNvPicPr>
            <a:picLocks noGrp="1" noChangeAspect="1"/>
          </p:cNvPicPr>
          <p:nvPr>
            <p:ph idx="1"/>
          </p:nvPr>
        </p:nvPicPr>
        <p:blipFill>
          <a:blip r:embed="rId2"/>
          <a:stretch>
            <a:fillRect/>
          </a:stretch>
        </p:blipFill>
        <p:spPr>
          <a:xfrm>
            <a:off x="1285102" y="2125361"/>
            <a:ext cx="10068697" cy="3838833"/>
          </a:xfrm>
          <a:prstGeom prst="rect">
            <a:avLst/>
          </a:prstGeom>
        </p:spPr>
      </p:pic>
    </p:spTree>
    <p:extLst>
      <p:ext uri="{BB962C8B-B14F-4D97-AF65-F5344CB8AC3E}">
        <p14:creationId xmlns:p14="http://schemas.microsoft.com/office/powerpoint/2010/main" val="227395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550B-11D2-417A-D842-B0740B49B7FB}"/>
              </a:ext>
            </a:extLst>
          </p:cNvPr>
          <p:cNvSpPr>
            <a:spLocks noGrp="1"/>
          </p:cNvSpPr>
          <p:nvPr>
            <p:ph type="title"/>
          </p:nvPr>
        </p:nvSpPr>
        <p:spPr/>
        <p:txBody>
          <a:bodyPr/>
          <a:lstStyle/>
          <a:p>
            <a:endParaRPr lang="en-IN"/>
          </a:p>
        </p:txBody>
      </p:sp>
      <p:pic>
        <p:nvPicPr>
          <p:cNvPr id="1026" name="Picture 2" descr="Adapter's solution">
            <a:extLst>
              <a:ext uri="{FF2B5EF4-FFF2-40B4-BE49-F238E27FC236}">
                <a16:creationId xmlns:a16="http://schemas.microsoft.com/office/drawing/2014/main" id="{8C41E6A6-EDF9-8198-16E2-C608350104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0962" y="2334419"/>
            <a:ext cx="9877168"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305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8732-A78C-241A-F647-6D2E73C3D0D0}"/>
              </a:ext>
            </a:extLst>
          </p:cNvPr>
          <p:cNvSpPr>
            <a:spLocks noGrp="1"/>
          </p:cNvSpPr>
          <p:nvPr>
            <p:ph type="title"/>
          </p:nvPr>
        </p:nvSpPr>
        <p:spPr/>
        <p:txBody>
          <a:bodyPr/>
          <a:lstStyle/>
          <a:p>
            <a:r>
              <a:rPr lang="en-IN" b="1" i="0" dirty="0">
                <a:solidFill>
                  <a:srgbClr val="444444"/>
                </a:solidFill>
                <a:effectLst/>
                <a:highlight>
                  <a:srgbClr val="FFFFFF"/>
                </a:highlight>
                <a:latin typeface="PT Sans" panose="020B0503020203020204" pitchFamily="34" charset="0"/>
              </a:rPr>
              <a:t>Solution</a:t>
            </a:r>
            <a:br>
              <a:rPr lang="en-IN" b="1" i="0" dirty="0">
                <a:solidFill>
                  <a:srgbClr val="444444"/>
                </a:solidFill>
                <a:effectLst/>
                <a:highlight>
                  <a:srgbClr val="FFFFFF"/>
                </a:highlight>
                <a:latin typeface="PT Sans" panose="020B0503020203020204" pitchFamily="34" charset="0"/>
              </a:rPr>
            </a:br>
            <a:endParaRPr lang="en-IN" dirty="0"/>
          </a:p>
        </p:txBody>
      </p:sp>
      <p:sp>
        <p:nvSpPr>
          <p:cNvPr id="3" name="Content Placeholder 2">
            <a:extLst>
              <a:ext uri="{FF2B5EF4-FFF2-40B4-BE49-F238E27FC236}">
                <a16:creationId xmlns:a16="http://schemas.microsoft.com/office/drawing/2014/main" id="{F27A5D69-9DD3-0F33-5708-0E5A07C63BAF}"/>
              </a:ext>
            </a:extLst>
          </p:cNvPr>
          <p:cNvSpPr>
            <a:spLocks noGrp="1"/>
          </p:cNvSpPr>
          <p:nvPr>
            <p:ph idx="1"/>
          </p:nvPr>
        </p:nvSpPr>
        <p:spPr>
          <a:xfrm>
            <a:off x="838200" y="1005016"/>
            <a:ext cx="10515600" cy="5700584"/>
          </a:xfrm>
        </p:spPr>
        <p:txBody>
          <a:bodyPr>
            <a:normAutofit fontScale="92500" lnSpcReduction="20000"/>
          </a:bodyPr>
          <a:lstStyle/>
          <a:p>
            <a:pPr algn="l"/>
            <a:r>
              <a:rPr lang="en-US" b="0" i="0" dirty="0">
                <a:solidFill>
                  <a:srgbClr val="444444"/>
                </a:solidFill>
                <a:effectLst/>
                <a:highlight>
                  <a:srgbClr val="FFFFFF"/>
                </a:highlight>
                <a:latin typeface="PT Sans" panose="020B0503020203020204" pitchFamily="34" charset="0"/>
              </a:rPr>
              <a:t>You can create an </a:t>
            </a:r>
            <a:r>
              <a:rPr lang="en-US" b="0" i="1" dirty="0">
                <a:solidFill>
                  <a:srgbClr val="444444"/>
                </a:solidFill>
                <a:effectLst/>
                <a:highlight>
                  <a:srgbClr val="FFFFFF"/>
                </a:highlight>
                <a:latin typeface="PT Sans" panose="020B0503020203020204" pitchFamily="34" charset="0"/>
              </a:rPr>
              <a:t>adapter</a:t>
            </a:r>
            <a:r>
              <a:rPr lang="en-US" b="0" i="0" dirty="0">
                <a:solidFill>
                  <a:srgbClr val="444444"/>
                </a:solidFill>
                <a:effectLst/>
                <a:highlight>
                  <a:srgbClr val="FFFFFF"/>
                </a:highlight>
                <a:latin typeface="PT Sans" panose="020B0503020203020204" pitchFamily="34" charset="0"/>
              </a:rPr>
              <a:t>. This is a special object that converts the interface of one object so that another object can understand it.</a:t>
            </a:r>
          </a:p>
          <a:p>
            <a:pPr algn="l"/>
            <a:r>
              <a:rPr lang="en-US" b="0" i="0" dirty="0">
                <a:solidFill>
                  <a:srgbClr val="444444"/>
                </a:solidFill>
                <a:effectLst/>
                <a:highlight>
                  <a:srgbClr val="FFFFFF"/>
                </a:highlight>
                <a:latin typeface="PT Sans" panose="020B0503020203020204" pitchFamily="34" charset="0"/>
              </a:rPr>
              <a:t>An adapter wraps one of the objects to hide the complexity of conversion happening behind the scenes. The wrapped object isn’t even aware of the adapter. For example, you can wrap an object that operates in meters and kilometers with an adapter that converts all of the data to imperial units such as feet and miles.</a:t>
            </a:r>
          </a:p>
          <a:p>
            <a:pPr algn="l"/>
            <a:r>
              <a:rPr lang="en-US" b="0" i="0" dirty="0">
                <a:solidFill>
                  <a:srgbClr val="444444"/>
                </a:solidFill>
                <a:effectLst/>
                <a:highlight>
                  <a:srgbClr val="FFFFFF"/>
                </a:highlight>
                <a:latin typeface="PT Sans" panose="020B0503020203020204" pitchFamily="34" charset="0"/>
              </a:rPr>
              <a:t>Adapters can not only convert data into various formats but can also help objects with different interfaces collaborate. Here’s how it works:</a:t>
            </a:r>
          </a:p>
          <a:p>
            <a:pPr algn="l">
              <a:buFont typeface="+mj-lt"/>
              <a:buAutoNum type="arabicPeriod"/>
            </a:pPr>
            <a:r>
              <a:rPr lang="en-US" b="0" i="0" dirty="0">
                <a:solidFill>
                  <a:srgbClr val="444444"/>
                </a:solidFill>
                <a:effectLst/>
                <a:highlight>
                  <a:srgbClr val="FFFFFF"/>
                </a:highlight>
                <a:latin typeface="PT Sans" panose="020B0503020203020204" pitchFamily="34" charset="0"/>
              </a:rPr>
              <a:t>The adapter gets an interface, compatible with one of the existing objects.</a:t>
            </a:r>
          </a:p>
          <a:p>
            <a:pPr algn="l">
              <a:buFont typeface="+mj-lt"/>
              <a:buAutoNum type="arabicPeriod"/>
            </a:pPr>
            <a:r>
              <a:rPr lang="en-US" b="0" i="0" dirty="0">
                <a:solidFill>
                  <a:srgbClr val="444444"/>
                </a:solidFill>
                <a:effectLst/>
                <a:highlight>
                  <a:srgbClr val="FFFFFF"/>
                </a:highlight>
                <a:latin typeface="PT Sans" panose="020B0503020203020204" pitchFamily="34" charset="0"/>
              </a:rPr>
              <a:t>Using this interface, the existing object can safely call the adapter’s methods.</a:t>
            </a:r>
          </a:p>
          <a:p>
            <a:pPr algn="l">
              <a:buFont typeface="+mj-lt"/>
              <a:buAutoNum type="arabicPeriod"/>
            </a:pPr>
            <a:r>
              <a:rPr lang="en-US" b="0" i="0" dirty="0">
                <a:solidFill>
                  <a:srgbClr val="444444"/>
                </a:solidFill>
                <a:effectLst/>
                <a:highlight>
                  <a:srgbClr val="FFFFFF"/>
                </a:highlight>
                <a:latin typeface="PT Sans" panose="020B0503020203020204" pitchFamily="34" charset="0"/>
              </a:rPr>
              <a:t>Upon receiving a call, the adapter passes the request to the second object, but in a format and order that the second object expects.</a:t>
            </a:r>
          </a:p>
          <a:p>
            <a:pPr algn="l"/>
            <a:r>
              <a:rPr lang="en-US" b="0" i="0" dirty="0">
                <a:solidFill>
                  <a:srgbClr val="444444"/>
                </a:solidFill>
                <a:effectLst/>
                <a:highlight>
                  <a:srgbClr val="FFFFFF"/>
                </a:highlight>
                <a:latin typeface="PT Sans" panose="020B0503020203020204" pitchFamily="34" charset="0"/>
              </a:rPr>
              <a:t>Sometimes it’s even possible to create a two-way adapter that can convert the calls in both directions.</a:t>
            </a:r>
          </a:p>
          <a:p>
            <a:endParaRPr lang="en-IN" dirty="0"/>
          </a:p>
        </p:txBody>
      </p:sp>
    </p:spTree>
    <p:extLst>
      <p:ext uri="{BB962C8B-B14F-4D97-AF65-F5344CB8AC3E}">
        <p14:creationId xmlns:p14="http://schemas.microsoft.com/office/powerpoint/2010/main" val="3510532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404C-F517-F3FE-248E-3E1B5543F7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6A2391F-1E19-A888-D012-3F53209FB42E}"/>
              </a:ext>
            </a:extLst>
          </p:cNvPr>
          <p:cNvSpPr>
            <a:spLocks noGrp="1"/>
          </p:cNvSpPr>
          <p:nvPr>
            <p:ph idx="1"/>
          </p:nvPr>
        </p:nvSpPr>
        <p:spPr/>
        <p:txBody>
          <a:bodyPr/>
          <a:lstStyle/>
          <a:p>
            <a:r>
              <a:rPr lang="en-US" b="0" i="0" dirty="0">
                <a:solidFill>
                  <a:srgbClr val="444444"/>
                </a:solidFill>
                <a:effectLst/>
                <a:highlight>
                  <a:srgbClr val="FFFFFF"/>
                </a:highlight>
                <a:latin typeface="PT Sans" panose="020B0503020203020204" pitchFamily="34" charset="0"/>
              </a:rPr>
              <a:t>Let’s get back to our stock market app. To solve the dilemma of incompatible formats, you can create XML-to-JSON adapters for every class of the analytics library that your code works with directly. Then you adjust your code to communicate with the library only via these adapters. When an adapter receives a call, it translates the incoming XML data into a JSON structure and passes the call to the appropriate methods of a wrapped analytics object.</a:t>
            </a:r>
            <a:endParaRPr lang="en-IN" dirty="0"/>
          </a:p>
        </p:txBody>
      </p:sp>
    </p:spTree>
    <p:extLst>
      <p:ext uri="{BB962C8B-B14F-4D97-AF65-F5344CB8AC3E}">
        <p14:creationId xmlns:p14="http://schemas.microsoft.com/office/powerpoint/2010/main" val="1155095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B1B5-0DFC-BBFF-D6C5-405A1BAB6EE6}"/>
              </a:ext>
            </a:extLst>
          </p:cNvPr>
          <p:cNvSpPr>
            <a:spLocks noGrp="1"/>
          </p:cNvSpPr>
          <p:nvPr>
            <p:ph type="title"/>
          </p:nvPr>
        </p:nvSpPr>
        <p:spPr/>
        <p:txBody>
          <a:bodyPr/>
          <a:lstStyle/>
          <a:p>
            <a:pPr algn="ctr"/>
            <a:r>
              <a:rPr lang="en-US" b="1" dirty="0"/>
              <a:t>Advantages of Adapter Design Pattern</a:t>
            </a:r>
            <a:endParaRPr lang="en-IN" b="1" dirty="0"/>
          </a:p>
        </p:txBody>
      </p:sp>
      <p:sp>
        <p:nvSpPr>
          <p:cNvPr id="3" name="Content Placeholder 2">
            <a:extLst>
              <a:ext uri="{FF2B5EF4-FFF2-40B4-BE49-F238E27FC236}">
                <a16:creationId xmlns:a16="http://schemas.microsoft.com/office/drawing/2014/main" id="{9EA6E3D6-0B5B-500F-E689-E9690C1197D4}"/>
              </a:ext>
            </a:extLst>
          </p:cNvPr>
          <p:cNvSpPr>
            <a:spLocks noGrp="1"/>
          </p:cNvSpPr>
          <p:nvPr>
            <p:ph idx="1"/>
          </p:nvPr>
        </p:nvSpPr>
        <p:spPr/>
        <p:txBody>
          <a:bodyPr>
            <a:normAutofit fontScale="92500" lnSpcReduction="10000"/>
          </a:bodyPr>
          <a:lstStyle/>
          <a:p>
            <a:r>
              <a:rPr lang="en-US" dirty="0"/>
              <a:t>Improves Reusability: Allows using existing incompatible classes by adapting them to a common interface.</a:t>
            </a:r>
          </a:p>
          <a:p>
            <a:endParaRPr lang="en-US" dirty="0"/>
          </a:p>
          <a:p>
            <a:r>
              <a:rPr lang="en-US" dirty="0"/>
              <a:t>Enhances Flexibility: New adapters can be introduced without changing existing code.</a:t>
            </a:r>
          </a:p>
          <a:p>
            <a:endParaRPr lang="en-US" dirty="0"/>
          </a:p>
          <a:p>
            <a:r>
              <a:rPr lang="en-US" dirty="0"/>
              <a:t>Single Responsibility Principle: Divides the interface adaptation work from the primary business logic.</a:t>
            </a:r>
          </a:p>
          <a:p>
            <a:endParaRPr lang="en-US" dirty="0"/>
          </a:p>
          <a:p>
            <a:r>
              <a:rPr lang="en-US" dirty="0"/>
              <a:t>Promotes Legacy Code Integration: Allows integration of old components with new systems without modifications.</a:t>
            </a:r>
            <a:endParaRPr lang="en-IN" dirty="0"/>
          </a:p>
        </p:txBody>
      </p:sp>
    </p:spTree>
    <p:extLst>
      <p:ext uri="{BB962C8B-B14F-4D97-AF65-F5344CB8AC3E}">
        <p14:creationId xmlns:p14="http://schemas.microsoft.com/office/powerpoint/2010/main" val="473693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686B-5C9D-78C8-3AB1-893E26BEE415}"/>
              </a:ext>
            </a:extLst>
          </p:cNvPr>
          <p:cNvSpPr>
            <a:spLocks noGrp="1"/>
          </p:cNvSpPr>
          <p:nvPr>
            <p:ph type="title"/>
          </p:nvPr>
        </p:nvSpPr>
        <p:spPr/>
        <p:txBody>
          <a:bodyPr/>
          <a:lstStyle/>
          <a:p>
            <a:pPr algn="ctr"/>
            <a:r>
              <a:rPr lang="en-US" b="1" dirty="0"/>
              <a:t>Disadvantages of Adapter Design Pattern</a:t>
            </a:r>
            <a:endParaRPr lang="en-IN" b="1" dirty="0"/>
          </a:p>
        </p:txBody>
      </p:sp>
      <p:sp>
        <p:nvSpPr>
          <p:cNvPr id="3" name="Content Placeholder 2">
            <a:extLst>
              <a:ext uri="{FF2B5EF4-FFF2-40B4-BE49-F238E27FC236}">
                <a16:creationId xmlns:a16="http://schemas.microsoft.com/office/drawing/2014/main" id="{449D50C0-4399-3202-9EB6-2DC5CFB3465D}"/>
              </a:ext>
            </a:extLst>
          </p:cNvPr>
          <p:cNvSpPr>
            <a:spLocks noGrp="1"/>
          </p:cNvSpPr>
          <p:nvPr>
            <p:ph idx="1"/>
          </p:nvPr>
        </p:nvSpPr>
        <p:spPr/>
        <p:txBody>
          <a:bodyPr>
            <a:normAutofit fontScale="92500" lnSpcReduction="10000"/>
          </a:bodyPr>
          <a:lstStyle/>
          <a:p>
            <a:r>
              <a:rPr lang="en-US" dirty="0"/>
              <a:t>Increased Complexity: Introducing an adapter adds extra layers, which can make the design more complex.</a:t>
            </a:r>
          </a:p>
          <a:p>
            <a:endParaRPr lang="en-US" dirty="0"/>
          </a:p>
          <a:p>
            <a:r>
              <a:rPr lang="en-US" dirty="0"/>
              <a:t>Limited Functionality: If the </a:t>
            </a:r>
            <a:r>
              <a:rPr lang="en-US" dirty="0" err="1"/>
              <a:t>Adaptee</a:t>
            </a:r>
            <a:r>
              <a:rPr lang="en-US" dirty="0"/>
              <a:t> interface is too different, the adapter may only provide partial functionality.</a:t>
            </a:r>
          </a:p>
          <a:p>
            <a:endParaRPr lang="en-US" dirty="0"/>
          </a:p>
          <a:p>
            <a:r>
              <a:rPr lang="en-US" dirty="0"/>
              <a:t>Overuse Risk: Excessive use of adapters can lead to cluttered code and maintenance difficulties.</a:t>
            </a:r>
          </a:p>
          <a:p>
            <a:endParaRPr lang="en-US" dirty="0"/>
          </a:p>
          <a:p>
            <a:r>
              <a:rPr lang="en-US" dirty="0"/>
              <a:t>Performance Overhead: Can introduce slight overhead due to additional interface conversions.</a:t>
            </a:r>
            <a:endParaRPr lang="en-IN" dirty="0"/>
          </a:p>
        </p:txBody>
      </p:sp>
    </p:spTree>
    <p:extLst>
      <p:ext uri="{BB962C8B-B14F-4D97-AF65-F5344CB8AC3E}">
        <p14:creationId xmlns:p14="http://schemas.microsoft.com/office/powerpoint/2010/main" val="1539599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7518-FAFF-F05B-B1E4-D449F7641895}"/>
              </a:ext>
            </a:extLst>
          </p:cNvPr>
          <p:cNvSpPr>
            <a:spLocks noGrp="1"/>
          </p:cNvSpPr>
          <p:nvPr>
            <p:ph type="title"/>
          </p:nvPr>
        </p:nvSpPr>
        <p:spPr/>
        <p:txBody>
          <a:bodyPr>
            <a:normAutofit fontScale="90000"/>
          </a:bodyPr>
          <a:lstStyle/>
          <a:p>
            <a:pPr algn="ctr"/>
            <a:r>
              <a:rPr lang="en-US" b="1" dirty="0"/>
              <a:t>Scenario: Integrating Electric Car Charging System with a Gasoline Car Interface</a:t>
            </a:r>
            <a:br>
              <a:rPr lang="en-IN" dirty="0"/>
            </a:br>
            <a:endParaRPr lang="en-IN" dirty="0"/>
          </a:p>
        </p:txBody>
      </p:sp>
      <p:sp>
        <p:nvSpPr>
          <p:cNvPr id="3" name="Content Placeholder 2">
            <a:extLst>
              <a:ext uri="{FF2B5EF4-FFF2-40B4-BE49-F238E27FC236}">
                <a16:creationId xmlns:a16="http://schemas.microsoft.com/office/drawing/2014/main" id="{8DA14EE5-3703-DCBD-D6B0-04F550C73EEC}"/>
              </a:ext>
            </a:extLst>
          </p:cNvPr>
          <p:cNvSpPr>
            <a:spLocks noGrp="1"/>
          </p:cNvSpPr>
          <p:nvPr>
            <p:ph idx="1"/>
          </p:nvPr>
        </p:nvSpPr>
        <p:spPr/>
        <p:txBody>
          <a:bodyPr/>
          <a:lstStyle/>
          <a:p>
            <a:r>
              <a:rPr lang="en-US" dirty="0"/>
              <a:t>Imagine a system where we have a </a:t>
            </a:r>
            <a:r>
              <a:rPr lang="en-US" dirty="0" err="1"/>
              <a:t>GasolineCar</a:t>
            </a:r>
            <a:r>
              <a:rPr lang="en-US" dirty="0"/>
              <a:t> interface used throughout an existing application. </a:t>
            </a:r>
          </a:p>
          <a:p>
            <a:r>
              <a:rPr lang="en-US" dirty="0"/>
              <a:t>Now, we want to integrate a new </a:t>
            </a:r>
            <a:r>
              <a:rPr lang="en-US" dirty="0" err="1"/>
              <a:t>ElectricCar</a:t>
            </a:r>
            <a:r>
              <a:rPr lang="en-US" dirty="0"/>
              <a:t> system which has a different interface. </a:t>
            </a:r>
          </a:p>
          <a:p>
            <a:r>
              <a:rPr lang="en-US" dirty="0"/>
              <a:t>We will use the Adapter Pattern to make the </a:t>
            </a:r>
            <a:r>
              <a:rPr lang="en-US" dirty="0" err="1"/>
              <a:t>ElectricCar</a:t>
            </a:r>
            <a:r>
              <a:rPr lang="en-US" dirty="0"/>
              <a:t> compatible with the </a:t>
            </a:r>
            <a:r>
              <a:rPr lang="en-US" dirty="0" err="1"/>
              <a:t>GasolineCar</a:t>
            </a:r>
            <a:r>
              <a:rPr lang="en-US" dirty="0"/>
              <a:t> interface.</a:t>
            </a:r>
          </a:p>
          <a:p>
            <a:endParaRPr lang="en-US" dirty="0"/>
          </a:p>
          <a:p>
            <a:endParaRPr lang="en-IN" dirty="0"/>
          </a:p>
        </p:txBody>
      </p:sp>
    </p:spTree>
    <p:extLst>
      <p:ext uri="{BB962C8B-B14F-4D97-AF65-F5344CB8AC3E}">
        <p14:creationId xmlns:p14="http://schemas.microsoft.com/office/powerpoint/2010/main" val="147973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68AD-504E-DC90-3C62-AA1BF1A8BD82}"/>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F73B8948-F9B4-C546-EFEA-1B9B78F78045}"/>
              </a:ext>
            </a:extLst>
          </p:cNvPr>
          <p:cNvPicPr>
            <a:picLocks noGrp="1" noChangeAspect="1"/>
          </p:cNvPicPr>
          <p:nvPr>
            <p:ph idx="1"/>
          </p:nvPr>
        </p:nvPicPr>
        <p:blipFill>
          <a:blip r:embed="rId2"/>
          <a:stretch>
            <a:fillRect/>
          </a:stretch>
        </p:blipFill>
        <p:spPr>
          <a:xfrm>
            <a:off x="2090737" y="2563019"/>
            <a:ext cx="8010525" cy="2876550"/>
          </a:xfrm>
        </p:spPr>
      </p:pic>
    </p:spTree>
    <p:extLst>
      <p:ext uri="{BB962C8B-B14F-4D97-AF65-F5344CB8AC3E}">
        <p14:creationId xmlns:p14="http://schemas.microsoft.com/office/powerpoint/2010/main" val="2734755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B7F8-A259-923D-DD6C-C137E3B393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5FC230-E045-5CBD-2A48-0BF14DD13B64}"/>
              </a:ext>
            </a:extLst>
          </p:cNvPr>
          <p:cNvSpPr>
            <a:spLocks noGrp="1"/>
          </p:cNvSpPr>
          <p:nvPr>
            <p:ph idx="1"/>
          </p:nvPr>
        </p:nvSpPr>
        <p:spPr/>
        <p:txBody>
          <a:bodyPr/>
          <a:lstStyle/>
          <a:p>
            <a:r>
              <a:rPr lang="en-US" dirty="0"/>
              <a:t>1. Target Interface (What the client expects)</a:t>
            </a:r>
          </a:p>
          <a:p>
            <a:r>
              <a:rPr lang="en-US" dirty="0"/>
              <a:t>This is what the rest of the system or client knows and expects.</a:t>
            </a:r>
          </a:p>
          <a:p>
            <a:r>
              <a:rPr lang="en-US" dirty="0"/>
              <a:t>Any car that implements </a:t>
            </a:r>
            <a:r>
              <a:rPr lang="en-US" dirty="0" err="1"/>
              <a:t>GasolineCar</a:t>
            </a:r>
            <a:r>
              <a:rPr lang="en-US" dirty="0"/>
              <a:t> must have a refuel() method.</a:t>
            </a:r>
          </a:p>
          <a:p>
            <a:r>
              <a:rPr lang="en-US" dirty="0"/>
              <a:t>2. </a:t>
            </a:r>
            <a:r>
              <a:rPr lang="en-US" dirty="0" err="1"/>
              <a:t>Adaptee</a:t>
            </a:r>
            <a:r>
              <a:rPr lang="en-US" dirty="0"/>
              <a:t> (Incompatible class)</a:t>
            </a:r>
          </a:p>
          <a:p>
            <a:r>
              <a:rPr lang="en-US" dirty="0"/>
              <a:t>This class doesn't match the </a:t>
            </a:r>
            <a:r>
              <a:rPr lang="en-US" dirty="0" err="1"/>
              <a:t>GasolineCar</a:t>
            </a:r>
            <a:r>
              <a:rPr lang="en-US" dirty="0"/>
              <a:t> interface.</a:t>
            </a:r>
          </a:p>
          <a:p>
            <a:r>
              <a:rPr lang="en-US" dirty="0"/>
              <a:t>It has a charge() method instead of refuel().</a:t>
            </a:r>
          </a:p>
          <a:p>
            <a:r>
              <a:rPr lang="en-US" dirty="0">
                <a:solidFill>
                  <a:srgbClr val="FF0000"/>
                </a:solidFill>
              </a:rPr>
              <a:t>Problem: You can't pass this directly where a </a:t>
            </a:r>
            <a:r>
              <a:rPr lang="en-US" dirty="0" err="1">
                <a:solidFill>
                  <a:srgbClr val="FF0000"/>
                </a:solidFill>
              </a:rPr>
              <a:t>GasolineCar</a:t>
            </a:r>
            <a:r>
              <a:rPr lang="en-US" dirty="0">
                <a:solidFill>
                  <a:srgbClr val="FF0000"/>
                </a:solidFill>
              </a:rPr>
              <a:t> is expected.</a:t>
            </a:r>
          </a:p>
          <a:p>
            <a:endParaRPr lang="en-US" dirty="0"/>
          </a:p>
          <a:p>
            <a:endParaRPr lang="en-IN" dirty="0"/>
          </a:p>
        </p:txBody>
      </p:sp>
    </p:spTree>
    <p:extLst>
      <p:ext uri="{BB962C8B-B14F-4D97-AF65-F5344CB8AC3E}">
        <p14:creationId xmlns:p14="http://schemas.microsoft.com/office/powerpoint/2010/main" val="2504974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1A70E-8A8D-A4E7-A2B8-33DEE171A3A7}"/>
              </a:ext>
            </a:extLst>
          </p:cNvPr>
          <p:cNvSpPr>
            <a:spLocks noGrp="1"/>
          </p:cNvSpPr>
          <p:nvPr>
            <p:ph idx="1"/>
          </p:nvPr>
        </p:nvSpPr>
        <p:spPr>
          <a:xfrm>
            <a:off x="838200" y="634314"/>
            <a:ext cx="10515600" cy="5542649"/>
          </a:xfrm>
        </p:spPr>
        <p:txBody>
          <a:bodyPr>
            <a:normAutofit/>
          </a:bodyPr>
          <a:lstStyle/>
          <a:p>
            <a:r>
              <a:rPr lang="en-US" dirty="0"/>
              <a:t>Adapter Class (The bridge)</a:t>
            </a:r>
          </a:p>
          <a:p>
            <a:r>
              <a:rPr lang="en-US" dirty="0" err="1"/>
              <a:t>ElectricCarAdapter</a:t>
            </a:r>
            <a:r>
              <a:rPr lang="en-US" dirty="0"/>
              <a:t> implements </a:t>
            </a:r>
            <a:r>
              <a:rPr lang="en-US" dirty="0" err="1"/>
              <a:t>GasolineCar</a:t>
            </a:r>
            <a:r>
              <a:rPr lang="en-US" dirty="0"/>
              <a:t>, so it can be used anywhere a </a:t>
            </a:r>
            <a:r>
              <a:rPr lang="en-US" dirty="0" err="1"/>
              <a:t>GasolineCar</a:t>
            </a:r>
            <a:r>
              <a:rPr lang="en-US" dirty="0"/>
              <a:t> is expected.</a:t>
            </a:r>
          </a:p>
          <a:p>
            <a:r>
              <a:rPr lang="en-US" dirty="0"/>
              <a:t>It holds an instance of </a:t>
            </a:r>
            <a:r>
              <a:rPr lang="en-US" dirty="0" err="1"/>
              <a:t>ElectricCar</a:t>
            </a:r>
            <a:r>
              <a:rPr lang="en-US" dirty="0"/>
              <a:t>.</a:t>
            </a:r>
          </a:p>
          <a:p>
            <a:r>
              <a:rPr lang="en-US" dirty="0"/>
              <a:t>Inside refuel(), it delegates to </a:t>
            </a:r>
            <a:r>
              <a:rPr lang="en-US" dirty="0" err="1"/>
              <a:t>electricCar.charge</a:t>
            </a:r>
            <a:r>
              <a:rPr lang="en-US" dirty="0"/>
              <a:t>().</a:t>
            </a:r>
          </a:p>
          <a:p>
            <a:r>
              <a:rPr lang="en-US" dirty="0"/>
              <a:t> This makes </a:t>
            </a:r>
            <a:r>
              <a:rPr lang="en-US" dirty="0" err="1"/>
              <a:t>ElectricCar</a:t>
            </a:r>
            <a:r>
              <a:rPr lang="en-US" dirty="0"/>
              <a:t> look like a </a:t>
            </a:r>
            <a:r>
              <a:rPr lang="en-US" dirty="0" err="1"/>
              <a:t>GasolineCar</a:t>
            </a:r>
            <a:r>
              <a:rPr lang="en-US" dirty="0"/>
              <a:t> from the outside!</a:t>
            </a:r>
          </a:p>
          <a:p>
            <a:r>
              <a:rPr lang="en-US" dirty="0"/>
              <a:t>4. Client Code (Using the adapter)</a:t>
            </a:r>
          </a:p>
          <a:p>
            <a:r>
              <a:rPr lang="en-US" dirty="0"/>
              <a:t>The client works with </a:t>
            </a:r>
            <a:r>
              <a:rPr lang="en-US" dirty="0" err="1"/>
              <a:t>GasolineCar</a:t>
            </a:r>
            <a:r>
              <a:rPr lang="en-US" dirty="0"/>
              <a:t>.</a:t>
            </a:r>
          </a:p>
          <a:p>
            <a:r>
              <a:rPr lang="en-US" dirty="0"/>
              <a:t>It doesn’t need to know anything about </a:t>
            </a:r>
            <a:r>
              <a:rPr lang="en-US" dirty="0" err="1"/>
              <a:t>ElectricCar</a:t>
            </a:r>
            <a:r>
              <a:rPr lang="en-US" dirty="0"/>
              <a:t> or charge().</a:t>
            </a:r>
          </a:p>
          <a:p>
            <a:r>
              <a:rPr lang="en-US" dirty="0"/>
              <a:t>The adapter handles the translation.</a:t>
            </a:r>
            <a:endParaRPr lang="en-IN" dirty="0"/>
          </a:p>
        </p:txBody>
      </p:sp>
    </p:spTree>
    <p:extLst>
      <p:ext uri="{BB962C8B-B14F-4D97-AF65-F5344CB8AC3E}">
        <p14:creationId xmlns:p14="http://schemas.microsoft.com/office/powerpoint/2010/main" val="630733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BF2A1-7FF1-95A7-BF40-900123F0847F}"/>
              </a:ext>
            </a:extLst>
          </p:cNvPr>
          <p:cNvSpPr>
            <a:spLocks noGrp="1"/>
          </p:cNvSpPr>
          <p:nvPr>
            <p:ph idx="1"/>
          </p:nvPr>
        </p:nvSpPr>
        <p:spPr>
          <a:xfrm>
            <a:off x="838200" y="840259"/>
            <a:ext cx="10515600" cy="5336704"/>
          </a:xfrm>
        </p:spPr>
        <p:txBody>
          <a:bodyPr>
            <a:normAutofit fontScale="92500" lnSpcReduction="10000"/>
          </a:bodyPr>
          <a:lstStyle/>
          <a:p>
            <a:pPr algn="l"/>
            <a:r>
              <a:rPr lang="en-US" b="0" i="0" dirty="0">
                <a:solidFill>
                  <a:srgbClr val="444444"/>
                </a:solidFill>
                <a:effectLst/>
                <a:latin typeface="proximanova"/>
              </a:rPr>
              <a:t>A structural design pattern deals with class and object composition, or how to assemble objects and classes into larger structures.</a:t>
            </a:r>
          </a:p>
          <a:p>
            <a:pPr algn="l">
              <a:buFont typeface="Arial" panose="020B0604020202020204" pitchFamily="34" charset="0"/>
              <a:buChar char="•"/>
            </a:pPr>
            <a:r>
              <a:rPr lang="en-US" b="1" i="0" dirty="0">
                <a:solidFill>
                  <a:srgbClr val="444444"/>
                </a:solidFill>
                <a:effectLst/>
                <a:highlight>
                  <a:srgbClr val="FFFF00"/>
                </a:highlight>
                <a:latin typeface="proximanova"/>
              </a:rPr>
              <a:t>Adapter</a:t>
            </a:r>
            <a:r>
              <a:rPr lang="en-US" b="0" i="0" dirty="0">
                <a:solidFill>
                  <a:srgbClr val="444444"/>
                </a:solidFill>
                <a:effectLst/>
                <a:latin typeface="proximanova"/>
              </a:rPr>
              <a:t>: </a:t>
            </a:r>
            <a:r>
              <a:rPr lang="en-US" b="0" i="0" dirty="0">
                <a:solidFill>
                  <a:srgbClr val="FF0000"/>
                </a:solidFill>
                <a:effectLst/>
                <a:latin typeface="proximanova"/>
              </a:rPr>
              <a:t>How to change or adapt an interface to that of another existing class to allow incompatible interfaces to work together.</a:t>
            </a:r>
          </a:p>
          <a:p>
            <a:pPr algn="l">
              <a:buFont typeface="Arial" panose="020B0604020202020204" pitchFamily="34" charset="0"/>
              <a:buChar char="•"/>
            </a:pPr>
            <a:r>
              <a:rPr lang="en-US" b="1" i="0" dirty="0">
                <a:solidFill>
                  <a:srgbClr val="444444"/>
                </a:solidFill>
                <a:effectLst/>
                <a:latin typeface="proximanova"/>
              </a:rPr>
              <a:t>Bridge</a:t>
            </a:r>
            <a:r>
              <a:rPr lang="en-US" b="0" i="0" dirty="0">
                <a:solidFill>
                  <a:srgbClr val="444444"/>
                </a:solidFill>
                <a:effectLst/>
                <a:latin typeface="proximanova"/>
              </a:rPr>
              <a:t>: A method to decouple an interface from its implementation.</a:t>
            </a:r>
          </a:p>
          <a:p>
            <a:pPr algn="l">
              <a:buFont typeface="Arial" panose="020B0604020202020204" pitchFamily="34" charset="0"/>
              <a:buChar char="•"/>
            </a:pPr>
            <a:r>
              <a:rPr lang="en-US" b="1" i="0" dirty="0">
                <a:solidFill>
                  <a:srgbClr val="444444"/>
                </a:solidFill>
                <a:effectLst/>
                <a:highlight>
                  <a:srgbClr val="FFFF00"/>
                </a:highlight>
                <a:latin typeface="proximanova"/>
              </a:rPr>
              <a:t>Composite</a:t>
            </a:r>
            <a:r>
              <a:rPr lang="en-US" b="0" i="0" dirty="0">
                <a:solidFill>
                  <a:srgbClr val="444444"/>
                </a:solidFill>
                <a:effectLst/>
                <a:latin typeface="proximanova"/>
              </a:rPr>
              <a:t>: Leverages a tree structure to support manipulation as one object.</a:t>
            </a:r>
          </a:p>
          <a:p>
            <a:pPr algn="l">
              <a:buFont typeface="Arial" panose="020B0604020202020204" pitchFamily="34" charset="0"/>
              <a:buChar char="•"/>
            </a:pPr>
            <a:r>
              <a:rPr lang="en-US" b="1" i="0" dirty="0">
                <a:solidFill>
                  <a:srgbClr val="444444"/>
                </a:solidFill>
                <a:effectLst/>
                <a:highlight>
                  <a:srgbClr val="FFFF00"/>
                </a:highlight>
                <a:latin typeface="proximanova"/>
              </a:rPr>
              <a:t>Decorator</a:t>
            </a:r>
            <a:r>
              <a:rPr lang="en-US" b="0" i="0" dirty="0">
                <a:solidFill>
                  <a:srgbClr val="444444"/>
                </a:solidFill>
                <a:effectLst/>
                <a:latin typeface="proximanova"/>
              </a:rPr>
              <a:t>: </a:t>
            </a:r>
            <a:r>
              <a:rPr lang="en-US" b="0" i="0" dirty="0">
                <a:solidFill>
                  <a:srgbClr val="FF0000"/>
                </a:solidFill>
                <a:effectLst/>
                <a:latin typeface="proximanova"/>
              </a:rPr>
              <a:t>Dynamically extends (adds or overrides) functionality.</a:t>
            </a:r>
          </a:p>
          <a:p>
            <a:pPr algn="l">
              <a:buFont typeface="Arial" panose="020B0604020202020204" pitchFamily="34" charset="0"/>
              <a:buChar char="•"/>
            </a:pPr>
            <a:r>
              <a:rPr lang="en-US" b="1" i="0" dirty="0">
                <a:solidFill>
                  <a:srgbClr val="444444"/>
                </a:solidFill>
                <a:effectLst/>
                <a:highlight>
                  <a:srgbClr val="FFFF00"/>
                </a:highlight>
                <a:latin typeface="proximanova"/>
              </a:rPr>
              <a:t>Façade</a:t>
            </a:r>
            <a:r>
              <a:rPr lang="en-US" b="0" i="0" dirty="0">
                <a:solidFill>
                  <a:srgbClr val="444444"/>
                </a:solidFill>
                <a:effectLst/>
                <a:latin typeface="proximanova"/>
              </a:rPr>
              <a:t>: </a:t>
            </a:r>
            <a:r>
              <a:rPr lang="en-US" b="0" i="0" dirty="0">
                <a:solidFill>
                  <a:srgbClr val="FF0000"/>
                </a:solidFill>
                <a:effectLst/>
                <a:latin typeface="proximanova"/>
              </a:rPr>
              <a:t>Defines a high-level interface to simplify the use of a large body of code.</a:t>
            </a:r>
          </a:p>
          <a:p>
            <a:pPr algn="l">
              <a:buFont typeface="Arial" panose="020B0604020202020204" pitchFamily="34" charset="0"/>
              <a:buChar char="•"/>
            </a:pPr>
            <a:r>
              <a:rPr lang="en-US" b="1" i="0" dirty="0">
                <a:solidFill>
                  <a:srgbClr val="444444"/>
                </a:solidFill>
                <a:effectLst/>
                <a:latin typeface="proximanova"/>
              </a:rPr>
              <a:t>Flyweight</a:t>
            </a:r>
            <a:r>
              <a:rPr lang="en-US" b="0" i="0" dirty="0">
                <a:solidFill>
                  <a:srgbClr val="444444"/>
                </a:solidFill>
                <a:effectLst/>
                <a:latin typeface="proximanova"/>
              </a:rPr>
              <a:t>: Minimize memory use by sharing data with similar objects.</a:t>
            </a:r>
          </a:p>
          <a:p>
            <a:pPr algn="l">
              <a:buFont typeface="Arial" panose="020B0604020202020204" pitchFamily="34" charset="0"/>
              <a:buChar char="•"/>
            </a:pPr>
            <a:r>
              <a:rPr lang="en-US" b="1" i="0" dirty="0">
                <a:solidFill>
                  <a:srgbClr val="444444"/>
                </a:solidFill>
                <a:effectLst/>
                <a:highlight>
                  <a:srgbClr val="FFFF00"/>
                </a:highlight>
                <a:latin typeface="proximanova"/>
              </a:rPr>
              <a:t>Proxy</a:t>
            </a:r>
            <a:r>
              <a:rPr lang="en-US" b="0" i="0" dirty="0">
                <a:solidFill>
                  <a:srgbClr val="444444"/>
                </a:solidFill>
                <a:effectLst/>
                <a:latin typeface="proximanova"/>
              </a:rPr>
              <a:t>: How to represent an object with another object to enable access control, reduce cost and reduce complexity.</a:t>
            </a:r>
          </a:p>
          <a:p>
            <a:endParaRPr lang="en-IN" dirty="0"/>
          </a:p>
        </p:txBody>
      </p:sp>
    </p:spTree>
    <p:extLst>
      <p:ext uri="{BB962C8B-B14F-4D97-AF65-F5344CB8AC3E}">
        <p14:creationId xmlns:p14="http://schemas.microsoft.com/office/powerpoint/2010/main" val="3814476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2317-E310-EE05-092A-D163F60D455B}"/>
              </a:ext>
            </a:extLst>
          </p:cNvPr>
          <p:cNvSpPr>
            <a:spLocks noGrp="1"/>
          </p:cNvSpPr>
          <p:nvPr>
            <p:ph type="title"/>
          </p:nvPr>
        </p:nvSpPr>
        <p:spPr/>
        <p:txBody>
          <a:bodyPr/>
          <a:lstStyle/>
          <a:p>
            <a:pPr algn="ctr"/>
            <a:r>
              <a:rPr lang="en-IN" dirty="0"/>
              <a:t>Java Code Implementation</a:t>
            </a:r>
          </a:p>
        </p:txBody>
      </p:sp>
      <p:sp>
        <p:nvSpPr>
          <p:cNvPr id="3" name="Content Placeholder 2">
            <a:extLst>
              <a:ext uri="{FF2B5EF4-FFF2-40B4-BE49-F238E27FC236}">
                <a16:creationId xmlns:a16="http://schemas.microsoft.com/office/drawing/2014/main" id="{B3F62846-FBE6-0E4B-D243-8584D8192327}"/>
              </a:ext>
            </a:extLst>
          </p:cNvPr>
          <p:cNvSpPr>
            <a:spLocks noGrp="1"/>
          </p:cNvSpPr>
          <p:nvPr>
            <p:ph idx="1"/>
          </p:nvPr>
        </p:nvSpPr>
        <p:spPr>
          <a:xfrm>
            <a:off x="838200" y="1565190"/>
            <a:ext cx="10515600" cy="4852086"/>
          </a:xfrm>
        </p:spPr>
        <p:txBody>
          <a:bodyPr>
            <a:normAutofit fontScale="92500" lnSpcReduction="10000"/>
          </a:bodyPr>
          <a:lstStyle/>
          <a:p>
            <a:r>
              <a:rPr lang="en-IN" dirty="0"/>
              <a:t>// Target Interface: The interface expected by the client.</a:t>
            </a:r>
          </a:p>
          <a:p>
            <a:r>
              <a:rPr lang="en-IN" dirty="0"/>
              <a:t>interface </a:t>
            </a:r>
            <a:r>
              <a:rPr lang="en-IN" dirty="0" err="1"/>
              <a:t>GasolineCar</a:t>
            </a:r>
            <a:r>
              <a:rPr lang="en-IN" dirty="0"/>
              <a:t> {</a:t>
            </a:r>
          </a:p>
          <a:p>
            <a:r>
              <a:rPr lang="en-IN" dirty="0"/>
              <a:t>    void refuel();</a:t>
            </a:r>
          </a:p>
          <a:p>
            <a:r>
              <a:rPr lang="en-IN" dirty="0"/>
              <a:t>}</a:t>
            </a:r>
          </a:p>
          <a:p>
            <a:endParaRPr lang="en-IN" dirty="0"/>
          </a:p>
          <a:p>
            <a:r>
              <a:rPr lang="en-IN" dirty="0"/>
              <a:t>// </a:t>
            </a:r>
            <a:r>
              <a:rPr lang="en-IN" dirty="0" err="1"/>
              <a:t>Adaptee</a:t>
            </a:r>
            <a:r>
              <a:rPr lang="en-IN" dirty="0"/>
              <a:t>: The incompatible interface that needs to be adapted.</a:t>
            </a:r>
          </a:p>
          <a:p>
            <a:r>
              <a:rPr lang="en-IN" dirty="0"/>
              <a:t>class </a:t>
            </a:r>
            <a:r>
              <a:rPr lang="en-IN" dirty="0" err="1"/>
              <a:t>ElectricCar</a:t>
            </a:r>
            <a:r>
              <a:rPr lang="en-IN" dirty="0"/>
              <a:t> {</a:t>
            </a:r>
          </a:p>
          <a:p>
            <a:r>
              <a:rPr lang="en-IN" dirty="0"/>
              <a:t>    public void charge() {</a:t>
            </a:r>
          </a:p>
          <a:p>
            <a:r>
              <a:rPr lang="en-IN" dirty="0"/>
              <a:t>        </a:t>
            </a:r>
            <a:r>
              <a:rPr lang="en-IN" dirty="0" err="1"/>
              <a:t>System.out.println</a:t>
            </a:r>
            <a:r>
              <a:rPr lang="en-IN" dirty="0"/>
              <a:t>("Electric car is charging...");</a:t>
            </a:r>
          </a:p>
          <a:p>
            <a:r>
              <a:rPr lang="en-IN" dirty="0"/>
              <a:t>    }</a:t>
            </a:r>
          </a:p>
          <a:p>
            <a:r>
              <a:rPr lang="en-IN" dirty="0"/>
              <a:t>}</a:t>
            </a:r>
          </a:p>
          <a:p>
            <a:endParaRPr lang="en-IN" dirty="0"/>
          </a:p>
        </p:txBody>
      </p:sp>
    </p:spTree>
    <p:extLst>
      <p:ext uri="{BB962C8B-B14F-4D97-AF65-F5344CB8AC3E}">
        <p14:creationId xmlns:p14="http://schemas.microsoft.com/office/powerpoint/2010/main" val="3530758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1FDF2-923A-6A05-C220-75E5707BD390}"/>
              </a:ext>
            </a:extLst>
          </p:cNvPr>
          <p:cNvSpPr>
            <a:spLocks noGrp="1"/>
          </p:cNvSpPr>
          <p:nvPr>
            <p:ph idx="1"/>
          </p:nvPr>
        </p:nvSpPr>
        <p:spPr>
          <a:xfrm>
            <a:off x="838200" y="486032"/>
            <a:ext cx="10515600" cy="5690931"/>
          </a:xfrm>
        </p:spPr>
        <p:txBody>
          <a:bodyPr>
            <a:normAutofit fontScale="85000" lnSpcReduction="20000"/>
          </a:bodyPr>
          <a:lstStyle/>
          <a:p>
            <a:endParaRPr lang="en-IN" dirty="0"/>
          </a:p>
          <a:p>
            <a:r>
              <a:rPr lang="en-IN" dirty="0"/>
              <a:t>// Adapter: Makes the </a:t>
            </a:r>
            <a:r>
              <a:rPr lang="en-IN" dirty="0" err="1"/>
              <a:t>ElectricCar</a:t>
            </a:r>
            <a:r>
              <a:rPr lang="en-IN" dirty="0"/>
              <a:t> compatible with </a:t>
            </a:r>
            <a:r>
              <a:rPr lang="en-IN" dirty="0" err="1"/>
              <a:t>GasolineCar</a:t>
            </a:r>
            <a:r>
              <a:rPr lang="en-IN" dirty="0"/>
              <a:t> interface.</a:t>
            </a:r>
          </a:p>
          <a:p>
            <a:r>
              <a:rPr lang="en-IN" dirty="0"/>
              <a:t>class </a:t>
            </a:r>
            <a:r>
              <a:rPr lang="en-IN" dirty="0" err="1"/>
              <a:t>ElectricCarAdapter</a:t>
            </a:r>
            <a:r>
              <a:rPr lang="en-IN" dirty="0"/>
              <a:t> implements </a:t>
            </a:r>
            <a:r>
              <a:rPr lang="en-IN" dirty="0" err="1"/>
              <a:t>GasolineCar</a:t>
            </a:r>
            <a:r>
              <a:rPr lang="en-IN" dirty="0"/>
              <a:t> {</a:t>
            </a:r>
          </a:p>
          <a:p>
            <a:r>
              <a:rPr lang="en-IN" dirty="0"/>
              <a:t>    private final </a:t>
            </a:r>
            <a:r>
              <a:rPr lang="en-IN" dirty="0" err="1"/>
              <a:t>ElectricCar</a:t>
            </a:r>
            <a:r>
              <a:rPr lang="en-IN" dirty="0"/>
              <a:t> </a:t>
            </a:r>
            <a:r>
              <a:rPr lang="en-IN" dirty="0" err="1"/>
              <a:t>electricCar</a:t>
            </a:r>
            <a:r>
              <a:rPr lang="en-IN" dirty="0"/>
              <a:t>;</a:t>
            </a:r>
          </a:p>
          <a:p>
            <a:endParaRPr lang="en-IN" dirty="0"/>
          </a:p>
          <a:p>
            <a:r>
              <a:rPr lang="en-IN" dirty="0"/>
              <a:t>    public </a:t>
            </a:r>
            <a:r>
              <a:rPr lang="en-IN" dirty="0" err="1"/>
              <a:t>ElectricCarAdapter</a:t>
            </a:r>
            <a:r>
              <a:rPr lang="en-IN" dirty="0"/>
              <a:t>(</a:t>
            </a:r>
            <a:r>
              <a:rPr lang="en-IN" dirty="0" err="1"/>
              <a:t>ElectricCar</a:t>
            </a:r>
            <a:r>
              <a:rPr lang="en-IN" dirty="0"/>
              <a:t> </a:t>
            </a:r>
            <a:r>
              <a:rPr lang="en-IN" dirty="0" err="1"/>
              <a:t>electricCar</a:t>
            </a:r>
            <a:r>
              <a:rPr lang="en-IN" dirty="0"/>
              <a:t>) {</a:t>
            </a:r>
          </a:p>
          <a:p>
            <a:r>
              <a:rPr lang="en-IN" dirty="0"/>
              <a:t>        </a:t>
            </a:r>
            <a:r>
              <a:rPr lang="en-IN" dirty="0" err="1"/>
              <a:t>this.electricCar</a:t>
            </a:r>
            <a:r>
              <a:rPr lang="en-IN" dirty="0"/>
              <a:t> = </a:t>
            </a:r>
            <a:r>
              <a:rPr lang="en-IN" dirty="0" err="1"/>
              <a:t>electricCar</a:t>
            </a:r>
            <a:r>
              <a:rPr lang="en-IN" dirty="0"/>
              <a:t>;</a:t>
            </a:r>
          </a:p>
          <a:p>
            <a:r>
              <a:rPr lang="en-IN" dirty="0"/>
              <a:t>    }</a:t>
            </a:r>
          </a:p>
          <a:p>
            <a:endParaRPr lang="en-IN" dirty="0"/>
          </a:p>
          <a:p>
            <a:r>
              <a:rPr lang="en-IN" dirty="0"/>
              <a:t>    @Override</a:t>
            </a:r>
          </a:p>
          <a:p>
            <a:r>
              <a:rPr lang="en-IN" dirty="0"/>
              <a:t>    public void refuel() {</a:t>
            </a:r>
          </a:p>
          <a:p>
            <a:r>
              <a:rPr lang="en-IN" dirty="0"/>
              <a:t>        </a:t>
            </a:r>
            <a:r>
              <a:rPr lang="en-IN" dirty="0" err="1"/>
              <a:t>electricCar.charge</a:t>
            </a:r>
            <a:r>
              <a:rPr lang="en-IN" dirty="0"/>
              <a:t>(); // Delegating the call to the </a:t>
            </a:r>
            <a:r>
              <a:rPr lang="en-IN" dirty="0" err="1"/>
              <a:t>adaptee's</a:t>
            </a:r>
            <a:r>
              <a:rPr lang="en-IN" dirty="0"/>
              <a:t> method</a:t>
            </a:r>
          </a:p>
          <a:p>
            <a:r>
              <a:rPr lang="en-IN" dirty="0"/>
              <a:t>    }</a:t>
            </a:r>
          </a:p>
          <a:p>
            <a:r>
              <a:rPr lang="en-IN" dirty="0"/>
              <a:t>}</a:t>
            </a:r>
          </a:p>
          <a:p>
            <a:endParaRPr lang="en-IN" dirty="0"/>
          </a:p>
        </p:txBody>
      </p:sp>
    </p:spTree>
    <p:extLst>
      <p:ext uri="{BB962C8B-B14F-4D97-AF65-F5344CB8AC3E}">
        <p14:creationId xmlns:p14="http://schemas.microsoft.com/office/powerpoint/2010/main" val="1177572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1B806F-345F-0324-7BBB-E38270BF5D6B}"/>
              </a:ext>
            </a:extLst>
          </p:cNvPr>
          <p:cNvSpPr>
            <a:spLocks noGrp="1"/>
          </p:cNvSpPr>
          <p:nvPr>
            <p:ph idx="1"/>
          </p:nvPr>
        </p:nvSpPr>
        <p:spPr>
          <a:xfrm>
            <a:off x="838200" y="675503"/>
            <a:ext cx="10515600" cy="5501460"/>
          </a:xfrm>
        </p:spPr>
        <p:txBody>
          <a:bodyPr>
            <a:normAutofit/>
          </a:bodyPr>
          <a:lstStyle/>
          <a:p>
            <a:r>
              <a:rPr lang="en-IN" dirty="0"/>
              <a:t>// Client: Uses the Target interface (</a:t>
            </a:r>
            <a:r>
              <a:rPr lang="en-IN" dirty="0" err="1"/>
              <a:t>GasolineCar</a:t>
            </a:r>
            <a:r>
              <a:rPr lang="en-IN" dirty="0"/>
              <a:t>).</a:t>
            </a:r>
          </a:p>
          <a:p>
            <a:r>
              <a:rPr lang="en-IN" dirty="0"/>
              <a:t>public class </a:t>
            </a:r>
            <a:r>
              <a:rPr lang="en-IN" dirty="0" err="1"/>
              <a:t>AdapterPatternDemo</a:t>
            </a:r>
            <a:r>
              <a:rPr lang="en-IN" dirty="0"/>
              <a:t> {</a:t>
            </a:r>
          </a:p>
          <a:p>
            <a:r>
              <a:rPr lang="en-IN" dirty="0"/>
              <a:t>    public static void main(String[] </a:t>
            </a:r>
            <a:r>
              <a:rPr lang="en-IN" dirty="0" err="1"/>
              <a:t>args</a:t>
            </a:r>
            <a:r>
              <a:rPr lang="en-IN" dirty="0"/>
              <a:t>) {</a:t>
            </a:r>
          </a:p>
          <a:p>
            <a:r>
              <a:rPr lang="en-IN" dirty="0"/>
              <a:t>        </a:t>
            </a:r>
            <a:r>
              <a:rPr lang="en-IN" dirty="0" err="1"/>
              <a:t>GasolineCar</a:t>
            </a:r>
            <a:r>
              <a:rPr lang="en-IN" dirty="0"/>
              <a:t> </a:t>
            </a:r>
            <a:r>
              <a:rPr lang="en-IN" dirty="0" err="1"/>
              <a:t>myElectricCar</a:t>
            </a:r>
            <a:r>
              <a:rPr lang="en-IN" dirty="0"/>
              <a:t> = new </a:t>
            </a:r>
            <a:r>
              <a:rPr lang="en-IN" dirty="0" err="1"/>
              <a:t>ElectricCarAdapter</a:t>
            </a:r>
            <a:r>
              <a:rPr lang="en-IN" dirty="0"/>
              <a:t>(new </a:t>
            </a:r>
            <a:r>
              <a:rPr lang="en-IN" dirty="0" err="1"/>
              <a:t>ElectricCar</a:t>
            </a:r>
            <a:r>
              <a:rPr lang="en-IN" dirty="0"/>
              <a:t>());</a:t>
            </a:r>
          </a:p>
          <a:p>
            <a:r>
              <a:rPr lang="en-IN" dirty="0"/>
              <a:t>        </a:t>
            </a:r>
          </a:p>
          <a:p>
            <a:r>
              <a:rPr lang="en-IN" dirty="0"/>
              <a:t>        </a:t>
            </a:r>
            <a:r>
              <a:rPr lang="en-IN" dirty="0" err="1"/>
              <a:t>System.out.println</a:t>
            </a:r>
            <a:r>
              <a:rPr lang="en-IN" dirty="0"/>
              <a:t>("Using </a:t>
            </a:r>
            <a:r>
              <a:rPr lang="en-IN" dirty="0" err="1"/>
              <a:t>ElectricCar</a:t>
            </a:r>
            <a:r>
              <a:rPr lang="en-IN" dirty="0"/>
              <a:t> through </a:t>
            </a:r>
            <a:r>
              <a:rPr lang="en-IN" dirty="0" err="1"/>
              <a:t>GasolineCar</a:t>
            </a:r>
            <a:r>
              <a:rPr lang="en-IN" dirty="0"/>
              <a:t> interface:");</a:t>
            </a:r>
          </a:p>
          <a:p>
            <a:r>
              <a:rPr lang="en-IN" dirty="0"/>
              <a:t>        </a:t>
            </a:r>
            <a:r>
              <a:rPr lang="en-IN" dirty="0" err="1"/>
              <a:t>myElectricCar.refuel</a:t>
            </a:r>
            <a:r>
              <a:rPr lang="en-IN" dirty="0"/>
              <a:t>(); // Outputs: Electric car is charging...</a:t>
            </a:r>
          </a:p>
          <a:p>
            <a:r>
              <a:rPr lang="en-IN" dirty="0"/>
              <a:t>    }</a:t>
            </a:r>
          </a:p>
          <a:p>
            <a:r>
              <a:rPr lang="en-IN" dirty="0"/>
              <a:t>}</a:t>
            </a:r>
          </a:p>
        </p:txBody>
      </p:sp>
    </p:spTree>
    <p:extLst>
      <p:ext uri="{BB962C8B-B14F-4D97-AF65-F5344CB8AC3E}">
        <p14:creationId xmlns:p14="http://schemas.microsoft.com/office/powerpoint/2010/main" val="603209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8AF833-9275-26FD-65E8-CC1D35C59D8F}"/>
              </a:ext>
            </a:extLst>
          </p:cNvPr>
          <p:cNvSpPr>
            <a:spLocks noGrp="1"/>
          </p:cNvSpPr>
          <p:nvPr>
            <p:ph idx="1"/>
          </p:nvPr>
        </p:nvSpPr>
        <p:spPr>
          <a:xfrm>
            <a:off x="838200" y="74141"/>
            <a:ext cx="10515600" cy="6102822"/>
          </a:xfrm>
        </p:spPr>
        <p:txBody>
          <a:bodyPr>
            <a:normAutofit fontScale="85000" lnSpcReduction="20000"/>
          </a:bodyPr>
          <a:lstStyle/>
          <a:p>
            <a:endParaRPr lang="en-US" b="1" dirty="0"/>
          </a:p>
          <a:p>
            <a:pPr marL="0" indent="0" algn="ctr">
              <a:buNone/>
            </a:pPr>
            <a:r>
              <a:rPr lang="en-US" b="1" dirty="0"/>
              <a:t>Explanation</a:t>
            </a:r>
          </a:p>
          <a:p>
            <a:r>
              <a:rPr lang="en-US" dirty="0"/>
              <a:t>Target Interface (</a:t>
            </a:r>
            <a:r>
              <a:rPr lang="en-US" dirty="0" err="1"/>
              <a:t>GasolineCar</a:t>
            </a:r>
            <a:r>
              <a:rPr lang="en-US" dirty="0"/>
              <a:t>):</a:t>
            </a:r>
          </a:p>
          <a:p>
            <a:r>
              <a:rPr lang="en-US" dirty="0"/>
              <a:t>Defines a common interface refuel() which the client expects.</a:t>
            </a:r>
          </a:p>
          <a:p>
            <a:endParaRPr lang="en-US" dirty="0"/>
          </a:p>
          <a:p>
            <a:r>
              <a:rPr lang="en-US" dirty="0" err="1"/>
              <a:t>Adaptee</a:t>
            </a:r>
            <a:r>
              <a:rPr lang="en-US" dirty="0"/>
              <a:t> (</a:t>
            </a:r>
            <a:r>
              <a:rPr lang="en-US" dirty="0" err="1"/>
              <a:t>ElectricCar</a:t>
            </a:r>
            <a:r>
              <a:rPr lang="en-US" dirty="0"/>
              <a:t>):</a:t>
            </a:r>
          </a:p>
          <a:p>
            <a:r>
              <a:rPr lang="en-US" dirty="0"/>
              <a:t>Has a different method charge() which is incompatible with the existing </a:t>
            </a:r>
            <a:r>
              <a:rPr lang="en-US" dirty="0" err="1"/>
              <a:t>GasolineCar</a:t>
            </a:r>
            <a:r>
              <a:rPr lang="en-US" dirty="0"/>
              <a:t> interface.</a:t>
            </a:r>
          </a:p>
          <a:p>
            <a:endParaRPr lang="en-US" dirty="0"/>
          </a:p>
          <a:p>
            <a:r>
              <a:rPr lang="en-US" dirty="0"/>
              <a:t>Adapter (</a:t>
            </a:r>
            <a:r>
              <a:rPr lang="en-US" dirty="0" err="1"/>
              <a:t>ElectricCarAdapter</a:t>
            </a:r>
            <a:r>
              <a:rPr lang="en-US" dirty="0"/>
              <a:t>):</a:t>
            </a:r>
          </a:p>
          <a:p>
            <a:r>
              <a:rPr lang="en-US" dirty="0"/>
              <a:t>Implements the </a:t>
            </a:r>
            <a:r>
              <a:rPr lang="en-US" dirty="0" err="1"/>
              <a:t>GasolineCar</a:t>
            </a:r>
            <a:r>
              <a:rPr lang="en-US" dirty="0"/>
              <a:t> interface and holds a reference to an </a:t>
            </a:r>
            <a:r>
              <a:rPr lang="en-US" dirty="0" err="1"/>
              <a:t>ElectricCar</a:t>
            </a:r>
            <a:r>
              <a:rPr lang="en-US" dirty="0"/>
              <a:t> object.</a:t>
            </a:r>
          </a:p>
          <a:p>
            <a:r>
              <a:rPr lang="en-US" dirty="0"/>
              <a:t>Converts the refuel() call to charge() for compatibility.</a:t>
            </a:r>
          </a:p>
          <a:p>
            <a:endParaRPr lang="en-US" dirty="0"/>
          </a:p>
          <a:p>
            <a:r>
              <a:rPr lang="en-US" dirty="0"/>
              <a:t>Client (</a:t>
            </a:r>
            <a:r>
              <a:rPr lang="en-US" dirty="0" err="1"/>
              <a:t>AdapterPatternDemo</a:t>
            </a:r>
            <a:r>
              <a:rPr lang="en-US" dirty="0"/>
              <a:t>):</a:t>
            </a:r>
          </a:p>
          <a:p>
            <a:r>
              <a:rPr lang="en-US" dirty="0"/>
              <a:t>Uses the </a:t>
            </a:r>
            <a:r>
              <a:rPr lang="en-US" dirty="0" err="1"/>
              <a:t>GasolineCar</a:t>
            </a:r>
            <a:r>
              <a:rPr lang="en-US" dirty="0"/>
              <a:t> interface to interact with the </a:t>
            </a:r>
            <a:r>
              <a:rPr lang="en-US" dirty="0" err="1"/>
              <a:t>ElectricCar</a:t>
            </a:r>
            <a:r>
              <a:rPr lang="en-US" dirty="0"/>
              <a:t> through the adapter.</a:t>
            </a:r>
          </a:p>
          <a:p>
            <a:endParaRPr lang="en-US" dirty="0"/>
          </a:p>
          <a:p>
            <a:endParaRPr lang="en-US" dirty="0"/>
          </a:p>
          <a:p>
            <a:endParaRPr lang="en-IN" dirty="0"/>
          </a:p>
        </p:txBody>
      </p:sp>
    </p:spTree>
    <p:extLst>
      <p:ext uri="{BB962C8B-B14F-4D97-AF65-F5344CB8AC3E}">
        <p14:creationId xmlns:p14="http://schemas.microsoft.com/office/powerpoint/2010/main" val="2098741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C650-0261-CCCB-AFE4-6499E10303E1}"/>
              </a:ext>
            </a:extLst>
          </p:cNvPr>
          <p:cNvSpPr>
            <a:spLocks noGrp="1"/>
          </p:cNvSpPr>
          <p:nvPr>
            <p:ph type="title"/>
          </p:nvPr>
        </p:nvSpPr>
        <p:spPr/>
        <p:txBody>
          <a:bodyPr/>
          <a:lstStyle/>
          <a:p>
            <a:pPr algn="ctr"/>
            <a:r>
              <a:rPr lang="en-IN" b="1" i="0" dirty="0">
                <a:solidFill>
                  <a:srgbClr val="273239"/>
                </a:solidFill>
                <a:effectLst/>
                <a:highlight>
                  <a:srgbClr val="FFFFFF"/>
                </a:highlight>
                <a:latin typeface="Source Sans 3"/>
              </a:rPr>
              <a:t>Decorator Design Pattern</a:t>
            </a:r>
            <a:br>
              <a:rPr lang="en-IN" b="1" i="0" dirty="0">
                <a:solidFill>
                  <a:srgbClr val="273239"/>
                </a:solidFill>
                <a:effectLst/>
                <a:highlight>
                  <a:srgbClr val="FFFFFF"/>
                </a:highlight>
                <a:latin typeface="Source Sans 3"/>
              </a:rPr>
            </a:br>
            <a:endParaRPr lang="en-IN" dirty="0"/>
          </a:p>
        </p:txBody>
      </p:sp>
      <p:sp>
        <p:nvSpPr>
          <p:cNvPr id="3" name="Content Placeholder 2">
            <a:extLst>
              <a:ext uri="{FF2B5EF4-FFF2-40B4-BE49-F238E27FC236}">
                <a16:creationId xmlns:a16="http://schemas.microsoft.com/office/drawing/2014/main" id="{D05AE740-F2F6-F4E8-016E-B39C1FC7DE20}"/>
              </a:ext>
            </a:extLst>
          </p:cNvPr>
          <p:cNvSpPr>
            <a:spLocks noGrp="1"/>
          </p:cNvSpPr>
          <p:nvPr>
            <p:ph idx="1"/>
          </p:nvPr>
        </p:nvSpPr>
        <p:spPr>
          <a:xfrm>
            <a:off x="838200" y="1367481"/>
            <a:ext cx="10515600" cy="4809482"/>
          </a:xfrm>
        </p:spPr>
        <p:txBody>
          <a:bodyPr/>
          <a:lstStyle/>
          <a:p>
            <a:r>
              <a:rPr lang="en-US" b="0" i="0" dirty="0">
                <a:solidFill>
                  <a:srgbClr val="273239"/>
                </a:solidFill>
                <a:effectLst/>
                <a:highlight>
                  <a:srgbClr val="FFFFFF"/>
                </a:highlight>
                <a:latin typeface="Nunito" pitchFamily="2" charset="0"/>
              </a:rPr>
              <a:t>The Decorator Design Pattern is a </a:t>
            </a:r>
            <a:r>
              <a:rPr lang="en-US" b="0" i="0" dirty="0">
                <a:effectLst/>
                <a:highlight>
                  <a:srgbClr val="FFFFFF"/>
                </a:highlight>
                <a:latin typeface="Nunito" pitchFamily="2" charset="0"/>
              </a:rPr>
              <a:t>structural design pattern</a:t>
            </a:r>
            <a:r>
              <a:rPr lang="en-US" b="0" i="0" dirty="0">
                <a:solidFill>
                  <a:srgbClr val="273239"/>
                </a:solidFill>
                <a:effectLst/>
                <a:highlight>
                  <a:srgbClr val="FFFFFF"/>
                </a:highlight>
                <a:latin typeface="Nunito" pitchFamily="2" charset="0"/>
              </a:rPr>
              <a:t> used in software development. It allows behavior to be added to individual objects, dynamically, without affecting the behavior of other objects from the same class. </a:t>
            </a:r>
          </a:p>
          <a:p>
            <a:r>
              <a:rPr lang="en-US" b="0" i="0" dirty="0">
                <a:solidFill>
                  <a:srgbClr val="273239"/>
                </a:solidFill>
                <a:effectLst/>
                <a:highlight>
                  <a:srgbClr val="FFFFFF"/>
                </a:highlight>
                <a:latin typeface="Nunito" pitchFamily="2" charset="0"/>
              </a:rPr>
              <a:t>This pattern is useful when you need to add functionality to objects in a flexible and reusable way.</a:t>
            </a:r>
            <a:endParaRPr lang="en-IN" dirty="0"/>
          </a:p>
        </p:txBody>
      </p:sp>
    </p:spTree>
    <p:extLst>
      <p:ext uri="{BB962C8B-B14F-4D97-AF65-F5344CB8AC3E}">
        <p14:creationId xmlns:p14="http://schemas.microsoft.com/office/powerpoint/2010/main" val="1993143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6A18-D918-4B77-9221-E5B6BA1D4C9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2F3D9A8-0A0B-68A5-B68A-82378739CDA4}"/>
              </a:ext>
            </a:extLst>
          </p:cNvPr>
          <p:cNvPicPr>
            <a:picLocks noGrp="1" noChangeAspect="1"/>
          </p:cNvPicPr>
          <p:nvPr>
            <p:ph idx="1"/>
          </p:nvPr>
        </p:nvPicPr>
        <p:blipFill>
          <a:blip r:embed="rId2"/>
          <a:stretch>
            <a:fillRect/>
          </a:stretch>
        </p:blipFill>
        <p:spPr>
          <a:xfrm>
            <a:off x="2248929" y="1145060"/>
            <a:ext cx="7669427" cy="5511114"/>
          </a:xfrm>
        </p:spPr>
      </p:pic>
    </p:spTree>
    <p:extLst>
      <p:ext uri="{BB962C8B-B14F-4D97-AF65-F5344CB8AC3E}">
        <p14:creationId xmlns:p14="http://schemas.microsoft.com/office/powerpoint/2010/main" val="3913602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2779-3B73-EA9C-9C2C-E9E935CEFD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CC1DF4-E0C5-1FF3-884D-FB9775385EE0}"/>
              </a:ext>
            </a:extLst>
          </p:cNvPr>
          <p:cNvSpPr>
            <a:spLocks noGrp="1"/>
          </p:cNvSpPr>
          <p:nvPr>
            <p:ph idx="1"/>
          </p:nvPr>
        </p:nvSpPr>
        <p:spPr/>
        <p:txBody>
          <a:bodyPr>
            <a:normAutofit lnSpcReduction="10000"/>
          </a:bodyPr>
          <a:lstStyle/>
          <a:p>
            <a:r>
              <a:rPr lang="en-US" dirty="0"/>
              <a:t>Characteristics of the Decorator Pattern</a:t>
            </a:r>
          </a:p>
          <a:p>
            <a:r>
              <a:rPr lang="en-US" dirty="0"/>
              <a:t>This pattern promotes flexibility and extensibility in software systems by allowing developers to compose objects with different combinations of functionalities at runtime.</a:t>
            </a:r>
          </a:p>
          <a:p>
            <a:r>
              <a:rPr lang="en-US" dirty="0"/>
              <a:t>It follows the open/closed principle, as new decorators can be added without modifying existing code, making it a powerful tool for building modular and customizable software components.</a:t>
            </a:r>
          </a:p>
          <a:p>
            <a:r>
              <a:rPr lang="en-US" dirty="0"/>
              <a:t>The Decorator Pattern is commonly used in scenarios where a variety of optional features or behaviors need to be added to objects in a flexible and reusable manner, such as in text formatting, graphical user interfaces, or customization of products like coffee or ice cream.</a:t>
            </a:r>
            <a:endParaRPr lang="en-IN" dirty="0"/>
          </a:p>
        </p:txBody>
      </p:sp>
    </p:spTree>
    <p:extLst>
      <p:ext uri="{BB962C8B-B14F-4D97-AF65-F5344CB8AC3E}">
        <p14:creationId xmlns:p14="http://schemas.microsoft.com/office/powerpoint/2010/main" val="3770215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4B296-1215-E2C4-C1F8-540F5D4737A0}"/>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Use Cases for the Decorator Pattern</a:t>
            </a:r>
            <a:br>
              <a:rPr lang="en-US" b="1" i="0" dirty="0">
                <a:solidFill>
                  <a:srgbClr val="273239"/>
                </a:solidFill>
                <a:effectLst/>
                <a:highlight>
                  <a:srgbClr val="FFFFFF"/>
                </a:highlight>
                <a:latin typeface="Nunito" pitchFamily="2" charset="0"/>
              </a:rPr>
            </a:br>
            <a:endParaRPr lang="en-IN" dirty="0"/>
          </a:p>
        </p:txBody>
      </p:sp>
      <p:sp>
        <p:nvSpPr>
          <p:cNvPr id="3" name="Content Placeholder 2">
            <a:extLst>
              <a:ext uri="{FF2B5EF4-FFF2-40B4-BE49-F238E27FC236}">
                <a16:creationId xmlns:a16="http://schemas.microsoft.com/office/drawing/2014/main" id="{8D282DC7-5B04-DA71-A7D1-9DB534C005D1}"/>
              </a:ext>
            </a:extLst>
          </p:cNvPr>
          <p:cNvSpPr>
            <a:spLocks noGrp="1"/>
          </p:cNvSpPr>
          <p:nvPr>
            <p:ph idx="1"/>
          </p:nvPr>
        </p:nvSpPr>
        <p:spPr>
          <a:xfrm>
            <a:off x="838200" y="996778"/>
            <a:ext cx="10515600" cy="5667633"/>
          </a:xfrm>
        </p:spPr>
        <p:txBody>
          <a:bodyPr>
            <a:normAutofit fontScale="85000" lnSpcReduction="20000"/>
          </a:bodyPr>
          <a:lstStyle/>
          <a:p>
            <a:r>
              <a:rPr lang="en-US" dirty="0"/>
              <a:t>Extending Functionality: When you have a base component with basic functionality, but you need to add additional features or behaviors to it dynamically without altering its structure. Decorators allow you to add new responsibilities to objects at runtime.</a:t>
            </a:r>
          </a:p>
          <a:p>
            <a:r>
              <a:rPr lang="en-US" dirty="0"/>
              <a:t>Multiple Combinations of Features: When you want to provide multiple combinations of features or options to an object. Decorators can be stacked and combined in different ways to create customized variations of objects, providing flexibility to users.</a:t>
            </a:r>
          </a:p>
          <a:p>
            <a:r>
              <a:rPr lang="en-US" dirty="0"/>
              <a:t>Legacy Code Integration: When working with legacy code or third-party libraries where modifying the existing codebase is not feasible or desirable, decorators can be used to extend the functionality of existing objects without altering their implementation.</a:t>
            </a:r>
          </a:p>
          <a:p>
            <a:r>
              <a:rPr lang="en-US" dirty="0"/>
              <a:t>GUI Components: In graphical user interface (GUI) development, decorators can be used to add additional visual effects, such as borders, shadows, or animations, to GUI components like buttons, panels, or windows.</a:t>
            </a:r>
          </a:p>
          <a:p>
            <a:r>
              <a:rPr lang="en-US" dirty="0"/>
              <a:t>Input/Output Streams: Decorators are commonly used in input/output stream classes in languages like Java. They allow you to wrap streams with additional functionality such as buffering, compression, encryption, or logging without modifying the original stream classes.</a:t>
            </a:r>
            <a:endParaRPr lang="en-IN" dirty="0"/>
          </a:p>
        </p:txBody>
      </p:sp>
    </p:spTree>
    <p:extLst>
      <p:ext uri="{BB962C8B-B14F-4D97-AF65-F5344CB8AC3E}">
        <p14:creationId xmlns:p14="http://schemas.microsoft.com/office/powerpoint/2010/main" val="4185718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698D-ED68-8057-8742-D36C0FFCA147}"/>
              </a:ext>
            </a:extLst>
          </p:cNvPr>
          <p:cNvSpPr>
            <a:spLocks noGrp="1"/>
          </p:cNvSpPr>
          <p:nvPr>
            <p:ph type="title"/>
          </p:nvPr>
        </p:nvSpPr>
        <p:spPr/>
        <p:txBody>
          <a:bodyPr>
            <a:normAutofit/>
          </a:bodyPr>
          <a:lstStyle/>
          <a:p>
            <a:r>
              <a:rPr lang="en-US" sz="2400" b="1" i="0" dirty="0">
                <a:solidFill>
                  <a:srgbClr val="273239"/>
                </a:solidFill>
                <a:effectLst/>
                <a:highlight>
                  <a:srgbClr val="FFFFFF"/>
                </a:highlight>
                <a:latin typeface="Nunito" pitchFamily="2" charset="0"/>
              </a:rPr>
              <a:t>Key Components of the Decorator Design Pattern</a:t>
            </a:r>
            <a:endParaRPr lang="en-IN" sz="2400" dirty="0"/>
          </a:p>
        </p:txBody>
      </p:sp>
      <p:sp>
        <p:nvSpPr>
          <p:cNvPr id="3" name="Content Placeholder 2">
            <a:extLst>
              <a:ext uri="{FF2B5EF4-FFF2-40B4-BE49-F238E27FC236}">
                <a16:creationId xmlns:a16="http://schemas.microsoft.com/office/drawing/2014/main" id="{80AE0032-7237-1A84-E2F5-256F998665C4}"/>
              </a:ext>
            </a:extLst>
          </p:cNvPr>
          <p:cNvSpPr>
            <a:spLocks noGrp="1"/>
          </p:cNvSpPr>
          <p:nvPr>
            <p:ph idx="1"/>
          </p:nvPr>
        </p:nvSpPr>
        <p:spPr/>
        <p:txBody>
          <a:bodyPr>
            <a:normAutofit fontScale="85000" lnSpcReduction="10000"/>
          </a:bodyPr>
          <a:lstStyle/>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Component Interface:</a:t>
            </a:r>
            <a:r>
              <a:rPr lang="en-US" b="0" i="0" dirty="0">
                <a:solidFill>
                  <a:srgbClr val="273239"/>
                </a:solidFill>
                <a:effectLst/>
                <a:highlight>
                  <a:srgbClr val="FFFFFF"/>
                </a:highlight>
                <a:latin typeface="Nunito" pitchFamily="2" charset="0"/>
              </a:rPr>
              <a:t> This is an abstract class or interface that defines the common interface for both the concrete components and decorators. It specifies the operations that can be performed on the objects.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Concrete Component: </a:t>
            </a:r>
            <a:r>
              <a:rPr lang="en-US" b="0" i="0" dirty="0">
                <a:solidFill>
                  <a:srgbClr val="273239"/>
                </a:solidFill>
                <a:effectLst/>
                <a:highlight>
                  <a:srgbClr val="FFFFFF"/>
                </a:highlight>
                <a:latin typeface="Nunito" pitchFamily="2" charset="0"/>
              </a:rPr>
              <a:t>These are the basic objects or classes that implement the Component interface. They are the objects to which we want to add new behavior or responsibilities.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Decorator</a:t>
            </a:r>
            <a:r>
              <a:rPr lang="en-US" b="0" i="0" dirty="0">
                <a:solidFill>
                  <a:srgbClr val="273239"/>
                </a:solidFill>
                <a:effectLst/>
                <a:highlight>
                  <a:srgbClr val="FFFFFF"/>
                </a:highlight>
                <a:latin typeface="Nunito" pitchFamily="2" charset="0"/>
              </a:rPr>
              <a:t>: This is an abstract class that also implements the Component interface and has a reference to a Component object. Decorators are responsible for adding new behaviors to the wrapped Component object.</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Concrete Decorator</a:t>
            </a:r>
            <a:r>
              <a:rPr lang="en-US" b="0" i="0" dirty="0">
                <a:solidFill>
                  <a:srgbClr val="273239"/>
                </a:solidFill>
                <a:effectLst/>
                <a:highlight>
                  <a:srgbClr val="FFFFFF"/>
                </a:highlight>
                <a:latin typeface="Nunito" pitchFamily="2" charset="0"/>
              </a:rPr>
              <a:t>: These are the concrete classes that extend the Decorator class. They add specific behaviors or responsibilities to the Component. Each Concrete Decorator can add one or more behaviors to the Component.</a:t>
            </a:r>
          </a:p>
          <a:p>
            <a:endParaRPr lang="en-IN" dirty="0"/>
          </a:p>
        </p:txBody>
      </p:sp>
    </p:spTree>
    <p:extLst>
      <p:ext uri="{BB962C8B-B14F-4D97-AF65-F5344CB8AC3E}">
        <p14:creationId xmlns:p14="http://schemas.microsoft.com/office/powerpoint/2010/main" val="3356076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CDFA-349C-2936-1F9E-919D0EA98521}"/>
              </a:ext>
            </a:extLst>
          </p:cNvPr>
          <p:cNvSpPr>
            <a:spLocks noGrp="1"/>
          </p:cNvSpPr>
          <p:nvPr>
            <p:ph type="title"/>
          </p:nvPr>
        </p:nvSpPr>
        <p:spPr/>
        <p:txBody>
          <a:bodyPr/>
          <a:lstStyle/>
          <a:p>
            <a:r>
              <a:rPr lang="en-US" b="1" i="0" dirty="0">
                <a:solidFill>
                  <a:srgbClr val="273239"/>
                </a:solidFill>
                <a:effectLst/>
                <a:highlight>
                  <a:srgbClr val="FFFFFF"/>
                </a:highlight>
                <a:latin typeface="Nunito" pitchFamily="2" charset="0"/>
              </a:rPr>
              <a:t>Example of Decorator Design Pattern</a:t>
            </a:r>
            <a:br>
              <a:rPr lang="en-US" b="1" i="0" dirty="0">
                <a:solidFill>
                  <a:srgbClr val="273239"/>
                </a:solidFill>
                <a:effectLst/>
                <a:highlight>
                  <a:srgbClr val="FFFFFF"/>
                </a:highlight>
                <a:latin typeface="Nunito" pitchFamily="2" charset="0"/>
              </a:rPr>
            </a:br>
            <a:endParaRPr lang="en-IN" dirty="0"/>
          </a:p>
        </p:txBody>
      </p:sp>
      <p:sp>
        <p:nvSpPr>
          <p:cNvPr id="3" name="Content Placeholder 2">
            <a:extLst>
              <a:ext uri="{FF2B5EF4-FFF2-40B4-BE49-F238E27FC236}">
                <a16:creationId xmlns:a16="http://schemas.microsoft.com/office/drawing/2014/main" id="{5D361496-8787-7B1D-2D80-F2DED1CA703F}"/>
              </a:ext>
            </a:extLst>
          </p:cNvPr>
          <p:cNvSpPr>
            <a:spLocks noGrp="1"/>
          </p:cNvSpPr>
          <p:nvPr>
            <p:ph idx="1"/>
          </p:nvPr>
        </p:nvSpPr>
        <p:spPr/>
        <p:txBody>
          <a:bodyPr/>
          <a:lstStyle/>
          <a:p>
            <a:r>
              <a:rPr lang="en-US" b="0" i="1" dirty="0">
                <a:solidFill>
                  <a:srgbClr val="273239"/>
                </a:solidFill>
                <a:effectLst/>
                <a:highlight>
                  <a:srgbClr val="F9F9F9"/>
                </a:highlight>
                <a:latin typeface="Nunito" pitchFamily="2" charset="0"/>
              </a:rPr>
              <a:t>Suppose we are building a coffee shop application where customers can order different types of coffee. Each coffee can have various optional add-ons such as milk, sugar, whipped cream, etc. We want to implement a system where we can dynamically add these add-ons to a coffee order without modifying the coffee classes themselves.</a:t>
            </a:r>
            <a:endParaRPr lang="en-IN" dirty="0"/>
          </a:p>
        </p:txBody>
      </p:sp>
    </p:spTree>
    <p:extLst>
      <p:ext uri="{BB962C8B-B14F-4D97-AF65-F5344CB8AC3E}">
        <p14:creationId xmlns:p14="http://schemas.microsoft.com/office/powerpoint/2010/main" val="1072302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4A03-E56D-6132-ACE0-76E0FBDE58BF}"/>
              </a:ext>
            </a:extLst>
          </p:cNvPr>
          <p:cNvSpPr>
            <a:spLocks noGrp="1"/>
          </p:cNvSpPr>
          <p:nvPr>
            <p:ph type="ctrTitle"/>
          </p:nvPr>
        </p:nvSpPr>
        <p:spPr/>
        <p:txBody>
          <a:bodyPr/>
          <a:lstStyle/>
          <a:p>
            <a:r>
              <a:rPr lang="en-US" b="1" i="0" dirty="0">
                <a:solidFill>
                  <a:srgbClr val="444444"/>
                </a:solidFill>
                <a:effectLst/>
                <a:highlight>
                  <a:srgbClr val="FFFF00"/>
                </a:highlight>
                <a:latin typeface="proximanova"/>
              </a:rPr>
              <a:t>Adapter Design Pattern</a:t>
            </a:r>
            <a:endParaRPr lang="en-IN" dirty="0"/>
          </a:p>
        </p:txBody>
      </p:sp>
      <p:sp>
        <p:nvSpPr>
          <p:cNvPr id="3" name="Subtitle 2">
            <a:extLst>
              <a:ext uri="{FF2B5EF4-FFF2-40B4-BE49-F238E27FC236}">
                <a16:creationId xmlns:a16="http://schemas.microsoft.com/office/drawing/2014/main" id="{A7CD7BCA-E2ED-4869-3275-74877586BA2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29508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7440-D2BA-EF8E-1C6F-53D16A53A97B}"/>
              </a:ext>
            </a:extLst>
          </p:cNvPr>
          <p:cNvSpPr>
            <a:spLocks noGrp="1"/>
          </p:cNvSpPr>
          <p:nvPr>
            <p:ph type="title"/>
          </p:nvPr>
        </p:nvSpPr>
        <p:spPr/>
        <p:txBody>
          <a:bodyPr/>
          <a:lstStyle/>
          <a:p>
            <a:endParaRPr lang="en-IN"/>
          </a:p>
        </p:txBody>
      </p:sp>
      <p:pic>
        <p:nvPicPr>
          <p:cNvPr id="6146" name="Picture 2" descr="Decoratorpatternclassdiagram">
            <a:extLst>
              <a:ext uri="{FF2B5EF4-FFF2-40B4-BE49-F238E27FC236}">
                <a16:creationId xmlns:a16="http://schemas.microsoft.com/office/drawing/2014/main" id="{31C40DC6-6636-BCE9-E39E-CA27006690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1092" y="1825625"/>
            <a:ext cx="8237838"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483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36FAE2-F30E-2266-6449-87BAA6948894}"/>
              </a:ext>
            </a:extLst>
          </p:cNvPr>
          <p:cNvSpPr>
            <a:spLocks noGrp="1"/>
          </p:cNvSpPr>
          <p:nvPr>
            <p:ph idx="1"/>
          </p:nvPr>
        </p:nvSpPr>
        <p:spPr>
          <a:xfrm>
            <a:off x="838200" y="304800"/>
            <a:ext cx="10515600" cy="5872163"/>
          </a:xfrm>
        </p:spPr>
        <p:txBody>
          <a:bodyPr/>
          <a:lstStyle/>
          <a:p>
            <a:endParaRPr lang="en-IN" dirty="0"/>
          </a:p>
          <a:p>
            <a:r>
              <a:rPr lang="en-US" dirty="0"/>
              <a:t>1. Component Interface(Coffee)</a:t>
            </a:r>
          </a:p>
          <a:p>
            <a:r>
              <a:rPr lang="en-US" dirty="0"/>
              <a:t>This is the interface Coffee representing the component.</a:t>
            </a:r>
          </a:p>
          <a:p>
            <a:r>
              <a:rPr lang="en-US" dirty="0"/>
              <a:t>It declares two methods </a:t>
            </a:r>
            <a:r>
              <a:rPr lang="en-US" dirty="0" err="1"/>
              <a:t>getDescription</a:t>
            </a:r>
            <a:r>
              <a:rPr lang="en-US" dirty="0"/>
              <a:t>() and </a:t>
            </a:r>
            <a:r>
              <a:rPr lang="en-US" dirty="0" err="1"/>
              <a:t>getCost</a:t>
            </a:r>
            <a:r>
              <a:rPr lang="en-US" dirty="0"/>
              <a:t>() which must be implemented by concrete components and decorators.</a:t>
            </a:r>
          </a:p>
          <a:p>
            <a:endParaRPr lang="en-US" dirty="0"/>
          </a:p>
          <a:p>
            <a:r>
              <a:rPr lang="en-IN" dirty="0"/>
              <a:t>// Coffee.java</a:t>
            </a:r>
          </a:p>
          <a:p>
            <a:r>
              <a:rPr lang="en-IN" dirty="0"/>
              <a:t>public interface Coffee {</a:t>
            </a:r>
          </a:p>
          <a:p>
            <a:r>
              <a:rPr lang="en-IN" dirty="0"/>
              <a:t>    String </a:t>
            </a:r>
            <a:r>
              <a:rPr lang="en-IN" dirty="0" err="1"/>
              <a:t>getDescription</a:t>
            </a:r>
            <a:r>
              <a:rPr lang="en-IN" dirty="0"/>
              <a:t>();</a:t>
            </a:r>
          </a:p>
          <a:p>
            <a:r>
              <a:rPr lang="en-IN" dirty="0"/>
              <a:t>    double </a:t>
            </a:r>
            <a:r>
              <a:rPr lang="en-IN" dirty="0" err="1"/>
              <a:t>getCost</a:t>
            </a:r>
            <a:r>
              <a:rPr lang="en-IN" dirty="0"/>
              <a:t>();</a:t>
            </a:r>
          </a:p>
          <a:p>
            <a:r>
              <a:rPr lang="en-IN" dirty="0"/>
              <a:t>}</a:t>
            </a:r>
          </a:p>
          <a:p>
            <a:endParaRPr lang="en-IN" dirty="0"/>
          </a:p>
        </p:txBody>
      </p:sp>
    </p:spTree>
    <p:extLst>
      <p:ext uri="{BB962C8B-B14F-4D97-AF65-F5344CB8AC3E}">
        <p14:creationId xmlns:p14="http://schemas.microsoft.com/office/powerpoint/2010/main" val="262954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D0048D-9FF7-E8BC-E4B3-7C9EFAD22C02}"/>
              </a:ext>
            </a:extLst>
          </p:cNvPr>
          <p:cNvSpPr>
            <a:spLocks noGrp="1"/>
          </p:cNvSpPr>
          <p:nvPr>
            <p:ph idx="1"/>
          </p:nvPr>
        </p:nvSpPr>
        <p:spPr>
          <a:xfrm>
            <a:off x="838200" y="321276"/>
            <a:ext cx="10515600" cy="5855687"/>
          </a:xfrm>
        </p:spPr>
        <p:txBody>
          <a:bodyPr>
            <a:normAutofit fontScale="70000" lnSpcReduction="20000"/>
          </a:bodyPr>
          <a:lstStyle/>
          <a:p>
            <a:r>
              <a:rPr lang="en-US" dirty="0"/>
              <a:t>2. </a:t>
            </a:r>
            <a:r>
              <a:rPr lang="en-US" dirty="0" err="1"/>
              <a:t>ConcreteComponent</a:t>
            </a:r>
            <a:r>
              <a:rPr lang="en-US" dirty="0"/>
              <a:t>(</a:t>
            </a:r>
            <a:r>
              <a:rPr lang="en-US" dirty="0" err="1"/>
              <a:t>PlainCoffee</a:t>
            </a:r>
            <a:r>
              <a:rPr lang="en-US" dirty="0"/>
              <a:t>)</a:t>
            </a:r>
          </a:p>
          <a:p>
            <a:r>
              <a:rPr lang="en-US" dirty="0" err="1"/>
              <a:t>PlainCoffee</a:t>
            </a:r>
            <a:r>
              <a:rPr lang="en-US" dirty="0"/>
              <a:t> is a concrete class implementing the Coffee interface.</a:t>
            </a:r>
          </a:p>
          <a:p>
            <a:r>
              <a:rPr lang="en-US" dirty="0"/>
              <a:t>It provides the description and cost of plain coffee by implementing the </a:t>
            </a:r>
            <a:r>
              <a:rPr lang="en-US" dirty="0" err="1"/>
              <a:t>getDescription</a:t>
            </a:r>
            <a:r>
              <a:rPr lang="en-US" dirty="0"/>
              <a:t>() and </a:t>
            </a:r>
            <a:r>
              <a:rPr lang="en-US" dirty="0" err="1"/>
              <a:t>getCost</a:t>
            </a:r>
            <a:r>
              <a:rPr lang="en-US" dirty="0"/>
              <a:t>() methods.</a:t>
            </a:r>
          </a:p>
          <a:p>
            <a:endParaRPr lang="en-US" dirty="0"/>
          </a:p>
          <a:p>
            <a:r>
              <a:rPr lang="en-IN" dirty="0"/>
              <a:t>// PlainCoffee.java</a:t>
            </a:r>
          </a:p>
          <a:p>
            <a:r>
              <a:rPr lang="en-IN" dirty="0"/>
              <a:t>public class </a:t>
            </a:r>
            <a:r>
              <a:rPr lang="en-IN" dirty="0" err="1"/>
              <a:t>PlainCoffee</a:t>
            </a:r>
            <a:r>
              <a:rPr lang="en-IN" dirty="0"/>
              <a:t> implements Coffee {</a:t>
            </a:r>
          </a:p>
          <a:p>
            <a:r>
              <a:rPr lang="en-IN" dirty="0"/>
              <a:t>    @Override</a:t>
            </a:r>
          </a:p>
          <a:p>
            <a:r>
              <a:rPr lang="en-IN" dirty="0"/>
              <a:t>    public String </a:t>
            </a:r>
            <a:r>
              <a:rPr lang="en-IN" dirty="0" err="1"/>
              <a:t>getDescription</a:t>
            </a:r>
            <a:r>
              <a:rPr lang="en-IN" dirty="0"/>
              <a:t>() {</a:t>
            </a:r>
          </a:p>
          <a:p>
            <a:r>
              <a:rPr lang="en-IN" dirty="0"/>
              <a:t>        return "Plain Coffee";</a:t>
            </a:r>
          </a:p>
          <a:p>
            <a:r>
              <a:rPr lang="en-IN" dirty="0"/>
              <a:t>    }</a:t>
            </a:r>
          </a:p>
          <a:p>
            <a:endParaRPr lang="en-IN" dirty="0"/>
          </a:p>
          <a:p>
            <a:r>
              <a:rPr lang="en-IN" dirty="0"/>
              <a:t>    @Override</a:t>
            </a:r>
          </a:p>
          <a:p>
            <a:r>
              <a:rPr lang="en-IN" dirty="0"/>
              <a:t>    public double </a:t>
            </a:r>
            <a:r>
              <a:rPr lang="en-IN" dirty="0" err="1"/>
              <a:t>getCost</a:t>
            </a:r>
            <a:r>
              <a:rPr lang="en-IN" dirty="0"/>
              <a:t>() {</a:t>
            </a:r>
          </a:p>
          <a:p>
            <a:r>
              <a:rPr lang="en-IN" dirty="0"/>
              <a:t>        return 2.0;</a:t>
            </a:r>
          </a:p>
          <a:p>
            <a:r>
              <a:rPr lang="en-IN" dirty="0"/>
              <a:t>    }</a:t>
            </a:r>
          </a:p>
          <a:p>
            <a:r>
              <a:rPr lang="en-IN" dirty="0"/>
              <a:t>}</a:t>
            </a:r>
          </a:p>
          <a:p>
            <a:endParaRPr lang="en-IN" dirty="0"/>
          </a:p>
        </p:txBody>
      </p:sp>
    </p:spTree>
    <p:extLst>
      <p:ext uri="{BB962C8B-B14F-4D97-AF65-F5344CB8AC3E}">
        <p14:creationId xmlns:p14="http://schemas.microsoft.com/office/powerpoint/2010/main" val="452225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4272A-B522-8E57-C42D-2246F9BB90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4DFB47-FCD0-C0C0-DB30-01136446604F}"/>
              </a:ext>
            </a:extLst>
          </p:cNvPr>
          <p:cNvSpPr>
            <a:spLocks noGrp="1"/>
          </p:cNvSpPr>
          <p:nvPr>
            <p:ph idx="1"/>
          </p:nvPr>
        </p:nvSpPr>
        <p:spPr/>
        <p:txBody>
          <a:bodyPr/>
          <a:lstStyle/>
          <a:p>
            <a:r>
              <a:rPr lang="en-US" dirty="0"/>
              <a:t>3. Decorator(</a:t>
            </a:r>
            <a:r>
              <a:rPr lang="en-US" dirty="0" err="1"/>
              <a:t>CoffeeDecorator</a:t>
            </a:r>
            <a:r>
              <a:rPr lang="en-US" dirty="0"/>
              <a:t>)</a:t>
            </a:r>
          </a:p>
          <a:p>
            <a:r>
              <a:rPr lang="en-US" dirty="0" err="1"/>
              <a:t>CoffeeDecorator</a:t>
            </a:r>
            <a:r>
              <a:rPr lang="en-US" dirty="0"/>
              <a:t> is an abstract class implementing the Coffee interface.</a:t>
            </a:r>
          </a:p>
          <a:p>
            <a:r>
              <a:rPr lang="en-US" dirty="0"/>
              <a:t>It maintains a reference to the decorated Coffee object.</a:t>
            </a:r>
          </a:p>
          <a:p>
            <a:r>
              <a:rPr lang="en-US" dirty="0"/>
              <a:t>The </a:t>
            </a:r>
            <a:r>
              <a:rPr lang="en-US" dirty="0" err="1"/>
              <a:t>getDescription</a:t>
            </a:r>
            <a:r>
              <a:rPr lang="en-US" dirty="0"/>
              <a:t>() and </a:t>
            </a:r>
            <a:r>
              <a:rPr lang="en-US" dirty="0" err="1"/>
              <a:t>getCost</a:t>
            </a:r>
            <a:r>
              <a:rPr lang="en-US" dirty="0"/>
              <a:t>() methods are implemented to delegate to the decorated coffee object.</a:t>
            </a:r>
            <a:endParaRPr lang="en-IN" dirty="0"/>
          </a:p>
        </p:txBody>
      </p:sp>
    </p:spTree>
    <p:extLst>
      <p:ext uri="{BB962C8B-B14F-4D97-AF65-F5344CB8AC3E}">
        <p14:creationId xmlns:p14="http://schemas.microsoft.com/office/powerpoint/2010/main" val="1741398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FD2C78-C8CC-FB4E-84BE-5D0A9E33AEC4}"/>
              </a:ext>
            </a:extLst>
          </p:cNvPr>
          <p:cNvSpPr>
            <a:spLocks noGrp="1"/>
          </p:cNvSpPr>
          <p:nvPr>
            <p:ph idx="1"/>
          </p:nvPr>
        </p:nvSpPr>
        <p:spPr>
          <a:xfrm>
            <a:off x="838200" y="123568"/>
            <a:ext cx="10515600" cy="6450227"/>
          </a:xfrm>
        </p:spPr>
        <p:txBody>
          <a:bodyPr>
            <a:normAutofit fontScale="70000" lnSpcReduction="20000"/>
          </a:bodyPr>
          <a:lstStyle/>
          <a:p>
            <a:r>
              <a:rPr lang="en-IN" dirty="0"/>
              <a:t>// CoffeeDecorator.java</a:t>
            </a:r>
          </a:p>
          <a:p>
            <a:r>
              <a:rPr lang="en-IN" dirty="0"/>
              <a:t>public abstract class </a:t>
            </a:r>
            <a:r>
              <a:rPr lang="en-IN" dirty="0" err="1"/>
              <a:t>CoffeeDecorator</a:t>
            </a:r>
            <a:r>
              <a:rPr lang="en-IN" dirty="0"/>
              <a:t> implements Coffee {</a:t>
            </a:r>
          </a:p>
          <a:p>
            <a:r>
              <a:rPr lang="en-IN" dirty="0"/>
              <a:t>    protected Coffee </a:t>
            </a:r>
            <a:r>
              <a:rPr lang="en-IN" dirty="0" err="1"/>
              <a:t>decoratedCoffee</a:t>
            </a:r>
            <a:r>
              <a:rPr lang="en-IN" dirty="0"/>
              <a:t>;</a:t>
            </a:r>
          </a:p>
          <a:p>
            <a:endParaRPr lang="en-IN" dirty="0"/>
          </a:p>
          <a:p>
            <a:r>
              <a:rPr lang="en-IN" dirty="0"/>
              <a:t>    public </a:t>
            </a:r>
            <a:r>
              <a:rPr lang="en-IN" dirty="0" err="1"/>
              <a:t>CoffeeDecorator</a:t>
            </a:r>
            <a:r>
              <a:rPr lang="en-IN" dirty="0"/>
              <a:t>(Coffee </a:t>
            </a:r>
            <a:r>
              <a:rPr lang="en-IN" dirty="0" err="1"/>
              <a:t>decoratedCoffee</a:t>
            </a:r>
            <a:r>
              <a:rPr lang="en-IN" dirty="0"/>
              <a:t>) {</a:t>
            </a:r>
          </a:p>
          <a:p>
            <a:r>
              <a:rPr lang="en-IN" dirty="0"/>
              <a:t>        </a:t>
            </a:r>
            <a:r>
              <a:rPr lang="en-IN" dirty="0" err="1"/>
              <a:t>this.decoratedCoffee</a:t>
            </a:r>
            <a:r>
              <a:rPr lang="en-IN" dirty="0"/>
              <a:t> = </a:t>
            </a:r>
            <a:r>
              <a:rPr lang="en-IN" dirty="0" err="1"/>
              <a:t>decoratedCoffee</a:t>
            </a:r>
            <a:r>
              <a:rPr lang="en-IN" dirty="0"/>
              <a:t>;</a:t>
            </a:r>
          </a:p>
          <a:p>
            <a:r>
              <a:rPr lang="en-IN" dirty="0"/>
              <a:t>    }</a:t>
            </a:r>
          </a:p>
          <a:p>
            <a:endParaRPr lang="en-IN" dirty="0"/>
          </a:p>
          <a:p>
            <a:r>
              <a:rPr lang="en-IN" dirty="0"/>
              <a:t>    @Override</a:t>
            </a:r>
          </a:p>
          <a:p>
            <a:r>
              <a:rPr lang="en-IN" dirty="0"/>
              <a:t>    public String </a:t>
            </a:r>
            <a:r>
              <a:rPr lang="en-IN" dirty="0" err="1"/>
              <a:t>getDescription</a:t>
            </a:r>
            <a:r>
              <a:rPr lang="en-IN" dirty="0"/>
              <a:t>() {</a:t>
            </a:r>
          </a:p>
          <a:p>
            <a:r>
              <a:rPr lang="en-IN" dirty="0"/>
              <a:t>        return </a:t>
            </a:r>
            <a:r>
              <a:rPr lang="en-IN" dirty="0" err="1"/>
              <a:t>decoratedCoffee.getDescription</a:t>
            </a:r>
            <a:r>
              <a:rPr lang="en-IN" dirty="0"/>
              <a:t>();</a:t>
            </a:r>
          </a:p>
          <a:p>
            <a:r>
              <a:rPr lang="en-IN" dirty="0"/>
              <a:t>    }</a:t>
            </a:r>
          </a:p>
          <a:p>
            <a:endParaRPr lang="en-IN" dirty="0"/>
          </a:p>
          <a:p>
            <a:r>
              <a:rPr lang="en-IN" dirty="0"/>
              <a:t>    @Override</a:t>
            </a:r>
          </a:p>
          <a:p>
            <a:r>
              <a:rPr lang="en-IN" dirty="0"/>
              <a:t>    public double </a:t>
            </a:r>
            <a:r>
              <a:rPr lang="en-IN" dirty="0" err="1"/>
              <a:t>getCost</a:t>
            </a:r>
            <a:r>
              <a:rPr lang="en-IN" dirty="0"/>
              <a:t>() {</a:t>
            </a:r>
          </a:p>
          <a:p>
            <a:r>
              <a:rPr lang="en-IN" dirty="0"/>
              <a:t>        return </a:t>
            </a:r>
            <a:r>
              <a:rPr lang="en-IN" dirty="0" err="1"/>
              <a:t>decoratedCoffee.getCost</a:t>
            </a:r>
            <a:r>
              <a:rPr lang="en-IN" dirty="0"/>
              <a:t>();</a:t>
            </a:r>
          </a:p>
          <a:p>
            <a:r>
              <a:rPr lang="en-IN" dirty="0"/>
              <a:t>    }</a:t>
            </a:r>
          </a:p>
          <a:p>
            <a:r>
              <a:rPr lang="en-IN" dirty="0"/>
              <a:t>}</a:t>
            </a:r>
          </a:p>
          <a:p>
            <a:endParaRPr lang="en-IN" dirty="0"/>
          </a:p>
        </p:txBody>
      </p:sp>
    </p:spTree>
    <p:extLst>
      <p:ext uri="{BB962C8B-B14F-4D97-AF65-F5344CB8AC3E}">
        <p14:creationId xmlns:p14="http://schemas.microsoft.com/office/powerpoint/2010/main" val="1325453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B048-B2B6-9AE2-D3A4-6BA844288A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CB4CD0-CA57-2DC0-C098-F23094520B47}"/>
              </a:ext>
            </a:extLst>
          </p:cNvPr>
          <p:cNvSpPr>
            <a:spLocks noGrp="1"/>
          </p:cNvSpPr>
          <p:nvPr>
            <p:ph idx="1"/>
          </p:nvPr>
        </p:nvSpPr>
        <p:spPr/>
        <p:txBody>
          <a:bodyPr/>
          <a:lstStyle/>
          <a:p>
            <a:r>
              <a:rPr lang="en-US" dirty="0"/>
              <a:t>4. </a:t>
            </a:r>
            <a:r>
              <a:rPr lang="en-US" dirty="0" err="1"/>
              <a:t>ConcreteDecorators</a:t>
            </a:r>
            <a:r>
              <a:rPr lang="en-US" dirty="0"/>
              <a:t>(</a:t>
            </a:r>
            <a:r>
              <a:rPr lang="en-US" dirty="0" err="1"/>
              <a:t>MilkDecorator,SugarDecorator</a:t>
            </a:r>
            <a:r>
              <a:rPr lang="en-US" dirty="0"/>
              <a:t>)</a:t>
            </a:r>
          </a:p>
          <a:p>
            <a:r>
              <a:rPr lang="en-US" dirty="0" err="1"/>
              <a:t>MilkDecorator</a:t>
            </a:r>
            <a:r>
              <a:rPr lang="en-US" dirty="0"/>
              <a:t> and </a:t>
            </a:r>
            <a:r>
              <a:rPr lang="en-US" dirty="0" err="1"/>
              <a:t>SugarDecorator</a:t>
            </a:r>
            <a:r>
              <a:rPr lang="en-US" dirty="0"/>
              <a:t> are concrete decorators extending </a:t>
            </a:r>
            <a:r>
              <a:rPr lang="en-US" dirty="0" err="1"/>
              <a:t>CoffeeDecorator</a:t>
            </a:r>
            <a:r>
              <a:rPr lang="en-US" dirty="0"/>
              <a:t>.</a:t>
            </a:r>
          </a:p>
          <a:p>
            <a:r>
              <a:rPr lang="en-US" dirty="0"/>
              <a:t>They override </a:t>
            </a:r>
            <a:r>
              <a:rPr lang="en-US" dirty="0" err="1"/>
              <a:t>getDescription</a:t>
            </a:r>
            <a:r>
              <a:rPr lang="en-US" dirty="0"/>
              <a:t>() to add the respective decorator description to the decorated coffee’s description.</a:t>
            </a:r>
          </a:p>
          <a:p>
            <a:r>
              <a:rPr lang="en-US" dirty="0"/>
              <a:t>They override </a:t>
            </a:r>
            <a:r>
              <a:rPr lang="en-US" dirty="0" err="1"/>
              <a:t>getCost</a:t>
            </a:r>
            <a:r>
              <a:rPr lang="en-US" dirty="0"/>
              <a:t>() to add the cost of the respective decorator to the decorated coffee’s cost.</a:t>
            </a:r>
            <a:endParaRPr lang="en-IN" dirty="0"/>
          </a:p>
        </p:txBody>
      </p:sp>
    </p:spTree>
    <p:extLst>
      <p:ext uri="{BB962C8B-B14F-4D97-AF65-F5344CB8AC3E}">
        <p14:creationId xmlns:p14="http://schemas.microsoft.com/office/powerpoint/2010/main" val="2647216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AB3D1D-5260-75DF-6AC9-7393D57FCCE3}"/>
              </a:ext>
            </a:extLst>
          </p:cNvPr>
          <p:cNvPicPr>
            <a:picLocks noGrp="1" noChangeAspect="1"/>
          </p:cNvPicPr>
          <p:nvPr>
            <p:ph idx="1"/>
          </p:nvPr>
        </p:nvPicPr>
        <p:blipFill>
          <a:blip r:embed="rId2"/>
          <a:stretch>
            <a:fillRect/>
          </a:stretch>
        </p:blipFill>
        <p:spPr>
          <a:xfrm>
            <a:off x="2257168" y="576649"/>
            <a:ext cx="5781177" cy="5600314"/>
          </a:xfrm>
        </p:spPr>
      </p:pic>
    </p:spTree>
    <p:extLst>
      <p:ext uri="{BB962C8B-B14F-4D97-AF65-F5344CB8AC3E}">
        <p14:creationId xmlns:p14="http://schemas.microsoft.com/office/powerpoint/2010/main" val="35755578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497795-BAC5-172D-E15E-5D39743AAFF8}"/>
              </a:ext>
            </a:extLst>
          </p:cNvPr>
          <p:cNvSpPr>
            <a:spLocks noGrp="1"/>
          </p:cNvSpPr>
          <p:nvPr>
            <p:ph idx="1"/>
          </p:nvPr>
        </p:nvSpPr>
        <p:spPr>
          <a:xfrm>
            <a:off x="838200" y="321275"/>
            <a:ext cx="10515600" cy="6441989"/>
          </a:xfrm>
        </p:spPr>
        <p:txBody>
          <a:bodyPr>
            <a:normAutofit/>
          </a:bodyPr>
          <a:lstStyle/>
          <a:p>
            <a:r>
              <a:rPr lang="en-IN" dirty="0"/>
              <a:t>public class Main {</a:t>
            </a:r>
          </a:p>
          <a:p>
            <a:r>
              <a:rPr lang="en-IN" dirty="0"/>
              <a:t>    public static void main(String[] </a:t>
            </a:r>
            <a:r>
              <a:rPr lang="en-IN" dirty="0" err="1"/>
              <a:t>args</a:t>
            </a:r>
            <a:r>
              <a:rPr lang="en-IN" dirty="0"/>
              <a:t>) {</a:t>
            </a:r>
          </a:p>
          <a:p>
            <a:r>
              <a:rPr lang="en-IN" dirty="0"/>
              <a:t>        // Plain Coffee</a:t>
            </a:r>
          </a:p>
          <a:p>
            <a:r>
              <a:rPr lang="en-IN" dirty="0"/>
              <a:t>        Coffee </a:t>
            </a:r>
            <a:r>
              <a:rPr lang="en-IN" dirty="0" err="1"/>
              <a:t>coffee</a:t>
            </a:r>
            <a:r>
              <a:rPr lang="en-IN" dirty="0"/>
              <a:t> = new </a:t>
            </a:r>
            <a:r>
              <a:rPr lang="en-IN" dirty="0" err="1"/>
              <a:t>PlainCoffee</a:t>
            </a:r>
            <a:r>
              <a:rPr lang="en-IN" dirty="0"/>
              <a:t>();</a:t>
            </a:r>
          </a:p>
          <a:p>
            <a:r>
              <a:rPr lang="en-IN" dirty="0"/>
              <a:t>        </a:t>
            </a:r>
            <a:r>
              <a:rPr lang="en-IN" dirty="0" err="1"/>
              <a:t>System.out.println</a:t>
            </a:r>
            <a:r>
              <a:rPr lang="en-IN" dirty="0"/>
              <a:t>("Description: " + </a:t>
            </a:r>
            <a:r>
              <a:rPr lang="en-IN" dirty="0" err="1"/>
              <a:t>coffee.getDescription</a:t>
            </a:r>
            <a:r>
              <a:rPr lang="en-IN" dirty="0"/>
              <a:t>());</a:t>
            </a:r>
          </a:p>
          <a:p>
            <a:r>
              <a:rPr lang="en-IN" dirty="0"/>
              <a:t>        </a:t>
            </a:r>
            <a:r>
              <a:rPr lang="en-IN" dirty="0" err="1"/>
              <a:t>System.out.println</a:t>
            </a:r>
            <a:r>
              <a:rPr lang="en-IN" dirty="0"/>
              <a:t>("Cost: $" + </a:t>
            </a:r>
            <a:r>
              <a:rPr lang="en-IN" dirty="0" err="1"/>
              <a:t>coffee.getCost</a:t>
            </a:r>
            <a:r>
              <a:rPr lang="en-IN" dirty="0"/>
              <a:t>());</a:t>
            </a:r>
          </a:p>
          <a:p>
            <a:endParaRPr lang="en-IN" dirty="0"/>
          </a:p>
          <a:p>
            <a:r>
              <a:rPr lang="en-IN" dirty="0"/>
              <a:t>        </a:t>
            </a:r>
          </a:p>
        </p:txBody>
      </p:sp>
    </p:spTree>
    <p:extLst>
      <p:ext uri="{BB962C8B-B14F-4D97-AF65-F5344CB8AC3E}">
        <p14:creationId xmlns:p14="http://schemas.microsoft.com/office/powerpoint/2010/main" val="180318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5B82-F980-B045-5B32-40ADA942F7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06BB2E-9A14-262E-7583-6BDA8611B999}"/>
              </a:ext>
            </a:extLst>
          </p:cNvPr>
          <p:cNvSpPr>
            <a:spLocks noGrp="1"/>
          </p:cNvSpPr>
          <p:nvPr>
            <p:ph idx="1"/>
          </p:nvPr>
        </p:nvSpPr>
        <p:spPr/>
        <p:txBody>
          <a:bodyPr>
            <a:normAutofit/>
          </a:bodyPr>
          <a:lstStyle/>
          <a:p>
            <a:r>
              <a:rPr lang="en-IN" dirty="0"/>
              <a:t>// Coffee with Milk</a:t>
            </a:r>
          </a:p>
          <a:p>
            <a:r>
              <a:rPr lang="en-IN" dirty="0"/>
              <a:t>        Coffee </a:t>
            </a:r>
            <a:r>
              <a:rPr lang="en-IN" dirty="0" err="1"/>
              <a:t>milkCoffee</a:t>
            </a:r>
            <a:r>
              <a:rPr lang="en-IN" dirty="0"/>
              <a:t> = new </a:t>
            </a:r>
            <a:r>
              <a:rPr lang="en-IN" dirty="0" err="1"/>
              <a:t>MilkDecorator</a:t>
            </a:r>
            <a:r>
              <a:rPr lang="en-IN" dirty="0"/>
              <a:t>(new </a:t>
            </a:r>
            <a:r>
              <a:rPr lang="en-IN" dirty="0" err="1"/>
              <a:t>PlainCoffee</a:t>
            </a:r>
            <a:r>
              <a:rPr lang="en-IN" dirty="0"/>
              <a:t>());</a:t>
            </a:r>
          </a:p>
          <a:p>
            <a:r>
              <a:rPr lang="en-IN" dirty="0"/>
              <a:t>        </a:t>
            </a:r>
            <a:r>
              <a:rPr lang="en-IN" dirty="0" err="1"/>
              <a:t>System.out.println</a:t>
            </a:r>
            <a:r>
              <a:rPr lang="en-IN" dirty="0"/>
              <a:t>("\</a:t>
            </a:r>
            <a:r>
              <a:rPr lang="en-IN" dirty="0" err="1"/>
              <a:t>nDescription</a:t>
            </a:r>
            <a:r>
              <a:rPr lang="en-IN" dirty="0"/>
              <a:t>: " +     </a:t>
            </a:r>
          </a:p>
          <a:p>
            <a:r>
              <a:rPr lang="en-IN" dirty="0"/>
              <a:t>        </a:t>
            </a:r>
            <a:r>
              <a:rPr lang="en-IN" dirty="0" err="1"/>
              <a:t>milkCoffee.getDescription</a:t>
            </a:r>
            <a:r>
              <a:rPr lang="en-IN" dirty="0"/>
              <a:t>());</a:t>
            </a:r>
          </a:p>
          <a:p>
            <a:r>
              <a:rPr lang="en-IN" dirty="0"/>
              <a:t>        </a:t>
            </a:r>
            <a:r>
              <a:rPr lang="en-IN" dirty="0" err="1"/>
              <a:t>System.out.println</a:t>
            </a:r>
            <a:r>
              <a:rPr lang="en-IN" dirty="0"/>
              <a:t>("Cost: $" + </a:t>
            </a:r>
            <a:r>
              <a:rPr lang="en-IN" dirty="0" err="1"/>
              <a:t>milkCoffee.getCost</a:t>
            </a:r>
            <a:r>
              <a:rPr lang="en-IN" dirty="0"/>
              <a:t>());</a:t>
            </a:r>
          </a:p>
          <a:p>
            <a:endParaRPr lang="en-IN" dirty="0"/>
          </a:p>
          <a:p>
            <a:endParaRPr lang="en-IN" dirty="0"/>
          </a:p>
        </p:txBody>
      </p:sp>
    </p:spTree>
    <p:extLst>
      <p:ext uri="{BB962C8B-B14F-4D97-AF65-F5344CB8AC3E}">
        <p14:creationId xmlns:p14="http://schemas.microsoft.com/office/powerpoint/2010/main" val="2278317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4057-2344-3441-83E4-8448AF62A0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39C5C2-0F2E-9820-B456-935AA25E19D0}"/>
              </a:ext>
            </a:extLst>
          </p:cNvPr>
          <p:cNvSpPr>
            <a:spLocks noGrp="1"/>
          </p:cNvSpPr>
          <p:nvPr>
            <p:ph idx="1"/>
          </p:nvPr>
        </p:nvSpPr>
        <p:spPr/>
        <p:txBody>
          <a:bodyPr>
            <a:normAutofit/>
          </a:bodyPr>
          <a:lstStyle/>
          <a:p>
            <a:r>
              <a:rPr lang="en-US" dirty="0"/>
              <a:t>A </a:t>
            </a:r>
            <a:r>
              <a:rPr lang="en-US" dirty="0" err="1"/>
              <a:t>MilkDecorator</a:t>
            </a:r>
            <a:r>
              <a:rPr lang="en-US" dirty="0"/>
              <a:t> is wrapping a </a:t>
            </a:r>
            <a:r>
              <a:rPr lang="en-US" dirty="0" err="1"/>
              <a:t>PlainCoffee</a:t>
            </a:r>
            <a:r>
              <a:rPr lang="en-US" dirty="0"/>
              <a:t>.</a:t>
            </a:r>
          </a:p>
          <a:p>
            <a:r>
              <a:rPr lang="en-US" dirty="0"/>
              <a:t>Now we’ve decorated the plain coffee with milk.</a:t>
            </a:r>
          </a:p>
          <a:p>
            <a:r>
              <a:rPr lang="en-US" dirty="0"/>
              <a:t>This adds to both description and cost.</a:t>
            </a:r>
          </a:p>
          <a:p>
            <a:endParaRPr lang="en-US" dirty="0"/>
          </a:p>
          <a:p>
            <a:r>
              <a:rPr lang="en-IN" dirty="0" err="1"/>
              <a:t>System.out.println</a:t>
            </a:r>
            <a:r>
              <a:rPr lang="en-IN" dirty="0"/>
              <a:t>("\</a:t>
            </a:r>
            <a:r>
              <a:rPr lang="en-IN" dirty="0" err="1"/>
              <a:t>nDescription</a:t>
            </a:r>
            <a:r>
              <a:rPr lang="en-IN" dirty="0"/>
              <a:t>: " + </a:t>
            </a:r>
            <a:r>
              <a:rPr lang="en-IN" dirty="0" err="1"/>
              <a:t>milkCoffee.getDescription</a:t>
            </a:r>
            <a:r>
              <a:rPr lang="en-IN" dirty="0"/>
              <a:t>());</a:t>
            </a:r>
          </a:p>
          <a:p>
            <a:endParaRPr lang="en-IN" dirty="0"/>
          </a:p>
          <a:p>
            <a:r>
              <a:rPr lang="en-IN" dirty="0"/>
              <a:t>Calls </a:t>
            </a:r>
            <a:r>
              <a:rPr lang="en-IN" dirty="0" err="1"/>
              <a:t>MilkDecorator.getDescription</a:t>
            </a:r>
            <a:r>
              <a:rPr lang="en-IN" dirty="0"/>
              <a:t>(), which adds "Milk" to "Plain Coffee" → "Plain Coffee, Milk".</a:t>
            </a:r>
          </a:p>
        </p:txBody>
      </p:sp>
    </p:spTree>
    <p:extLst>
      <p:ext uri="{BB962C8B-B14F-4D97-AF65-F5344CB8AC3E}">
        <p14:creationId xmlns:p14="http://schemas.microsoft.com/office/powerpoint/2010/main" val="3294458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60A2-8CEC-A6C3-CDCE-70AE28DBD5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75121D-FEE7-7AED-A7E7-BFC28ED5DEA1}"/>
              </a:ext>
            </a:extLst>
          </p:cNvPr>
          <p:cNvSpPr>
            <a:spLocks noGrp="1"/>
          </p:cNvSpPr>
          <p:nvPr>
            <p:ph idx="1"/>
          </p:nvPr>
        </p:nvSpPr>
        <p:spPr/>
        <p:txBody>
          <a:bodyPr/>
          <a:lstStyle/>
          <a:p>
            <a:r>
              <a:rPr lang="en-US" b="1" i="0" dirty="0">
                <a:solidFill>
                  <a:srgbClr val="444444"/>
                </a:solidFill>
                <a:effectLst/>
                <a:highlight>
                  <a:srgbClr val="FFFFFF"/>
                </a:highlight>
                <a:latin typeface="PT Sans" panose="020B0503020203020204" pitchFamily="34" charset="0"/>
              </a:rPr>
              <a:t>Adapter</a:t>
            </a:r>
            <a:r>
              <a:rPr lang="en-US" b="0" i="0" dirty="0">
                <a:solidFill>
                  <a:srgbClr val="444444"/>
                </a:solidFill>
                <a:effectLst/>
                <a:highlight>
                  <a:srgbClr val="FFFFFF"/>
                </a:highlight>
                <a:latin typeface="PT Sans" panose="020B0503020203020204" pitchFamily="34" charset="0"/>
              </a:rPr>
              <a:t> is a structural design pattern that allows objects with incompatible interfaces to collaborate.</a:t>
            </a:r>
          </a:p>
          <a:p>
            <a:endParaRPr lang="en-IN" dirty="0"/>
          </a:p>
        </p:txBody>
      </p:sp>
      <p:pic>
        <p:nvPicPr>
          <p:cNvPr id="4" name="Picture 3">
            <a:extLst>
              <a:ext uri="{FF2B5EF4-FFF2-40B4-BE49-F238E27FC236}">
                <a16:creationId xmlns:a16="http://schemas.microsoft.com/office/drawing/2014/main" id="{8A0F9B82-11C5-9679-B84F-970FC7992C8D}"/>
              </a:ext>
            </a:extLst>
          </p:cNvPr>
          <p:cNvPicPr>
            <a:picLocks noChangeAspect="1"/>
          </p:cNvPicPr>
          <p:nvPr/>
        </p:nvPicPr>
        <p:blipFill>
          <a:blip r:embed="rId2"/>
          <a:stretch>
            <a:fillRect/>
          </a:stretch>
        </p:blipFill>
        <p:spPr>
          <a:xfrm>
            <a:off x="2537254" y="2932670"/>
            <a:ext cx="6096000" cy="3810000"/>
          </a:xfrm>
          <a:prstGeom prst="rect">
            <a:avLst/>
          </a:prstGeom>
        </p:spPr>
      </p:pic>
    </p:spTree>
    <p:extLst>
      <p:ext uri="{BB962C8B-B14F-4D97-AF65-F5344CB8AC3E}">
        <p14:creationId xmlns:p14="http://schemas.microsoft.com/office/powerpoint/2010/main" val="4274567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2799-AFC1-B00F-CCE1-5702E27389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952C2C-4100-4B47-F236-BBC71B9356E5}"/>
              </a:ext>
            </a:extLst>
          </p:cNvPr>
          <p:cNvSpPr>
            <a:spLocks noGrp="1"/>
          </p:cNvSpPr>
          <p:nvPr>
            <p:ph idx="1"/>
          </p:nvPr>
        </p:nvSpPr>
        <p:spPr/>
        <p:txBody>
          <a:bodyPr>
            <a:normAutofit fontScale="92500" lnSpcReduction="20000"/>
          </a:bodyPr>
          <a:lstStyle/>
          <a:p>
            <a:r>
              <a:rPr lang="en-IN" dirty="0"/>
              <a:t> // Coffee with Sugar and Milk</a:t>
            </a:r>
          </a:p>
          <a:p>
            <a:r>
              <a:rPr lang="en-IN" dirty="0"/>
              <a:t>       //This wraps the </a:t>
            </a:r>
            <a:r>
              <a:rPr lang="en-IN" dirty="0" err="1"/>
              <a:t>PlainCoffee</a:t>
            </a:r>
            <a:r>
              <a:rPr lang="en-IN" dirty="0"/>
              <a:t> first with </a:t>
            </a:r>
            <a:r>
              <a:rPr lang="en-IN" dirty="0" err="1"/>
              <a:t>MilkDecorator</a:t>
            </a:r>
            <a:r>
              <a:rPr lang="en-IN" dirty="0"/>
              <a:t> then wraps the result with </a:t>
            </a:r>
            <a:r>
              <a:rPr lang="en-IN" dirty="0" err="1"/>
              <a:t>SugarDecorator</a:t>
            </a:r>
            <a:r>
              <a:rPr lang="en-IN" dirty="0"/>
              <a:t>.</a:t>
            </a:r>
          </a:p>
          <a:p>
            <a:endParaRPr lang="en-IN" dirty="0"/>
          </a:p>
          <a:p>
            <a:r>
              <a:rPr lang="en-IN" dirty="0"/>
              <a:t>        Coffee </a:t>
            </a:r>
            <a:r>
              <a:rPr lang="en-IN" dirty="0" err="1"/>
              <a:t>sugarMilkCoffee</a:t>
            </a:r>
            <a:r>
              <a:rPr lang="en-IN" dirty="0"/>
              <a:t> = new </a:t>
            </a:r>
            <a:r>
              <a:rPr lang="en-IN" dirty="0" err="1"/>
              <a:t>SugarDecorator</a:t>
            </a:r>
            <a:r>
              <a:rPr lang="en-IN" dirty="0"/>
              <a:t>(new </a:t>
            </a:r>
            <a:r>
              <a:rPr lang="en-IN" dirty="0" err="1"/>
              <a:t>MilkDecorator</a:t>
            </a:r>
            <a:r>
              <a:rPr lang="en-IN" dirty="0"/>
              <a:t>(new </a:t>
            </a:r>
            <a:r>
              <a:rPr lang="en-IN" dirty="0" err="1"/>
              <a:t>PlainCoffee</a:t>
            </a:r>
            <a:r>
              <a:rPr lang="en-IN" dirty="0"/>
              <a:t>())); </a:t>
            </a:r>
          </a:p>
          <a:p>
            <a:r>
              <a:rPr lang="en-IN" dirty="0"/>
              <a:t>        </a:t>
            </a:r>
            <a:r>
              <a:rPr lang="en-IN" dirty="0" err="1"/>
              <a:t>System.out.println</a:t>
            </a:r>
            <a:r>
              <a:rPr lang="en-IN" dirty="0"/>
              <a:t>("\</a:t>
            </a:r>
            <a:r>
              <a:rPr lang="en-IN" dirty="0" err="1"/>
              <a:t>nDescription</a:t>
            </a:r>
            <a:r>
              <a:rPr lang="en-IN" dirty="0"/>
              <a:t>: " + </a:t>
            </a:r>
            <a:r>
              <a:rPr lang="en-IN" dirty="0" err="1"/>
              <a:t>sugarMilkCoffee.getDescription</a:t>
            </a:r>
            <a:r>
              <a:rPr lang="en-IN" dirty="0"/>
              <a:t>());</a:t>
            </a:r>
          </a:p>
          <a:p>
            <a:r>
              <a:rPr lang="en-IN" dirty="0"/>
              <a:t>        </a:t>
            </a:r>
            <a:r>
              <a:rPr lang="en-IN" dirty="0" err="1"/>
              <a:t>System.out.println</a:t>
            </a:r>
            <a:r>
              <a:rPr lang="en-IN" dirty="0"/>
              <a:t>("Cost: $" + </a:t>
            </a:r>
            <a:r>
              <a:rPr lang="en-IN" dirty="0" err="1"/>
              <a:t>sugarMilkCoffee.getCost</a:t>
            </a:r>
            <a:r>
              <a:rPr lang="en-IN" dirty="0"/>
              <a:t>());</a:t>
            </a:r>
          </a:p>
          <a:p>
            <a:r>
              <a:rPr lang="en-IN" dirty="0"/>
              <a:t>    }</a:t>
            </a:r>
          </a:p>
          <a:p>
            <a:r>
              <a:rPr lang="en-IN" dirty="0"/>
              <a:t>}</a:t>
            </a:r>
          </a:p>
        </p:txBody>
      </p:sp>
    </p:spTree>
    <p:extLst>
      <p:ext uri="{BB962C8B-B14F-4D97-AF65-F5344CB8AC3E}">
        <p14:creationId xmlns:p14="http://schemas.microsoft.com/office/powerpoint/2010/main" val="3742562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8B334-5F33-95C9-9D5E-1EC9C9CA5D5B}"/>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2843D278-049D-0CF0-DCC3-0C03BD6572E6}"/>
              </a:ext>
            </a:extLst>
          </p:cNvPr>
          <p:cNvPicPr>
            <a:picLocks noGrp="1" noChangeAspect="1"/>
          </p:cNvPicPr>
          <p:nvPr>
            <p:ph idx="1"/>
          </p:nvPr>
        </p:nvPicPr>
        <p:blipFill>
          <a:blip r:embed="rId2"/>
          <a:stretch>
            <a:fillRect/>
          </a:stretch>
        </p:blipFill>
        <p:spPr>
          <a:xfrm>
            <a:off x="3035462" y="1825625"/>
            <a:ext cx="6121076" cy="4351338"/>
          </a:xfrm>
          <a:prstGeom prst="rect">
            <a:avLst/>
          </a:prstGeom>
        </p:spPr>
      </p:pic>
    </p:spTree>
    <p:extLst>
      <p:ext uri="{BB962C8B-B14F-4D97-AF65-F5344CB8AC3E}">
        <p14:creationId xmlns:p14="http://schemas.microsoft.com/office/powerpoint/2010/main" val="1126565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0505-276A-F5E7-2BBB-B2E7B04D18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5A9F60-11F7-D3AE-5E48-5E380661C052}"/>
              </a:ext>
            </a:extLst>
          </p:cNvPr>
          <p:cNvSpPr>
            <a:spLocks noGrp="1"/>
          </p:cNvSpPr>
          <p:nvPr>
            <p:ph idx="1"/>
          </p:nvPr>
        </p:nvSpPr>
        <p:spPr/>
        <p:txBody>
          <a:bodyPr>
            <a:normAutofit fontScale="62500" lnSpcReduction="20000"/>
          </a:bodyPr>
          <a:lstStyle/>
          <a:p>
            <a:r>
              <a:rPr lang="en-US" dirty="0"/>
              <a:t>Component Interface (Pizza):</a:t>
            </a:r>
          </a:p>
          <a:p>
            <a:r>
              <a:rPr lang="en-US" dirty="0"/>
              <a:t>Defines the methods </a:t>
            </a:r>
            <a:r>
              <a:rPr lang="en-US" dirty="0" err="1"/>
              <a:t>getDescription</a:t>
            </a:r>
            <a:r>
              <a:rPr lang="en-US" dirty="0"/>
              <a:t>() and cost() that all concrete pizza and decorators will implement.</a:t>
            </a:r>
          </a:p>
          <a:p>
            <a:r>
              <a:rPr lang="en-US" dirty="0"/>
              <a:t>Concrete Component (</a:t>
            </a:r>
            <a:r>
              <a:rPr lang="en-US" dirty="0" err="1"/>
              <a:t>PlainPizza</a:t>
            </a:r>
            <a:r>
              <a:rPr lang="en-US" dirty="0"/>
              <a:t>):</a:t>
            </a:r>
          </a:p>
          <a:p>
            <a:r>
              <a:rPr lang="en-US" dirty="0"/>
              <a:t>Implements the Pizza interface and represents a basic pizza with a description and cost.</a:t>
            </a:r>
          </a:p>
          <a:p>
            <a:r>
              <a:rPr lang="en-US" dirty="0"/>
              <a:t>Abstract Decorator (</a:t>
            </a:r>
            <a:r>
              <a:rPr lang="en-US" dirty="0" err="1"/>
              <a:t>PizzaDecorator</a:t>
            </a:r>
            <a:r>
              <a:rPr lang="en-US" dirty="0"/>
              <a:t>):</a:t>
            </a:r>
          </a:p>
          <a:p>
            <a:r>
              <a:rPr lang="en-US" dirty="0"/>
              <a:t>Implements the Pizza interface and contains a reference to a Pizza object. This class forwards method calls to the wrapped pizza object and can be extended by concrete decorators.</a:t>
            </a:r>
          </a:p>
          <a:p>
            <a:r>
              <a:rPr lang="en-US" dirty="0"/>
              <a:t>Concrete Decorators (</a:t>
            </a:r>
            <a:r>
              <a:rPr lang="en-US" dirty="0" err="1"/>
              <a:t>CheeseDecorator</a:t>
            </a:r>
            <a:r>
              <a:rPr lang="en-US" dirty="0"/>
              <a:t>, </a:t>
            </a:r>
            <a:r>
              <a:rPr lang="en-US" dirty="0" err="1"/>
              <a:t>PepperoniDecorator</a:t>
            </a:r>
            <a:r>
              <a:rPr lang="en-US" dirty="0"/>
              <a:t>, </a:t>
            </a:r>
            <a:r>
              <a:rPr lang="en-US" dirty="0" err="1"/>
              <a:t>MushroomDecorator</a:t>
            </a:r>
            <a:r>
              <a:rPr lang="en-US" dirty="0"/>
              <a:t>, </a:t>
            </a:r>
            <a:r>
              <a:rPr lang="en-US" dirty="0" err="1"/>
              <a:t>OliveDecorator</a:t>
            </a:r>
            <a:r>
              <a:rPr lang="en-US" dirty="0"/>
              <a:t>):</a:t>
            </a:r>
          </a:p>
          <a:p>
            <a:r>
              <a:rPr lang="en-US" dirty="0"/>
              <a:t>Extend </a:t>
            </a:r>
            <a:r>
              <a:rPr lang="en-US" dirty="0" err="1"/>
              <a:t>PizzaDecorator</a:t>
            </a:r>
            <a:r>
              <a:rPr lang="en-US" dirty="0"/>
              <a:t> and add specific toppings. Each decorator modifies the description and cost of the pizza by adding the new topping.</a:t>
            </a:r>
          </a:p>
          <a:p>
            <a:r>
              <a:rPr lang="en-US" dirty="0"/>
              <a:t>Client Code (</a:t>
            </a:r>
            <a:r>
              <a:rPr lang="en-US" dirty="0" err="1"/>
              <a:t>PizzaShop</a:t>
            </a:r>
            <a:r>
              <a:rPr lang="en-US" dirty="0"/>
              <a:t>):</a:t>
            </a:r>
          </a:p>
          <a:p>
            <a:r>
              <a:rPr lang="en-US" dirty="0"/>
              <a:t>Demonstrates how to create a </a:t>
            </a:r>
            <a:r>
              <a:rPr lang="en-US" dirty="0" err="1"/>
              <a:t>PlainPizza</a:t>
            </a:r>
            <a:r>
              <a:rPr lang="en-US" dirty="0"/>
              <a:t> and then decorate it with various toppings. </a:t>
            </a:r>
            <a:r>
              <a:rPr lang="en-US"/>
              <a:t>Each topping is added dynamically, and the description and cost are updated accordingly.</a:t>
            </a:r>
            <a:endParaRPr lang="en-IN"/>
          </a:p>
        </p:txBody>
      </p:sp>
    </p:spTree>
    <p:extLst>
      <p:ext uri="{BB962C8B-B14F-4D97-AF65-F5344CB8AC3E}">
        <p14:creationId xmlns:p14="http://schemas.microsoft.com/office/powerpoint/2010/main" val="642187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39BB-C0CA-7A1A-761C-ED5C0235A229}"/>
              </a:ext>
            </a:extLst>
          </p:cNvPr>
          <p:cNvSpPr>
            <a:spLocks noGrp="1"/>
          </p:cNvSpPr>
          <p:nvPr>
            <p:ph type="ctrTitle"/>
          </p:nvPr>
        </p:nvSpPr>
        <p:spPr/>
        <p:txBody>
          <a:bodyPr>
            <a:normAutofit fontScale="90000"/>
          </a:bodyPr>
          <a:lstStyle/>
          <a:p>
            <a:r>
              <a:rPr lang="en-IN" b="1" i="0" dirty="0">
                <a:solidFill>
                  <a:srgbClr val="273239"/>
                </a:solidFill>
                <a:effectLst/>
                <a:highlight>
                  <a:srgbClr val="FFFFFF"/>
                </a:highlight>
                <a:latin typeface="Source Sans 3"/>
              </a:rPr>
              <a:t>Facade Method Design Pattern</a:t>
            </a:r>
            <a:br>
              <a:rPr lang="en-IN" b="1" i="0" dirty="0">
                <a:solidFill>
                  <a:srgbClr val="273239"/>
                </a:solidFill>
                <a:effectLst/>
                <a:highlight>
                  <a:srgbClr val="FFFFFF"/>
                </a:highlight>
                <a:latin typeface="Source Sans 3"/>
              </a:rPr>
            </a:br>
            <a:endParaRPr lang="en-IN" dirty="0"/>
          </a:p>
        </p:txBody>
      </p:sp>
      <p:sp>
        <p:nvSpPr>
          <p:cNvPr id="3" name="Subtitle 2">
            <a:extLst>
              <a:ext uri="{FF2B5EF4-FFF2-40B4-BE49-F238E27FC236}">
                <a16:creationId xmlns:a16="http://schemas.microsoft.com/office/drawing/2014/main" id="{08D928DC-6537-7F16-E8B5-1880CB8570D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9684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BF1685-4721-69D6-113B-108F1B1688C3}"/>
              </a:ext>
            </a:extLst>
          </p:cNvPr>
          <p:cNvPicPr>
            <a:picLocks noGrp="1" noChangeAspect="1"/>
          </p:cNvPicPr>
          <p:nvPr>
            <p:ph idx="1"/>
          </p:nvPr>
        </p:nvPicPr>
        <p:blipFill>
          <a:blip r:embed="rId2"/>
          <a:stretch>
            <a:fillRect/>
          </a:stretch>
        </p:blipFill>
        <p:spPr>
          <a:xfrm>
            <a:off x="1252151" y="1210963"/>
            <a:ext cx="9185189" cy="4719144"/>
          </a:xfrm>
        </p:spPr>
      </p:pic>
    </p:spTree>
    <p:extLst>
      <p:ext uri="{BB962C8B-B14F-4D97-AF65-F5344CB8AC3E}">
        <p14:creationId xmlns:p14="http://schemas.microsoft.com/office/powerpoint/2010/main" val="2509073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16EE-6025-1EE3-D30E-E0037568DE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A886CB-90C0-9EAF-D635-181735D73EAA}"/>
              </a:ext>
            </a:extLst>
          </p:cNvPr>
          <p:cNvSpPr>
            <a:spLocks noGrp="1"/>
          </p:cNvSpPr>
          <p:nvPr>
            <p:ph idx="1"/>
          </p:nvPr>
        </p:nvSpPr>
        <p:spPr/>
        <p:txBody>
          <a:bodyPr>
            <a:normAutofit fontScale="92500"/>
          </a:bodyPr>
          <a:lstStyle/>
          <a:p>
            <a:r>
              <a:rPr lang="en-US" b="0" i="0" dirty="0">
                <a:solidFill>
                  <a:srgbClr val="273239"/>
                </a:solidFill>
                <a:effectLst/>
                <a:highlight>
                  <a:srgbClr val="FFFFFF"/>
                </a:highlight>
                <a:latin typeface="Nunito" pitchFamily="2" charset="0"/>
              </a:rPr>
              <a:t>Facade Method Design Pattern is a part of the Gang of Four design patterns and it is categorized under </a:t>
            </a:r>
            <a:r>
              <a:rPr lang="en-US" b="0" i="0" dirty="0">
                <a:effectLst/>
                <a:highlight>
                  <a:srgbClr val="FFFFFF"/>
                </a:highlight>
                <a:latin typeface="Nunito" pitchFamily="2" charset="0"/>
              </a:rPr>
              <a:t>Structural design patterns</a:t>
            </a:r>
            <a:r>
              <a:rPr lang="en-US" b="0" i="0" dirty="0">
                <a:solidFill>
                  <a:srgbClr val="273239"/>
                </a:solidFill>
                <a:effectLst/>
                <a:highlight>
                  <a:srgbClr val="FFFFFF"/>
                </a:highlight>
                <a:latin typeface="Nunito" pitchFamily="2" charset="0"/>
              </a:rPr>
              <a:t>. </a:t>
            </a:r>
          </a:p>
          <a:p>
            <a:r>
              <a:rPr lang="en-US" dirty="0">
                <a:solidFill>
                  <a:srgbClr val="273239"/>
                </a:solidFill>
                <a:highlight>
                  <a:srgbClr val="FFFFFF"/>
                </a:highlight>
                <a:latin typeface="Nunito" pitchFamily="2" charset="0"/>
              </a:rPr>
              <a:t>I</a:t>
            </a:r>
            <a:r>
              <a:rPr lang="en-US" b="0" i="0" dirty="0">
                <a:solidFill>
                  <a:srgbClr val="273239"/>
                </a:solidFill>
                <a:effectLst/>
                <a:highlight>
                  <a:srgbClr val="FFFFFF"/>
                </a:highlight>
                <a:latin typeface="Nunito" pitchFamily="2" charset="0"/>
              </a:rPr>
              <a:t>magine a building, the facade is the outer wall that people see, but behind it is a complex network of wires, pipes, and other systems that make the building function. </a:t>
            </a:r>
          </a:p>
          <a:p>
            <a:r>
              <a:rPr lang="en-US" b="0" i="0" dirty="0">
                <a:solidFill>
                  <a:srgbClr val="273239"/>
                </a:solidFill>
                <a:effectLst/>
                <a:highlight>
                  <a:srgbClr val="FFFFFF"/>
                </a:highlight>
                <a:latin typeface="Nunito" pitchFamily="2" charset="0"/>
              </a:rPr>
              <a:t>The facade pattern is like that outer wall. It hides the complexity of the underlying system and provides a simple interface that clients can use to interact with the system.</a:t>
            </a:r>
          </a:p>
          <a:p>
            <a:r>
              <a:rPr lang="en-US" b="0" i="0" dirty="0">
                <a:solidFill>
                  <a:srgbClr val="273239"/>
                </a:solidFill>
                <a:effectLst/>
                <a:highlight>
                  <a:srgbClr val="FFFFFF"/>
                </a:highlight>
                <a:latin typeface="Nunito" pitchFamily="2" charset="0"/>
              </a:rPr>
              <a:t> It acts as a “</a:t>
            </a:r>
            <a:r>
              <a:rPr lang="en-US" b="1" i="0" dirty="0">
                <a:solidFill>
                  <a:srgbClr val="273239"/>
                </a:solidFill>
                <a:effectLst/>
                <a:highlight>
                  <a:srgbClr val="FFFFFF"/>
                </a:highlight>
                <a:latin typeface="Nunito" pitchFamily="2" charset="0"/>
              </a:rPr>
              <a:t>front door,”</a:t>
            </a:r>
            <a:r>
              <a:rPr lang="en-US" b="0" i="0" dirty="0">
                <a:solidFill>
                  <a:srgbClr val="273239"/>
                </a:solidFill>
                <a:effectLst/>
                <a:highlight>
                  <a:srgbClr val="FFFFFF"/>
                </a:highlight>
                <a:latin typeface="Nunito" pitchFamily="2" charset="0"/>
              </a:rPr>
              <a:t> concealing the internal complexity of the subsystem and making it easier for clients to interact with it.</a:t>
            </a:r>
            <a:endParaRPr lang="en-IN" dirty="0"/>
          </a:p>
        </p:txBody>
      </p:sp>
    </p:spTree>
    <p:extLst>
      <p:ext uri="{BB962C8B-B14F-4D97-AF65-F5344CB8AC3E}">
        <p14:creationId xmlns:p14="http://schemas.microsoft.com/office/powerpoint/2010/main" val="12284784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A921-16B3-F84B-FFA1-A85DE8EA5FBB}"/>
              </a:ext>
            </a:extLst>
          </p:cNvPr>
          <p:cNvSpPr>
            <a:spLocks noGrp="1"/>
          </p:cNvSpPr>
          <p:nvPr>
            <p:ph type="title"/>
          </p:nvPr>
        </p:nvSpPr>
        <p:spPr/>
        <p:txBody>
          <a:bodyPr>
            <a:normAutofit/>
          </a:bodyPr>
          <a:lstStyle/>
          <a:p>
            <a:r>
              <a:rPr lang="en-US" sz="2000" b="1" i="1" dirty="0">
                <a:solidFill>
                  <a:srgbClr val="273239"/>
                </a:solidFill>
                <a:effectLst/>
                <a:highlight>
                  <a:srgbClr val="F9F9F9"/>
                </a:highlight>
                <a:latin typeface="Nunito" pitchFamily="2" charset="0"/>
              </a:rPr>
              <a:t>Facade Method Design Pattern provides a unified interface to a set of interfaces in a subsystem. Facade defines a high-level interface that makes the subsystem easier to use.</a:t>
            </a:r>
            <a:endParaRPr lang="en-IN" sz="2000" b="1" dirty="0"/>
          </a:p>
        </p:txBody>
      </p:sp>
      <p:pic>
        <p:nvPicPr>
          <p:cNvPr id="5" name="Content Placeholder 4">
            <a:extLst>
              <a:ext uri="{FF2B5EF4-FFF2-40B4-BE49-F238E27FC236}">
                <a16:creationId xmlns:a16="http://schemas.microsoft.com/office/drawing/2014/main" id="{03DAA31B-8A14-A4BA-535A-0862255407E0}"/>
              </a:ext>
            </a:extLst>
          </p:cNvPr>
          <p:cNvPicPr>
            <a:picLocks noGrp="1" noChangeAspect="1"/>
          </p:cNvPicPr>
          <p:nvPr>
            <p:ph idx="1"/>
          </p:nvPr>
        </p:nvPicPr>
        <p:blipFill>
          <a:blip r:embed="rId2"/>
          <a:stretch>
            <a:fillRect/>
          </a:stretch>
        </p:blipFill>
        <p:spPr>
          <a:xfrm>
            <a:off x="1029448" y="1762125"/>
            <a:ext cx="10133104" cy="4414838"/>
          </a:xfrm>
        </p:spPr>
      </p:pic>
    </p:spTree>
    <p:extLst>
      <p:ext uri="{BB962C8B-B14F-4D97-AF65-F5344CB8AC3E}">
        <p14:creationId xmlns:p14="http://schemas.microsoft.com/office/powerpoint/2010/main" val="3207573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9B88-E9E9-F729-B4A3-5DC4CA1554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E9D322-2955-EDA2-9870-75E27A662121}"/>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Structuring a system into subsystems helps reduce complexity.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 common design goal is to minimize the communication and dependencies between subsystems.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One way to achieve this goal is to introduce a Facade object that provides a single simplified interface to the more general facilities of a subsystem.</a:t>
            </a:r>
          </a:p>
          <a:p>
            <a:endParaRPr lang="en-IN" dirty="0"/>
          </a:p>
        </p:txBody>
      </p:sp>
    </p:spTree>
    <p:extLst>
      <p:ext uri="{BB962C8B-B14F-4D97-AF65-F5344CB8AC3E}">
        <p14:creationId xmlns:p14="http://schemas.microsoft.com/office/powerpoint/2010/main" val="39361589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63C6A-DC4B-54A6-3777-7EE3F3A9F806}"/>
              </a:ext>
            </a:extLst>
          </p:cNvPr>
          <p:cNvSpPr>
            <a:spLocks noGrp="1"/>
          </p:cNvSpPr>
          <p:nvPr>
            <p:ph idx="1"/>
          </p:nvPr>
        </p:nvSpPr>
        <p:spPr>
          <a:xfrm>
            <a:off x="838200" y="815546"/>
            <a:ext cx="10515600" cy="5361417"/>
          </a:xfrm>
        </p:spPr>
        <p:txBody>
          <a:bodyPr>
            <a:normAutofit/>
          </a:bodyPr>
          <a:lstStyle/>
          <a:p>
            <a:pPr algn="l" fontAlgn="base"/>
            <a:r>
              <a:rPr lang="en-US" b="1" i="0" dirty="0">
                <a:solidFill>
                  <a:srgbClr val="273239"/>
                </a:solidFill>
                <a:effectLst/>
                <a:highlight>
                  <a:srgbClr val="FFFFFF"/>
                </a:highlight>
                <a:latin typeface="Nunito" pitchFamily="2" charset="0"/>
              </a:rPr>
              <a:t>When to use Facade Method Design Pattern</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 Facade provide a simple default view of the subsystem that is good enough for most clients. </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There are many dependencies between clients and the implementation classes of an abstraction.</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 Facade to decouple the subsystem from clients and other subsystems, thereby promoting subsystem independence and portability.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Facade define an entry point to each subsystem level. If subsystem are dependent, then you can simplify the dependencies between them by making them communicate with each other solely through their facades.</a:t>
            </a:r>
          </a:p>
          <a:p>
            <a:endParaRPr lang="en-IN" dirty="0"/>
          </a:p>
        </p:txBody>
      </p:sp>
    </p:spTree>
    <p:extLst>
      <p:ext uri="{BB962C8B-B14F-4D97-AF65-F5344CB8AC3E}">
        <p14:creationId xmlns:p14="http://schemas.microsoft.com/office/powerpoint/2010/main" val="35646037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D564D-1838-8EFA-32B9-057F45431EBE}"/>
              </a:ext>
            </a:extLst>
          </p:cNvPr>
          <p:cNvSpPr>
            <a:spLocks noGrp="1"/>
          </p:cNvSpPr>
          <p:nvPr>
            <p:ph type="title"/>
          </p:nvPr>
        </p:nvSpPr>
        <p:spPr/>
        <p:txBody>
          <a:bodyPr>
            <a:normAutofit/>
          </a:bodyPr>
          <a:lstStyle/>
          <a:p>
            <a:pPr algn="ctr"/>
            <a:r>
              <a:rPr lang="en-US" sz="2700" b="1" i="0" dirty="0">
                <a:solidFill>
                  <a:srgbClr val="273239"/>
                </a:solidFill>
                <a:effectLst/>
                <a:highlight>
                  <a:srgbClr val="FFFFFF"/>
                </a:highlight>
                <a:latin typeface="Nunito" pitchFamily="2" charset="0"/>
              </a:rPr>
              <a:t>Key Component of Facade Method Design Pattern</a:t>
            </a:r>
            <a:br>
              <a:rPr lang="en-US" b="1" i="0" dirty="0">
                <a:solidFill>
                  <a:srgbClr val="273239"/>
                </a:solidFill>
                <a:effectLst/>
                <a:highlight>
                  <a:srgbClr val="FFFFFF"/>
                </a:highlight>
                <a:latin typeface="Nunito" pitchFamily="2" charset="0"/>
              </a:rPr>
            </a:br>
            <a:endParaRPr lang="en-IN" dirty="0"/>
          </a:p>
        </p:txBody>
      </p:sp>
      <p:sp>
        <p:nvSpPr>
          <p:cNvPr id="3" name="Content Placeholder 2">
            <a:extLst>
              <a:ext uri="{FF2B5EF4-FFF2-40B4-BE49-F238E27FC236}">
                <a16:creationId xmlns:a16="http://schemas.microsoft.com/office/drawing/2014/main" id="{68F2CF89-CC16-631A-2C88-FEFC6B2DA97D}"/>
              </a:ext>
            </a:extLst>
          </p:cNvPr>
          <p:cNvSpPr>
            <a:spLocks noGrp="1"/>
          </p:cNvSpPr>
          <p:nvPr>
            <p:ph idx="1"/>
          </p:nvPr>
        </p:nvSpPr>
        <p:spPr>
          <a:xfrm>
            <a:off x="838200" y="1136822"/>
            <a:ext cx="10515600" cy="5040141"/>
          </a:xfrm>
        </p:spPr>
        <p:txBody>
          <a:bodyPr/>
          <a:lstStyle/>
          <a:p>
            <a:r>
              <a:rPr lang="en-IN" b="1" i="0" dirty="0">
                <a:solidFill>
                  <a:srgbClr val="273239"/>
                </a:solidFill>
                <a:effectLst/>
                <a:highlight>
                  <a:srgbClr val="FFFFFF"/>
                </a:highlight>
                <a:latin typeface="Nunito" pitchFamily="2" charset="0"/>
              </a:rPr>
              <a:t>Facade </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Facade knows which subsystem classes are responsible for a request.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delegate client requests to appropriate subsystem objects.</a:t>
            </a:r>
          </a:p>
          <a:p>
            <a:endParaRPr lang="en-IN" b="1" i="0" dirty="0">
              <a:solidFill>
                <a:srgbClr val="273239"/>
              </a:solidFill>
              <a:effectLst/>
              <a:highlight>
                <a:srgbClr val="FFFFFF"/>
              </a:highlight>
              <a:latin typeface="Nunito" pitchFamily="2" charset="0"/>
            </a:endParaRPr>
          </a:p>
          <a:p>
            <a:r>
              <a:rPr lang="en-IN" b="1" i="0" dirty="0">
                <a:solidFill>
                  <a:srgbClr val="273239"/>
                </a:solidFill>
                <a:effectLst/>
                <a:highlight>
                  <a:srgbClr val="FFFFFF"/>
                </a:highlight>
                <a:latin typeface="Nunito" pitchFamily="2" charset="0"/>
              </a:rPr>
              <a:t>Subsystem classes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implement subsystem functionality.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handle work assigned by the Facade object.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have no knowledge of the facade; that is, they keep no references to it.</a:t>
            </a:r>
          </a:p>
          <a:p>
            <a:endParaRPr lang="en-IN" dirty="0"/>
          </a:p>
        </p:txBody>
      </p:sp>
    </p:spTree>
    <p:extLst>
      <p:ext uri="{BB962C8B-B14F-4D97-AF65-F5344CB8AC3E}">
        <p14:creationId xmlns:p14="http://schemas.microsoft.com/office/powerpoint/2010/main" val="560384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330354-9844-AF20-C0AA-7949A2E67451}"/>
              </a:ext>
            </a:extLst>
          </p:cNvPr>
          <p:cNvPicPr>
            <a:picLocks noGrp="1" noChangeAspect="1"/>
          </p:cNvPicPr>
          <p:nvPr>
            <p:ph idx="1"/>
          </p:nvPr>
        </p:nvPicPr>
        <p:blipFill>
          <a:blip r:embed="rId2"/>
          <a:stretch>
            <a:fillRect/>
          </a:stretch>
        </p:blipFill>
        <p:spPr>
          <a:xfrm>
            <a:off x="1079157" y="453080"/>
            <a:ext cx="9300687" cy="6334897"/>
          </a:xfrm>
        </p:spPr>
      </p:pic>
    </p:spTree>
    <p:extLst>
      <p:ext uri="{BB962C8B-B14F-4D97-AF65-F5344CB8AC3E}">
        <p14:creationId xmlns:p14="http://schemas.microsoft.com/office/powerpoint/2010/main" val="3113619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96A8-84E9-8333-C1A8-FF335E9126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5455A0-982C-FDC2-0A1A-9660DC4449A2}"/>
              </a:ext>
            </a:extLst>
          </p:cNvPr>
          <p:cNvSpPr>
            <a:spLocks noGrp="1"/>
          </p:cNvSpPr>
          <p:nvPr>
            <p:ph idx="1"/>
          </p:nvPr>
        </p:nvSpPr>
        <p:spPr/>
        <p:txBody>
          <a:bodyPr/>
          <a:lstStyle/>
          <a:p>
            <a:pPr algn="l" fontAlgn="base"/>
            <a:r>
              <a:rPr lang="en-US" b="1" i="0" dirty="0">
                <a:solidFill>
                  <a:srgbClr val="273239"/>
                </a:solidFill>
                <a:effectLst/>
                <a:highlight>
                  <a:srgbClr val="FFFFFF"/>
                </a:highlight>
                <a:latin typeface="Nunito" pitchFamily="2" charset="0"/>
              </a:rPr>
              <a:t>Facade Method Design Pattern collaborate in different way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Client communicate with the subsystem by sending requests to Facade, which forwards them to the appropriate subsystem objects.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The Facade may have to do work of its own to translate it inheritance to subsystem interface.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Clients that use the Facade don’t have to access its subsystem objects directly.</a:t>
            </a:r>
          </a:p>
          <a:p>
            <a:endParaRPr lang="en-IN" dirty="0"/>
          </a:p>
        </p:txBody>
      </p:sp>
    </p:spTree>
    <p:extLst>
      <p:ext uri="{BB962C8B-B14F-4D97-AF65-F5344CB8AC3E}">
        <p14:creationId xmlns:p14="http://schemas.microsoft.com/office/powerpoint/2010/main" val="33751390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8975-47AD-E0E7-BD95-8046C43031B2}"/>
              </a:ext>
            </a:extLst>
          </p:cNvPr>
          <p:cNvSpPr>
            <a:spLocks noGrp="1"/>
          </p:cNvSpPr>
          <p:nvPr>
            <p:ph type="title"/>
          </p:nvPr>
        </p:nvSpPr>
        <p:spPr/>
        <p:txBody>
          <a:bodyPr>
            <a:normAutofit fontScale="90000"/>
          </a:bodyPr>
          <a:lstStyle/>
          <a:p>
            <a:pPr algn="ctr"/>
            <a:r>
              <a:rPr lang="en-US" sz="3100" b="1" i="0" dirty="0">
                <a:solidFill>
                  <a:srgbClr val="273239"/>
                </a:solidFill>
                <a:effectLst/>
                <a:highlight>
                  <a:srgbClr val="FFFFFF"/>
                </a:highlight>
                <a:latin typeface="Nunito" pitchFamily="2" charset="0"/>
              </a:rPr>
              <a:t>Problem Statement for the Facade Method Design Pattern</a:t>
            </a:r>
            <a:br>
              <a:rPr lang="en-US" b="1" i="0" dirty="0">
                <a:solidFill>
                  <a:srgbClr val="273239"/>
                </a:solidFill>
                <a:effectLst/>
                <a:highlight>
                  <a:srgbClr val="FFFFFF"/>
                </a:highlight>
                <a:latin typeface="Nunito" pitchFamily="2" charset="0"/>
              </a:rPr>
            </a:br>
            <a:endParaRPr lang="en-IN" dirty="0"/>
          </a:p>
        </p:txBody>
      </p:sp>
      <p:sp>
        <p:nvSpPr>
          <p:cNvPr id="3" name="Content Placeholder 2">
            <a:extLst>
              <a:ext uri="{FF2B5EF4-FFF2-40B4-BE49-F238E27FC236}">
                <a16:creationId xmlns:a16="http://schemas.microsoft.com/office/drawing/2014/main" id="{C9CCC7EA-CF18-E376-6004-63D32AED66C2}"/>
              </a:ext>
            </a:extLst>
          </p:cNvPr>
          <p:cNvSpPr>
            <a:spLocks noGrp="1"/>
          </p:cNvSpPr>
          <p:nvPr>
            <p:ph idx="1"/>
          </p:nvPr>
        </p:nvSpPr>
        <p:spPr/>
        <p:txBody>
          <a:bodyPr/>
          <a:lstStyle/>
          <a:p>
            <a:r>
              <a:rPr lang="en-US" b="0" i="1" dirty="0">
                <a:solidFill>
                  <a:srgbClr val="273239"/>
                </a:solidFill>
                <a:effectLst/>
                <a:highlight>
                  <a:srgbClr val="F9F9F9"/>
                </a:highlight>
                <a:latin typeface="Nunito" pitchFamily="2" charset="0"/>
              </a:rPr>
              <a:t>Let’s consider a hotel. This hotel has a hotel keeper. There are a lot of restaurants inside the hotel e.g. Veg restaurants, Non-Veg restaurants, and Veg/Non Both restaurants. You, as a client want access to different menus of different restaurants. You do not know what are the different menus they have. You just have access to a hotel keeper who knows his hotel well. Whichever menu you want, you tell the hotel keeper and he takes it out of the respective restaurants and hands it over to you.</a:t>
            </a:r>
            <a:endParaRPr lang="en-IN" dirty="0"/>
          </a:p>
        </p:txBody>
      </p:sp>
    </p:spTree>
    <p:extLst>
      <p:ext uri="{BB962C8B-B14F-4D97-AF65-F5344CB8AC3E}">
        <p14:creationId xmlns:p14="http://schemas.microsoft.com/office/powerpoint/2010/main" val="1780973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F111-BBB6-748A-DDEC-F568DDB23A73}"/>
              </a:ext>
            </a:extLst>
          </p:cNvPr>
          <p:cNvSpPr>
            <a:spLocks noGrp="1"/>
          </p:cNvSpPr>
          <p:nvPr>
            <p:ph type="title"/>
          </p:nvPr>
        </p:nvSpPr>
        <p:spPr/>
        <p:txBody>
          <a:bodyPr>
            <a:normAutofit/>
          </a:bodyPr>
          <a:lstStyle/>
          <a:p>
            <a:pPr algn="ctr"/>
            <a:r>
              <a:rPr lang="en-US" sz="2200" b="1" i="0" dirty="0">
                <a:solidFill>
                  <a:srgbClr val="273239"/>
                </a:solidFill>
                <a:effectLst/>
                <a:highlight>
                  <a:srgbClr val="FFFFFF"/>
                </a:highlight>
                <a:latin typeface="Nunito" pitchFamily="2" charset="0"/>
              </a:rPr>
              <a:t>Problem Statement for the Facade Method Design Pattern</a:t>
            </a:r>
            <a:br>
              <a:rPr lang="en-US" b="1" i="0" dirty="0">
                <a:solidFill>
                  <a:srgbClr val="273239"/>
                </a:solidFill>
                <a:effectLst/>
                <a:highlight>
                  <a:srgbClr val="FFFFFF"/>
                </a:highlight>
                <a:latin typeface="Nunito" pitchFamily="2" charset="0"/>
              </a:rPr>
            </a:br>
            <a:endParaRPr lang="en-IN" dirty="0"/>
          </a:p>
        </p:txBody>
      </p:sp>
      <p:pic>
        <p:nvPicPr>
          <p:cNvPr id="5" name="Content Placeholder 4">
            <a:extLst>
              <a:ext uri="{FF2B5EF4-FFF2-40B4-BE49-F238E27FC236}">
                <a16:creationId xmlns:a16="http://schemas.microsoft.com/office/drawing/2014/main" id="{D99AF531-65C2-D428-87D5-FADE4D74E4F8}"/>
              </a:ext>
            </a:extLst>
          </p:cNvPr>
          <p:cNvPicPr>
            <a:picLocks noGrp="1" noChangeAspect="1"/>
          </p:cNvPicPr>
          <p:nvPr>
            <p:ph idx="1"/>
          </p:nvPr>
        </p:nvPicPr>
        <p:blipFill>
          <a:blip r:embed="rId2"/>
          <a:stretch>
            <a:fillRect/>
          </a:stretch>
        </p:blipFill>
        <p:spPr>
          <a:xfrm>
            <a:off x="838200" y="1617687"/>
            <a:ext cx="10515600" cy="4119513"/>
          </a:xfrm>
        </p:spPr>
      </p:pic>
      <p:sp>
        <p:nvSpPr>
          <p:cNvPr id="7" name="TextBox 6">
            <a:extLst>
              <a:ext uri="{FF2B5EF4-FFF2-40B4-BE49-F238E27FC236}">
                <a16:creationId xmlns:a16="http://schemas.microsoft.com/office/drawing/2014/main" id="{F7C747F9-C1AB-3277-E166-9C81EBA5660F}"/>
              </a:ext>
            </a:extLst>
          </p:cNvPr>
          <p:cNvSpPr txBox="1"/>
          <p:nvPr/>
        </p:nvSpPr>
        <p:spPr>
          <a:xfrm flipH="1">
            <a:off x="1902938" y="5865341"/>
            <a:ext cx="7620002" cy="369332"/>
          </a:xfrm>
          <a:prstGeom prst="rect">
            <a:avLst/>
          </a:prstGeom>
          <a:noFill/>
        </p:spPr>
        <p:txBody>
          <a:bodyPr wrap="square">
            <a:spAutoFit/>
          </a:bodyPr>
          <a:lstStyle/>
          <a:p>
            <a:r>
              <a:rPr lang="en-US" b="0" i="0" dirty="0">
                <a:solidFill>
                  <a:srgbClr val="273239"/>
                </a:solidFill>
                <a:effectLst/>
                <a:highlight>
                  <a:srgbClr val="FFFFFF"/>
                </a:highlight>
                <a:latin typeface="Nunito" pitchFamily="2" charset="0"/>
              </a:rPr>
              <a:t> </a:t>
            </a:r>
            <a:r>
              <a:rPr lang="en-US" b="1" i="0" dirty="0">
                <a:solidFill>
                  <a:srgbClr val="273239"/>
                </a:solidFill>
                <a:effectLst/>
                <a:highlight>
                  <a:srgbClr val="FFFFFF"/>
                </a:highlight>
                <a:latin typeface="Nunito" pitchFamily="2" charset="0"/>
              </a:rPr>
              <a:t>Hotel-Keeper</a:t>
            </a:r>
            <a:r>
              <a:rPr lang="en-US" b="0" i="0" dirty="0">
                <a:solidFill>
                  <a:srgbClr val="273239"/>
                </a:solidFill>
                <a:effectLst/>
                <a:highlight>
                  <a:srgbClr val="FFFFFF"/>
                </a:highlight>
                <a:latin typeface="Nunito" pitchFamily="2" charset="0"/>
              </a:rPr>
              <a:t> is Facade and respective </a:t>
            </a:r>
            <a:r>
              <a:rPr lang="en-US" b="1" i="0" dirty="0">
                <a:solidFill>
                  <a:srgbClr val="273239"/>
                </a:solidFill>
                <a:effectLst/>
                <a:highlight>
                  <a:srgbClr val="FFFFFF"/>
                </a:highlight>
                <a:latin typeface="Nunito" pitchFamily="2" charset="0"/>
              </a:rPr>
              <a:t>Restaurants </a:t>
            </a:r>
            <a:r>
              <a:rPr lang="en-US" b="0" i="0" dirty="0">
                <a:solidFill>
                  <a:srgbClr val="273239"/>
                </a:solidFill>
                <a:effectLst/>
                <a:highlight>
                  <a:srgbClr val="FFFFFF"/>
                </a:highlight>
                <a:latin typeface="Nunito" pitchFamily="2" charset="0"/>
              </a:rPr>
              <a:t>is system.</a:t>
            </a:r>
            <a:endParaRPr lang="en-IN" dirty="0"/>
          </a:p>
        </p:txBody>
      </p:sp>
    </p:spTree>
    <p:extLst>
      <p:ext uri="{BB962C8B-B14F-4D97-AF65-F5344CB8AC3E}">
        <p14:creationId xmlns:p14="http://schemas.microsoft.com/office/powerpoint/2010/main" val="35035315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52F7-4162-9C6D-3643-96B14F044778}"/>
              </a:ext>
            </a:extLst>
          </p:cNvPr>
          <p:cNvSpPr>
            <a:spLocks noGrp="1"/>
          </p:cNvSpPr>
          <p:nvPr>
            <p:ph type="title"/>
          </p:nvPr>
        </p:nvSpPr>
        <p:spPr/>
        <p:txBody>
          <a:bodyPr>
            <a:normAutofit/>
          </a:bodyPr>
          <a:lstStyle/>
          <a:p>
            <a:r>
              <a:rPr lang="en-US" sz="2000" b="1" i="0" dirty="0">
                <a:solidFill>
                  <a:srgbClr val="273239"/>
                </a:solidFill>
                <a:effectLst/>
                <a:highlight>
                  <a:srgbClr val="FFFFFF"/>
                </a:highlight>
                <a:latin typeface="Nunito" pitchFamily="2" charset="0"/>
              </a:rPr>
              <a:t>Step wise Step Implementation of above problem</a:t>
            </a:r>
            <a:endParaRPr lang="en-IN" sz="2000" dirty="0"/>
          </a:p>
        </p:txBody>
      </p:sp>
      <p:sp>
        <p:nvSpPr>
          <p:cNvPr id="3" name="Content Placeholder 2">
            <a:extLst>
              <a:ext uri="{FF2B5EF4-FFF2-40B4-BE49-F238E27FC236}">
                <a16:creationId xmlns:a16="http://schemas.microsoft.com/office/drawing/2014/main" id="{CD4B7BD5-522B-22BF-FB00-ED4CB1FC2C08}"/>
              </a:ext>
            </a:extLst>
          </p:cNvPr>
          <p:cNvSpPr>
            <a:spLocks noGrp="1"/>
          </p:cNvSpPr>
          <p:nvPr>
            <p:ph idx="1"/>
          </p:nvPr>
        </p:nvSpPr>
        <p:spPr>
          <a:xfrm>
            <a:off x="838200" y="1285103"/>
            <a:ext cx="10515600" cy="4891860"/>
          </a:xfrm>
        </p:spPr>
        <p:txBody>
          <a:bodyPr/>
          <a:lstStyle/>
          <a:p>
            <a:r>
              <a:rPr lang="en-IN" b="1" i="0" dirty="0">
                <a:solidFill>
                  <a:srgbClr val="273239"/>
                </a:solidFill>
                <a:effectLst/>
                <a:highlight>
                  <a:srgbClr val="FFFFFF"/>
                </a:highlight>
                <a:latin typeface="Nunito" pitchFamily="2" charset="0"/>
              </a:rPr>
              <a:t>Interface of Hotel</a:t>
            </a:r>
          </a:p>
          <a:p>
            <a:r>
              <a:rPr lang="en-US" b="0" i="0" dirty="0">
                <a:solidFill>
                  <a:srgbClr val="273239"/>
                </a:solidFill>
                <a:effectLst/>
                <a:highlight>
                  <a:srgbClr val="FFFFFF"/>
                </a:highlight>
                <a:latin typeface="Nunito" pitchFamily="2" charset="0"/>
              </a:rPr>
              <a:t>The hotel interface only returns Menus. Similarly, the Restaurant are of three types and can implement the hotel interface</a:t>
            </a:r>
          </a:p>
          <a:p>
            <a:endParaRPr lang="en-US" b="0" i="0" dirty="0">
              <a:solidFill>
                <a:srgbClr val="273239"/>
              </a:solidFill>
              <a:effectLst/>
              <a:highlight>
                <a:srgbClr val="FFFFFF"/>
              </a:highlight>
              <a:latin typeface="Nunito" pitchFamily="2" charset="0"/>
            </a:endParaRPr>
          </a:p>
          <a:p>
            <a:r>
              <a:rPr lang="en-IN" dirty="0"/>
              <a:t>package </a:t>
            </a:r>
            <a:r>
              <a:rPr lang="en-IN" dirty="0" err="1"/>
              <a:t>structural.facade</a:t>
            </a:r>
            <a:r>
              <a:rPr lang="en-IN" dirty="0"/>
              <a:t>;</a:t>
            </a:r>
          </a:p>
          <a:p>
            <a:r>
              <a:rPr lang="en-IN" dirty="0"/>
              <a:t>public interface Hotel</a:t>
            </a:r>
          </a:p>
          <a:p>
            <a:r>
              <a:rPr lang="en-IN" dirty="0"/>
              <a:t>{</a:t>
            </a:r>
          </a:p>
          <a:p>
            <a:r>
              <a:rPr lang="en-IN" dirty="0"/>
              <a:t>	public Menus </a:t>
            </a:r>
            <a:r>
              <a:rPr lang="en-IN" dirty="0" err="1"/>
              <a:t>getMenus</a:t>
            </a:r>
            <a:r>
              <a:rPr lang="en-IN" dirty="0"/>
              <a:t>();</a:t>
            </a:r>
          </a:p>
          <a:p>
            <a:r>
              <a:rPr lang="en-IN" dirty="0"/>
              <a:t>}</a:t>
            </a:r>
          </a:p>
          <a:p>
            <a:endParaRPr lang="en-IN" dirty="0"/>
          </a:p>
        </p:txBody>
      </p:sp>
    </p:spTree>
    <p:extLst>
      <p:ext uri="{BB962C8B-B14F-4D97-AF65-F5344CB8AC3E}">
        <p14:creationId xmlns:p14="http://schemas.microsoft.com/office/powerpoint/2010/main" val="489911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238C35-C053-ACFE-985F-B794A42D446B}"/>
              </a:ext>
            </a:extLst>
          </p:cNvPr>
          <p:cNvSpPr>
            <a:spLocks noGrp="1"/>
          </p:cNvSpPr>
          <p:nvPr>
            <p:ph idx="1"/>
          </p:nvPr>
        </p:nvSpPr>
        <p:spPr>
          <a:xfrm>
            <a:off x="838200" y="378941"/>
            <a:ext cx="10515600" cy="5798022"/>
          </a:xfrm>
        </p:spPr>
        <p:txBody>
          <a:bodyPr/>
          <a:lstStyle/>
          <a:p>
            <a:r>
              <a:rPr lang="en-IN" b="1" i="0" dirty="0">
                <a:solidFill>
                  <a:srgbClr val="273239"/>
                </a:solidFill>
                <a:effectLst/>
                <a:highlight>
                  <a:srgbClr val="FFFFFF"/>
                </a:highlight>
                <a:latin typeface="Nunito" pitchFamily="2" charset="0"/>
              </a:rPr>
              <a:t>NonVegRestaurant.java</a:t>
            </a:r>
          </a:p>
          <a:p>
            <a:endParaRPr lang="en-IN" b="1" i="0" dirty="0">
              <a:solidFill>
                <a:srgbClr val="273239"/>
              </a:solidFill>
              <a:effectLst/>
              <a:highlight>
                <a:srgbClr val="FFFFFF"/>
              </a:highlight>
              <a:latin typeface="Nunito" pitchFamily="2" charset="0"/>
            </a:endParaRPr>
          </a:p>
          <a:p>
            <a:r>
              <a:rPr lang="en-IN" b="0" i="0" dirty="0">
                <a:solidFill>
                  <a:srgbClr val="273239"/>
                </a:solidFill>
                <a:effectLst/>
                <a:highlight>
                  <a:srgbClr val="FFFFFF"/>
                </a:highlight>
                <a:latin typeface="Nunito" pitchFamily="2" charset="0"/>
              </a:rPr>
              <a:t>package </a:t>
            </a:r>
            <a:r>
              <a:rPr lang="en-IN" b="0" i="0" dirty="0" err="1">
                <a:solidFill>
                  <a:srgbClr val="273239"/>
                </a:solidFill>
                <a:effectLst/>
                <a:highlight>
                  <a:srgbClr val="FFFFFF"/>
                </a:highlight>
                <a:latin typeface="Nunito" pitchFamily="2" charset="0"/>
              </a:rPr>
              <a:t>structural.facade</a:t>
            </a:r>
            <a:r>
              <a:rPr lang="en-IN" b="0" i="0" dirty="0">
                <a:solidFill>
                  <a:srgbClr val="273239"/>
                </a:solidFill>
                <a:effectLst/>
                <a:highlight>
                  <a:srgbClr val="FFFFFF"/>
                </a:highlight>
                <a:latin typeface="Nunito" pitchFamily="2" charset="0"/>
              </a:rPr>
              <a:t>;</a:t>
            </a:r>
          </a:p>
          <a:p>
            <a:r>
              <a:rPr lang="en-IN" b="0" i="0" dirty="0">
                <a:solidFill>
                  <a:srgbClr val="273239"/>
                </a:solidFill>
                <a:effectLst/>
                <a:highlight>
                  <a:srgbClr val="FFFFFF"/>
                </a:highlight>
                <a:latin typeface="Nunito" pitchFamily="2" charset="0"/>
              </a:rPr>
              <a:t>public class </a:t>
            </a:r>
            <a:r>
              <a:rPr lang="en-IN" b="0" i="0" dirty="0" err="1">
                <a:solidFill>
                  <a:srgbClr val="273239"/>
                </a:solidFill>
                <a:effectLst/>
                <a:highlight>
                  <a:srgbClr val="FFFFFF"/>
                </a:highlight>
                <a:latin typeface="Nunito" pitchFamily="2" charset="0"/>
              </a:rPr>
              <a:t>NonVegRestaurant</a:t>
            </a:r>
            <a:r>
              <a:rPr lang="en-IN" b="0" i="0" dirty="0">
                <a:solidFill>
                  <a:srgbClr val="273239"/>
                </a:solidFill>
                <a:effectLst/>
                <a:highlight>
                  <a:srgbClr val="FFFFFF"/>
                </a:highlight>
                <a:latin typeface="Nunito" pitchFamily="2" charset="0"/>
              </a:rPr>
              <a:t> implements Hotel {</a:t>
            </a:r>
          </a:p>
          <a:p>
            <a:endParaRPr lang="en-IN" b="0" i="0" dirty="0">
              <a:solidFill>
                <a:srgbClr val="273239"/>
              </a:solidFill>
              <a:effectLst/>
              <a:highlight>
                <a:srgbClr val="FFFFFF"/>
              </a:highlight>
              <a:latin typeface="Nunito" pitchFamily="2" charset="0"/>
            </a:endParaRPr>
          </a:p>
          <a:p>
            <a:r>
              <a:rPr lang="en-IN" b="0" i="0" dirty="0">
                <a:solidFill>
                  <a:srgbClr val="273239"/>
                </a:solidFill>
                <a:effectLst/>
                <a:highlight>
                  <a:srgbClr val="FFFFFF"/>
                </a:highlight>
                <a:latin typeface="Nunito" pitchFamily="2" charset="0"/>
              </a:rPr>
              <a:t>	public Menus </a:t>
            </a:r>
            <a:r>
              <a:rPr lang="en-IN" b="0" i="0" dirty="0" err="1">
                <a:solidFill>
                  <a:srgbClr val="273239"/>
                </a:solidFill>
                <a:effectLst/>
                <a:highlight>
                  <a:srgbClr val="FFFFFF"/>
                </a:highlight>
                <a:latin typeface="Nunito" pitchFamily="2" charset="0"/>
              </a:rPr>
              <a:t>getMenus</a:t>
            </a:r>
            <a:r>
              <a:rPr lang="en-IN" b="0" i="0" dirty="0">
                <a:solidFill>
                  <a:srgbClr val="273239"/>
                </a:solidFill>
                <a:effectLst/>
                <a:highlight>
                  <a:srgbClr val="FFFFFF"/>
                </a:highlight>
                <a:latin typeface="Nunito" pitchFamily="2" charset="0"/>
              </a:rPr>
              <a:t>()</a:t>
            </a:r>
          </a:p>
          <a:p>
            <a:r>
              <a:rPr lang="en-IN" b="0" i="0" dirty="0">
                <a:solidFill>
                  <a:srgbClr val="273239"/>
                </a:solidFill>
                <a:effectLst/>
                <a:highlight>
                  <a:srgbClr val="FFFFFF"/>
                </a:highlight>
                <a:latin typeface="Nunito" pitchFamily="2" charset="0"/>
              </a:rPr>
              <a:t>	{</a:t>
            </a:r>
          </a:p>
          <a:p>
            <a:r>
              <a:rPr lang="en-IN" b="0" i="0" dirty="0">
                <a:solidFill>
                  <a:srgbClr val="273239"/>
                </a:solidFill>
                <a:effectLst/>
                <a:highlight>
                  <a:srgbClr val="FFFFFF"/>
                </a:highlight>
                <a:latin typeface="Nunito" pitchFamily="2" charset="0"/>
              </a:rPr>
              <a:t>		</a:t>
            </a:r>
            <a:r>
              <a:rPr lang="en-IN" b="0" i="0" dirty="0" err="1">
                <a:solidFill>
                  <a:srgbClr val="273239"/>
                </a:solidFill>
                <a:effectLst/>
                <a:highlight>
                  <a:srgbClr val="FFFFFF"/>
                </a:highlight>
                <a:latin typeface="Nunito" pitchFamily="2" charset="0"/>
              </a:rPr>
              <a:t>NonVegMenu</a:t>
            </a:r>
            <a:r>
              <a:rPr lang="en-IN" b="0" i="0" dirty="0">
                <a:solidFill>
                  <a:srgbClr val="273239"/>
                </a:solidFill>
                <a:effectLst/>
                <a:highlight>
                  <a:srgbClr val="FFFFFF"/>
                </a:highlight>
                <a:latin typeface="Nunito" pitchFamily="2" charset="0"/>
              </a:rPr>
              <a:t> </a:t>
            </a:r>
            <a:r>
              <a:rPr lang="en-IN" b="0" i="0" dirty="0" err="1">
                <a:solidFill>
                  <a:srgbClr val="273239"/>
                </a:solidFill>
                <a:effectLst/>
                <a:highlight>
                  <a:srgbClr val="FFFFFF"/>
                </a:highlight>
                <a:latin typeface="Nunito" pitchFamily="2" charset="0"/>
              </a:rPr>
              <a:t>nv</a:t>
            </a:r>
            <a:r>
              <a:rPr lang="en-IN" b="0" i="0" dirty="0">
                <a:solidFill>
                  <a:srgbClr val="273239"/>
                </a:solidFill>
                <a:effectLst/>
                <a:highlight>
                  <a:srgbClr val="FFFFFF"/>
                </a:highlight>
                <a:latin typeface="Nunito" pitchFamily="2" charset="0"/>
              </a:rPr>
              <a:t> = new </a:t>
            </a:r>
            <a:r>
              <a:rPr lang="en-IN" b="0" i="0" dirty="0" err="1">
                <a:solidFill>
                  <a:srgbClr val="273239"/>
                </a:solidFill>
                <a:effectLst/>
                <a:highlight>
                  <a:srgbClr val="FFFFFF"/>
                </a:highlight>
                <a:latin typeface="Nunito" pitchFamily="2" charset="0"/>
              </a:rPr>
              <a:t>NonVegMenu</a:t>
            </a:r>
            <a:r>
              <a:rPr lang="en-IN" b="0" i="0" dirty="0">
                <a:solidFill>
                  <a:srgbClr val="273239"/>
                </a:solidFill>
                <a:effectLst/>
                <a:highlight>
                  <a:srgbClr val="FFFFFF"/>
                </a:highlight>
                <a:latin typeface="Nunito" pitchFamily="2" charset="0"/>
              </a:rPr>
              <a:t>();</a:t>
            </a:r>
          </a:p>
          <a:p>
            <a:r>
              <a:rPr lang="en-IN" b="0" i="0" dirty="0">
                <a:solidFill>
                  <a:srgbClr val="273239"/>
                </a:solidFill>
                <a:effectLst/>
                <a:highlight>
                  <a:srgbClr val="FFFFFF"/>
                </a:highlight>
                <a:latin typeface="Nunito" pitchFamily="2" charset="0"/>
              </a:rPr>
              <a:t>		return </a:t>
            </a:r>
            <a:r>
              <a:rPr lang="en-IN" b="0" i="0" dirty="0" err="1">
                <a:solidFill>
                  <a:srgbClr val="273239"/>
                </a:solidFill>
                <a:effectLst/>
                <a:highlight>
                  <a:srgbClr val="FFFFFF"/>
                </a:highlight>
                <a:latin typeface="Nunito" pitchFamily="2" charset="0"/>
              </a:rPr>
              <a:t>nv</a:t>
            </a:r>
            <a:r>
              <a:rPr lang="en-IN" b="0" i="0" dirty="0">
                <a:solidFill>
                  <a:srgbClr val="273239"/>
                </a:solidFill>
                <a:effectLst/>
                <a:highlight>
                  <a:srgbClr val="FFFFFF"/>
                </a:highlight>
                <a:latin typeface="Nunito" pitchFamily="2" charset="0"/>
              </a:rPr>
              <a:t>;</a:t>
            </a:r>
          </a:p>
          <a:p>
            <a:r>
              <a:rPr lang="en-IN" b="0" i="0" dirty="0">
                <a:solidFill>
                  <a:srgbClr val="273239"/>
                </a:solidFill>
                <a:effectLst/>
                <a:highlight>
                  <a:srgbClr val="FFFFFF"/>
                </a:highlight>
                <a:latin typeface="Nunito" pitchFamily="2" charset="0"/>
              </a:rPr>
              <a:t>	}</a:t>
            </a:r>
          </a:p>
          <a:p>
            <a:r>
              <a:rPr lang="en-IN" b="0" i="0" dirty="0">
                <a:solidFill>
                  <a:srgbClr val="273239"/>
                </a:solidFill>
                <a:effectLst/>
                <a:highlight>
                  <a:srgbClr val="FFFFFF"/>
                </a:highlight>
                <a:latin typeface="Nunito" pitchFamily="2" charset="0"/>
              </a:rPr>
              <a:t>}  </a:t>
            </a:r>
            <a:endParaRPr lang="en-IN" dirty="0"/>
          </a:p>
        </p:txBody>
      </p:sp>
    </p:spTree>
    <p:extLst>
      <p:ext uri="{BB962C8B-B14F-4D97-AF65-F5344CB8AC3E}">
        <p14:creationId xmlns:p14="http://schemas.microsoft.com/office/powerpoint/2010/main" val="13579529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B66B58-A0FE-4C0A-BCAA-94E8647B00AC}"/>
              </a:ext>
            </a:extLst>
          </p:cNvPr>
          <p:cNvSpPr>
            <a:spLocks noGrp="1"/>
          </p:cNvSpPr>
          <p:nvPr>
            <p:ph idx="1"/>
          </p:nvPr>
        </p:nvSpPr>
        <p:spPr>
          <a:xfrm>
            <a:off x="838200" y="395416"/>
            <a:ext cx="10515600" cy="5781547"/>
          </a:xfrm>
        </p:spPr>
        <p:txBody>
          <a:bodyPr>
            <a:normAutofit/>
          </a:bodyPr>
          <a:lstStyle/>
          <a:p>
            <a:r>
              <a:rPr lang="en-IN" b="1" i="0" dirty="0">
                <a:solidFill>
                  <a:srgbClr val="273239"/>
                </a:solidFill>
                <a:effectLst/>
                <a:highlight>
                  <a:srgbClr val="FFFFFF"/>
                </a:highlight>
                <a:latin typeface="Nunito" pitchFamily="2" charset="0"/>
              </a:rPr>
              <a:t>VegRestaurant.java</a:t>
            </a:r>
          </a:p>
          <a:p>
            <a:endParaRPr lang="en-IN" b="1" i="0" dirty="0">
              <a:solidFill>
                <a:srgbClr val="273239"/>
              </a:solidFill>
              <a:effectLst/>
              <a:highlight>
                <a:srgbClr val="FFFFFF"/>
              </a:highlight>
              <a:latin typeface="Nunito" pitchFamily="2" charset="0"/>
            </a:endParaRPr>
          </a:p>
          <a:p>
            <a:r>
              <a:rPr lang="en-IN" b="0" i="0" dirty="0">
                <a:solidFill>
                  <a:srgbClr val="273239"/>
                </a:solidFill>
                <a:effectLst/>
                <a:highlight>
                  <a:srgbClr val="FFFFFF"/>
                </a:highlight>
                <a:latin typeface="Nunito" pitchFamily="2" charset="0"/>
              </a:rPr>
              <a:t>package </a:t>
            </a:r>
            <a:r>
              <a:rPr lang="en-IN" b="0" i="0" dirty="0" err="1">
                <a:solidFill>
                  <a:srgbClr val="273239"/>
                </a:solidFill>
                <a:effectLst/>
                <a:highlight>
                  <a:srgbClr val="FFFFFF"/>
                </a:highlight>
                <a:latin typeface="Nunito" pitchFamily="2" charset="0"/>
              </a:rPr>
              <a:t>structural.facade</a:t>
            </a:r>
            <a:r>
              <a:rPr lang="en-IN" b="0" i="0" dirty="0">
                <a:solidFill>
                  <a:srgbClr val="273239"/>
                </a:solidFill>
                <a:effectLst/>
                <a:highlight>
                  <a:srgbClr val="FFFFFF"/>
                </a:highlight>
                <a:latin typeface="Nunito" pitchFamily="2" charset="0"/>
              </a:rPr>
              <a:t>;</a:t>
            </a:r>
          </a:p>
          <a:p>
            <a:r>
              <a:rPr lang="en-IN" b="0" i="0" dirty="0">
                <a:solidFill>
                  <a:srgbClr val="273239"/>
                </a:solidFill>
                <a:effectLst/>
                <a:highlight>
                  <a:srgbClr val="FFFFFF"/>
                </a:highlight>
                <a:latin typeface="Nunito" pitchFamily="2" charset="0"/>
              </a:rPr>
              <a:t>public class </a:t>
            </a:r>
            <a:r>
              <a:rPr lang="en-IN" b="0" i="0" dirty="0" err="1">
                <a:solidFill>
                  <a:srgbClr val="273239"/>
                </a:solidFill>
                <a:effectLst/>
                <a:highlight>
                  <a:srgbClr val="FFFFFF"/>
                </a:highlight>
                <a:latin typeface="Nunito" pitchFamily="2" charset="0"/>
              </a:rPr>
              <a:t>VegRestaurant</a:t>
            </a:r>
            <a:r>
              <a:rPr lang="en-IN" b="0" i="0" dirty="0">
                <a:solidFill>
                  <a:srgbClr val="273239"/>
                </a:solidFill>
                <a:effectLst/>
                <a:highlight>
                  <a:srgbClr val="FFFFFF"/>
                </a:highlight>
                <a:latin typeface="Nunito" pitchFamily="2" charset="0"/>
              </a:rPr>
              <a:t> implements Hotel {</a:t>
            </a:r>
          </a:p>
          <a:p>
            <a:endParaRPr lang="en-IN" b="0" i="0" dirty="0">
              <a:solidFill>
                <a:srgbClr val="273239"/>
              </a:solidFill>
              <a:effectLst/>
              <a:highlight>
                <a:srgbClr val="FFFFFF"/>
              </a:highlight>
              <a:latin typeface="Nunito" pitchFamily="2" charset="0"/>
            </a:endParaRPr>
          </a:p>
          <a:p>
            <a:r>
              <a:rPr lang="en-IN" b="0" i="0" dirty="0">
                <a:solidFill>
                  <a:srgbClr val="273239"/>
                </a:solidFill>
                <a:effectLst/>
                <a:highlight>
                  <a:srgbClr val="FFFFFF"/>
                </a:highlight>
                <a:latin typeface="Nunito" pitchFamily="2" charset="0"/>
              </a:rPr>
              <a:t>	public Menus </a:t>
            </a:r>
            <a:r>
              <a:rPr lang="en-IN" b="0" i="0" dirty="0" err="1">
                <a:solidFill>
                  <a:srgbClr val="273239"/>
                </a:solidFill>
                <a:effectLst/>
                <a:highlight>
                  <a:srgbClr val="FFFFFF"/>
                </a:highlight>
                <a:latin typeface="Nunito" pitchFamily="2" charset="0"/>
              </a:rPr>
              <a:t>getMenus</a:t>
            </a:r>
            <a:r>
              <a:rPr lang="en-IN" b="0" i="0" dirty="0">
                <a:solidFill>
                  <a:srgbClr val="273239"/>
                </a:solidFill>
                <a:effectLst/>
                <a:highlight>
                  <a:srgbClr val="FFFFFF"/>
                </a:highlight>
                <a:latin typeface="Nunito" pitchFamily="2" charset="0"/>
              </a:rPr>
              <a:t>()</a:t>
            </a:r>
          </a:p>
          <a:p>
            <a:r>
              <a:rPr lang="en-IN" b="0" i="0" dirty="0">
                <a:solidFill>
                  <a:srgbClr val="273239"/>
                </a:solidFill>
                <a:effectLst/>
                <a:highlight>
                  <a:srgbClr val="FFFFFF"/>
                </a:highlight>
                <a:latin typeface="Nunito" pitchFamily="2" charset="0"/>
              </a:rPr>
              <a:t>	{</a:t>
            </a:r>
          </a:p>
          <a:p>
            <a:r>
              <a:rPr lang="en-IN" b="0" i="0" dirty="0">
                <a:solidFill>
                  <a:srgbClr val="273239"/>
                </a:solidFill>
                <a:effectLst/>
                <a:highlight>
                  <a:srgbClr val="FFFFFF"/>
                </a:highlight>
                <a:latin typeface="Nunito" pitchFamily="2" charset="0"/>
              </a:rPr>
              <a:t>		</a:t>
            </a:r>
            <a:r>
              <a:rPr lang="en-IN" b="0" i="0" dirty="0" err="1">
                <a:solidFill>
                  <a:srgbClr val="273239"/>
                </a:solidFill>
                <a:effectLst/>
                <a:highlight>
                  <a:srgbClr val="FFFFFF"/>
                </a:highlight>
                <a:latin typeface="Nunito" pitchFamily="2" charset="0"/>
              </a:rPr>
              <a:t>VegMenu</a:t>
            </a:r>
            <a:r>
              <a:rPr lang="en-IN" b="0" i="0" dirty="0">
                <a:solidFill>
                  <a:srgbClr val="273239"/>
                </a:solidFill>
                <a:effectLst/>
                <a:highlight>
                  <a:srgbClr val="FFFFFF"/>
                </a:highlight>
                <a:latin typeface="Nunito" pitchFamily="2" charset="0"/>
              </a:rPr>
              <a:t> v = new </a:t>
            </a:r>
            <a:r>
              <a:rPr lang="en-IN" b="0" i="0" dirty="0" err="1">
                <a:solidFill>
                  <a:srgbClr val="273239"/>
                </a:solidFill>
                <a:effectLst/>
                <a:highlight>
                  <a:srgbClr val="FFFFFF"/>
                </a:highlight>
                <a:latin typeface="Nunito" pitchFamily="2" charset="0"/>
              </a:rPr>
              <a:t>VegMenu</a:t>
            </a:r>
            <a:r>
              <a:rPr lang="en-IN" b="0" i="0" dirty="0">
                <a:solidFill>
                  <a:srgbClr val="273239"/>
                </a:solidFill>
                <a:effectLst/>
                <a:highlight>
                  <a:srgbClr val="FFFFFF"/>
                </a:highlight>
                <a:latin typeface="Nunito" pitchFamily="2" charset="0"/>
              </a:rPr>
              <a:t>();</a:t>
            </a:r>
          </a:p>
          <a:p>
            <a:r>
              <a:rPr lang="en-IN" b="0" i="0" dirty="0">
                <a:solidFill>
                  <a:srgbClr val="273239"/>
                </a:solidFill>
                <a:effectLst/>
                <a:highlight>
                  <a:srgbClr val="FFFFFF"/>
                </a:highlight>
                <a:latin typeface="Nunito" pitchFamily="2" charset="0"/>
              </a:rPr>
              <a:t>		return v;</a:t>
            </a:r>
          </a:p>
          <a:p>
            <a:r>
              <a:rPr lang="en-IN" b="0" i="0" dirty="0">
                <a:solidFill>
                  <a:srgbClr val="273239"/>
                </a:solidFill>
                <a:effectLst/>
                <a:highlight>
                  <a:srgbClr val="FFFFFF"/>
                </a:highlight>
                <a:latin typeface="Nunito" pitchFamily="2" charset="0"/>
              </a:rPr>
              <a:t>	}</a:t>
            </a:r>
          </a:p>
          <a:p>
            <a:r>
              <a:rPr lang="en-IN" b="0" i="0" dirty="0">
                <a:solidFill>
                  <a:srgbClr val="273239"/>
                </a:solidFill>
                <a:effectLst/>
                <a:highlight>
                  <a:srgbClr val="FFFFFF"/>
                </a:highlight>
                <a:latin typeface="Nunito" pitchFamily="2" charset="0"/>
              </a:rPr>
              <a:t>}  </a:t>
            </a:r>
            <a:endParaRPr lang="en-IN" dirty="0"/>
          </a:p>
        </p:txBody>
      </p:sp>
    </p:spTree>
    <p:extLst>
      <p:ext uri="{BB962C8B-B14F-4D97-AF65-F5344CB8AC3E}">
        <p14:creationId xmlns:p14="http://schemas.microsoft.com/office/powerpoint/2010/main" val="723027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1D3FB-0627-493C-9C37-6BC161B0B710}"/>
              </a:ext>
            </a:extLst>
          </p:cNvPr>
          <p:cNvSpPr>
            <a:spLocks noGrp="1"/>
          </p:cNvSpPr>
          <p:nvPr>
            <p:ph idx="1"/>
          </p:nvPr>
        </p:nvSpPr>
        <p:spPr>
          <a:xfrm>
            <a:off x="838200" y="181232"/>
            <a:ext cx="10515600" cy="5995731"/>
          </a:xfrm>
        </p:spPr>
        <p:txBody>
          <a:bodyPr/>
          <a:lstStyle/>
          <a:p>
            <a:r>
              <a:rPr lang="en-IN" b="1" i="0" dirty="0">
                <a:solidFill>
                  <a:srgbClr val="273239"/>
                </a:solidFill>
                <a:effectLst/>
                <a:highlight>
                  <a:srgbClr val="FFFFFF"/>
                </a:highlight>
                <a:latin typeface="Nunito" pitchFamily="2" charset="0"/>
              </a:rPr>
              <a:t>VegNonBothRestaurant.java</a:t>
            </a:r>
            <a:r>
              <a:rPr lang="en-IN" b="0" i="0" dirty="0">
                <a:solidFill>
                  <a:srgbClr val="273239"/>
                </a:solidFill>
                <a:effectLst/>
                <a:highlight>
                  <a:srgbClr val="FFFFFF"/>
                </a:highlight>
                <a:latin typeface="Nunito" pitchFamily="2" charset="0"/>
              </a:rPr>
              <a:t> </a:t>
            </a:r>
          </a:p>
          <a:p>
            <a:r>
              <a:rPr lang="en-IN" dirty="0"/>
              <a:t>package </a:t>
            </a:r>
            <a:r>
              <a:rPr lang="en-IN" dirty="0" err="1"/>
              <a:t>structural.facade</a:t>
            </a:r>
            <a:r>
              <a:rPr lang="en-IN" dirty="0"/>
              <a:t>;</a:t>
            </a:r>
          </a:p>
          <a:p>
            <a:r>
              <a:rPr lang="en-IN" dirty="0"/>
              <a:t>public class </a:t>
            </a:r>
            <a:r>
              <a:rPr lang="en-IN" dirty="0" err="1"/>
              <a:t>VegNonBothRestaurant</a:t>
            </a:r>
            <a:r>
              <a:rPr lang="en-IN" dirty="0"/>
              <a:t> implements Hotel {</a:t>
            </a:r>
          </a:p>
          <a:p>
            <a:endParaRPr lang="en-IN" dirty="0"/>
          </a:p>
          <a:p>
            <a:r>
              <a:rPr lang="en-IN" dirty="0"/>
              <a:t>	public Menus </a:t>
            </a:r>
            <a:r>
              <a:rPr lang="en-IN" dirty="0" err="1"/>
              <a:t>getMenus</a:t>
            </a:r>
            <a:r>
              <a:rPr lang="en-IN" dirty="0"/>
              <a:t>()</a:t>
            </a:r>
          </a:p>
          <a:p>
            <a:r>
              <a:rPr lang="en-IN" dirty="0"/>
              <a:t>	{</a:t>
            </a:r>
          </a:p>
          <a:p>
            <a:r>
              <a:rPr lang="en-IN" dirty="0"/>
              <a:t>		Both b = new Both();</a:t>
            </a:r>
          </a:p>
          <a:p>
            <a:r>
              <a:rPr lang="en-IN" dirty="0"/>
              <a:t>		return b;</a:t>
            </a:r>
          </a:p>
          <a:p>
            <a:r>
              <a:rPr lang="en-IN" dirty="0"/>
              <a:t>	}</a:t>
            </a:r>
          </a:p>
          <a:p>
            <a:r>
              <a:rPr lang="en-IN" dirty="0"/>
              <a:t>}</a:t>
            </a:r>
          </a:p>
          <a:p>
            <a:endParaRPr lang="en-IN" dirty="0"/>
          </a:p>
        </p:txBody>
      </p:sp>
    </p:spTree>
    <p:extLst>
      <p:ext uri="{BB962C8B-B14F-4D97-AF65-F5344CB8AC3E}">
        <p14:creationId xmlns:p14="http://schemas.microsoft.com/office/powerpoint/2010/main" val="17624146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9940D-243E-8743-3B3F-B7669B7ADD3C}"/>
              </a:ext>
            </a:extLst>
          </p:cNvPr>
          <p:cNvSpPr>
            <a:spLocks noGrp="1"/>
          </p:cNvSpPr>
          <p:nvPr>
            <p:ph idx="1"/>
          </p:nvPr>
        </p:nvSpPr>
        <p:spPr>
          <a:xfrm>
            <a:off x="838200" y="387178"/>
            <a:ext cx="10515600" cy="5789785"/>
          </a:xfrm>
        </p:spPr>
        <p:txBody>
          <a:bodyPr>
            <a:normAutofit/>
          </a:bodyPr>
          <a:lstStyle/>
          <a:p>
            <a:r>
              <a:rPr lang="en-IN" b="1" i="0" dirty="0">
                <a:solidFill>
                  <a:srgbClr val="273239"/>
                </a:solidFill>
                <a:effectLst/>
                <a:highlight>
                  <a:srgbClr val="FFFFFF"/>
                </a:highlight>
                <a:latin typeface="Nunito" pitchFamily="2" charset="0"/>
              </a:rPr>
              <a:t>HotelKeeper.java</a:t>
            </a:r>
            <a:r>
              <a:rPr lang="en-IN" b="0" i="0" dirty="0">
                <a:solidFill>
                  <a:srgbClr val="273239"/>
                </a:solidFill>
                <a:effectLst/>
                <a:highlight>
                  <a:srgbClr val="FFFFFF"/>
                </a:highlight>
                <a:latin typeface="Nunito" pitchFamily="2" charset="0"/>
              </a:rPr>
              <a:t>  (façade)</a:t>
            </a:r>
          </a:p>
          <a:p>
            <a:endParaRPr lang="en-IN" b="0" i="0" dirty="0">
              <a:solidFill>
                <a:srgbClr val="273239"/>
              </a:solidFill>
              <a:effectLst/>
              <a:highlight>
                <a:srgbClr val="FFFFFF"/>
              </a:highlight>
              <a:latin typeface="Nunito" pitchFamily="2" charset="0"/>
            </a:endParaRPr>
          </a:p>
          <a:p>
            <a:endParaRPr lang="en-IN" dirty="0"/>
          </a:p>
          <a:p>
            <a:r>
              <a:rPr lang="en-IN" dirty="0"/>
              <a:t>package </a:t>
            </a:r>
            <a:r>
              <a:rPr lang="en-IN" dirty="0" err="1"/>
              <a:t>structural.facade</a:t>
            </a:r>
            <a:r>
              <a:rPr lang="en-IN" dirty="0"/>
              <a:t>;</a:t>
            </a:r>
          </a:p>
          <a:p>
            <a:endParaRPr lang="en-IN" dirty="0"/>
          </a:p>
          <a:p>
            <a:r>
              <a:rPr lang="en-IN" dirty="0"/>
              <a:t>public interface </a:t>
            </a:r>
            <a:r>
              <a:rPr lang="en-IN" dirty="0" err="1"/>
              <a:t>HotelKeeper</a:t>
            </a:r>
            <a:r>
              <a:rPr lang="en-IN" dirty="0"/>
              <a:t> </a:t>
            </a:r>
          </a:p>
          <a:p>
            <a:r>
              <a:rPr lang="en-IN" dirty="0"/>
              <a:t>{</a:t>
            </a:r>
          </a:p>
          <a:p>
            <a:r>
              <a:rPr lang="en-IN" dirty="0"/>
              <a:t>public </a:t>
            </a:r>
            <a:r>
              <a:rPr lang="en-IN" dirty="0" err="1"/>
              <a:t>VegMenu</a:t>
            </a:r>
            <a:r>
              <a:rPr lang="en-IN" dirty="0"/>
              <a:t> </a:t>
            </a:r>
            <a:r>
              <a:rPr lang="en-IN" dirty="0" err="1"/>
              <a:t>getVegMenu</a:t>
            </a:r>
            <a:r>
              <a:rPr lang="en-IN" dirty="0"/>
              <a:t>();</a:t>
            </a:r>
          </a:p>
          <a:p>
            <a:r>
              <a:rPr lang="en-IN" dirty="0"/>
              <a:t>public </a:t>
            </a:r>
            <a:r>
              <a:rPr lang="en-IN" dirty="0" err="1"/>
              <a:t>NonVegMenu</a:t>
            </a:r>
            <a:r>
              <a:rPr lang="en-IN" dirty="0"/>
              <a:t> </a:t>
            </a:r>
            <a:r>
              <a:rPr lang="en-IN" dirty="0" err="1"/>
              <a:t>getNonVegMenu</a:t>
            </a:r>
            <a:r>
              <a:rPr lang="en-IN" dirty="0"/>
              <a:t>();</a:t>
            </a:r>
          </a:p>
          <a:p>
            <a:r>
              <a:rPr lang="en-IN" dirty="0"/>
              <a:t>public Both </a:t>
            </a:r>
            <a:r>
              <a:rPr lang="en-IN" dirty="0" err="1"/>
              <a:t>getVegNonMenu</a:t>
            </a:r>
            <a:r>
              <a:rPr lang="en-IN" dirty="0"/>
              <a:t>();</a:t>
            </a:r>
          </a:p>
          <a:p>
            <a:r>
              <a:rPr lang="en-IN" dirty="0"/>
              <a:t>}</a:t>
            </a:r>
          </a:p>
          <a:p>
            <a:endParaRPr lang="en-IN" dirty="0"/>
          </a:p>
        </p:txBody>
      </p:sp>
    </p:spTree>
    <p:extLst>
      <p:ext uri="{BB962C8B-B14F-4D97-AF65-F5344CB8AC3E}">
        <p14:creationId xmlns:p14="http://schemas.microsoft.com/office/powerpoint/2010/main" val="13109371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7F6021-1A67-43D9-7017-F577209A950E}"/>
              </a:ext>
            </a:extLst>
          </p:cNvPr>
          <p:cNvSpPr>
            <a:spLocks noGrp="1"/>
          </p:cNvSpPr>
          <p:nvPr>
            <p:ph idx="1"/>
          </p:nvPr>
        </p:nvSpPr>
        <p:spPr>
          <a:xfrm>
            <a:off x="838200" y="205946"/>
            <a:ext cx="10515600" cy="5971017"/>
          </a:xfrm>
        </p:spPr>
        <p:txBody>
          <a:bodyPr/>
          <a:lstStyle/>
          <a:p>
            <a:r>
              <a:rPr lang="en-IN" b="1" i="0" dirty="0">
                <a:solidFill>
                  <a:srgbClr val="273239"/>
                </a:solidFill>
                <a:effectLst/>
                <a:highlight>
                  <a:srgbClr val="FFFFFF"/>
                </a:highlight>
                <a:latin typeface="Nunito" pitchFamily="2" charset="0"/>
              </a:rPr>
              <a:t>HotelKeeperImplementation.java</a:t>
            </a:r>
          </a:p>
          <a:p>
            <a:endParaRPr lang="en-IN" dirty="0"/>
          </a:p>
        </p:txBody>
      </p:sp>
      <p:pic>
        <p:nvPicPr>
          <p:cNvPr id="5" name="Picture 4">
            <a:extLst>
              <a:ext uri="{FF2B5EF4-FFF2-40B4-BE49-F238E27FC236}">
                <a16:creationId xmlns:a16="http://schemas.microsoft.com/office/drawing/2014/main" id="{8DD28CE2-BE16-FF6E-1DFD-88975E7A88A3}"/>
              </a:ext>
            </a:extLst>
          </p:cNvPr>
          <p:cNvPicPr>
            <a:picLocks noChangeAspect="1"/>
          </p:cNvPicPr>
          <p:nvPr/>
        </p:nvPicPr>
        <p:blipFill>
          <a:blip r:embed="rId2"/>
          <a:stretch>
            <a:fillRect/>
          </a:stretch>
        </p:blipFill>
        <p:spPr>
          <a:xfrm>
            <a:off x="838200" y="681037"/>
            <a:ext cx="8515350" cy="5781675"/>
          </a:xfrm>
          <a:prstGeom prst="rect">
            <a:avLst/>
          </a:prstGeom>
        </p:spPr>
      </p:pic>
    </p:spTree>
    <p:extLst>
      <p:ext uri="{BB962C8B-B14F-4D97-AF65-F5344CB8AC3E}">
        <p14:creationId xmlns:p14="http://schemas.microsoft.com/office/powerpoint/2010/main" val="40461598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8FCE-580B-2C07-E762-0712A5D784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9F7D89-A657-C3DA-46F5-2F7B45184057}"/>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 The complex implementation will be done by </a:t>
            </a:r>
            <a:r>
              <a:rPr lang="en-US" b="0" i="0" dirty="0" err="1">
                <a:solidFill>
                  <a:srgbClr val="273239"/>
                </a:solidFill>
                <a:effectLst/>
                <a:highlight>
                  <a:srgbClr val="FFFFFF"/>
                </a:highlight>
                <a:latin typeface="Nunito" pitchFamily="2" charset="0"/>
              </a:rPr>
              <a:t>HotelKeeper</a:t>
            </a:r>
            <a:r>
              <a:rPr lang="en-US" b="0" i="0" dirty="0">
                <a:solidFill>
                  <a:srgbClr val="273239"/>
                </a:solidFill>
                <a:effectLst/>
                <a:highlight>
                  <a:srgbClr val="FFFFFF"/>
                </a:highlight>
                <a:latin typeface="Nunito" pitchFamily="2" charset="0"/>
              </a:rPr>
              <a:t> himself. The client will just access the </a:t>
            </a:r>
            <a:r>
              <a:rPr lang="en-US" b="0" i="0" dirty="0" err="1">
                <a:solidFill>
                  <a:srgbClr val="273239"/>
                </a:solidFill>
                <a:effectLst/>
                <a:highlight>
                  <a:srgbClr val="FFFFFF"/>
                </a:highlight>
                <a:latin typeface="Nunito" pitchFamily="2" charset="0"/>
              </a:rPr>
              <a:t>HotelKeeper</a:t>
            </a:r>
            <a:r>
              <a:rPr lang="en-US" b="0" i="0" dirty="0">
                <a:solidFill>
                  <a:srgbClr val="273239"/>
                </a:solidFill>
                <a:effectLst/>
                <a:highlight>
                  <a:srgbClr val="FFFFFF"/>
                </a:highlight>
                <a:latin typeface="Nunito" pitchFamily="2" charset="0"/>
              </a:rPr>
              <a:t> and ask for either Veg, </a:t>
            </a:r>
            <a:r>
              <a:rPr lang="en-US" b="0" i="0" dirty="0" err="1">
                <a:solidFill>
                  <a:srgbClr val="273239"/>
                </a:solidFill>
                <a:effectLst/>
                <a:highlight>
                  <a:srgbClr val="FFFFFF"/>
                </a:highlight>
                <a:latin typeface="Nunito" pitchFamily="2" charset="0"/>
              </a:rPr>
              <a:t>NonVeg</a:t>
            </a:r>
            <a:r>
              <a:rPr lang="en-US" b="0" i="0" dirty="0">
                <a:solidFill>
                  <a:srgbClr val="273239"/>
                </a:solidFill>
                <a:effectLst/>
                <a:highlight>
                  <a:srgbClr val="FFFFFF"/>
                </a:highlight>
                <a:latin typeface="Nunito" pitchFamily="2" charset="0"/>
              </a:rPr>
              <a:t> or </a:t>
            </a:r>
            <a:r>
              <a:rPr lang="en-US" b="0" i="0" dirty="0" err="1">
                <a:solidFill>
                  <a:srgbClr val="273239"/>
                </a:solidFill>
                <a:effectLst/>
                <a:highlight>
                  <a:srgbClr val="FFFFFF"/>
                </a:highlight>
                <a:latin typeface="Nunito" pitchFamily="2" charset="0"/>
              </a:rPr>
              <a:t>VegNon</a:t>
            </a:r>
            <a:r>
              <a:rPr lang="en-US" b="0" i="0" dirty="0">
                <a:solidFill>
                  <a:srgbClr val="273239"/>
                </a:solidFill>
                <a:effectLst/>
                <a:highlight>
                  <a:srgbClr val="FFFFFF"/>
                </a:highlight>
                <a:latin typeface="Nunito" pitchFamily="2" charset="0"/>
              </a:rPr>
              <a:t> Both Restaurant menu.</a:t>
            </a:r>
            <a:endParaRPr lang="en-IN" dirty="0"/>
          </a:p>
        </p:txBody>
      </p:sp>
    </p:spTree>
    <p:extLst>
      <p:ext uri="{BB962C8B-B14F-4D97-AF65-F5344CB8AC3E}">
        <p14:creationId xmlns:p14="http://schemas.microsoft.com/office/powerpoint/2010/main" val="6182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180A-1AAD-EB8A-0A2B-99535E9BCF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7DACB5-7F89-DC92-522C-F43DF5981215}"/>
              </a:ext>
            </a:extLst>
          </p:cNvPr>
          <p:cNvSpPr>
            <a:spLocks noGrp="1"/>
          </p:cNvSpPr>
          <p:nvPr>
            <p:ph idx="1"/>
          </p:nvPr>
        </p:nvSpPr>
        <p:spPr/>
        <p:txBody>
          <a:bodyPr/>
          <a:lstStyle/>
          <a:p>
            <a:r>
              <a:rPr lang="en-US" dirty="0"/>
              <a:t>The Adapter Design Pattern is a structural pattern that allows objects with incompatible interfaces to work together. </a:t>
            </a:r>
          </a:p>
          <a:p>
            <a:r>
              <a:rPr lang="en-US" dirty="0"/>
              <a:t>It acts as a bridge between two incompatible interfaces by converting the interface of a class into another interface expected by the client.</a:t>
            </a:r>
            <a:endParaRPr lang="en-IN" dirty="0"/>
          </a:p>
        </p:txBody>
      </p:sp>
    </p:spTree>
    <p:extLst>
      <p:ext uri="{BB962C8B-B14F-4D97-AF65-F5344CB8AC3E}">
        <p14:creationId xmlns:p14="http://schemas.microsoft.com/office/powerpoint/2010/main" val="19555569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F8A5BC-29B2-0226-B43C-C2B28830C06D}"/>
              </a:ext>
            </a:extLst>
          </p:cNvPr>
          <p:cNvSpPr>
            <a:spLocks noGrp="1"/>
          </p:cNvSpPr>
          <p:nvPr>
            <p:ph idx="1"/>
          </p:nvPr>
        </p:nvSpPr>
        <p:spPr>
          <a:xfrm>
            <a:off x="838200" y="486032"/>
            <a:ext cx="10515600" cy="5690931"/>
          </a:xfrm>
        </p:spPr>
        <p:txBody>
          <a:bodyPr/>
          <a:lstStyle/>
          <a:p>
            <a:r>
              <a:rPr lang="en-US" b="1" i="0" dirty="0">
                <a:solidFill>
                  <a:srgbClr val="273239"/>
                </a:solidFill>
                <a:effectLst/>
                <a:highlight>
                  <a:srgbClr val="FFFFFF"/>
                </a:highlight>
                <a:latin typeface="Nunito" pitchFamily="2" charset="0"/>
              </a:rPr>
              <a:t>How will the client program access this façade? </a:t>
            </a:r>
          </a:p>
          <a:p>
            <a:endParaRPr lang="en-US" b="1" i="0" dirty="0">
              <a:solidFill>
                <a:srgbClr val="273239"/>
              </a:solidFill>
              <a:effectLst/>
              <a:highlight>
                <a:srgbClr val="FFFFFF"/>
              </a:highlight>
              <a:latin typeface="Nunito" pitchFamily="2" charset="0"/>
            </a:endParaRPr>
          </a:p>
          <a:p>
            <a:endParaRPr lang="en-IN" dirty="0"/>
          </a:p>
        </p:txBody>
      </p:sp>
      <p:pic>
        <p:nvPicPr>
          <p:cNvPr id="5" name="Picture 4">
            <a:extLst>
              <a:ext uri="{FF2B5EF4-FFF2-40B4-BE49-F238E27FC236}">
                <a16:creationId xmlns:a16="http://schemas.microsoft.com/office/drawing/2014/main" id="{F76E91A9-9A01-F0C4-A187-146A0043DCFA}"/>
              </a:ext>
            </a:extLst>
          </p:cNvPr>
          <p:cNvPicPr>
            <a:picLocks noChangeAspect="1"/>
          </p:cNvPicPr>
          <p:nvPr/>
        </p:nvPicPr>
        <p:blipFill>
          <a:blip r:embed="rId2"/>
          <a:stretch>
            <a:fillRect/>
          </a:stretch>
        </p:blipFill>
        <p:spPr>
          <a:xfrm>
            <a:off x="2468906" y="1459642"/>
            <a:ext cx="6315075" cy="4717321"/>
          </a:xfrm>
          <a:prstGeom prst="rect">
            <a:avLst/>
          </a:prstGeom>
        </p:spPr>
      </p:pic>
    </p:spTree>
    <p:extLst>
      <p:ext uri="{BB962C8B-B14F-4D97-AF65-F5344CB8AC3E}">
        <p14:creationId xmlns:p14="http://schemas.microsoft.com/office/powerpoint/2010/main" val="34296959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441F1-2C0C-0E6A-8BA0-048168F792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0240D2-1D76-CC45-9FC0-6EAABDBB5D16}"/>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In this way, the implementation is sent to the façade. The client is given just one interface and can access only that. This hides all the complexities.</a:t>
            </a:r>
            <a:endParaRPr lang="en-IN" dirty="0"/>
          </a:p>
        </p:txBody>
      </p:sp>
    </p:spTree>
    <p:extLst>
      <p:ext uri="{BB962C8B-B14F-4D97-AF65-F5344CB8AC3E}">
        <p14:creationId xmlns:p14="http://schemas.microsoft.com/office/powerpoint/2010/main" val="30555809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DE52-9DE4-A69B-4730-D8F7D93F3BC9}"/>
              </a:ext>
            </a:extLst>
          </p:cNvPr>
          <p:cNvSpPr>
            <a:spLocks noGrp="1"/>
          </p:cNvSpPr>
          <p:nvPr>
            <p:ph type="title"/>
          </p:nvPr>
        </p:nvSpPr>
        <p:spPr/>
        <p:txBody>
          <a:bodyPr>
            <a:normAutofit/>
          </a:bodyPr>
          <a:lstStyle/>
          <a:p>
            <a:pPr algn="ctr"/>
            <a:r>
              <a:rPr lang="en-US" sz="2800" b="1" i="0" dirty="0">
                <a:solidFill>
                  <a:srgbClr val="273239"/>
                </a:solidFill>
                <a:effectLst/>
                <a:highlight>
                  <a:srgbClr val="FFFFFF"/>
                </a:highlight>
                <a:latin typeface="Nunito" pitchFamily="2" charset="0"/>
              </a:rPr>
              <a:t>Use Cases of Facade Method Design Pattern</a:t>
            </a:r>
            <a:br>
              <a:rPr lang="en-US" sz="2800" b="1" i="0" dirty="0">
                <a:solidFill>
                  <a:srgbClr val="273239"/>
                </a:solidFill>
                <a:effectLst/>
                <a:highlight>
                  <a:srgbClr val="FFFFFF"/>
                </a:highlight>
                <a:latin typeface="Nunito" pitchFamily="2" charset="0"/>
              </a:rPr>
            </a:br>
            <a:endParaRPr lang="en-IN" sz="2800" dirty="0"/>
          </a:p>
        </p:txBody>
      </p:sp>
      <p:sp>
        <p:nvSpPr>
          <p:cNvPr id="3" name="Content Placeholder 2">
            <a:extLst>
              <a:ext uri="{FF2B5EF4-FFF2-40B4-BE49-F238E27FC236}">
                <a16:creationId xmlns:a16="http://schemas.microsoft.com/office/drawing/2014/main" id="{9178DA49-EA89-2606-4858-9D35E0F241D5}"/>
              </a:ext>
            </a:extLst>
          </p:cNvPr>
          <p:cNvSpPr>
            <a:spLocks noGrp="1"/>
          </p:cNvSpPr>
          <p:nvPr>
            <p:ph idx="1"/>
          </p:nvPr>
        </p:nvSpPr>
        <p:spPr>
          <a:xfrm>
            <a:off x="838200" y="1186249"/>
            <a:ext cx="10515600" cy="4990714"/>
          </a:xfrm>
        </p:spPr>
        <p:txBody>
          <a:bodyPr>
            <a:normAutofit fontScale="85000" lnSpcReduction="20000"/>
          </a:bodyPr>
          <a:lstStyle/>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Simplifying Complex External Systems:</a:t>
            </a:r>
            <a:endParaRPr lang="en-US" b="0" i="0" dirty="0">
              <a:solidFill>
                <a:srgbClr val="273239"/>
              </a:solidFill>
              <a:effectLst/>
              <a:highlight>
                <a:srgbClr val="FFFFFF"/>
              </a:highlight>
              <a:latin typeface="Nunito" pitchFamily="2" charset="0"/>
            </a:endParaRP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 facade encapsulates database connection, query execution, and result processing, offering a clean interface to the application.</a:t>
            </a: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 facade simplifies the usage of external APIs by hiding the complexities of authentication, request formatting, and response parsing.</a:t>
            </a: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 facade can create a more user-friendly interface for complex or poorly documented libraries.</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Layering Subsystems:</a:t>
            </a:r>
            <a:endParaRPr lang="en-US" b="0" i="0" dirty="0">
              <a:solidFill>
                <a:srgbClr val="273239"/>
              </a:solidFill>
              <a:effectLst/>
              <a:highlight>
                <a:srgbClr val="FFFFFF"/>
              </a:highlight>
              <a:latin typeface="Nunito" pitchFamily="2" charset="0"/>
            </a:endParaRPr>
          </a:p>
          <a:p>
            <a:pPr marL="742950" lvl="1" indent="-285750"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Decoupling subsystems:</a:t>
            </a:r>
            <a:r>
              <a:rPr lang="en-US" b="0" i="0" dirty="0">
                <a:solidFill>
                  <a:srgbClr val="273239"/>
                </a:solidFill>
                <a:effectLst/>
                <a:highlight>
                  <a:srgbClr val="FFFFFF"/>
                </a:highlight>
                <a:latin typeface="Nunito" pitchFamily="2" charset="0"/>
              </a:rPr>
              <a:t> Facades define clear boundaries between subsystems, reducing dependencies and promoting modularity.</a:t>
            </a:r>
          </a:p>
          <a:p>
            <a:pPr marL="742950" lvl="1" indent="-285750"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Providing high-level views:</a:t>
            </a:r>
            <a:r>
              <a:rPr lang="en-US" b="0" i="0" dirty="0">
                <a:solidFill>
                  <a:srgbClr val="273239"/>
                </a:solidFill>
                <a:effectLst/>
                <a:highlight>
                  <a:srgbClr val="FFFFFF"/>
                </a:highlight>
                <a:latin typeface="Nunito" pitchFamily="2" charset="0"/>
              </a:rPr>
              <a:t> Facades offer simplified interfaces to lower-level subsystems, making them easier to understand and use.</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Providing a Unified Interface to Diverse Systems:</a:t>
            </a:r>
            <a:endParaRPr lang="en-US" b="0" i="0" dirty="0">
              <a:solidFill>
                <a:srgbClr val="273239"/>
              </a:solidFill>
              <a:effectLst/>
              <a:highlight>
                <a:srgbClr val="FFFFFF"/>
              </a:highlight>
              <a:latin typeface="Nunito" pitchFamily="2" charset="0"/>
            </a:endParaRPr>
          </a:p>
          <a:p>
            <a:pPr marL="742950" lvl="1" indent="-285750"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Integrating multiple APIs:</a:t>
            </a:r>
            <a:r>
              <a:rPr lang="en-US" b="0" i="0" dirty="0">
                <a:solidFill>
                  <a:srgbClr val="273239"/>
                </a:solidFill>
                <a:effectLst/>
                <a:highlight>
                  <a:srgbClr val="FFFFFF"/>
                </a:highlight>
                <a:latin typeface="Nunito" pitchFamily="2" charset="0"/>
              </a:rPr>
              <a:t> A facade can combine multiple APIs into a single interface, streamlining interactions and reducing code duplication.</a:t>
            </a:r>
          </a:p>
          <a:p>
            <a:pPr marL="742950" lvl="1" indent="-285750"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Bridging legacy systems:</a:t>
            </a:r>
            <a:r>
              <a:rPr lang="en-US" b="0" i="0" dirty="0">
                <a:solidFill>
                  <a:srgbClr val="273239"/>
                </a:solidFill>
                <a:effectLst/>
                <a:highlight>
                  <a:srgbClr val="FFFFFF"/>
                </a:highlight>
                <a:latin typeface="Nunito" pitchFamily="2" charset="0"/>
              </a:rPr>
              <a:t> A facade can create a modern interface for older, less accessible systems, facilitating their integration with newer components.</a:t>
            </a:r>
          </a:p>
          <a:p>
            <a:endParaRPr lang="en-IN" dirty="0"/>
          </a:p>
        </p:txBody>
      </p:sp>
    </p:spTree>
    <p:extLst>
      <p:ext uri="{BB962C8B-B14F-4D97-AF65-F5344CB8AC3E}">
        <p14:creationId xmlns:p14="http://schemas.microsoft.com/office/powerpoint/2010/main" val="19985937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96B9-4D3A-7AC8-F378-3F7E5EF174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E18181-0986-7841-FF14-27BD99240F2C}"/>
              </a:ext>
            </a:extLst>
          </p:cNvPr>
          <p:cNvSpPr>
            <a:spLocks noGrp="1"/>
          </p:cNvSpPr>
          <p:nvPr>
            <p:ph idx="1"/>
          </p:nvPr>
        </p:nvSpPr>
        <p:spPr/>
        <p:txBody>
          <a:bodyPr/>
          <a:lstStyle/>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Protecting Clients from Unstable Systems:</a:t>
            </a:r>
            <a:endParaRPr lang="en-US" b="0" i="0" dirty="0">
              <a:solidFill>
                <a:srgbClr val="273239"/>
              </a:solidFill>
              <a:effectLst/>
              <a:highlight>
                <a:srgbClr val="FFFFFF"/>
              </a:highlight>
              <a:latin typeface="Nunito" pitchFamily="2" charset="0"/>
            </a:endParaRPr>
          </a:p>
          <a:p>
            <a:pPr marL="742950" lvl="1" indent="-285750"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Isolating clients from changes:</a:t>
            </a:r>
            <a:r>
              <a:rPr lang="en-US" b="0" i="0" dirty="0">
                <a:solidFill>
                  <a:srgbClr val="273239"/>
                </a:solidFill>
                <a:effectLst/>
                <a:highlight>
                  <a:srgbClr val="FFFFFF"/>
                </a:highlight>
                <a:latin typeface="Nunito" pitchFamily="2" charset="0"/>
              </a:rPr>
              <a:t> Facades minimize the impact of changes to underlying systems by maintaining a stable interface.</a:t>
            </a:r>
          </a:p>
          <a:p>
            <a:pPr marL="742950" lvl="1" indent="-285750"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Managing third-party dependencies:</a:t>
            </a:r>
            <a:r>
              <a:rPr lang="en-US" b="0" i="0" dirty="0">
                <a:solidFill>
                  <a:srgbClr val="273239"/>
                </a:solidFill>
                <a:effectLst/>
                <a:highlight>
                  <a:srgbClr val="FFFFFF"/>
                </a:highlight>
                <a:latin typeface="Nunito" pitchFamily="2" charset="0"/>
              </a:rPr>
              <a:t> Facades can protect clients from changes or issues in external libraries or services.</a:t>
            </a:r>
          </a:p>
          <a:p>
            <a:endParaRPr lang="en-IN" dirty="0"/>
          </a:p>
        </p:txBody>
      </p:sp>
    </p:spTree>
    <p:extLst>
      <p:ext uri="{BB962C8B-B14F-4D97-AF65-F5344CB8AC3E}">
        <p14:creationId xmlns:p14="http://schemas.microsoft.com/office/powerpoint/2010/main" val="15024198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A17119-2C42-4D45-7E26-456CDB9B833A}"/>
              </a:ext>
            </a:extLst>
          </p:cNvPr>
          <p:cNvSpPr>
            <a:spLocks noGrp="1"/>
          </p:cNvSpPr>
          <p:nvPr>
            <p:ph idx="1"/>
          </p:nvPr>
        </p:nvSpPr>
        <p:spPr>
          <a:xfrm>
            <a:off x="838200" y="378941"/>
            <a:ext cx="10515600" cy="5798022"/>
          </a:xfrm>
        </p:spPr>
        <p:txBody>
          <a:bodyPr>
            <a:normAutofit fontScale="77500" lnSpcReduction="20000"/>
          </a:bodyPr>
          <a:lstStyle/>
          <a:p>
            <a:pPr algn="l" fontAlgn="base"/>
            <a:r>
              <a:rPr lang="en-US" b="1" i="0" dirty="0">
                <a:solidFill>
                  <a:srgbClr val="273239"/>
                </a:solidFill>
                <a:effectLst/>
                <a:highlight>
                  <a:srgbClr val="FFFFFF"/>
                </a:highlight>
                <a:latin typeface="Nunito" pitchFamily="2" charset="0"/>
              </a:rPr>
              <a:t>Advantages of Facade Method Design Pattern</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Simplified Interface:</a:t>
            </a:r>
            <a:endParaRPr lang="en-US" b="0" i="0" dirty="0">
              <a:solidFill>
                <a:srgbClr val="273239"/>
              </a:solidFill>
              <a:effectLst/>
              <a:highlight>
                <a:srgbClr val="FFFFFF"/>
              </a:highlight>
              <a:latin typeface="Nunito" pitchFamily="2" charset="0"/>
            </a:endParaRP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Provides a clear and concise interface to a complex system, making it easier to understand and use.</a:t>
            </a: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Hides the internal details and intricacies of the system, reducing cognitive load for clients.</a:t>
            </a: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Promotes better code readability and maintainability.</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Reduced Coupling:</a:t>
            </a:r>
            <a:endParaRPr lang="en-US" b="0" i="0" dirty="0">
              <a:solidFill>
                <a:srgbClr val="273239"/>
              </a:solidFill>
              <a:effectLst/>
              <a:highlight>
                <a:srgbClr val="FFFFFF"/>
              </a:highlight>
              <a:latin typeface="Nunito" pitchFamily="2" charset="0"/>
            </a:endParaRP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Decouples clients from the underlying system, making them less dependent on its internal structure.</a:t>
            </a: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Promotes modularity and reusability of code components.</a:t>
            </a: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Facilitates independent development and testing of different parts of the system.</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Encapsulation:</a:t>
            </a:r>
            <a:endParaRPr lang="en-US" b="0" i="0" dirty="0">
              <a:solidFill>
                <a:srgbClr val="273239"/>
              </a:solidFill>
              <a:effectLst/>
              <a:highlight>
                <a:srgbClr val="FFFFFF"/>
              </a:highlight>
              <a:latin typeface="Nunito" pitchFamily="2" charset="0"/>
            </a:endParaRP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Encapsulates the complex interactions within a subsystem, protecting clients from changes in its implementation.</a:t>
            </a: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Allows for changes to the subsystem without affecting clients, as long as the facade interface remains stable.</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Improved Maintainability:</a:t>
            </a:r>
            <a:endParaRPr lang="en-US" b="0" i="0" dirty="0">
              <a:solidFill>
                <a:srgbClr val="273239"/>
              </a:solidFill>
              <a:effectLst/>
              <a:highlight>
                <a:srgbClr val="FFFFFF"/>
              </a:highlight>
              <a:latin typeface="Nunito" pitchFamily="2" charset="0"/>
            </a:endParaRP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Easier to change or extend the underlying system without affecting clients, as long as the facade interface remains consistent.</a:t>
            </a: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Allows for refactoring and optimization of the subsystem without impacting client code.</a:t>
            </a:r>
          </a:p>
          <a:p>
            <a:endParaRPr lang="en-IN" dirty="0"/>
          </a:p>
        </p:txBody>
      </p:sp>
    </p:spTree>
    <p:extLst>
      <p:ext uri="{BB962C8B-B14F-4D97-AF65-F5344CB8AC3E}">
        <p14:creationId xmlns:p14="http://schemas.microsoft.com/office/powerpoint/2010/main" val="22156028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26E6AE-8292-77C9-BD18-3F1D4232F58D}"/>
              </a:ext>
            </a:extLst>
          </p:cNvPr>
          <p:cNvSpPr>
            <a:spLocks noGrp="1"/>
          </p:cNvSpPr>
          <p:nvPr>
            <p:ph idx="1"/>
          </p:nvPr>
        </p:nvSpPr>
        <p:spPr>
          <a:xfrm>
            <a:off x="838200" y="0"/>
            <a:ext cx="10515600" cy="6176963"/>
          </a:xfrm>
        </p:spPr>
        <p:txBody>
          <a:bodyPr>
            <a:normAutofit fontScale="92500" lnSpcReduction="20000"/>
          </a:bodyPr>
          <a:lstStyle/>
          <a:p>
            <a:pPr algn="l" fontAlgn="base"/>
            <a:r>
              <a:rPr lang="en-US" b="1" i="0" dirty="0">
                <a:solidFill>
                  <a:srgbClr val="273239"/>
                </a:solidFill>
                <a:effectLst/>
                <a:highlight>
                  <a:srgbClr val="FFFFFF"/>
                </a:highlight>
                <a:latin typeface="Nunito" pitchFamily="2" charset="0"/>
              </a:rPr>
              <a:t>Disadvantages of Facade Method Design Pattern</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Increased Complexity:</a:t>
            </a:r>
            <a:endParaRPr lang="en-US" b="0" i="0" dirty="0">
              <a:solidFill>
                <a:srgbClr val="273239"/>
              </a:solidFill>
              <a:effectLst/>
              <a:highlight>
                <a:srgbClr val="FFFFFF"/>
              </a:highlight>
              <a:latin typeface="Nunito" pitchFamily="2" charset="0"/>
            </a:endParaRP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Introducing a facade layer adds an extra abstraction level, potentially increasing the overall complexity of the system.</a:t>
            </a: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This can make the code harder to understand and debug, especially for developers unfamiliar with the pattern.</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Reduced Flexibility:</a:t>
            </a:r>
            <a:endParaRPr lang="en-US" b="0" i="0" dirty="0">
              <a:solidFill>
                <a:srgbClr val="273239"/>
              </a:solidFill>
              <a:effectLst/>
              <a:highlight>
                <a:srgbClr val="FFFFFF"/>
              </a:highlight>
              <a:latin typeface="Nunito" pitchFamily="2" charset="0"/>
            </a:endParaRP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The facade acts as a single point of access to the underlying system.</a:t>
            </a: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This can limit the flexibility for clients who need to bypass the facade or access specific functionalities hidden within the subsystem.</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Overengineering:</a:t>
            </a:r>
            <a:endParaRPr lang="en-US" b="0" i="0" dirty="0">
              <a:solidFill>
                <a:srgbClr val="273239"/>
              </a:solidFill>
              <a:effectLst/>
              <a:highlight>
                <a:srgbClr val="FFFFFF"/>
              </a:highlight>
              <a:latin typeface="Nunito" pitchFamily="2" charset="0"/>
            </a:endParaRP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Applying the facade pattern to very simple systems can be overkill, adding unnecessary complexity where it’s not needed.</a:t>
            </a: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Consider the cost-benefit trade-off before implementing a facade for every situation.</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Potential Performance Overhead:</a:t>
            </a:r>
            <a:endParaRPr lang="en-US" b="0" i="0" dirty="0">
              <a:solidFill>
                <a:srgbClr val="273239"/>
              </a:solidFill>
              <a:effectLst/>
              <a:highlight>
                <a:srgbClr val="FFFFFF"/>
              </a:highlight>
              <a:latin typeface="Nunito" pitchFamily="2" charset="0"/>
            </a:endParaRP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Adding an extra layer of indirection through the facade can introduce a slight performance overhead, especially for frequently used operations.</a:t>
            </a:r>
          </a:p>
          <a:p>
            <a:pPr marL="742950" lvl="1" indent="-285750"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This may not be significant for most applications, but it’s worth considering in performance-critical scenarios.</a:t>
            </a:r>
          </a:p>
          <a:p>
            <a:endParaRPr lang="en-IN" dirty="0"/>
          </a:p>
        </p:txBody>
      </p:sp>
    </p:spTree>
    <p:extLst>
      <p:ext uri="{BB962C8B-B14F-4D97-AF65-F5344CB8AC3E}">
        <p14:creationId xmlns:p14="http://schemas.microsoft.com/office/powerpoint/2010/main" val="11223056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9911-0CF4-25C4-06A2-0C9BEE76BD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13EA33-7706-1EA9-0606-CD2C46624433}"/>
              </a:ext>
            </a:extLst>
          </p:cNvPr>
          <p:cNvSpPr>
            <a:spLocks noGrp="1"/>
          </p:cNvSpPr>
          <p:nvPr>
            <p:ph idx="1"/>
          </p:nvPr>
        </p:nvSpPr>
        <p:spPr/>
        <p:txBody>
          <a:bodyPr/>
          <a:lstStyle/>
          <a:p>
            <a:r>
              <a:rPr lang="en-US" b="0" i="0" dirty="0">
                <a:solidFill>
                  <a:srgbClr val="273239"/>
                </a:solidFill>
                <a:effectLst/>
                <a:highlight>
                  <a:srgbClr val="FFFFFF"/>
                </a:highlight>
                <a:latin typeface="Nunito" pitchFamily="2" charset="0"/>
              </a:rPr>
              <a:t>The facade pattern is appropriate when you have a </a:t>
            </a:r>
            <a:r>
              <a:rPr lang="en-US" b="1" i="0" dirty="0">
                <a:solidFill>
                  <a:srgbClr val="273239"/>
                </a:solidFill>
                <a:effectLst/>
                <a:highlight>
                  <a:srgbClr val="FFFFFF"/>
                </a:highlight>
                <a:latin typeface="Nunito" pitchFamily="2" charset="0"/>
              </a:rPr>
              <a:t>complex system </a:t>
            </a:r>
            <a:r>
              <a:rPr lang="en-US" b="0" i="0" dirty="0">
                <a:solidFill>
                  <a:srgbClr val="273239"/>
                </a:solidFill>
                <a:effectLst/>
                <a:highlight>
                  <a:srgbClr val="FFFFFF"/>
                </a:highlight>
                <a:latin typeface="Nunito" pitchFamily="2" charset="0"/>
              </a:rPr>
              <a:t>that you want to expose to clients in a simplified way, or you want to make an external communication layer over an existing system that is incompatible with the system. Facade deals with interfaces, not implementation. Its purpose is to hide internal complexity behind a single interface that appears simple on the outside.   </a:t>
            </a:r>
            <a:endParaRPr lang="en-IN" dirty="0"/>
          </a:p>
        </p:txBody>
      </p:sp>
    </p:spTree>
    <p:extLst>
      <p:ext uri="{BB962C8B-B14F-4D97-AF65-F5344CB8AC3E}">
        <p14:creationId xmlns:p14="http://schemas.microsoft.com/office/powerpoint/2010/main" val="1841409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BE05-1A0B-7653-F4CE-C60726837E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02D7EC-A66F-9B9F-5A75-C564742362C1}"/>
              </a:ext>
            </a:extLst>
          </p:cNvPr>
          <p:cNvSpPr>
            <a:spLocks noGrp="1"/>
          </p:cNvSpPr>
          <p:nvPr>
            <p:ph idx="1"/>
          </p:nvPr>
        </p:nvSpPr>
        <p:spPr/>
        <p:txBody>
          <a:bodyPr/>
          <a:lstStyle/>
          <a:p>
            <a:pPr>
              <a:buNone/>
            </a:pPr>
            <a:r>
              <a:rPr lang="en-US" b="1" dirty="0"/>
              <a:t>Key Components</a:t>
            </a:r>
          </a:p>
          <a:p>
            <a:pPr>
              <a:buFont typeface="+mj-lt"/>
              <a:buAutoNum type="arabicPeriod"/>
            </a:pPr>
            <a:r>
              <a:rPr lang="en-US" b="1" dirty="0"/>
              <a:t>Target:</a:t>
            </a:r>
            <a:r>
              <a:rPr lang="en-US" dirty="0"/>
              <a:t> Defines the domain-specific interface that the client uses.</a:t>
            </a:r>
          </a:p>
          <a:p>
            <a:pPr>
              <a:buFont typeface="+mj-lt"/>
              <a:buAutoNum type="arabicPeriod"/>
            </a:pPr>
            <a:r>
              <a:rPr lang="en-US" b="1" dirty="0"/>
              <a:t>Adapter:</a:t>
            </a:r>
            <a:r>
              <a:rPr lang="en-US" dirty="0"/>
              <a:t> Implements the Target interface and adapts the interface of the </a:t>
            </a:r>
            <a:r>
              <a:rPr lang="en-US" dirty="0" err="1"/>
              <a:t>Adaptee</a:t>
            </a:r>
            <a:r>
              <a:rPr lang="en-US" dirty="0"/>
              <a:t> to the Target interface.</a:t>
            </a:r>
          </a:p>
          <a:p>
            <a:pPr>
              <a:buFont typeface="+mj-lt"/>
              <a:buAutoNum type="arabicPeriod"/>
            </a:pPr>
            <a:r>
              <a:rPr lang="en-US" b="1" dirty="0" err="1"/>
              <a:t>Adaptee</a:t>
            </a:r>
            <a:r>
              <a:rPr lang="en-US" b="1" dirty="0"/>
              <a:t>:</a:t>
            </a:r>
            <a:r>
              <a:rPr lang="en-US" dirty="0"/>
              <a:t> The existing interface that needs to be adapted to the Target interface.</a:t>
            </a:r>
          </a:p>
          <a:p>
            <a:pPr>
              <a:buFont typeface="+mj-lt"/>
              <a:buAutoNum type="arabicPeriod"/>
            </a:pPr>
            <a:r>
              <a:rPr lang="en-US" b="1" dirty="0"/>
              <a:t>Client:</a:t>
            </a:r>
            <a:r>
              <a:rPr lang="en-US" dirty="0"/>
              <a:t> Interacts with the Target interface.</a:t>
            </a:r>
          </a:p>
          <a:p>
            <a:endParaRPr lang="en-IN" dirty="0"/>
          </a:p>
        </p:txBody>
      </p:sp>
    </p:spTree>
    <p:extLst>
      <p:ext uri="{BB962C8B-B14F-4D97-AF65-F5344CB8AC3E}">
        <p14:creationId xmlns:p14="http://schemas.microsoft.com/office/powerpoint/2010/main" val="371707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4CB19-675C-395D-84FD-3746EFF11714}"/>
              </a:ext>
            </a:extLst>
          </p:cNvPr>
          <p:cNvSpPr>
            <a:spLocks noGrp="1"/>
          </p:cNvSpPr>
          <p:nvPr>
            <p:ph type="title"/>
          </p:nvPr>
        </p:nvSpPr>
        <p:spPr/>
        <p:txBody>
          <a:bodyPr/>
          <a:lstStyle/>
          <a:p>
            <a:r>
              <a:rPr lang="en-US" dirty="0"/>
              <a:t>When to use</a:t>
            </a:r>
            <a:endParaRPr lang="en-IN" dirty="0"/>
          </a:p>
        </p:txBody>
      </p:sp>
      <p:sp>
        <p:nvSpPr>
          <p:cNvPr id="3" name="Content Placeholder 2">
            <a:extLst>
              <a:ext uri="{FF2B5EF4-FFF2-40B4-BE49-F238E27FC236}">
                <a16:creationId xmlns:a16="http://schemas.microsoft.com/office/drawing/2014/main" id="{012CD481-A130-DFAA-AF41-48D6553B2B0B}"/>
              </a:ext>
            </a:extLst>
          </p:cNvPr>
          <p:cNvSpPr>
            <a:spLocks noGrp="1"/>
          </p:cNvSpPr>
          <p:nvPr>
            <p:ph idx="1"/>
          </p:nvPr>
        </p:nvSpPr>
        <p:spPr/>
        <p:txBody>
          <a:bodyPr/>
          <a:lstStyle/>
          <a:p>
            <a:r>
              <a:rPr lang="en-US" dirty="0"/>
              <a:t>When you want to use an existing class but its interface is incompatible with the code you’re working with.</a:t>
            </a:r>
          </a:p>
          <a:p>
            <a:endParaRPr lang="en-US" dirty="0"/>
          </a:p>
          <a:p>
            <a:r>
              <a:rPr lang="en-US" dirty="0"/>
              <a:t>When you need to reuse several existing subclasses that lack some common functionality.</a:t>
            </a:r>
            <a:endParaRPr lang="en-IN" dirty="0"/>
          </a:p>
        </p:txBody>
      </p:sp>
    </p:spTree>
    <p:extLst>
      <p:ext uri="{BB962C8B-B14F-4D97-AF65-F5344CB8AC3E}">
        <p14:creationId xmlns:p14="http://schemas.microsoft.com/office/powerpoint/2010/main" val="254979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DB03-A12C-EA00-8047-17954087E614}"/>
              </a:ext>
            </a:extLst>
          </p:cNvPr>
          <p:cNvSpPr>
            <a:spLocks noGrp="1"/>
          </p:cNvSpPr>
          <p:nvPr>
            <p:ph type="title"/>
          </p:nvPr>
        </p:nvSpPr>
        <p:spPr/>
        <p:txBody>
          <a:bodyPr/>
          <a:lstStyle/>
          <a:p>
            <a:r>
              <a:rPr lang="en-IN" b="1" i="0" dirty="0">
                <a:solidFill>
                  <a:srgbClr val="444444"/>
                </a:solidFill>
                <a:effectLst/>
                <a:highlight>
                  <a:srgbClr val="FFFFFF"/>
                </a:highlight>
                <a:latin typeface="PT Sans" panose="020B0503020203020204" pitchFamily="34" charset="0"/>
              </a:rPr>
              <a:t> Problem</a:t>
            </a:r>
            <a:br>
              <a:rPr lang="en-IN" b="1" i="0" dirty="0">
                <a:solidFill>
                  <a:srgbClr val="444444"/>
                </a:solidFill>
                <a:effectLst/>
                <a:highlight>
                  <a:srgbClr val="FFFFFF"/>
                </a:highlight>
                <a:latin typeface="PT Sans" panose="020B0503020203020204" pitchFamily="34" charset="0"/>
              </a:rPr>
            </a:br>
            <a:endParaRPr lang="en-IN" dirty="0"/>
          </a:p>
        </p:txBody>
      </p:sp>
      <p:sp>
        <p:nvSpPr>
          <p:cNvPr id="3" name="Content Placeholder 2">
            <a:extLst>
              <a:ext uri="{FF2B5EF4-FFF2-40B4-BE49-F238E27FC236}">
                <a16:creationId xmlns:a16="http://schemas.microsoft.com/office/drawing/2014/main" id="{45A06C67-1B43-0BF0-BFAF-3DDBBA952965}"/>
              </a:ext>
            </a:extLst>
          </p:cNvPr>
          <p:cNvSpPr>
            <a:spLocks noGrp="1"/>
          </p:cNvSpPr>
          <p:nvPr>
            <p:ph idx="1"/>
          </p:nvPr>
        </p:nvSpPr>
        <p:spPr>
          <a:xfrm>
            <a:off x="838200" y="1046205"/>
            <a:ext cx="10515600" cy="5130758"/>
          </a:xfrm>
        </p:spPr>
        <p:txBody>
          <a:bodyPr/>
          <a:lstStyle/>
          <a:p>
            <a:pPr algn="l"/>
            <a:r>
              <a:rPr lang="en-US" b="0" i="0" dirty="0">
                <a:solidFill>
                  <a:srgbClr val="444444"/>
                </a:solidFill>
                <a:effectLst/>
                <a:highlight>
                  <a:srgbClr val="FFFFFF"/>
                </a:highlight>
                <a:latin typeface="PT Sans" panose="020B0503020203020204" pitchFamily="34" charset="0"/>
              </a:rPr>
              <a:t>Imagine that you’re creating a stock market monitoring app. The app downloads the stock data from multiple sources in XML format and then displays nice-looking charts and diagrams for the user.</a:t>
            </a:r>
          </a:p>
          <a:p>
            <a:pPr algn="l"/>
            <a:r>
              <a:rPr lang="en-US" b="0" i="0" dirty="0">
                <a:solidFill>
                  <a:srgbClr val="444444"/>
                </a:solidFill>
                <a:effectLst/>
                <a:highlight>
                  <a:srgbClr val="FFFFFF"/>
                </a:highlight>
                <a:latin typeface="PT Sans" panose="020B0503020203020204" pitchFamily="34" charset="0"/>
              </a:rPr>
              <a:t>At some point, you decide to improve the app by integrating a smart 3rd-party analytics library. But there’s a catch: the analytics library only works with data in JSON format.</a:t>
            </a:r>
          </a:p>
          <a:p>
            <a:endParaRPr lang="en-IN" dirty="0"/>
          </a:p>
        </p:txBody>
      </p:sp>
    </p:spTree>
    <p:extLst>
      <p:ext uri="{BB962C8B-B14F-4D97-AF65-F5344CB8AC3E}">
        <p14:creationId xmlns:p14="http://schemas.microsoft.com/office/powerpoint/2010/main" val="133038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F1A29609D21A4D997AA20CD7CB5988" ma:contentTypeVersion="4" ma:contentTypeDescription="Create a new document." ma:contentTypeScope="" ma:versionID="9c640a0d37aff8b1a0fd9672169ad189">
  <xsd:schema xmlns:xsd="http://www.w3.org/2001/XMLSchema" xmlns:xs="http://www.w3.org/2001/XMLSchema" xmlns:p="http://schemas.microsoft.com/office/2006/metadata/properties" xmlns:ns2="e4935928-ceba-4c7a-86b6-9146343f5574" targetNamespace="http://schemas.microsoft.com/office/2006/metadata/properties" ma:root="true" ma:fieldsID="ca0e3379ca9818699191799b8c20dea7" ns2:_="">
    <xsd:import namespace="e4935928-ceba-4c7a-86b6-9146343f55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935928-ceba-4c7a-86b6-9146343f55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D0F350-51B0-4CB2-8143-D92E0F476923}"/>
</file>

<file path=customXml/itemProps2.xml><?xml version="1.0" encoding="utf-8"?>
<ds:datastoreItem xmlns:ds="http://schemas.openxmlformats.org/officeDocument/2006/customXml" ds:itemID="{A5824EC5-F521-49B2-AE55-049EE5BCBC2C}"/>
</file>

<file path=customXml/itemProps3.xml><?xml version="1.0" encoding="utf-8"?>
<ds:datastoreItem xmlns:ds="http://schemas.openxmlformats.org/officeDocument/2006/customXml" ds:itemID="{F6E19015-EE43-4272-ACEB-F9A4684BB41E}"/>
</file>

<file path=docProps/app.xml><?xml version="1.0" encoding="utf-8"?>
<Properties xmlns="http://schemas.openxmlformats.org/officeDocument/2006/extended-properties" xmlns:vt="http://schemas.openxmlformats.org/officeDocument/2006/docPropsVTypes">
  <TotalTime>2915</TotalTime>
  <Words>3925</Words>
  <Application>Microsoft Office PowerPoint</Application>
  <PresentationFormat>Widescreen</PresentationFormat>
  <Paragraphs>362</Paragraphs>
  <Slides>66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Arial</vt:lpstr>
      <vt:lpstr>Calibri</vt:lpstr>
      <vt:lpstr>Calibri Light</vt:lpstr>
      <vt:lpstr>Nunito</vt:lpstr>
      <vt:lpstr>proximanova</vt:lpstr>
      <vt:lpstr>proximanovabold</vt:lpstr>
      <vt:lpstr>PT Sans</vt:lpstr>
      <vt:lpstr>Source Sans 3</vt:lpstr>
      <vt:lpstr>Office Theme</vt:lpstr>
      <vt:lpstr>Structural Design Patterns </vt:lpstr>
      <vt:lpstr>PowerPoint Presentation</vt:lpstr>
      <vt:lpstr>Adapter Design Pattern</vt:lpstr>
      <vt:lpstr>PowerPoint Presentation</vt:lpstr>
      <vt:lpstr>PowerPoint Presentation</vt:lpstr>
      <vt:lpstr>PowerPoint Presentation</vt:lpstr>
      <vt:lpstr>PowerPoint Presentation</vt:lpstr>
      <vt:lpstr>When to use</vt:lpstr>
      <vt:lpstr> Problem </vt:lpstr>
      <vt:lpstr>PowerPoint Presentation</vt:lpstr>
      <vt:lpstr>PowerPoint Presentation</vt:lpstr>
      <vt:lpstr>Solution </vt:lpstr>
      <vt:lpstr>PowerPoint Presentation</vt:lpstr>
      <vt:lpstr>Advantages of Adapter Design Pattern</vt:lpstr>
      <vt:lpstr>Disadvantages of Adapter Design Pattern</vt:lpstr>
      <vt:lpstr>Scenario: Integrating Electric Car Charging System with a Gasoline Car Interface </vt:lpstr>
      <vt:lpstr>PowerPoint Presentation</vt:lpstr>
      <vt:lpstr>PowerPoint Presentation</vt:lpstr>
      <vt:lpstr>PowerPoint Presentation</vt:lpstr>
      <vt:lpstr>Java Code Implementation</vt:lpstr>
      <vt:lpstr>PowerPoint Presentation</vt:lpstr>
      <vt:lpstr>PowerPoint Presentation</vt:lpstr>
      <vt:lpstr>PowerPoint Presentation</vt:lpstr>
      <vt:lpstr>Decorator Design Pattern </vt:lpstr>
      <vt:lpstr>PowerPoint Presentation</vt:lpstr>
      <vt:lpstr>PowerPoint Presentation</vt:lpstr>
      <vt:lpstr>Use Cases for the Decorator Pattern </vt:lpstr>
      <vt:lpstr>Key Components of the Decorator Design Pattern</vt:lpstr>
      <vt:lpstr>Example of Decorator Design Pattern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Facade Method Design Pattern </vt:lpstr>
      <vt:lpstr>PowerPoint Presentation</vt:lpstr>
      <vt:lpstr>PowerPoint Presentation</vt:lpstr>
      <vt:lpstr>Facade Method Design Pattern provides a unified interface to a set of interfaces in a subsystem. Facade defines a high-level interface that makes the subsystem easier to use.</vt:lpstr>
      <vt:lpstr>PowerPoint Presentation</vt:lpstr>
      <vt:lpstr>PowerPoint Presentation</vt:lpstr>
      <vt:lpstr>Key Component of Facade Method Design Pattern </vt:lpstr>
      <vt:lpstr>PowerPoint Presentation</vt:lpstr>
      <vt:lpstr>Problem Statement for the Facade Method Design Pattern </vt:lpstr>
      <vt:lpstr>Problem Statement for the Facade Method Design Pattern </vt:lpstr>
      <vt:lpstr>Step wise Step Implementation of above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Cases of Facade Method Design Pattern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 G</dc:creator>
  <cp:lastModifiedBy>Deepa G</cp:lastModifiedBy>
  <cp:revision>24</cp:revision>
  <dcterms:created xsi:type="dcterms:W3CDTF">2024-08-07T05:18:35Z</dcterms:created>
  <dcterms:modified xsi:type="dcterms:W3CDTF">2025-04-23T16:02:13Z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0x01010048F1A29609D21A4D997AA20CD7CB5988</vt:lpwstr>
  </property>
</Properties>
</file>