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62" r:id="rId15"/>
    <p:sldId id="263" r:id="rId16"/>
    <p:sldId id="264" r:id="rId17"/>
    <p:sldId id="265" r:id="rId18"/>
    <p:sldId id="266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99" d="100"/>
          <a:sy n="99" d="100"/>
        </p:scale>
        <p:origin x="58" y="-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2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Relationship Id="rId27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B5961-39EA-89EE-0A26-A1CA7F601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557FF1-090F-881F-143B-E8E9013D7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58249-AD2D-32A0-3F6E-3790854B4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01564-FCF2-F48F-EE75-AA032EE42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0EFAE-6132-3CB0-D3FA-7170F07B2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392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EDAC5-D82F-904D-2B7D-0AFD207D1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4935FC-AFC2-A335-F076-C386C0C21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A4E82-A613-599A-2E6A-03C6E0787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F94D91-4DD7-1923-091E-1AA3F539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CEAA7F-37A5-8FE5-0930-5B038E50E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155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EC6C79-B6A1-CC76-C959-085CE0806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20E5A-7962-7CF8-CCE7-FDAC985244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D64457-240E-74F8-F0F2-1B8698F7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322D3-2E29-1136-1913-26DD8F12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CF618-3874-90C8-7820-0284D4C9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0662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FCB1A-3A13-75B3-EE2B-785189E1C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9E916-C804-034F-8BA6-6BE173592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66F86-5C91-218B-8D56-6C39FA36C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22AEB-EFA3-40BD-09AC-4AFAC4888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29CB-3FF9-2FFD-9BA0-F4E7E3A91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253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EA44-618D-B07D-4586-4839D0612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AE911-BBD2-6DF7-9840-6BC1B1C95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6142BC-550C-59BC-408D-0770C67D0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13EC8-A110-C705-55EB-04A195D96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13EFB8-3962-349A-5BC4-FBB02135C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45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DD819-A400-9410-CBCB-DD070FF13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C252B-67DD-4953-6B6F-DFF0A99652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6BF41-F77C-3F4E-22E4-0AA4B30DA5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63E8-B7C6-585D-C4FF-6F54D05BF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BC3B66-CB5B-A771-D555-1A999288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1063CB-8CC6-D555-8394-EF312858C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2923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95B0B-9B61-2883-AE7E-E73446F2C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A886C-4A09-7A39-9373-E2A90E6ED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757B4-25B4-4938-531A-2E384DA9F0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0A8B5-13DF-D4E7-BDFD-CB7689CEE1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5D885-91B0-7D00-40F2-C46BA4AFCB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53CDD3-E494-BE84-D7C1-7CC2EB67E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89615-0461-7069-CF74-164C3C328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E052DB-90CB-C887-FCB3-77B38C239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4709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7589-08D9-68F4-8416-2B5B2114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3842C9-94AF-A8E0-167E-0AE64E7FF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A67AA7-393C-6532-B62B-D837F8D7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FC0DDE-5110-7FC3-0D4F-78457FFD4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5169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8E4B9E-DABB-190E-3DC9-F92C1D388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5C47A2-659A-77F6-6842-5BE8422A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D0B77-3C13-683B-B6A2-EF92B4C74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551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181E-D303-CE23-52ED-D0CD616E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B91D81-3BFD-7E14-01C1-7C00FDF89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63F336-971B-E270-D7DF-E6CD85DE0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AD7DB-92A8-3107-9ED0-D17C0E45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2DC28B-CF71-C4E2-365E-32E2142B6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34329-D471-2E6F-4124-6BB0A5FD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95590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6CF9E-C518-F594-A6B2-9B40BEEB5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78E58-7AEC-1914-8B05-2E80F2945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939D68-0849-EBD2-674F-9DDF0344E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344F-B6B0-1891-A65C-170F63F78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FFDC3-6F6E-DC95-CB89-ACE092C47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6A87A7-EB60-BF84-A6C0-BD8635FBD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8486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F33DC-F4BB-CCF8-4740-980ACE46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87D4A-3488-BFE1-7AB1-CBDABDCD1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4E183-ABCA-9C55-84FC-64BF330C57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6BA9E-1B3F-41E8-831D-6CD24F953EB7}" type="datetimeFigureOut">
              <a:rPr lang="en-IN" smtClean="0"/>
              <a:t>06-02-2025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C74330-94BA-773C-B367-6EABDBCA5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07CB0-23E1-00BC-E4BC-260D8BD2B9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E1C26-D21E-4D1B-A241-9F73E90AAD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80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3B4BC-458B-5FAB-916E-24917BF73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Extreme Programming (XP)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A5FA8D-0CBF-8943-681E-FDBF4889B7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003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F0123-CD9E-F4B3-D2E2-A5C495C39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F98EB-E92E-6F61-E6BC-25D9B3B009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4. Tracker (XP Tracker or Project Manager)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they are:</a:t>
            </a:r>
            <a:r>
              <a:rPr lang="en-US" dirty="0"/>
              <a:t> Someone who monitors project progress (can be a team member or external role).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Tracks </a:t>
            </a:r>
            <a:r>
              <a:rPr lang="en-US" b="1" dirty="0"/>
              <a:t>velocity (how much work gets done per iteration)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the project stays on schedule.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Identifies </a:t>
            </a:r>
            <a:r>
              <a:rPr lang="en-US" b="1" dirty="0"/>
              <a:t>bottlenecks</a:t>
            </a:r>
            <a:r>
              <a:rPr lang="en-US" dirty="0"/>
              <a:t> and </a:t>
            </a:r>
            <a:r>
              <a:rPr lang="en-US" b="1" dirty="0"/>
              <a:t>impediments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they are important?</a:t>
            </a:r>
            <a:r>
              <a:rPr lang="en-US" dirty="0"/>
              <a:t> Helps the team </a:t>
            </a:r>
            <a:r>
              <a:rPr lang="en-US" b="1" dirty="0"/>
              <a:t>improve efficiency</a:t>
            </a:r>
            <a:r>
              <a:rPr lang="en-US" dirty="0"/>
              <a:t> and ensures the project meets deadlines.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5376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3F8620-558D-6EB2-9674-F73D030B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4704-774B-44E4-5EAE-13AE254D38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5. Tester (Quality Assurance - QA Specialist)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they are:</a:t>
            </a:r>
            <a:r>
              <a:rPr lang="en-US" dirty="0"/>
              <a:t> A tester who ensures software meets quality standards.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Works with developers to define </a:t>
            </a:r>
            <a:r>
              <a:rPr lang="en-US" b="1" dirty="0"/>
              <a:t>acceptance tests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Automates tests to ensure </a:t>
            </a:r>
            <a:r>
              <a:rPr lang="en-US" b="1" dirty="0"/>
              <a:t>continuous quality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feedback on </a:t>
            </a:r>
            <a:r>
              <a:rPr lang="en-US" b="1" dirty="0"/>
              <a:t>functional and non-functional requirements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they are important?</a:t>
            </a:r>
            <a:r>
              <a:rPr lang="en-US" dirty="0"/>
              <a:t> XP emphasizes </a:t>
            </a:r>
            <a:r>
              <a:rPr lang="en-US" b="1" dirty="0"/>
              <a:t>automated testing</a:t>
            </a:r>
            <a:r>
              <a:rPr lang="en-US" dirty="0"/>
              <a:t>, and testers ensure the product is </a:t>
            </a:r>
            <a:r>
              <a:rPr lang="en-US" b="1" dirty="0"/>
              <a:t>bug-free and reliable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717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2EC91-170A-9393-7715-6148EA9C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28C31-B301-4E6B-4F68-B8EB7BC76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XP Roles Work Together?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Customers write User Stories → Developers code using TDD → Testers automate tests → Coach guides the team → Tracker monitors progress.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Daily stand-ups, continuous feedback, and Pair Programming ensure </a:t>
            </a:r>
            <a:r>
              <a:rPr lang="en-US" b="1" dirty="0"/>
              <a:t>fast and high-quality development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7989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15E59-227F-E1CE-0D11-EE1F8E856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B4ADF9C-392E-07E3-6D1F-1254D08389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4487" y="2510631"/>
            <a:ext cx="8963025" cy="2981325"/>
          </a:xfrm>
        </p:spPr>
      </p:pic>
    </p:spTree>
    <p:extLst>
      <p:ext uri="{BB962C8B-B14F-4D97-AF65-F5344CB8AC3E}">
        <p14:creationId xmlns:p14="http://schemas.microsoft.com/office/powerpoint/2010/main" val="531095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E65D4-10BE-0AA8-2F1B-FA47DEBFE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03C81-3490-F166-0E4C-B2C61DE52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1. Core Values of XP</a:t>
            </a:r>
          </a:p>
          <a:p>
            <a:r>
              <a:rPr lang="en-US" dirty="0"/>
              <a:t>XP is built on </a:t>
            </a:r>
            <a:r>
              <a:rPr lang="en-US" b="1" dirty="0"/>
              <a:t>five core values</a:t>
            </a:r>
            <a:r>
              <a:rPr lang="en-US" dirty="0"/>
              <a:t> that guide development: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Communication</a:t>
            </a:r>
            <a:r>
              <a:rPr lang="en-US" dirty="0"/>
              <a:t> – Frequent and open communication between team members and stakeholders.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Simplicity</a:t>
            </a:r>
            <a:r>
              <a:rPr lang="en-US" dirty="0"/>
              <a:t> – Keep the design and code as simple as possible to reduce complexity.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Feedback</a:t>
            </a:r>
            <a:r>
              <a:rPr lang="en-US" dirty="0"/>
              <a:t> – Rapid feedback loops help adapt to changes quickly.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Courage</a:t>
            </a:r>
            <a:r>
              <a:rPr lang="en-US" dirty="0"/>
              <a:t> – Team members should be willing to make bold changes and refactor code when necessary.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Respect</a:t>
            </a:r>
            <a:r>
              <a:rPr lang="en-US" dirty="0"/>
              <a:t> – Mutual respect among developers, testers, and customers to create a healthy work environment.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802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0E1C08-B122-8163-B681-23A8FC120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E144A-162A-3479-6789-59EB12224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2. XP Lifecycle &amp; Workflow</a:t>
            </a:r>
          </a:p>
          <a:p>
            <a:r>
              <a:rPr lang="en-US" dirty="0"/>
              <a:t>XP follows an iterative lifecycle with </a:t>
            </a:r>
            <a:r>
              <a:rPr lang="en-US" b="1" dirty="0"/>
              <a:t>short development cycles</a:t>
            </a:r>
            <a:r>
              <a:rPr lang="en-US" dirty="0"/>
              <a:t> (typically 1-2 weeks).</a:t>
            </a:r>
          </a:p>
          <a:p>
            <a:r>
              <a:rPr lang="en-US" b="1" dirty="0"/>
              <a:t>Main Steps in XP Workflow: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User Story Creation</a:t>
            </a:r>
            <a:r>
              <a:rPr lang="en-US" dirty="0"/>
              <a:t> – Customers and developers collaborate to define requirements as </a:t>
            </a:r>
            <a:r>
              <a:rPr lang="en-US" b="1" dirty="0"/>
              <a:t>User Stories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Release Planning</a:t>
            </a:r>
            <a:r>
              <a:rPr lang="en-US" dirty="0"/>
              <a:t> – The team estimates and prioritizes stories to plan releases.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Iteration Planning</a:t>
            </a:r>
            <a:r>
              <a:rPr lang="en-US" dirty="0"/>
              <a:t> – The team selects stories for the current iteration.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Design &amp; Development</a:t>
            </a:r>
            <a:r>
              <a:rPr lang="en-US" dirty="0"/>
              <a:t> – XP promotes </a:t>
            </a:r>
            <a:r>
              <a:rPr lang="en-US" b="1" dirty="0"/>
              <a:t>simple design</a:t>
            </a:r>
            <a:r>
              <a:rPr lang="en-US" dirty="0"/>
              <a:t> and continuous coding practices.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Testing &amp; Integration</a:t>
            </a:r>
            <a:r>
              <a:rPr lang="en-US" dirty="0"/>
              <a:t> – XP emphasizes </a:t>
            </a:r>
            <a:r>
              <a:rPr lang="en-US" b="1" dirty="0"/>
              <a:t>Test-Driven Development (TDD)</a:t>
            </a:r>
            <a:r>
              <a:rPr lang="en-US" dirty="0"/>
              <a:t> and </a:t>
            </a:r>
            <a:r>
              <a:rPr lang="en-US" b="1" dirty="0"/>
              <a:t>Continuous Integration (CI)</a:t>
            </a:r>
            <a:r>
              <a:rPr lang="en-US" dirty="0"/>
              <a:t>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Customer Feedback &amp; Deployment</a:t>
            </a:r>
            <a:r>
              <a:rPr lang="en-US" dirty="0"/>
              <a:t> – Frequent feedback ensures alignment with business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771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7910-0D1F-483E-0AAB-332425A0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2FD6C8-F21B-DD8D-A20C-448369FC6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Benefits of XP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Higher Code Quality</a:t>
            </a:r>
            <a:r>
              <a:rPr lang="en-US" dirty="0"/>
              <a:t> – TDD, Pair Programming, and Refactoring lead to fewer defects.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Faster Time-to-Market</a:t>
            </a:r>
            <a:r>
              <a:rPr lang="en-US" dirty="0"/>
              <a:t> – Small releases ensure early and frequent deliveries.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Collaboration</a:t>
            </a:r>
            <a:r>
              <a:rPr lang="en-US" dirty="0"/>
              <a:t> – Whole Team Approach and Pair Programming improve teamwork.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Adaptability</a:t>
            </a:r>
            <a:r>
              <a:rPr lang="en-US" dirty="0"/>
              <a:t> – XP handles changing requirements well due to continuous feedback.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Satisfaction</a:t>
            </a:r>
            <a:r>
              <a:rPr lang="en-US" dirty="0"/>
              <a:t> – Continuous engagement ensures software meets business needs.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8334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25D50-8703-80AC-0890-DBCB15B93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3763E1-0F7F-7C4A-ED06-BD45496C7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Challenges: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Requires </a:t>
            </a:r>
            <a:r>
              <a:rPr lang="en-US" b="1" dirty="0"/>
              <a:t>high discipline</a:t>
            </a:r>
            <a:r>
              <a:rPr lang="en-US" dirty="0"/>
              <a:t> from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Heavy reliance on an </a:t>
            </a:r>
            <a:r>
              <a:rPr lang="en-US" b="1" dirty="0"/>
              <a:t>on-site customer</a:t>
            </a:r>
            <a:r>
              <a:rPr lang="en-US" dirty="0"/>
              <a:t>, which may not always be feasible.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Frequent testing and pair programming may </a:t>
            </a:r>
            <a:r>
              <a:rPr lang="en-US" b="1" dirty="0"/>
              <a:t>slow down</a:t>
            </a:r>
            <a:r>
              <a:rPr lang="en-US" dirty="0"/>
              <a:t> development initially.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96682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912B-0D39-FEDC-78B5-3433B4252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E1E66-3D79-BA23-4AD3-B143198048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Best Suited For:</a:t>
            </a:r>
          </a:p>
          <a:p>
            <a:pPr marL="0" indent="0">
              <a:buNone/>
            </a:pPr>
            <a:r>
              <a:rPr lang="en-US" dirty="0"/>
              <a:t>Teams that prioritize software quality and </a:t>
            </a:r>
            <a:r>
              <a:rPr lang="en-US" b="1" dirty="0"/>
              <a:t>fast iterations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Small to medium-sized development teams (5-12 developers).</a:t>
            </a:r>
            <a:br>
              <a:rPr lang="en-US" dirty="0"/>
            </a:br>
            <a:r>
              <a:rPr lang="en-US" dirty="0"/>
              <a:t>Projects with </a:t>
            </a:r>
            <a:r>
              <a:rPr lang="en-US" b="1" dirty="0"/>
              <a:t>frequent requirement changes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Startups and organizations where rapid feedback is critical.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2662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1E3A8-162A-BEF8-DD83-62AD1E687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92F4EEB-97E2-0DAB-D1FF-8720A2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4025" y="2339181"/>
            <a:ext cx="8743950" cy="3324225"/>
          </a:xfrm>
        </p:spPr>
      </p:pic>
    </p:spTree>
    <p:extLst>
      <p:ext uri="{BB962C8B-B14F-4D97-AF65-F5344CB8AC3E}">
        <p14:creationId xmlns:p14="http://schemas.microsoft.com/office/powerpoint/2010/main" val="2869759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70892-AD81-9A14-3288-E7835F5A2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5A531-C0D4-36AB-C1AF-5BDE3EBCBF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Scrum and Extreme Programming (XP) are both Agile frameworks, but they have distinct focuses and practices. </a:t>
            </a:r>
          </a:p>
          <a:p>
            <a:r>
              <a:rPr lang="en-US" b="1" dirty="0"/>
              <a:t>1. Focus &amp; Purpose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Primarily focuses on project management and team collaboration. It provides a structured approach to planning and managing work through iterations (Sprints).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 (Extreme Programming)</a:t>
            </a:r>
            <a:r>
              <a:rPr lang="en-US" dirty="0"/>
              <a:t>: Primarily focuses on engineering practices and improving software quality through techniques like Test-Driven Development (TDD) and Continuous Integration.</a:t>
            </a:r>
          </a:p>
          <a:p>
            <a:r>
              <a:rPr lang="en-US" b="1" dirty="0"/>
              <a:t>2. Iterations &amp; Releases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Uses time-boxed </a:t>
            </a:r>
            <a:r>
              <a:rPr lang="en-US" b="1" dirty="0"/>
              <a:t>Sprints</a:t>
            </a:r>
            <a:r>
              <a:rPr lang="en-US" dirty="0"/>
              <a:t> (usually 1-4 weeks), and at the end of each Sprint, a potentially shippable product increment is delivered.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Uses </a:t>
            </a:r>
            <a:r>
              <a:rPr lang="en-US" b="1" dirty="0"/>
              <a:t>shorter iterations</a:t>
            </a:r>
            <a:r>
              <a:rPr lang="en-US" dirty="0"/>
              <a:t> (usually 1-2 weeks) and encourages </a:t>
            </a:r>
            <a:r>
              <a:rPr lang="en-US" b="1" dirty="0"/>
              <a:t>frequent releases</a:t>
            </a:r>
            <a:r>
              <a:rPr lang="en-US" dirty="0"/>
              <a:t> (even multiple times a day).</a:t>
            </a:r>
          </a:p>
          <a:p>
            <a:r>
              <a:rPr lang="en-US" b="1" dirty="0"/>
              <a:t>3. Roles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Has defined roles—</a:t>
            </a:r>
            <a:r>
              <a:rPr lang="en-US" b="1" dirty="0"/>
              <a:t>Scrum Master</a:t>
            </a:r>
            <a:r>
              <a:rPr lang="en-US" dirty="0"/>
              <a:t>, </a:t>
            </a:r>
            <a:r>
              <a:rPr lang="en-US" b="1" dirty="0"/>
              <a:t>Product Owner</a:t>
            </a:r>
            <a:r>
              <a:rPr lang="en-US" dirty="0"/>
              <a:t>, and </a:t>
            </a:r>
            <a:r>
              <a:rPr lang="en-US" b="1" dirty="0"/>
              <a:t>Development Team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Has no defined roles like Scrum but includes key stakeholders like </a:t>
            </a:r>
            <a:r>
              <a:rPr lang="en-US" b="1" dirty="0"/>
              <a:t>Coach, Tracker, and Customer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8755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925E-1570-A8A2-1A5C-E43CEEAE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7E1C4-3FD9-5DD4-F872-3932CC0B7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4. Engineering Practices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Does not define specific technical practices; it focuses more on project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Has strong technical practices such 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Test-Driven Development (TDD)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Pair Programming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Continuous Integration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Refactoring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Simple Design</a:t>
            </a:r>
            <a:endParaRPr lang="en-US" dirty="0"/>
          </a:p>
          <a:p>
            <a:r>
              <a:rPr lang="en-US" b="1" dirty="0"/>
              <a:t>5. Change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Changes are generally </a:t>
            </a:r>
            <a:r>
              <a:rPr lang="en-US" b="1" dirty="0"/>
              <a:t>avoided</a:t>
            </a:r>
            <a:r>
              <a:rPr lang="en-US" dirty="0"/>
              <a:t> during a Sprint but can be added to the Product Backlog for future Sprints.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Encourages </a:t>
            </a:r>
            <a:r>
              <a:rPr lang="en-US" b="1" dirty="0"/>
              <a:t>continuous changes</a:t>
            </a:r>
            <a:r>
              <a:rPr lang="en-US" dirty="0"/>
              <a:t> and welcomes modifications even within an iteration.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083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ADB6D-2D21-E747-74BC-63F6B1F1A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B5B8D-FA1B-F065-BA33-15D9C009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6. Customer Involvement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Customer interacts mainly with the Product Owner, who represents their interests.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Requires </a:t>
            </a:r>
            <a:r>
              <a:rPr lang="en-US" b="1" dirty="0"/>
              <a:t>continuous customer involvement</a:t>
            </a:r>
            <a:r>
              <a:rPr lang="en-US" dirty="0"/>
              <a:t> throughout the development process.</a:t>
            </a:r>
          </a:p>
          <a:p>
            <a:r>
              <a:rPr lang="en-US" b="1" dirty="0"/>
              <a:t>7. Work Prioritization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Uses a </a:t>
            </a:r>
            <a:r>
              <a:rPr lang="en-US" b="1" dirty="0"/>
              <a:t>Product Backlog</a:t>
            </a:r>
            <a:r>
              <a:rPr lang="en-US" dirty="0"/>
              <a:t> and Sprint Planning meetings to prioritize work.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Uses </a:t>
            </a:r>
            <a:r>
              <a:rPr lang="en-US" b="1" dirty="0"/>
              <a:t>User Stories</a:t>
            </a:r>
            <a:r>
              <a:rPr lang="en-US" dirty="0"/>
              <a:t> and frequent feedback to adjust priorities dynamically.</a:t>
            </a:r>
          </a:p>
          <a:p>
            <a:r>
              <a:rPr lang="en-US" b="1" dirty="0"/>
              <a:t>8. Team Size &amp; Suitability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Scrum</a:t>
            </a:r>
            <a:r>
              <a:rPr lang="en-US" dirty="0"/>
              <a:t>: Works well for larger teams (5-9 members).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XP</a:t>
            </a:r>
            <a:r>
              <a:rPr lang="en-US" dirty="0"/>
              <a:t>: Works best for small, highly collaborative teams.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922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D1A48-C945-ED3C-3249-E378E0C1B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F3B363-FE40-0067-F3E6-460E6BEE0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When to Choose Which?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Scrum</a:t>
            </a:r>
            <a:r>
              <a:rPr lang="en-US" dirty="0"/>
              <a:t> when the focus is on managing projects efficiently with structured iterations.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XP</a:t>
            </a:r>
            <a:r>
              <a:rPr lang="en-US" dirty="0"/>
              <a:t> when software quality and technical excellence are the top priorities.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 Both Together</a:t>
            </a:r>
            <a:r>
              <a:rPr lang="en-US" dirty="0"/>
              <a:t> by incorporating XP’s technical practices within Scrum’s project management framework.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5027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BD71A-9B56-6F6F-1340-AB485E24C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181292-CF8F-F9F4-C0E9-D0B839ECE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Extreme Programming (XP)</a:t>
            </a:r>
            <a:r>
              <a:rPr lang="en-US" dirty="0"/>
              <a:t> is an Agile framework designed to improve software quality and responsiveness to changing customer requirements. It emphasizes close collaboration, continuous feedback, and best engineering practices.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6887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6D04-A574-8C9B-B80F-6E3DB950C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EEF87-6B78-8DCE-E1BC-58225A21D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an </a:t>
            </a:r>
            <a:r>
              <a:rPr lang="en-US" b="1" dirty="0"/>
              <a:t>Extreme Programming (XP) team</a:t>
            </a:r>
            <a:r>
              <a:rPr lang="en-US" dirty="0"/>
              <a:t>, there are several key roles, but XP avoids strict hierarchies. Instead, it focuses on </a:t>
            </a:r>
            <a:r>
              <a:rPr lang="en-US" b="1" dirty="0"/>
              <a:t>collaboration and shared responsibility</a:t>
            </a:r>
            <a:r>
              <a:rPr lang="en-US" dirty="0"/>
              <a:t>. Below are the key people working in an XP environment:</a:t>
            </a:r>
          </a:p>
          <a:p>
            <a:r>
              <a:rPr lang="en-US" b="1" dirty="0"/>
              <a:t>1. Customer (On-Site Customer)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they are:</a:t>
            </a:r>
            <a:r>
              <a:rPr lang="en-US" dirty="0"/>
              <a:t> A business representative, product owner, or domain expert.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Defines and prioritizes </a:t>
            </a:r>
            <a:r>
              <a:rPr lang="en-US" b="1" dirty="0"/>
              <a:t>User Stories</a:t>
            </a:r>
            <a:r>
              <a:rPr lang="en-US" dirty="0"/>
              <a:t> (requirements).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Provides </a:t>
            </a:r>
            <a:r>
              <a:rPr lang="en-US" b="1" dirty="0"/>
              <a:t>constant feedback</a:t>
            </a:r>
            <a:r>
              <a:rPr lang="en-US" dirty="0"/>
              <a:t> to developers.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in </a:t>
            </a:r>
            <a:r>
              <a:rPr lang="en-US" b="1" dirty="0"/>
              <a:t>acceptance testing</a:t>
            </a:r>
            <a:r>
              <a:rPr lang="en-US" dirty="0"/>
              <a:t> to ensure software meets expectations.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they are important?</a:t>
            </a:r>
            <a:r>
              <a:rPr lang="en-US" dirty="0"/>
              <a:t> XP relies on </a:t>
            </a:r>
            <a:r>
              <a:rPr lang="en-US" b="1" dirty="0"/>
              <a:t>real-time customer involvement</a:t>
            </a:r>
            <a:r>
              <a:rPr lang="en-US" dirty="0"/>
              <a:t> to reduce miscommunication and deliver exactly what is needed.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232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59590-0B43-8C2E-DE96-9DBF0568E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EB312-6D96-BFB3-FB1A-58E2C57F3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2. Developers (XP Programmers)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they are:</a:t>
            </a:r>
            <a:r>
              <a:rPr lang="en-US" dirty="0"/>
              <a:t> Software engineers who write the code.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Write code using </a:t>
            </a:r>
            <a:r>
              <a:rPr lang="en-US" b="1" dirty="0"/>
              <a:t>Test-Driven Development (TDD)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Work in </a:t>
            </a:r>
            <a:r>
              <a:rPr lang="en-US" b="1" dirty="0"/>
              <a:t>pairs (Pair Programming)</a:t>
            </a:r>
            <a:r>
              <a:rPr lang="en-US" dirty="0"/>
              <a:t> to improve quality.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Continuously integrate and refactor code.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Follow </a:t>
            </a:r>
            <a:r>
              <a:rPr lang="en-US" b="1" dirty="0"/>
              <a:t>coding standards</a:t>
            </a:r>
            <a:r>
              <a:rPr lang="en-US" dirty="0"/>
              <a:t> and maintain </a:t>
            </a:r>
            <a:r>
              <a:rPr lang="en-US" b="1" dirty="0"/>
              <a:t>collective code ownership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they are important?</a:t>
            </a:r>
            <a:r>
              <a:rPr lang="en-US" dirty="0"/>
              <a:t> XP developers follow best practices to ensure </a:t>
            </a:r>
            <a:r>
              <a:rPr lang="en-US" b="1" dirty="0"/>
              <a:t>high-quality, clean, and maintainable</a:t>
            </a:r>
            <a:r>
              <a:rPr lang="en-US" dirty="0"/>
              <a:t> code.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1544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48E39-3F40-8EAC-763A-8DDDCCE69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77746-D0BC-B5EA-D91E-2711B490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3. XP Coach (Agile Coach or XP Expert)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Who they are:</a:t>
            </a:r>
            <a:r>
              <a:rPr lang="en-US" dirty="0"/>
              <a:t> A mentor who guides the team in XP practices.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Responsibilities: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Ensures the team follows </a:t>
            </a:r>
            <a:r>
              <a:rPr lang="en-US" b="1" dirty="0"/>
              <a:t>XP principles</a:t>
            </a:r>
            <a:r>
              <a:rPr lang="en-US" dirty="0"/>
              <a:t> (Pair Programming, TDD, CI,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Coaches the team on </a:t>
            </a:r>
            <a:r>
              <a:rPr lang="en-US" b="1" dirty="0"/>
              <a:t>agile best practices</a:t>
            </a:r>
            <a:r>
              <a:rPr lang="en-US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Helps resolve conflicts and keeps the team motivated.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Why they are important?</a:t>
            </a:r>
            <a:r>
              <a:rPr lang="en-US" dirty="0"/>
              <a:t> The XP Coach ensures </a:t>
            </a:r>
            <a:r>
              <a:rPr lang="en-US" b="1" dirty="0"/>
              <a:t>XP is applied correctly</a:t>
            </a:r>
            <a:r>
              <a:rPr lang="en-US" dirty="0"/>
              <a:t> and the team remains disciplined in their approach.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4880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8F1A29609D21A4D997AA20CD7CB5988" ma:contentTypeVersion="4" ma:contentTypeDescription="Create a new document." ma:contentTypeScope="" ma:versionID="9c640a0d37aff8b1a0fd9672169ad189">
  <xsd:schema xmlns:xsd="http://www.w3.org/2001/XMLSchema" xmlns:xs="http://www.w3.org/2001/XMLSchema" xmlns:p="http://schemas.microsoft.com/office/2006/metadata/properties" xmlns:ns2="e4935928-ceba-4c7a-86b6-9146343f5574" targetNamespace="http://schemas.microsoft.com/office/2006/metadata/properties" ma:root="true" ma:fieldsID="ca0e3379ca9818699191799b8c20dea7" ns2:_="">
    <xsd:import namespace="e4935928-ceba-4c7a-86b6-9146343f557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935928-ceba-4c7a-86b6-9146343f55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7CA8613-25FA-404F-B69D-6D3202CA584C}"/>
</file>

<file path=customXml/itemProps2.xml><?xml version="1.0" encoding="utf-8"?>
<ds:datastoreItem xmlns:ds="http://schemas.openxmlformats.org/officeDocument/2006/customXml" ds:itemID="{9B64213B-86A8-4F4F-9DB0-DE7EAE9F7951}"/>
</file>

<file path=customXml/itemProps3.xml><?xml version="1.0" encoding="utf-8"?>
<ds:datastoreItem xmlns:ds="http://schemas.openxmlformats.org/officeDocument/2006/customXml" ds:itemID="{1EC75F10-5B0F-4E6F-A66A-652BF3B79423}"/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1208</Words>
  <Application>Microsoft Office PowerPoint</Application>
  <PresentationFormat>Widescreen</PresentationFormat>
  <Paragraphs>104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Extreme Programming (XP)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 G</dc:creator>
  <cp:lastModifiedBy>Deepa G</cp:lastModifiedBy>
  <cp:revision>1</cp:revision>
  <dcterms:created xsi:type="dcterms:W3CDTF">2025-02-06T03:23:50Z</dcterms:created>
  <dcterms:modified xsi:type="dcterms:W3CDTF">2025-02-06T03:43:20Z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0x01010048F1A29609D21A4D997AA20CD7CB5988</vt:lpwstr>
  </property>
</Properties>
</file>