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7491-FE75-301F-D469-CB0F253CC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E097E2-25E7-E816-A66C-C824103DE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F97B8-C710-A591-E79B-2DCBC36AF79B}"/>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8CAE879E-23CC-C09B-83A5-799CCFFF3C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E12915-CD42-3BDE-2D68-D9190439AFC0}"/>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389715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3E54-EBE8-BD82-6F4B-BBD6B0453F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75A91-49F6-C0A6-B8F3-5A9B4130D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89DE90-5ECA-B525-236E-948FB2997366}"/>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94EB149C-ABD6-DDCB-99BE-77B069568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229CCB-17F4-60CD-2281-0D472A33F55B}"/>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424451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91B7-261C-AC44-B85D-284B4D4EF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9CEC43-AE7C-DA95-34A2-8A3C4DA23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C9ADB-18B9-2BE7-D6B5-4259CF0B806B}"/>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1402B20A-B88A-AB50-4213-3CEDE1877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9E6BF-F8AA-44AC-794E-441D5381E7E6}"/>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283683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90F84-31E7-A2CC-391C-873F15947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35F47-683F-08DC-0C5A-F0F855BC3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98E83-31BD-7887-19B9-1096013DABEF}"/>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3EEC9F62-B55A-D43B-EEAD-BFAA44C1C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064C9-1844-2262-82E4-9DDCE5CD24A0}"/>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392284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B27F-405A-BC85-9B5C-99FDE876DA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A5F685-C5E5-8DCF-4DC4-4311A6128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995BB-EF0B-DDA4-0AFB-CAFFCB27273C}"/>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8568043B-34E3-5E0A-2B25-C98EF4A93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6156C-C65A-647F-B6D7-0569CA15E2B3}"/>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116735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73E8-EDF4-8F52-4522-5DDF5175A5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C78A87-AA45-49FB-16E7-1B564BD2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F90B3-2581-573A-73B7-5271BBC2D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E70231-36E8-73F8-12E5-AE0E7A5580CC}"/>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6" name="Footer Placeholder 5">
            <a:extLst>
              <a:ext uri="{FF2B5EF4-FFF2-40B4-BE49-F238E27FC236}">
                <a16:creationId xmlns:a16="http://schemas.microsoft.com/office/drawing/2014/main" id="{722E1C9B-0EE3-4D2B-C80C-31C591D84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851F0-07CF-D723-043E-37E2ADEC1865}"/>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360528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70F7-B89D-3D8A-066E-75FB2B50AF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9F4B3-1C6A-6971-927B-A97B93E895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62623-2007-CB96-0B29-836B71488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0C330F-3140-BC5C-09C6-14576F0BFE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3DE492-62BA-C9C7-8D90-D123BD35F3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89DB6F-BB69-FE8E-7D23-3F4F3A443FAC}"/>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8" name="Footer Placeholder 7">
            <a:extLst>
              <a:ext uri="{FF2B5EF4-FFF2-40B4-BE49-F238E27FC236}">
                <a16:creationId xmlns:a16="http://schemas.microsoft.com/office/drawing/2014/main" id="{77C3A474-EB39-2D9B-B33B-A10A67D9C7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B4E4A1-4DB7-6A91-E85A-A057AD2C33FB}"/>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114357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C22E-1C5B-4799-6BDF-6CE667040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B2DB0C-B648-7AD1-60B0-77AFFBC8E769}"/>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4" name="Footer Placeholder 3">
            <a:extLst>
              <a:ext uri="{FF2B5EF4-FFF2-40B4-BE49-F238E27FC236}">
                <a16:creationId xmlns:a16="http://schemas.microsoft.com/office/drawing/2014/main" id="{222BA145-1D7A-6DAE-AF82-62262CD10F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1CFAA5-F47E-DF62-3410-6C48FC405480}"/>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23494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7AA23-989C-DEC6-4AA0-3AFD5A9E872C}"/>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3" name="Footer Placeholder 2">
            <a:extLst>
              <a:ext uri="{FF2B5EF4-FFF2-40B4-BE49-F238E27FC236}">
                <a16:creationId xmlns:a16="http://schemas.microsoft.com/office/drawing/2014/main" id="{C934251C-FE7B-EBA9-44D8-E0D8149B21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C27D3B-4237-29A7-8438-092C7FCD5A9D}"/>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119628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8535-1553-BCD9-469D-E5B2C8ACF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A92044-876E-FBB6-9E0D-31D5A68C4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AD9D66-31EB-3263-3BF7-B9C464400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FE651-DA6E-EE0D-DF10-E59A0F66F2D1}"/>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6" name="Footer Placeholder 5">
            <a:extLst>
              <a:ext uri="{FF2B5EF4-FFF2-40B4-BE49-F238E27FC236}">
                <a16:creationId xmlns:a16="http://schemas.microsoft.com/office/drawing/2014/main" id="{1FAA9CEE-C660-3DD4-B2E4-E44443FF85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5F550-AD7B-5F12-2F43-F8A74BE0A80E}"/>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121190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4E5C-DCA0-157F-9486-E3DD0A03C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B73D6-9DD5-3D0A-9C93-6697FB352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1D5348-E565-C25C-FCB8-666612A71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1852F-B0B2-3102-965F-9D27B56033C5}"/>
              </a:ext>
            </a:extLst>
          </p:cNvPr>
          <p:cNvSpPr>
            <a:spLocks noGrp="1"/>
          </p:cNvSpPr>
          <p:nvPr>
            <p:ph type="dt" sz="half" idx="10"/>
          </p:nvPr>
        </p:nvSpPr>
        <p:spPr/>
        <p:txBody>
          <a:bodyPr/>
          <a:lstStyle/>
          <a:p>
            <a:fld id="{3EF759C5-E912-414E-B979-4B149B23A312}" type="datetimeFigureOut">
              <a:rPr lang="en-IN" smtClean="0"/>
              <a:t>12-02-2025</a:t>
            </a:fld>
            <a:endParaRPr lang="en-IN"/>
          </a:p>
        </p:txBody>
      </p:sp>
      <p:sp>
        <p:nvSpPr>
          <p:cNvPr id="6" name="Footer Placeholder 5">
            <a:extLst>
              <a:ext uri="{FF2B5EF4-FFF2-40B4-BE49-F238E27FC236}">
                <a16:creationId xmlns:a16="http://schemas.microsoft.com/office/drawing/2014/main" id="{2FAA8DEA-7FFD-BFE1-2209-5350A5B3B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00BE6-8BE8-1A0A-9AE4-8C8A966CC8E4}"/>
              </a:ext>
            </a:extLst>
          </p:cNvPr>
          <p:cNvSpPr>
            <a:spLocks noGrp="1"/>
          </p:cNvSpPr>
          <p:nvPr>
            <p:ph type="sldNum" sz="quarter" idx="12"/>
          </p:nvPr>
        </p:nvSpPr>
        <p:spPr/>
        <p:txBody>
          <a:bodyPr/>
          <a:lstStyle/>
          <a:p>
            <a:fld id="{36F2DA85-C7A6-429C-BF78-A6117F3DD350}" type="slidenum">
              <a:rPr lang="en-IN" smtClean="0"/>
              <a:t>‹#›</a:t>
            </a:fld>
            <a:endParaRPr lang="en-IN"/>
          </a:p>
        </p:txBody>
      </p:sp>
    </p:spTree>
    <p:extLst>
      <p:ext uri="{BB962C8B-B14F-4D97-AF65-F5344CB8AC3E}">
        <p14:creationId xmlns:p14="http://schemas.microsoft.com/office/powerpoint/2010/main" val="364119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9A53F-FF5E-BD2B-6693-1D88190F4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3DB233-059F-9F80-0B80-83C33D220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00A8C-27BF-52B1-534A-8776C6428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759C5-E912-414E-B979-4B149B23A312}" type="datetimeFigureOut">
              <a:rPr lang="en-IN" smtClean="0"/>
              <a:t>12-02-2025</a:t>
            </a:fld>
            <a:endParaRPr lang="en-IN"/>
          </a:p>
        </p:txBody>
      </p:sp>
      <p:sp>
        <p:nvSpPr>
          <p:cNvPr id="5" name="Footer Placeholder 4">
            <a:extLst>
              <a:ext uri="{FF2B5EF4-FFF2-40B4-BE49-F238E27FC236}">
                <a16:creationId xmlns:a16="http://schemas.microsoft.com/office/drawing/2014/main" id="{56016178-EC47-FA9E-290B-DB64F6082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1F5624-4B56-7544-359D-E52915B33B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2DA85-C7A6-429C-BF78-A6117F3DD350}" type="slidenum">
              <a:rPr lang="en-IN" smtClean="0"/>
              <a:t>‹#›</a:t>
            </a:fld>
            <a:endParaRPr lang="en-IN"/>
          </a:p>
        </p:txBody>
      </p:sp>
    </p:spTree>
    <p:extLst>
      <p:ext uri="{BB962C8B-B14F-4D97-AF65-F5344CB8AC3E}">
        <p14:creationId xmlns:p14="http://schemas.microsoft.com/office/powerpoint/2010/main" val="124856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oud.google.com/learn/what-is-a-data-lake" TargetMode="External"/><Relationship Id="rId2" Type="http://schemas.openxmlformats.org/officeDocument/2006/relationships/hyperlink" Target="https://cloud.google.com/learn/what-is-a-data-warehou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6500-F486-3448-CF6C-7518760D2C1A}"/>
              </a:ext>
            </a:extLst>
          </p:cNvPr>
          <p:cNvSpPr>
            <a:spLocks noGrp="1"/>
          </p:cNvSpPr>
          <p:nvPr>
            <p:ph type="ctrTitle"/>
          </p:nvPr>
        </p:nvSpPr>
        <p:spPr/>
        <p:txBody>
          <a:bodyPr/>
          <a:lstStyle/>
          <a:p>
            <a:r>
              <a:rPr lang="en-US" dirty="0"/>
              <a:t>Cloud and Data</a:t>
            </a:r>
            <a:endParaRPr lang="en-IN" dirty="0"/>
          </a:p>
        </p:txBody>
      </p:sp>
      <p:sp>
        <p:nvSpPr>
          <p:cNvPr id="3" name="Subtitle 2">
            <a:extLst>
              <a:ext uri="{FF2B5EF4-FFF2-40B4-BE49-F238E27FC236}">
                <a16:creationId xmlns:a16="http://schemas.microsoft.com/office/drawing/2014/main" id="{2CDF5D3C-45EB-11D4-AF26-FA718B4DEF08}"/>
              </a:ext>
            </a:extLst>
          </p:cNvPr>
          <p:cNvSpPr>
            <a:spLocks noGrp="1"/>
          </p:cNvSpPr>
          <p:nvPr>
            <p:ph type="subTitle" idx="1"/>
          </p:nvPr>
        </p:nvSpPr>
        <p:spPr/>
        <p:txBody>
          <a:bodyPr/>
          <a:lstStyle/>
          <a:p>
            <a:r>
              <a:rPr lang="en-IN" b="1" i="0" dirty="0">
                <a:solidFill>
                  <a:srgbClr val="202124"/>
                </a:solidFill>
                <a:effectLst/>
                <a:latin typeface="Google Sans"/>
              </a:rPr>
              <a:t>data cloud</a:t>
            </a:r>
          </a:p>
          <a:p>
            <a:r>
              <a:rPr lang="en-US" b="0" i="0" dirty="0">
                <a:solidFill>
                  <a:srgbClr val="5F6368"/>
                </a:solidFill>
                <a:effectLst/>
                <a:latin typeface="Google Sans Text"/>
              </a:rPr>
              <a:t>A data cloud provides an open, cloud-based data infrastructure that enables the availability, integration, portability, availability, and security of enterprise data.</a:t>
            </a:r>
            <a:endParaRPr lang="en-IN" b="1" i="0" dirty="0">
              <a:solidFill>
                <a:srgbClr val="202124"/>
              </a:solidFill>
              <a:effectLst/>
              <a:latin typeface="Google Sans"/>
            </a:endParaRPr>
          </a:p>
          <a:p>
            <a:endParaRPr lang="en-IN" dirty="0"/>
          </a:p>
        </p:txBody>
      </p:sp>
    </p:spTree>
    <p:extLst>
      <p:ext uri="{BB962C8B-B14F-4D97-AF65-F5344CB8AC3E}">
        <p14:creationId xmlns:p14="http://schemas.microsoft.com/office/powerpoint/2010/main" val="209972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ABBE-3394-0C1B-495D-4E0907C0E2F0}"/>
              </a:ext>
            </a:extLst>
          </p:cNvPr>
          <p:cNvSpPr>
            <a:spLocks noGrp="1"/>
          </p:cNvSpPr>
          <p:nvPr>
            <p:ph type="title"/>
          </p:nvPr>
        </p:nvSpPr>
        <p:spPr/>
        <p:txBody>
          <a:bodyPr/>
          <a:lstStyle/>
          <a:p>
            <a:r>
              <a:rPr lang="en-US" dirty="0"/>
              <a:t>Storage Systems in cloud</a:t>
            </a:r>
            <a:endParaRPr lang="en-IN" dirty="0"/>
          </a:p>
        </p:txBody>
      </p:sp>
      <p:sp>
        <p:nvSpPr>
          <p:cNvPr id="3" name="Content Placeholder 2">
            <a:extLst>
              <a:ext uri="{FF2B5EF4-FFF2-40B4-BE49-F238E27FC236}">
                <a16:creationId xmlns:a16="http://schemas.microsoft.com/office/drawing/2014/main" id="{733CDC4C-6F76-BC5D-0BB5-41B0818B93B9}"/>
              </a:ext>
            </a:extLst>
          </p:cNvPr>
          <p:cNvSpPr>
            <a:spLocks noGrp="1"/>
          </p:cNvSpPr>
          <p:nvPr>
            <p:ph idx="1"/>
          </p:nvPr>
        </p:nvSpPr>
        <p:spPr/>
        <p:txBody>
          <a:bodyPr/>
          <a:lstStyle/>
          <a:p>
            <a:r>
              <a:rPr lang="en-US" dirty="0"/>
              <a:t>Block based</a:t>
            </a:r>
          </a:p>
          <a:p>
            <a:r>
              <a:rPr lang="en-US" dirty="0"/>
              <a:t>Object based</a:t>
            </a:r>
          </a:p>
          <a:p>
            <a:r>
              <a:rPr lang="en-US"/>
              <a:t>File based</a:t>
            </a:r>
            <a:endParaRPr lang="en-IN"/>
          </a:p>
        </p:txBody>
      </p:sp>
    </p:spTree>
    <p:extLst>
      <p:ext uri="{BB962C8B-B14F-4D97-AF65-F5344CB8AC3E}">
        <p14:creationId xmlns:p14="http://schemas.microsoft.com/office/powerpoint/2010/main" val="1207033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D6CD-BD2B-B907-46D1-B7249FA03D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8A51ED5-6EE6-4E5E-D90E-ADE5C26F86DF}"/>
              </a:ext>
            </a:extLst>
          </p:cNvPr>
          <p:cNvSpPr>
            <a:spLocks noGrp="1"/>
          </p:cNvSpPr>
          <p:nvPr>
            <p:ph idx="1"/>
          </p:nvPr>
        </p:nvSpPr>
        <p:spPr/>
        <p:txBody>
          <a:bodyPr/>
          <a:lstStyle/>
          <a:p>
            <a:r>
              <a:rPr lang="en-US" dirty="0">
                <a:solidFill>
                  <a:srgbClr val="5F6368"/>
                </a:solidFill>
                <a:latin typeface="Google Sans Text"/>
              </a:rPr>
              <a:t>D</a:t>
            </a:r>
            <a:r>
              <a:rPr lang="en-US" b="0" i="0" dirty="0">
                <a:solidFill>
                  <a:srgbClr val="5F6368"/>
                </a:solidFill>
                <a:effectLst/>
                <a:latin typeface="Google Sans Text"/>
              </a:rPr>
              <a:t>ata transformation is made all the more difficult by siloed systems that require a lot of effort and resources to maintain and manage.</a:t>
            </a:r>
          </a:p>
          <a:p>
            <a:r>
              <a:rPr lang="en-US" b="1" i="0" dirty="0">
                <a:solidFill>
                  <a:srgbClr val="666666"/>
                </a:solidFill>
                <a:effectLst/>
                <a:latin typeface="Arial" panose="020B0604020202020204" pitchFamily="34" charset="0"/>
              </a:rPr>
              <a:t>Incomplete data sets.</a:t>
            </a:r>
            <a:r>
              <a:rPr lang="en-US" b="0" i="0" dirty="0">
                <a:solidFill>
                  <a:srgbClr val="666666"/>
                </a:solidFill>
                <a:effectLst/>
                <a:latin typeface="Arial" panose="020B0604020202020204" pitchFamily="34" charset="0"/>
              </a:rPr>
              <a:t> Data silos lock data away in separate data sources from users who can't access it.</a:t>
            </a:r>
            <a:endParaRPr lang="en-US" dirty="0">
              <a:solidFill>
                <a:srgbClr val="5F6368"/>
              </a:solidFill>
              <a:latin typeface="Google Sans Text"/>
            </a:endParaRPr>
          </a:p>
          <a:p>
            <a:r>
              <a:rPr lang="en-US" dirty="0">
                <a:solidFill>
                  <a:srgbClr val="5F6368"/>
                </a:solidFill>
                <a:latin typeface="Google Sans Text"/>
              </a:rPr>
              <a:t>Inconsistent data</a:t>
            </a:r>
          </a:p>
          <a:p>
            <a:r>
              <a:rPr lang="en-US" dirty="0">
                <a:solidFill>
                  <a:srgbClr val="5F6368"/>
                </a:solidFill>
                <a:latin typeface="Google Sans Text"/>
              </a:rPr>
              <a:t>Security issues</a:t>
            </a:r>
          </a:p>
          <a:p>
            <a:pPr marL="0" indent="0">
              <a:buNone/>
            </a:pPr>
            <a:endParaRPr lang="en-US" dirty="0">
              <a:solidFill>
                <a:srgbClr val="5F6368"/>
              </a:solidFill>
              <a:latin typeface="Google Sans Text"/>
            </a:endParaRPr>
          </a:p>
          <a:p>
            <a:pPr marL="0" indent="0">
              <a:buNone/>
            </a:pPr>
            <a:endParaRPr lang="en-IN" dirty="0"/>
          </a:p>
        </p:txBody>
      </p:sp>
    </p:spTree>
    <p:extLst>
      <p:ext uri="{BB962C8B-B14F-4D97-AF65-F5344CB8AC3E}">
        <p14:creationId xmlns:p14="http://schemas.microsoft.com/office/powerpoint/2010/main" val="163228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7193-A932-9373-91A6-5E581FBB5D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D637F7-192C-F206-173A-491AD3FDDE70}"/>
              </a:ext>
            </a:extLst>
          </p:cNvPr>
          <p:cNvSpPr>
            <a:spLocks noGrp="1"/>
          </p:cNvSpPr>
          <p:nvPr>
            <p:ph idx="1"/>
          </p:nvPr>
        </p:nvSpPr>
        <p:spPr/>
        <p:txBody>
          <a:bodyPr>
            <a:normAutofit lnSpcReduction="10000"/>
          </a:bodyPr>
          <a:lstStyle/>
          <a:p>
            <a:pPr>
              <a:lnSpc>
                <a:spcPts val="2100"/>
              </a:lnSpc>
              <a:spcBef>
                <a:spcPts val="1200"/>
              </a:spcBef>
              <a:spcAft>
                <a:spcPts val="1200"/>
              </a:spcAft>
              <a:buFont typeface="Arial" panose="020B0604020202020204" pitchFamily="34" charset="0"/>
              <a:buChar char="•"/>
            </a:pPr>
            <a:r>
              <a:rPr lang="en-US" b="1" dirty="0">
                <a:effectLst/>
                <a:latin typeface="Google Sans Text"/>
              </a:rPr>
              <a:t>Agile data architecture for data: </a:t>
            </a:r>
            <a:r>
              <a:rPr lang="en-US" b="0" dirty="0">
                <a:effectLst/>
                <a:latin typeface="Google Sans Text"/>
              </a:rPr>
              <a:t>Data clouds rely on a </a:t>
            </a:r>
            <a:r>
              <a:rPr lang="en-US" b="0" u="sng" dirty="0">
                <a:solidFill>
                  <a:srgbClr val="1A73E8"/>
                </a:solidFill>
                <a:effectLst/>
                <a:latin typeface="Google Sans Text"/>
                <a:hlinkClick r:id="rId2"/>
              </a:rPr>
              <a:t>data warehouse</a:t>
            </a:r>
            <a:r>
              <a:rPr lang="en-US" b="0" dirty="0">
                <a:effectLst/>
                <a:latin typeface="Google Sans Text"/>
              </a:rPr>
              <a:t>, a </a:t>
            </a:r>
            <a:r>
              <a:rPr lang="en-US" b="0" u="sng" dirty="0">
                <a:solidFill>
                  <a:srgbClr val="1A73E8"/>
                </a:solidFill>
                <a:effectLst/>
                <a:latin typeface="Google Sans Text"/>
                <a:hlinkClick r:id="rId3"/>
              </a:rPr>
              <a:t>data lake</a:t>
            </a:r>
            <a:r>
              <a:rPr lang="en-US" b="0" dirty="0">
                <a:effectLst/>
                <a:latin typeface="Google Sans Text"/>
              </a:rPr>
              <a:t>, or even a </a:t>
            </a:r>
            <a:r>
              <a:rPr lang="en-US" b="0" u="sng" dirty="0">
                <a:solidFill>
                  <a:srgbClr val="1A73E8"/>
                </a:solidFill>
                <a:effectLst/>
                <a:latin typeface="Google Sans Text"/>
                <a:hlinkClick r:id="rId3"/>
              </a:rPr>
              <a:t>data lake</a:t>
            </a:r>
            <a:r>
              <a:rPr lang="en-US" b="0" dirty="0">
                <a:effectLst/>
                <a:latin typeface="Google Sans Text"/>
              </a:rPr>
              <a:t> in some cases to store all the data collected from source systems. The data architecture you choose will largely depend on your unique requirements, but you should be able to leverage other cloud-based data services and integrations, such as cloud database engines, data pipelines, and APIs.</a:t>
            </a:r>
          </a:p>
          <a:p>
            <a:pPr>
              <a:lnSpc>
                <a:spcPts val="2100"/>
              </a:lnSpc>
              <a:spcBef>
                <a:spcPts val="1200"/>
              </a:spcBef>
              <a:spcAft>
                <a:spcPts val="1200"/>
              </a:spcAft>
              <a:buFont typeface="Arial" panose="020B0604020202020204" pitchFamily="34" charset="0"/>
              <a:buChar char="•"/>
            </a:pPr>
            <a:r>
              <a:rPr lang="en-US" b="1" dirty="0">
                <a:effectLst/>
                <a:latin typeface="Google Sans Text"/>
              </a:rPr>
              <a:t>Built-in AI and machine learning: </a:t>
            </a:r>
            <a:r>
              <a:rPr lang="en-US" b="0" dirty="0">
                <a:effectLst/>
                <a:latin typeface="Google Sans Text"/>
              </a:rPr>
              <a:t>Intelligent capabilities, such as self-service analytics and AI and machine learning, help organizations save time and effort and support innovation. Data clouds provide automation and advanced tool kits that help you embed AI/ML and data science into business processes and context. </a:t>
            </a:r>
          </a:p>
          <a:p>
            <a:pPr marL="0" indent="0">
              <a:buNone/>
            </a:pPr>
            <a:br>
              <a:rPr lang="en-US" dirty="0">
                <a:effectLst/>
              </a:rPr>
            </a:br>
            <a:endParaRPr lang="en-IN" dirty="0"/>
          </a:p>
        </p:txBody>
      </p:sp>
    </p:spTree>
    <p:extLst>
      <p:ext uri="{BB962C8B-B14F-4D97-AF65-F5344CB8AC3E}">
        <p14:creationId xmlns:p14="http://schemas.microsoft.com/office/powerpoint/2010/main" val="527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5447-80E3-9A14-72B7-E29F58EE86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0503AE-CA13-F11B-F761-4520E5469AE5}"/>
              </a:ext>
            </a:extLst>
          </p:cNvPr>
          <p:cNvSpPr>
            <a:spLocks noGrp="1"/>
          </p:cNvSpPr>
          <p:nvPr>
            <p:ph idx="1"/>
          </p:nvPr>
        </p:nvSpPr>
        <p:spPr/>
        <p:txBody>
          <a:bodyPr/>
          <a:lstStyle/>
          <a:p>
            <a:pPr>
              <a:lnSpc>
                <a:spcPts val="2100"/>
              </a:lnSpc>
              <a:spcBef>
                <a:spcPts val="1200"/>
              </a:spcBef>
              <a:spcAft>
                <a:spcPts val="1200"/>
              </a:spcAft>
              <a:buFont typeface="Arial" panose="020B0604020202020204" pitchFamily="34" charset="0"/>
              <a:buChar char="•"/>
            </a:pPr>
            <a:r>
              <a:rPr lang="en-US" b="1" dirty="0">
                <a:effectLst/>
                <a:latin typeface="Google Sans Text"/>
              </a:rPr>
              <a:t>Open data platform: </a:t>
            </a:r>
            <a:r>
              <a:rPr lang="en-US" b="0" dirty="0">
                <a:effectLst/>
                <a:latin typeface="Google Sans Text"/>
              </a:rPr>
              <a:t>The data platform orchestrates the ingestion and scaling of data sources and the data architecture itself. This component creates a unified source of truth that can be reused for many different purposes across the organization. Open data platforms allow organizations to manage data and applications across multiple </a:t>
            </a:r>
            <a:r>
              <a:rPr lang="en-US" b="0" dirty="0" err="1">
                <a:effectLst/>
                <a:latin typeface="Google Sans Text"/>
              </a:rPr>
              <a:t>multicloud</a:t>
            </a:r>
            <a:r>
              <a:rPr lang="en-US" b="0" dirty="0">
                <a:effectLst/>
                <a:latin typeface="Google Sans Text"/>
              </a:rPr>
              <a:t> and hybrid cloud environments.</a:t>
            </a:r>
          </a:p>
          <a:p>
            <a:pPr>
              <a:lnSpc>
                <a:spcPts val="2100"/>
              </a:lnSpc>
              <a:spcBef>
                <a:spcPts val="1200"/>
              </a:spcBef>
              <a:spcAft>
                <a:spcPts val="1200"/>
              </a:spcAft>
              <a:buFont typeface="Arial" panose="020B0604020202020204" pitchFamily="34" charset="0"/>
              <a:buChar char="•"/>
            </a:pPr>
            <a:r>
              <a:rPr lang="en-US" b="1" dirty="0">
                <a:effectLst/>
                <a:latin typeface="Google Sans Text"/>
              </a:rPr>
              <a:t>Trusted security foundation: </a:t>
            </a:r>
            <a:r>
              <a:rPr lang="en-US" b="0" dirty="0">
                <a:effectLst/>
                <a:latin typeface="Google Sans Text"/>
              </a:rPr>
              <a:t>Data needs to be trusted—up-to-date, accurate, and always protected—to streamline data collection and maximize data usage. Data clouds should be secure by default and offer advanced compliance, redundancy, recovery, and reliability capabilities, regardless of the data source. </a:t>
            </a:r>
          </a:p>
          <a:p>
            <a:pPr algn="l">
              <a:lnSpc>
                <a:spcPts val="2700"/>
              </a:lnSpc>
            </a:pPr>
            <a:r>
              <a:rPr lang="en-US" b="0" i="0" dirty="0">
                <a:solidFill>
                  <a:srgbClr val="202124"/>
                </a:solidFill>
                <a:effectLst/>
                <a:latin typeface="Google Sans"/>
              </a:rPr>
              <a:t>Data cloud uses and examples</a:t>
            </a:r>
          </a:p>
          <a:p>
            <a:endParaRPr lang="en-IN" dirty="0"/>
          </a:p>
        </p:txBody>
      </p:sp>
    </p:spTree>
    <p:extLst>
      <p:ext uri="{BB962C8B-B14F-4D97-AF65-F5344CB8AC3E}">
        <p14:creationId xmlns:p14="http://schemas.microsoft.com/office/powerpoint/2010/main" val="552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8F403C42397141ABFF5CACC8072979" ma:contentTypeVersion="0" ma:contentTypeDescription="Create a new document." ma:contentTypeScope="" ma:versionID="ca4e36f622b098f529275ac94812b6b3">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1D8D0F-7C11-45AD-8D62-E451A6E159A3}"/>
</file>

<file path=customXml/itemProps2.xml><?xml version="1.0" encoding="utf-8"?>
<ds:datastoreItem xmlns:ds="http://schemas.openxmlformats.org/officeDocument/2006/customXml" ds:itemID="{900C6EAD-A133-41E1-A1E5-0AE24537A009}"/>
</file>

<file path=customXml/itemProps3.xml><?xml version="1.0" encoding="utf-8"?>
<ds:datastoreItem xmlns:ds="http://schemas.openxmlformats.org/officeDocument/2006/customXml" ds:itemID="{85B227EE-7172-4F21-9D7A-63E15989AEFF}"/>
</file>

<file path=docProps/app.xml><?xml version="1.0" encoding="utf-8"?>
<Properties xmlns="http://schemas.openxmlformats.org/officeDocument/2006/extended-properties" xmlns:vt="http://schemas.openxmlformats.org/officeDocument/2006/docPropsVTypes">
  <TotalTime>40</TotalTime>
  <Words>336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Google Sans</vt:lpstr>
      <vt:lpstr>Google Sans Text</vt:lpstr>
      <vt:lpstr>Office Theme</vt:lpstr>
      <vt:lpstr>Cloud and Data</vt:lpstr>
      <vt:lpstr>Storage Systems in cloud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Honey Mol O</dc:creator>
  <cp:lastModifiedBy>Honey Mol O</cp:lastModifiedBy>
  <cp:revision>2</cp:revision>
  <dcterms:created xsi:type="dcterms:W3CDTF">2025-02-12T03:40:22Z</dcterms:created>
  <dcterms:modified xsi:type="dcterms:W3CDTF">2025-02-12T04:20:37Z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0x0101001D8F403C42397141ABFF5CACC8072979</vt:lpwstr>
  </property>
</Properties>
</file>