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4" r:id="rId6"/>
    <p:sldId id="262" r:id="rId7"/>
    <p:sldId id="265" r:id="rId8"/>
    <p:sldId id="266" r:id="rId9"/>
    <p:sldId id="267" r:id="rId10"/>
    <p:sldId id="268" r:id="rId11"/>
    <p:sldId id="274" r:id="rId12"/>
    <p:sldId id="269" r:id="rId13"/>
    <p:sldId id="275" r:id="rId14"/>
    <p:sldId id="270" r:id="rId15"/>
    <p:sldId id="272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4"/>
            <p14:sldId id="262"/>
            <p14:sldId id="265"/>
            <p14:sldId id="266"/>
            <p14:sldId id="267"/>
            <p14:sldId id="268"/>
            <p14:sldId id="274"/>
            <p14:sldId id="269"/>
            <p14:sldId id="275"/>
            <p14:sldId id="270"/>
            <p14:sldId id="272"/>
            <p14:sldId id="276"/>
            <p14:sldId id="277"/>
            <p14:sldId id="278"/>
            <p14:sldId id="279"/>
            <p14:sldId id="28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Classical Problems in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34CD-F68C-6D10-E58A-30E0682D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1" cy="1208868"/>
          </a:xfrm>
        </p:spPr>
        <p:txBody>
          <a:bodyPr/>
          <a:lstStyle/>
          <a:p>
            <a:r>
              <a:rPr lang="en-US" dirty="0"/>
              <a:t>Dining Philosophers – Resource Allocation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0A26-EAFB-8DBC-6D64-9AE29AD8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42026" cy="4397754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Forks are limited</a:t>
            </a:r>
          </a:p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No two philosophers are allowed to eat simultaneously.</a:t>
            </a:r>
          </a:p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Problem of resource allocation in synchronized manner.</a:t>
            </a:r>
          </a:p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Philosophers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Processes</a:t>
            </a:r>
          </a:p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Fork  Resources required by the processes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73AB8-DAAA-78EA-1BD4-CDBCC5DDF628}"/>
              </a:ext>
            </a:extLst>
          </p:cNvPr>
          <p:cNvSpPr txBox="1"/>
          <p:nvPr/>
        </p:nvSpPr>
        <p:spPr>
          <a:xfrm>
            <a:off x="2748886" y="6038713"/>
            <a:ext cx="578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DD462F"/>
                </a:highlight>
              </a:rPr>
              <a:t>Sharing Limited resources to processes</a:t>
            </a:r>
          </a:p>
        </p:txBody>
      </p:sp>
    </p:spTree>
    <p:extLst>
      <p:ext uri="{BB962C8B-B14F-4D97-AF65-F5344CB8AC3E}">
        <p14:creationId xmlns:p14="http://schemas.microsoft.com/office/powerpoint/2010/main" val="131887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 Problem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5" y="1471080"/>
            <a:ext cx="4406212" cy="550131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827226" y="1578634"/>
            <a:ext cx="5526575" cy="4804408"/>
            <a:chOff x="5807598" y="1604513"/>
            <a:chExt cx="5526575" cy="4804408"/>
          </a:xfrm>
        </p:grpSpPr>
        <p:sp>
          <p:nvSpPr>
            <p:cNvPr id="6" name="Oval 5"/>
            <p:cNvSpPr/>
            <p:nvPr/>
          </p:nvSpPr>
          <p:spPr>
            <a:xfrm>
              <a:off x="6530196" y="2415565"/>
              <a:ext cx="4011282" cy="330391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8367622" y="1604513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91842" y="2725947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090249" y="5244860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404950" y="5525218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649309" y="3471330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P4</a:t>
              </a:r>
            </a:p>
          </p:txBody>
        </p:sp>
        <p:pic>
          <p:nvPicPr>
            <p:cNvPr id="2051" name="Picture 3" descr="Dining Philosopher's Proble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42" t="42657" r="40077" b="41011"/>
            <a:stretch/>
          </p:blipFill>
          <p:spPr bwMode="auto">
            <a:xfrm>
              <a:off x="7957867" y="3457958"/>
              <a:ext cx="1138688" cy="114817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09501">
              <a:off x="7313213" y="2859131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84168">
              <a:off x="8790831" y="2949718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923">
              <a:off x="6657920" y="3980905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96012">
              <a:off x="9098627" y="4200565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89033">
              <a:off x="7663151" y="4849413"/>
              <a:ext cx="1231081" cy="49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878018" y="201351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7780" y="201402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7598" y="407642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73353" y="6039589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12263" y="4606136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84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 Problem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27226" y="1578634"/>
            <a:ext cx="5526575" cy="4804408"/>
            <a:chOff x="5807598" y="1604513"/>
            <a:chExt cx="5526575" cy="4804408"/>
          </a:xfrm>
        </p:grpSpPr>
        <p:sp>
          <p:nvSpPr>
            <p:cNvPr id="6" name="Oval 5"/>
            <p:cNvSpPr/>
            <p:nvPr/>
          </p:nvSpPr>
          <p:spPr>
            <a:xfrm>
              <a:off x="6530196" y="2415565"/>
              <a:ext cx="4011282" cy="330391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8367622" y="1604513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P0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91842" y="2725947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090249" y="5244860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404950" y="5525218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649309" y="3471330"/>
              <a:ext cx="629728" cy="560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P4</a:t>
              </a:r>
            </a:p>
          </p:txBody>
        </p:sp>
        <p:pic>
          <p:nvPicPr>
            <p:cNvPr id="2051" name="Picture 3" descr="Dining Philosopher's Proble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42" t="42657" r="40077" b="41011"/>
            <a:stretch/>
          </p:blipFill>
          <p:spPr bwMode="auto">
            <a:xfrm>
              <a:off x="7957867" y="3457958"/>
              <a:ext cx="1138688" cy="114817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09501">
              <a:off x="7313213" y="2859131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84168">
              <a:off x="8790831" y="2949718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44923">
              <a:off x="6657920" y="3980905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96012">
              <a:off x="9098627" y="4200565"/>
              <a:ext cx="1199229" cy="48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ork PNG Images, Fork And Spoon Clipart Download - Free Transparent PNG 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89033">
              <a:off x="7663151" y="4849413"/>
              <a:ext cx="1231081" cy="49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878018" y="201351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7780" y="201402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07598" y="407642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73353" y="6039589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12263" y="4606136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F4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28" y="1418929"/>
            <a:ext cx="5077828" cy="52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68DB-4537-1F3C-9E8B-F08ABB9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DD9-1ACA-C518-84C7-E72F6EC9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1678675"/>
            <a:ext cx="10522423" cy="4667534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Managing access to shared data by multiple threads or processes.</a:t>
            </a:r>
          </a:p>
          <a:p>
            <a:pPr marL="285750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Two processes</a:t>
            </a:r>
          </a:p>
          <a:p>
            <a:pPr marL="971550" lvl="1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Nunito" pitchFamily="2" charset="0"/>
              </a:rPr>
              <a:t>Readers :  Multiple readers can access the shared data simultaneously without causing any issues because they are only reading and not modifying the data.</a:t>
            </a:r>
          </a:p>
          <a:p>
            <a:pPr marL="971550" lvl="1" indent="-285750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Nunito" pitchFamily="2" charset="0"/>
              </a:rPr>
              <a:t>Writers :  Only one writer can access the shared data at a time to ensure data integrity, as writers modify the data, and concurrent modifications could lead to data corruption or inconsistencies.</a:t>
            </a:r>
          </a:p>
        </p:txBody>
      </p:sp>
    </p:spTree>
    <p:extLst>
      <p:ext uri="{BB962C8B-B14F-4D97-AF65-F5344CB8AC3E}">
        <p14:creationId xmlns:p14="http://schemas.microsoft.com/office/powerpoint/2010/main" val="31042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68DB-4537-1F3C-9E8B-F08ABB9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DD9-1ACA-C518-84C7-E72F6EC9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1678675"/>
            <a:ext cx="10522423" cy="4667534"/>
          </a:xfrm>
        </p:spPr>
        <p:txBody>
          <a:bodyPr>
            <a:normAutofit/>
          </a:bodyPr>
          <a:lstStyle/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Multiple Readers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A number of readers may access simultaneously if no writer is presently writing.</a:t>
            </a:r>
          </a:p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Exclusion for Writers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If one writer is writing, no other reader or writer may access the common resource.</a:t>
            </a:r>
          </a:p>
        </p:txBody>
      </p:sp>
    </p:spTree>
    <p:extLst>
      <p:ext uri="{BB962C8B-B14F-4D97-AF65-F5344CB8AC3E}">
        <p14:creationId xmlns:p14="http://schemas.microsoft.com/office/powerpoint/2010/main" val="275923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68DB-4537-1F3C-9E8B-F08ABB9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DD9-1ACA-C518-84C7-E72F6EC96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7" y="1678675"/>
            <a:ext cx="5645624" cy="4681182"/>
          </a:xfrm>
        </p:spPr>
        <p:txBody>
          <a:bodyPr>
            <a:normAutofit fontScale="70000" lnSpcReduction="20000"/>
          </a:bodyPr>
          <a:lstStyle/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3239"/>
                </a:solidFill>
                <a:latin typeface="Nunito" pitchFamily="2" charset="0"/>
              </a:rPr>
              <a:t>One set of data is shared among a number of processes</a:t>
            </a:r>
          </a:p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3239"/>
                </a:solidFill>
                <a:latin typeface="Nunito" pitchFamily="2" charset="0"/>
              </a:rPr>
              <a:t>Once a writer is ready, it performs its write. Only one writer may write at a time</a:t>
            </a:r>
          </a:p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3239"/>
                </a:solidFill>
                <a:latin typeface="Nunito" pitchFamily="2" charset="0"/>
              </a:rPr>
              <a:t>If a process is writing, no other process can read it</a:t>
            </a:r>
          </a:p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3239"/>
                </a:solidFill>
                <a:latin typeface="Nunito" pitchFamily="2" charset="0"/>
              </a:rPr>
              <a:t>If at least one reader is reading, no other process can write</a:t>
            </a:r>
          </a:p>
          <a:p>
            <a:pPr marL="457200" indent="-457200" algn="l" fontAlgn="base">
              <a:buClr>
                <a:srgbClr val="D24726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3239"/>
                </a:solidFill>
                <a:latin typeface="Nunito" pitchFamily="2" charset="0"/>
              </a:rPr>
              <a:t>Readers may not write and only read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ADBAB-79F8-324C-1AD3-72650EA4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77" y="1678675"/>
            <a:ext cx="5793258" cy="43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4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0B69-4842-C18D-CC71-02733A2B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80E-4785-842B-A103-97513B0B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086D-6C86-F1C3-F3DB-B372489A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9" y="1429032"/>
            <a:ext cx="11388582" cy="35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AF1A-0B0F-7E32-1524-CEF8C239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B6FE-ED29-5B5A-AC54-69E55B44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EF602-3A3F-B8E4-B175-3FB5BD58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8" y="1351541"/>
            <a:ext cx="11505063" cy="55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276709"/>
            <a:ext cx="11826815" cy="4183813"/>
          </a:xfrm>
        </p:spPr>
        <p:txBody>
          <a:bodyPr>
            <a:noAutofit/>
          </a:bodyPr>
          <a:lstStyle/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Producer Consumer Problem</a:t>
            </a:r>
          </a:p>
          <a:p>
            <a:pPr marL="1028700" lvl="1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200" dirty="0">
                <a:solidFill>
                  <a:srgbClr val="212529"/>
                </a:solidFill>
                <a:latin typeface="system-ui"/>
              </a:rPr>
              <a:t>There is a buffer of </a:t>
            </a:r>
            <a:r>
              <a:rPr lang="en-US" altLang="en-US" sz="2200" dirty="0">
                <a:solidFill>
                  <a:srgbClr val="D63384"/>
                </a:solidFill>
                <a:latin typeface="var(--bs-font-monospace)"/>
              </a:rPr>
              <a:t>n</a:t>
            </a:r>
            <a:r>
              <a:rPr lang="en-US" altLang="en-US" sz="2200" dirty="0">
                <a:solidFill>
                  <a:srgbClr val="212529"/>
                </a:solidFill>
                <a:latin typeface="system-ui"/>
              </a:rPr>
              <a:t> slots and each slot is capable of storing one unit of data. </a:t>
            </a:r>
          </a:p>
          <a:p>
            <a:pPr marL="1028700" lvl="1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200" dirty="0">
                <a:solidFill>
                  <a:srgbClr val="212529"/>
                </a:solidFill>
                <a:latin typeface="system-ui"/>
              </a:rPr>
              <a:t>There are two processes running</a:t>
            </a:r>
          </a:p>
          <a:p>
            <a:pPr marL="1485900" lvl="2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200" dirty="0">
                <a:solidFill>
                  <a:srgbClr val="212529"/>
                </a:solidFill>
                <a:latin typeface="system-ui"/>
              </a:rPr>
              <a:t>Producer &amp; Consumer – operating on the buffer</a:t>
            </a:r>
            <a:endParaRPr lang="en-US" alt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485900" lvl="2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IN" sz="22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IN" sz="22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IN" sz="2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91" y="4297795"/>
            <a:ext cx="8307237" cy="24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4" y="1276709"/>
            <a:ext cx="4891178" cy="5391510"/>
          </a:xfrm>
        </p:spPr>
        <p:txBody>
          <a:bodyPr>
            <a:noAutofit/>
          </a:bodyPr>
          <a:lstStyle/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A producer tries to insert data into an empty slot of the buffer. </a:t>
            </a:r>
          </a:p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A consumer tries to remove data from a filled slot in the buffer.</a:t>
            </a:r>
            <a:endParaRPr lang="en-US" alt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23" r="7511"/>
          <a:stretch/>
        </p:blipFill>
        <p:spPr>
          <a:xfrm>
            <a:off x="5391510" y="2475346"/>
            <a:ext cx="6091554" cy="2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4" y="1276709"/>
            <a:ext cx="4891178" cy="5391510"/>
          </a:xfrm>
        </p:spPr>
        <p:txBody>
          <a:bodyPr>
            <a:noAutofit/>
          </a:bodyPr>
          <a:lstStyle/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</a:rPr>
              <a:t>A producer should not insert data when the buffer is full</a:t>
            </a:r>
          </a:p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Consumer should not remove data when the buffer is empty.</a:t>
            </a:r>
          </a:p>
          <a:p>
            <a:pPr marL="342900" indent="-342900" fontAlgn="base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producer and consumer should not insert and remove data simultaneously.</a:t>
            </a:r>
            <a:endParaRPr lang="en-US" alt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23" r="7511"/>
          <a:stretch/>
        </p:blipFill>
        <p:spPr>
          <a:xfrm>
            <a:off x="5391510" y="2475346"/>
            <a:ext cx="6091554" cy="2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buffer problem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17584" y="1881895"/>
            <a:ext cx="11317857" cy="42083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M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mutex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) 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Binary semaphore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which is used to acquire and release the lock.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Empty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- 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counting semaphore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whose initial value is the number of slots in the buffer, since, initially all slots are empty.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rgbClr val="212529"/>
              </a:solidFill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 -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counting semaphore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whose initial value is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. Number of filled slots.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8" y="0"/>
            <a:ext cx="11129514" cy="1000664"/>
          </a:xfrm>
        </p:spPr>
        <p:txBody>
          <a:bodyPr/>
          <a:lstStyle/>
          <a:p>
            <a:r>
              <a:rPr lang="en-IN" dirty="0"/>
              <a:t>Producer &amp; Consumer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303759"/>
            <a:ext cx="5794290" cy="5554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87" y="1303759"/>
            <a:ext cx="6103111" cy="56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2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 Problem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5441" y="2009596"/>
            <a:ext cx="6072997" cy="30623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Five philosophers sit around a circular table and alternate between thinking and eating.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 A bowl of noodles and five forks for each philosopher are placed at the center of the table.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media.geeksforgeeks.org/wp-content/uploads/dining_philosopher_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21" y="1857913"/>
            <a:ext cx="4902097" cy="41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DA8F-60BD-81AA-601B-AE3EFE91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88" y="0"/>
            <a:ext cx="11076913" cy="1208868"/>
          </a:xfrm>
        </p:spPr>
        <p:txBody>
          <a:bodyPr/>
          <a:lstStyle/>
          <a:p>
            <a:r>
              <a:rPr lang="en-US" dirty="0"/>
              <a:t>The Dining Philosophers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AB40-D083-6914-F2A8-AD1A1BBA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7" y="1460310"/>
            <a:ext cx="5110162" cy="4783540"/>
          </a:xfrm>
        </p:spPr>
        <p:txBody>
          <a:bodyPr>
            <a:noAutofit/>
          </a:bodyPr>
          <a:lstStyle/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One cannot pick up a fork that is already in the hand of a neighbor.</a:t>
            </a:r>
          </a:p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When a hungry philosopher has both his forks at same time, he eats without releasing his fork.</a:t>
            </a:r>
          </a:p>
          <a:p>
            <a:pPr marL="342900" indent="-342900">
              <a:buClr>
                <a:srgbClr val="DD462F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When he has finished eating, he puts down both of his forks and starts thinking again.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EEC82-77D8-51CB-1B2D-A5EE3834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21" y="1670577"/>
            <a:ext cx="6906902" cy="37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Dining Philosophers Problem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498" y="310199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283317"/>
            <a:ext cx="7444596" cy="594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A philosopher must use both their right and left forks to eat.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A philosopher can only eat if both of his or her immediate left and right forks are available.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If the philosopher's immediate left and right forks are not available, the philosopher places their (either left or right) forks on the table and resumes thinking.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media.geeksforgeeks.org/wp-content/uploads/dining_philosopher_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09" y="2384125"/>
            <a:ext cx="3528734" cy="30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1810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D7BE95010202489ACFA9066C1E63EC" ma:contentTypeVersion="4" ma:contentTypeDescription="Create a new document." ma:contentTypeScope="" ma:versionID="d5793f09ff1d0dfa0452b6c98dc2e53b">
  <xsd:schema xmlns:xsd="http://www.w3.org/2001/XMLSchema" xmlns:xs="http://www.w3.org/2001/XMLSchema" xmlns:p="http://schemas.microsoft.com/office/2006/metadata/properties" xmlns:ns2="80b3e792-8800-4479-8098-a4ee89cfc8ef" targetNamespace="http://schemas.microsoft.com/office/2006/metadata/properties" ma:root="true" ma:fieldsID="e331d36ec99dadcb61c750294b7f45b0" ns2:_="">
    <xsd:import namespace="80b3e792-8800-4479-8098-a4ee89cfc8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3e792-8800-4479-8098-a4ee89cfc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80E1FA-B37E-4CC3-B006-1503AAE05DEF}"/>
</file>

<file path=customXml/itemProps2.xml><?xml version="1.0" encoding="utf-8"?>
<ds:datastoreItem xmlns:ds="http://schemas.openxmlformats.org/officeDocument/2006/customXml" ds:itemID="{6201F5D9-2050-4CAA-8306-4066FC2E0331}"/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1190</TotalTime>
  <Words>600</Words>
  <Application>Microsoft Office PowerPoint</Application>
  <PresentationFormat>Widescreen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Nunito</vt:lpstr>
      <vt:lpstr>Segoe UI</vt:lpstr>
      <vt:lpstr>Segoe UI Light</vt:lpstr>
      <vt:lpstr>system-ui</vt:lpstr>
      <vt:lpstr>var(--bs-font-monospace)</vt:lpstr>
      <vt:lpstr>Wingdings</vt:lpstr>
      <vt:lpstr>WelcomeDoc</vt:lpstr>
      <vt:lpstr>Classical Problems in Synchronization</vt:lpstr>
      <vt:lpstr>The bounded buffer problem</vt:lpstr>
      <vt:lpstr>The bounded buffer problem</vt:lpstr>
      <vt:lpstr>The bounded buffer problem</vt:lpstr>
      <vt:lpstr>The bounded buffer problem</vt:lpstr>
      <vt:lpstr>Producer &amp; Consumer Operation</vt:lpstr>
      <vt:lpstr>The Dining Philosophers Problem</vt:lpstr>
      <vt:lpstr>The Dining Philosophers Problem</vt:lpstr>
      <vt:lpstr>The Dining Philosophers Problem</vt:lpstr>
      <vt:lpstr>Dining Philosophers – Resource Allocation Problem </vt:lpstr>
      <vt:lpstr>The Dining Philosophers Problem</vt:lpstr>
      <vt:lpstr>The Dining Philosophers Problem</vt:lpstr>
      <vt:lpstr>Readers Writers Problem</vt:lpstr>
      <vt:lpstr>Readers Writers Problem</vt:lpstr>
      <vt:lpstr>Readers Writers Problem</vt:lpstr>
      <vt:lpstr>Readers Writers Problem</vt:lpstr>
      <vt:lpstr>Readers Writers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Synchronization</dc:title>
  <dc:creator>Nima</dc:creator>
  <cp:keywords/>
  <cp:lastModifiedBy>NIMA S. NAIR</cp:lastModifiedBy>
  <cp:revision>37</cp:revision>
  <dcterms:created xsi:type="dcterms:W3CDTF">2022-11-07T14:45:37Z</dcterms:created>
  <dcterms:modified xsi:type="dcterms:W3CDTF">2024-09-09T09:06:24Z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0x01010001D7BE95010202489ACFA9066C1E63EC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