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5"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78" d="100"/>
          <a:sy n="78" d="100"/>
        </p:scale>
        <p:origin x="32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9/27/2018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9/27/2018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9/27/2018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9/27/2018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9/27/2018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9/27/2018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A1722-D699-40BF-B267-8A5C43CA28CB}"/>
              </a:ext>
            </a:extLst>
          </p:cNvPr>
          <p:cNvSpPr>
            <a:spLocks noGrp="1"/>
          </p:cNvSpPr>
          <p:nvPr>
            <p:ph type="ctrTitle"/>
          </p:nvPr>
        </p:nvSpPr>
        <p:spPr/>
        <p:txBody>
          <a:bodyPr/>
          <a:lstStyle/>
          <a:p>
            <a:r>
              <a:rPr lang="en-IN" dirty="0"/>
              <a:t>Investigation on Methods of Nanocellulose extraction</a:t>
            </a:r>
            <a:endParaRPr lang="en-GB" dirty="0"/>
          </a:p>
        </p:txBody>
      </p:sp>
      <p:sp>
        <p:nvSpPr>
          <p:cNvPr id="3" name="Subtitle 2">
            <a:extLst>
              <a:ext uri="{FF2B5EF4-FFF2-40B4-BE49-F238E27FC236}">
                <a16:creationId xmlns:a16="http://schemas.microsoft.com/office/drawing/2014/main" id="{9215EA44-0893-463E-96BF-03633DC88E64}"/>
              </a:ext>
            </a:extLst>
          </p:cNvPr>
          <p:cNvSpPr>
            <a:spLocks noGrp="1"/>
          </p:cNvSpPr>
          <p:nvPr>
            <p:ph type="subTitle" idx="1"/>
          </p:nvPr>
        </p:nvSpPr>
        <p:spPr/>
        <p:txBody>
          <a:bodyPr>
            <a:normAutofit fontScale="92500" lnSpcReduction="20000"/>
          </a:bodyPr>
          <a:lstStyle/>
          <a:p>
            <a:r>
              <a:rPr lang="en-IN" dirty="0"/>
              <a:t>By : </a:t>
            </a:r>
            <a:r>
              <a:rPr lang="en-IN" dirty="0" err="1"/>
              <a:t>Tanima</a:t>
            </a:r>
            <a:r>
              <a:rPr lang="en-IN" dirty="0"/>
              <a:t> </a:t>
            </a:r>
            <a:r>
              <a:rPr lang="en-IN" dirty="0" err="1"/>
              <a:t>sharma</a:t>
            </a:r>
            <a:endParaRPr lang="en-IN" dirty="0"/>
          </a:p>
          <a:p>
            <a:r>
              <a:rPr lang="en-IN" dirty="0"/>
              <a:t>       Akshay Srivastava</a:t>
            </a:r>
            <a:endParaRPr lang="en-GB" dirty="0"/>
          </a:p>
        </p:txBody>
      </p:sp>
    </p:spTree>
    <p:extLst>
      <p:ext uri="{BB962C8B-B14F-4D97-AF65-F5344CB8AC3E}">
        <p14:creationId xmlns:p14="http://schemas.microsoft.com/office/powerpoint/2010/main" val="1094763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721E-ADAA-46FF-B58B-2DAFA01A57D4}"/>
              </a:ext>
            </a:extLst>
          </p:cNvPr>
          <p:cNvSpPr>
            <a:spLocks noGrp="1"/>
          </p:cNvSpPr>
          <p:nvPr>
            <p:ph type="title"/>
          </p:nvPr>
        </p:nvSpPr>
        <p:spPr/>
        <p:txBody>
          <a:bodyPr/>
          <a:lstStyle/>
          <a:p>
            <a:r>
              <a:rPr lang="en-IN" dirty="0"/>
              <a:t>Advantages of speculated method</a:t>
            </a:r>
            <a:endParaRPr lang="en-GB" dirty="0"/>
          </a:p>
        </p:txBody>
      </p:sp>
      <p:sp>
        <p:nvSpPr>
          <p:cNvPr id="3" name="Content Placeholder 2">
            <a:extLst>
              <a:ext uri="{FF2B5EF4-FFF2-40B4-BE49-F238E27FC236}">
                <a16:creationId xmlns:a16="http://schemas.microsoft.com/office/drawing/2014/main" id="{3B5FF9A3-5DF7-47B0-AAC1-BCB9AE398D6D}"/>
              </a:ext>
            </a:extLst>
          </p:cNvPr>
          <p:cNvSpPr>
            <a:spLocks noGrp="1"/>
          </p:cNvSpPr>
          <p:nvPr>
            <p:ph idx="1"/>
          </p:nvPr>
        </p:nvSpPr>
        <p:spPr/>
        <p:txBody>
          <a:bodyPr/>
          <a:lstStyle/>
          <a:p>
            <a:r>
              <a:rPr lang="en-IN" dirty="0"/>
              <a:t>Unlike chemical and mechanical method, this method is much less expensive.</a:t>
            </a:r>
          </a:p>
          <a:p>
            <a:r>
              <a:rPr lang="en-IN" dirty="0"/>
              <a:t>Since the maturing of the balloons is avoided, the method is much fast as compared to enzymatic disintegration.</a:t>
            </a:r>
          </a:p>
          <a:p>
            <a:r>
              <a:rPr lang="en-IN" dirty="0"/>
              <a:t>Much less energy is consumed.</a:t>
            </a:r>
          </a:p>
          <a:p>
            <a:r>
              <a:rPr lang="en-IN" dirty="0"/>
              <a:t>Since a huge amount of chemicals can be recycled, the process is also very eco-friendly</a:t>
            </a:r>
          </a:p>
          <a:p>
            <a:r>
              <a:rPr lang="en-IN" dirty="0"/>
              <a:t>Since NaOH is the only reactant involved from Bagasse to Nanocellulose, separation processes are not rendered complicated.</a:t>
            </a:r>
            <a:endParaRPr lang="en-GB" dirty="0"/>
          </a:p>
        </p:txBody>
      </p:sp>
    </p:spTree>
    <p:extLst>
      <p:ext uri="{BB962C8B-B14F-4D97-AF65-F5344CB8AC3E}">
        <p14:creationId xmlns:p14="http://schemas.microsoft.com/office/powerpoint/2010/main" val="3848158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E10D-010F-4D9E-A987-1EF342BA19DD}"/>
              </a:ext>
            </a:extLst>
          </p:cNvPr>
          <p:cNvSpPr>
            <a:spLocks noGrp="1"/>
          </p:cNvSpPr>
          <p:nvPr>
            <p:ph type="title"/>
          </p:nvPr>
        </p:nvSpPr>
        <p:spPr/>
        <p:txBody>
          <a:bodyPr/>
          <a:lstStyle/>
          <a:p>
            <a:r>
              <a:rPr lang="en-IN" dirty="0"/>
              <a:t>Current stage of the project</a:t>
            </a:r>
            <a:endParaRPr lang="en-GB" dirty="0"/>
          </a:p>
        </p:txBody>
      </p:sp>
      <p:sp>
        <p:nvSpPr>
          <p:cNvPr id="3" name="Content Placeholder 2">
            <a:extLst>
              <a:ext uri="{FF2B5EF4-FFF2-40B4-BE49-F238E27FC236}">
                <a16:creationId xmlns:a16="http://schemas.microsoft.com/office/drawing/2014/main" id="{1DF4DD59-87EE-4373-AB1F-8AE74988CF3D}"/>
              </a:ext>
            </a:extLst>
          </p:cNvPr>
          <p:cNvSpPr>
            <a:spLocks noGrp="1"/>
          </p:cNvSpPr>
          <p:nvPr>
            <p:ph idx="1"/>
          </p:nvPr>
        </p:nvSpPr>
        <p:spPr/>
        <p:txBody>
          <a:bodyPr>
            <a:normAutofit/>
          </a:bodyPr>
          <a:lstStyle/>
          <a:p>
            <a:r>
              <a:rPr lang="en-IN" sz="2000" dirty="0"/>
              <a:t>Cellulose has been extracted from bagasse. </a:t>
            </a:r>
          </a:p>
          <a:p>
            <a:pPr marL="0" indent="0">
              <a:buNone/>
            </a:pPr>
            <a:endParaRPr lang="en-IN" sz="2000" dirty="0"/>
          </a:p>
          <a:p>
            <a:r>
              <a:rPr lang="en-IN" sz="2000" dirty="0"/>
              <a:t>The bagasse was dried, pulverized, sieved and then treated with 16% NaOH(aq). Furthermore it was bleached using 30%H2O2 to oxidise any remaining non-cellulosic components.</a:t>
            </a:r>
          </a:p>
          <a:p>
            <a:pPr marL="0" indent="0">
              <a:buNone/>
            </a:pPr>
            <a:endParaRPr lang="en-IN" sz="2000" dirty="0"/>
          </a:p>
          <a:p>
            <a:r>
              <a:rPr lang="en-IN" sz="2000" dirty="0"/>
              <a:t>Extracted cellulose was washed and dried.</a:t>
            </a:r>
          </a:p>
          <a:p>
            <a:endParaRPr lang="en-GB" sz="2000" dirty="0"/>
          </a:p>
        </p:txBody>
      </p:sp>
    </p:spTree>
    <p:extLst>
      <p:ext uri="{BB962C8B-B14F-4D97-AF65-F5344CB8AC3E}">
        <p14:creationId xmlns:p14="http://schemas.microsoft.com/office/powerpoint/2010/main" val="771624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997C-D19A-4FD4-A623-2703D0E1646E}"/>
              </a:ext>
            </a:extLst>
          </p:cNvPr>
          <p:cNvSpPr>
            <a:spLocks noGrp="1"/>
          </p:cNvSpPr>
          <p:nvPr>
            <p:ph type="title"/>
          </p:nvPr>
        </p:nvSpPr>
        <p:spPr/>
        <p:txBody>
          <a:bodyPr/>
          <a:lstStyle/>
          <a:p>
            <a:r>
              <a:rPr lang="en-IN" dirty="0"/>
              <a:t>Extensions to the current project.</a:t>
            </a:r>
            <a:endParaRPr lang="en-GB" dirty="0"/>
          </a:p>
        </p:txBody>
      </p:sp>
      <p:sp>
        <p:nvSpPr>
          <p:cNvPr id="3" name="Content Placeholder 2">
            <a:extLst>
              <a:ext uri="{FF2B5EF4-FFF2-40B4-BE49-F238E27FC236}">
                <a16:creationId xmlns:a16="http://schemas.microsoft.com/office/drawing/2014/main" id="{F3365F9F-F064-43BC-B737-AB27B10170E7}"/>
              </a:ext>
            </a:extLst>
          </p:cNvPr>
          <p:cNvSpPr>
            <a:spLocks noGrp="1"/>
          </p:cNvSpPr>
          <p:nvPr>
            <p:ph idx="1"/>
          </p:nvPr>
        </p:nvSpPr>
        <p:spPr>
          <a:xfrm>
            <a:off x="581192" y="1701693"/>
            <a:ext cx="11029615" cy="3678303"/>
          </a:xfrm>
        </p:spPr>
        <p:txBody>
          <a:bodyPr>
            <a:normAutofit/>
          </a:bodyPr>
          <a:lstStyle/>
          <a:p>
            <a:r>
              <a:rPr lang="en-IN" sz="2000" dirty="0"/>
              <a:t>Extensions to the current project are as follows:</a:t>
            </a:r>
          </a:p>
          <a:p>
            <a:pPr marL="0" indent="0">
              <a:buNone/>
            </a:pPr>
            <a:endParaRPr lang="en-IN" sz="2000" dirty="0"/>
          </a:p>
          <a:p>
            <a:pPr lvl="1"/>
            <a:r>
              <a:rPr lang="en-IN" sz="1800" dirty="0"/>
              <a:t>Convert the extracted cellulose to nanocrystalline cellulose (NCC).</a:t>
            </a:r>
          </a:p>
          <a:p>
            <a:pPr marL="324000" lvl="1" indent="0">
              <a:buNone/>
            </a:pPr>
            <a:endParaRPr lang="en-IN" sz="1800" dirty="0"/>
          </a:p>
          <a:p>
            <a:pPr lvl="1"/>
            <a:r>
              <a:rPr lang="en-IN" sz="1800" dirty="0"/>
              <a:t>Investigate methods to scale up the adapted approach in the conversion of </a:t>
            </a:r>
            <a:r>
              <a:rPr lang="en-IN" sz="1800" dirty="0" err="1"/>
              <a:t>Cellu</a:t>
            </a:r>
            <a:r>
              <a:rPr lang="en-IN" sz="1800" dirty="0"/>
              <a:t>. to NCC.</a:t>
            </a:r>
            <a:endParaRPr lang="en-GB" sz="1800" dirty="0"/>
          </a:p>
        </p:txBody>
      </p:sp>
    </p:spTree>
    <p:extLst>
      <p:ext uri="{BB962C8B-B14F-4D97-AF65-F5344CB8AC3E}">
        <p14:creationId xmlns:p14="http://schemas.microsoft.com/office/powerpoint/2010/main" val="214208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AD44F-31B8-4029-9F93-A4BEBBA8AE08}"/>
              </a:ext>
            </a:extLst>
          </p:cNvPr>
          <p:cNvSpPr>
            <a:spLocks noGrp="1"/>
          </p:cNvSpPr>
          <p:nvPr>
            <p:ph type="title"/>
          </p:nvPr>
        </p:nvSpPr>
        <p:spPr/>
        <p:txBody>
          <a:bodyPr/>
          <a:lstStyle/>
          <a:p>
            <a:r>
              <a:rPr lang="en-IN" dirty="0"/>
              <a:t>Properties of nanocellulose</a:t>
            </a:r>
            <a:endParaRPr lang="en-GB" dirty="0"/>
          </a:p>
        </p:txBody>
      </p:sp>
      <p:sp>
        <p:nvSpPr>
          <p:cNvPr id="3" name="Content Placeholder 2">
            <a:extLst>
              <a:ext uri="{FF2B5EF4-FFF2-40B4-BE49-F238E27FC236}">
                <a16:creationId xmlns:a16="http://schemas.microsoft.com/office/drawing/2014/main" id="{F8EFB128-A5A1-4F08-9E61-1AEC7E54D2F7}"/>
              </a:ext>
            </a:extLst>
          </p:cNvPr>
          <p:cNvSpPr>
            <a:spLocks noGrp="1"/>
          </p:cNvSpPr>
          <p:nvPr>
            <p:ph idx="1"/>
          </p:nvPr>
        </p:nvSpPr>
        <p:spPr/>
        <p:txBody>
          <a:bodyPr/>
          <a:lstStyle/>
          <a:p>
            <a:r>
              <a:rPr lang="en-IN" dirty="0"/>
              <a:t>Its tensile strength is about 500MPa similar to that of aluminium.</a:t>
            </a:r>
          </a:p>
          <a:p>
            <a:r>
              <a:rPr lang="en-IN" dirty="0"/>
              <a:t>Its stiffness is about 140–220 </a:t>
            </a:r>
            <a:r>
              <a:rPr lang="en-IN" dirty="0" err="1"/>
              <a:t>GPa</a:t>
            </a:r>
            <a:r>
              <a:rPr lang="en-IN" dirty="0"/>
              <a:t>, comparable with that of Kevlar.</a:t>
            </a:r>
          </a:p>
          <a:p>
            <a:r>
              <a:rPr lang="en-IN" dirty="0"/>
              <a:t>Its strength/weight ratio is 8 times that of stainless steel.</a:t>
            </a:r>
          </a:p>
          <a:p>
            <a:r>
              <a:rPr lang="en-GB" dirty="0"/>
              <a:t>Gas impermeable.</a:t>
            </a:r>
          </a:p>
          <a:p>
            <a:r>
              <a:rPr lang="en-IN" dirty="0"/>
              <a:t>Extracted</a:t>
            </a:r>
            <a:r>
              <a:rPr lang="en-GB" dirty="0"/>
              <a:t> as a colloid, but can be moulded and then dried to for solid structures.</a:t>
            </a:r>
          </a:p>
          <a:p>
            <a:r>
              <a:rPr lang="en-IN" dirty="0"/>
              <a:t>C</a:t>
            </a:r>
            <a:r>
              <a:rPr lang="en-GB" dirty="0"/>
              <a:t>an conduct electricity. </a:t>
            </a:r>
          </a:p>
          <a:p>
            <a:r>
              <a:rPr lang="en-IN" dirty="0"/>
              <a:t>T</a:t>
            </a:r>
            <a:r>
              <a:rPr lang="en-GB" dirty="0" err="1"/>
              <a:t>ranparent</a:t>
            </a:r>
            <a:r>
              <a:rPr lang="en-GB" dirty="0"/>
              <a:t>.</a:t>
            </a:r>
          </a:p>
        </p:txBody>
      </p:sp>
    </p:spTree>
    <p:extLst>
      <p:ext uri="{BB962C8B-B14F-4D97-AF65-F5344CB8AC3E}">
        <p14:creationId xmlns:p14="http://schemas.microsoft.com/office/powerpoint/2010/main" val="3171662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09E8-B31B-43B1-94D6-B2B2C926C062}"/>
              </a:ext>
            </a:extLst>
          </p:cNvPr>
          <p:cNvSpPr>
            <a:spLocks noGrp="1"/>
          </p:cNvSpPr>
          <p:nvPr>
            <p:ph type="title"/>
          </p:nvPr>
        </p:nvSpPr>
        <p:spPr/>
        <p:txBody>
          <a:bodyPr/>
          <a:lstStyle/>
          <a:p>
            <a:r>
              <a:rPr lang="en-IN" dirty="0"/>
              <a:t>Applications of nanocellulose</a:t>
            </a:r>
            <a:endParaRPr lang="en-GB" dirty="0"/>
          </a:p>
        </p:txBody>
      </p:sp>
      <p:sp>
        <p:nvSpPr>
          <p:cNvPr id="3" name="Content Placeholder 2">
            <a:extLst>
              <a:ext uri="{FF2B5EF4-FFF2-40B4-BE49-F238E27FC236}">
                <a16:creationId xmlns:a16="http://schemas.microsoft.com/office/drawing/2014/main" id="{DBFBA8CC-DD6D-4104-8203-589AE36044F8}"/>
              </a:ext>
            </a:extLst>
          </p:cNvPr>
          <p:cNvSpPr>
            <a:spLocks noGrp="1"/>
          </p:cNvSpPr>
          <p:nvPr>
            <p:ph idx="1"/>
          </p:nvPr>
        </p:nvSpPr>
        <p:spPr/>
        <p:txBody>
          <a:bodyPr/>
          <a:lstStyle/>
          <a:p>
            <a:pPr marL="0" indent="0">
              <a:buNone/>
            </a:pPr>
            <a:r>
              <a:rPr lang="en-IN" dirty="0"/>
              <a:t>		</a:t>
            </a:r>
            <a:endParaRPr lang="en-GB" dirty="0"/>
          </a:p>
        </p:txBody>
      </p:sp>
      <p:pic>
        <p:nvPicPr>
          <p:cNvPr id="5" name="Picture 4">
            <a:extLst>
              <a:ext uri="{FF2B5EF4-FFF2-40B4-BE49-F238E27FC236}">
                <a16:creationId xmlns:a16="http://schemas.microsoft.com/office/drawing/2014/main" id="{3E11B717-B456-4563-99A7-324FC7E26F1C}"/>
              </a:ext>
            </a:extLst>
          </p:cNvPr>
          <p:cNvPicPr>
            <a:picLocks noChangeAspect="1"/>
          </p:cNvPicPr>
          <p:nvPr/>
        </p:nvPicPr>
        <p:blipFill>
          <a:blip r:embed="rId2"/>
          <a:stretch>
            <a:fillRect/>
          </a:stretch>
        </p:blipFill>
        <p:spPr>
          <a:xfrm>
            <a:off x="9700054" y="1876522"/>
            <a:ext cx="2133600" cy="2143125"/>
          </a:xfrm>
          <a:prstGeom prst="rect">
            <a:avLst/>
          </a:prstGeom>
        </p:spPr>
      </p:pic>
      <p:sp>
        <p:nvSpPr>
          <p:cNvPr id="6" name="TextBox 5">
            <a:extLst>
              <a:ext uri="{FF2B5EF4-FFF2-40B4-BE49-F238E27FC236}">
                <a16:creationId xmlns:a16="http://schemas.microsoft.com/office/drawing/2014/main" id="{78DD5DC0-481A-4FF2-B822-FB459584BBB2}"/>
              </a:ext>
            </a:extLst>
          </p:cNvPr>
          <p:cNvSpPr txBox="1"/>
          <p:nvPr/>
        </p:nvSpPr>
        <p:spPr>
          <a:xfrm>
            <a:off x="10173518" y="4019647"/>
            <a:ext cx="3097425" cy="246221"/>
          </a:xfrm>
          <a:prstGeom prst="rect">
            <a:avLst/>
          </a:prstGeom>
          <a:noFill/>
        </p:spPr>
        <p:txBody>
          <a:bodyPr wrap="square" rtlCol="0">
            <a:spAutoFit/>
          </a:bodyPr>
          <a:lstStyle/>
          <a:p>
            <a:r>
              <a:rPr lang="en-IN" sz="1000" dirty="0">
                <a:solidFill>
                  <a:schemeClr val="tx1">
                    <a:lumMod val="65000"/>
                    <a:lumOff val="35000"/>
                  </a:schemeClr>
                </a:solidFill>
              </a:rPr>
              <a:t>Nanocellulose crystals</a:t>
            </a:r>
            <a:endParaRPr lang="en-GB" sz="1000" dirty="0">
              <a:solidFill>
                <a:schemeClr val="tx1">
                  <a:lumMod val="65000"/>
                  <a:lumOff val="35000"/>
                </a:schemeClr>
              </a:solidFill>
            </a:endParaRPr>
          </a:p>
        </p:txBody>
      </p:sp>
      <p:pic>
        <p:nvPicPr>
          <p:cNvPr id="8" name="Picture 7">
            <a:extLst>
              <a:ext uri="{FF2B5EF4-FFF2-40B4-BE49-F238E27FC236}">
                <a16:creationId xmlns:a16="http://schemas.microsoft.com/office/drawing/2014/main" id="{A6F3A501-A472-4B2E-8AA2-A1CFAC029850}"/>
              </a:ext>
            </a:extLst>
          </p:cNvPr>
          <p:cNvPicPr>
            <a:picLocks noChangeAspect="1"/>
          </p:cNvPicPr>
          <p:nvPr/>
        </p:nvPicPr>
        <p:blipFill>
          <a:blip r:embed="rId3"/>
          <a:stretch>
            <a:fillRect/>
          </a:stretch>
        </p:blipFill>
        <p:spPr>
          <a:xfrm>
            <a:off x="2436432" y="1876522"/>
            <a:ext cx="6076950" cy="4562475"/>
          </a:xfrm>
          <a:prstGeom prst="rect">
            <a:avLst/>
          </a:prstGeom>
        </p:spPr>
      </p:pic>
    </p:spTree>
    <p:extLst>
      <p:ext uri="{BB962C8B-B14F-4D97-AF65-F5344CB8AC3E}">
        <p14:creationId xmlns:p14="http://schemas.microsoft.com/office/powerpoint/2010/main" val="2320693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0CC5-FB17-48AF-A9D5-3DBC32AA1F32}"/>
              </a:ext>
            </a:extLst>
          </p:cNvPr>
          <p:cNvSpPr>
            <a:spLocks noGrp="1"/>
          </p:cNvSpPr>
          <p:nvPr>
            <p:ph type="title"/>
          </p:nvPr>
        </p:nvSpPr>
        <p:spPr/>
        <p:txBody>
          <a:bodyPr/>
          <a:lstStyle/>
          <a:p>
            <a:r>
              <a:rPr lang="en-IN" dirty="0"/>
              <a:t>Current methods of production of cellulose to NC</a:t>
            </a:r>
            <a:endParaRPr lang="en-GB" dirty="0"/>
          </a:p>
        </p:txBody>
      </p:sp>
      <p:sp>
        <p:nvSpPr>
          <p:cNvPr id="3" name="Content Placeholder 2">
            <a:extLst>
              <a:ext uri="{FF2B5EF4-FFF2-40B4-BE49-F238E27FC236}">
                <a16:creationId xmlns:a16="http://schemas.microsoft.com/office/drawing/2014/main" id="{8DAABC16-908F-4CBA-8AE1-195FDB6EE439}"/>
              </a:ext>
            </a:extLst>
          </p:cNvPr>
          <p:cNvSpPr>
            <a:spLocks noGrp="1"/>
          </p:cNvSpPr>
          <p:nvPr>
            <p:ph idx="1"/>
          </p:nvPr>
        </p:nvSpPr>
        <p:spPr>
          <a:xfrm>
            <a:off x="469982" y="2345877"/>
            <a:ext cx="11029615" cy="5154674"/>
          </a:xfrm>
        </p:spPr>
        <p:txBody>
          <a:bodyPr>
            <a:normAutofit/>
          </a:bodyPr>
          <a:lstStyle/>
          <a:p>
            <a:r>
              <a:rPr lang="en-IN" sz="2000" dirty="0"/>
              <a:t>Currently methods that are used in order to convert cellulose to NC are:</a:t>
            </a:r>
          </a:p>
          <a:p>
            <a:endParaRPr lang="en-IN" sz="2000" dirty="0"/>
          </a:p>
          <a:p>
            <a:pPr lvl="1">
              <a:lnSpc>
                <a:spcPct val="150000"/>
              </a:lnSpc>
            </a:pPr>
            <a:r>
              <a:rPr lang="en-IN" sz="1800" dirty="0"/>
              <a:t>Mechanical treatment such as high pressure homogenizing, cryo-crushing, grinding/slurry pulverizing (using static/rotary grinders) and high intensity ultrasonication.</a:t>
            </a:r>
          </a:p>
          <a:p>
            <a:pPr lvl="1">
              <a:lnSpc>
                <a:spcPct val="150000"/>
              </a:lnSpc>
            </a:pPr>
            <a:r>
              <a:rPr lang="en-IN" sz="1800" dirty="0"/>
              <a:t>Chemical hydrolysis (using acid, acid gas and metal salt catalysis) and treatment with ionic liquid.</a:t>
            </a:r>
          </a:p>
          <a:p>
            <a:pPr marL="0" indent="0">
              <a:buNone/>
            </a:pPr>
            <a:endParaRPr lang="en-IN" sz="2000" dirty="0"/>
          </a:p>
          <a:p>
            <a:r>
              <a:rPr lang="en-IN" sz="2000" dirty="0"/>
              <a:t>Often chemical hydrolysis is used to pre-treat the cellulose for mechanical techniques. Furthermore, enzymatic hydrolysis can also be utilized to pre-treat cellulose feed by reducing DP of the same and consequently increase the crystallinity of the cellulose.</a:t>
            </a:r>
          </a:p>
          <a:p>
            <a:endParaRPr lang="en-IN" sz="2000" dirty="0"/>
          </a:p>
          <a:p>
            <a:pPr marL="324000" lvl="1" indent="0">
              <a:buNone/>
            </a:pPr>
            <a:endParaRPr lang="en-IN" sz="1800" dirty="0"/>
          </a:p>
          <a:p>
            <a:pPr marL="0" indent="0">
              <a:buNone/>
            </a:pPr>
            <a:endParaRPr lang="en-IN" sz="2000" dirty="0"/>
          </a:p>
          <a:p>
            <a:pPr marL="0" indent="0">
              <a:buNone/>
            </a:pPr>
            <a:endParaRPr lang="en-GB" sz="2000" dirty="0"/>
          </a:p>
        </p:txBody>
      </p:sp>
    </p:spTree>
    <p:extLst>
      <p:ext uri="{BB962C8B-B14F-4D97-AF65-F5344CB8AC3E}">
        <p14:creationId xmlns:p14="http://schemas.microsoft.com/office/powerpoint/2010/main" val="3407990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7BCF-5C6E-4AAD-A857-4D88098E75D0}"/>
              </a:ext>
            </a:extLst>
          </p:cNvPr>
          <p:cNvSpPr>
            <a:spLocks noGrp="1"/>
          </p:cNvSpPr>
          <p:nvPr>
            <p:ph type="title"/>
          </p:nvPr>
        </p:nvSpPr>
        <p:spPr>
          <a:xfrm>
            <a:off x="581192" y="702156"/>
            <a:ext cx="11029616" cy="1013800"/>
          </a:xfrm>
        </p:spPr>
        <p:txBody>
          <a:bodyPr/>
          <a:lstStyle/>
          <a:p>
            <a:r>
              <a:rPr lang="en-IN" dirty="0"/>
              <a:t>Current methods of production of cellulose to NC</a:t>
            </a:r>
            <a:endParaRPr lang="en-GB" dirty="0"/>
          </a:p>
        </p:txBody>
      </p:sp>
      <p:sp>
        <p:nvSpPr>
          <p:cNvPr id="3" name="Content Placeholder 2">
            <a:extLst>
              <a:ext uri="{FF2B5EF4-FFF2-40B4-BE49-F238E27FC236}">
                <a16:creationId xmlns:a16="http://schemas.microsoft.com/office/drawing/2014/main" id="{D97594A2-A593-44A7-B5B9-6FE0DA9CCD71}"/>
              </a:ext>
            </a:extLst>
          </p:cNvPr>
          <p:cNvSpPr>
            <a:spLocks noGrp="1"/>
          </p:cNvSpPr>
          <p:nvPr>
            <p:ph idx="1"/>
          </p:nvPr>
        </p:nvSpPr>
        <p:spPr>
          <a:xfrm>
            <a:off x="381104" y="566232"/>
            <a:ext cx="6340972" cy="3678303"/>
          </a:xfrm>
        </p:spPr>
        <p:txBody>
          <a:bodyPr>
            <a:normAutofit/>
          </a:bodyPr>
          <a:lstStyle/>
          <a:p>
            <a:endParaRPr lang="en-IN" sz="2000" dirty="0"/>
          </a:p>
          <a:p>
            <a:r>
              <a:rPr lang="en-IN" sz="2000" dirty="0"/>
              <a:t>Mechanical treatment techniques:</a:t>
            </a:r>
          </a:p>
          <a:p>
            <a:pPr lvl="1">
              <a:buFont typeface="Wingdings" panose="05000000000000000000" pitchFamily="2" charset="2"/>
              <a:buChar char="ü"/>
            </a:pPr>
            <a:r>
              <a:rPr lang="en-IN" sz="1800" dirty="0"/>
              <a:t>High Pressure homogenizing.                 </a:t>
            </a:r>
          </a:p>
          <a:p>
            <a:pPr lvl="1">
              <a:buFont typeface="Wingdings" panose="05000000000000000000" pitchFamily="2" charset="2"/>
              <a:buChar char="ü"/>
            </a:pPr>
            <a:r>
              <a:rPr lang="en-IN" sz="2000" dirty="0"/>
              <a:t>Cryo-crushing.                      </a:t>
            </a:r>
            <a:endParaRPr lang="en-GB" sz="2000" dirty="0"/>
          </a:p>
        </p:txBody>
      </p:sp>
      <p:pic>
        <p:nvPicPr>
          <p:cNvPr id="4" name="Picture 3">
            <a:extLst>
              <a:ext uri="{FF2B5EF4-FFF2-40B4-BE49-F238E27FC236}">
                <a16:creationId xmlns:a16="http://schemas.microsoft.com/office/drawing/2014/main" id="{58A52401-BD85-428D-9195-E58BCE03C839}"/>
              </a:ext>
            </a:extLst>
          </p:cNvPr>
          <p:cNvPicPr>
            <a:picLocks noChangeAspect="1"/>
          </p:cNvPicPr>
          <p:nvPr/>
        </p:nvPicPr>
        <p:blipFill rotWithShape="1">
          <a:blip r:embed="rId2"/>
          <a:srcRect l="29798" t="36726" r="41621" b="25598"/>
          <a:stretch/>
        </p:blipFill>
        <p:spPr>
          <a:xfrm>
            <a:off x="8893615" y="1851880"/>
            <a:ext cx="3140754" cy="2392655"/>
          </a:xfrm>
          <a:prstGeom prst="rect">
            <a:avLst/>
          </a:prstGeom>
        </p:spPr>
      </p:pic>
      <p:pic>
        <p:nvPicPr>
          <p:cNvPr id="7" name="Picture 6">
            <a:extLst>
              <a:ext uri="{FF2B5EF4-FFF2-40B4-BE49-F238E27FC236}">
                <a16:creationId xmlns:a16="http://schemas.microsoft.com/office/drawing/2014/main" id="{9874DFE5-4014-4D3E-BE89-9521D962D54C}"/>
              </a:ext>
            </a:extLst>
          </p:cNvPr>
          <p:cNvPicPr>
            <a:picLocks noChangeAspect="1"/>
          </p:cNvPicPr>
          <p:nvPr/>
        </p:nvPicPr>
        <p:blipFill rotWithShape="1">
          <a:blip r:embed="rId3"/>
          <a:srcRect l="22804" t="38913" r="58852" b="19266"/>
          <a:stretch/>
        </p:blipFill>
        <p:spPr>
          <a:xfrm>
            <a:off x="599099" y="3429000"/>
            <a:ext cx="2469226" cy="2965023"/>
          </a:xfrm>
          <a:prstGeom prst="rect">
            <a:avLst/>
          </a:prstGeom>
          <a:ln>
            <a:solidFill>
              <a:schemeClr val="accent1">
                <a:lumMod val="20000"/>
                <a:lumOff val="80000"/>
              </a:schemeClr>
            </a:solidFill>
          </a:ln>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FD6E7D5A-9690-4C52-8A95-1A00422CFF18}"/>
              </a:ext>
            </a:extLst>
          </p:cNvPr>
          <p:cNvSpPr txBox="1"/>
          <p:nvPr/>
        </p:nvSpPr>
        <p:spPr>
          <a:xfrm>
            <a:off x="3620316" y="2380081"/>
            <a:ext cx="4951367" cy="1200329"/>
          </a:xfrm>
          <a:prstGeom prst="rect">
            <a:avLst/>
          </a:prstGeom>
          <a:noFill/>
        </p:spPr>
        <p:txBody>
          <a:bodyPr wrap="square" rtlCol="0">
            <a:spAutoFit/>
          </a:bodyPr>
          <a:lstStyle/>
          <a:p>
            <a:pPr lvl="1">
              <a:lnSpc>
                <a:spcPct val="150000"/>
              </a:lnSpc>
              <a:buClr>
                <a:schemeClr val="accent2"/>
              </a:buClr>
              <a:buFont typeface="Wingdings" panose="05000000000000000000" pitchFamily="2" charset="2"/>
              <a:buChar char="ü"/>
            </a:pPr>
            <a:r>
              <a:rPr lang="en-IN" dirty="0">
                <a:solidFill>
                  <a:schemeClr val="tx1">
                    <a:lumMod val="75000"/>
                    <a:lumOff val="25000"/>
                  </a:schemeClr>
                </a:solidFill>
              </a:rPr>
              <a:t>  Grinding.</a:t>
            </a:r>
          </a:p>
          <a:p>
            <a:pPr lvl="1">
              <a:lnSpc>
                <a:spcPct val="150000"/>
              </a:lnSpc>
              <a:buClr>
                <a:schemeClr val="accent2"/>
              </a:buClr>
              <a:buFont typeface="Wingdings" panose="05000000000000000000" pitchFamily="2" charset="2"/>
              <a:buChar char="ü"/>
            </a:pPr>
            <a:r>
              <a:rPr lang="en-IN" dirty="0">
                <a:solidFill>
                  <a:schemeClr val="tx1">
                    <a:lumMod val="75000"/>
                    <a:lumOff val="25000"/>
                  </a:schemeClr>
                </a:solidFill>
              </a:rPr>
              <a:t>  High intensity ultrasonication.   </a:t>
            </a:r>
          </a:p>
          <a:p>
            <a:endParaRPr lang="en-GB" dirty="0"/>
          </a:p>
        </p:txBody>
      </p:sp>
      <p:pic>
        <p:nvPicPr>
          <p:cNvPr id="11" name="Picture 10">
            <a:extLst>
              <a:ext uri="{FF2B5EF4-FFF2-40B4-BE49-F238E27FC236}">
                <a16:creationId xmlns:a16="http://schemas.microsoft.com/office/drawing/2014/main" id="{AC0E7A1F-CBF9-4AB2-BC5A-C890C11CD6AA}"/>
              </a:ext>
            </a:extLst>
          </p:cNvPr>
          <p:cNvPicPr>
            <a:picLocks noChangeAspect="1"/>
          </p:cNvPicPr>
          <p:nvPr/>
        </p:nvPicPr>
        <p:blipFill rotWithShape="1">
          <a:blip r:embed="rId4"/>
          <a:srcRect l="42828" t="42520" r="29694" b="19444"/>
          <a:stretch/>
        </p:blipFill>
        <p:spPr>
          <a:xfrm>
            <a:off x="8893615" y="4244535"/>
            <a:ext cx="2873731" cy="2236480"/>
          </a:xfrm>
          <a:prstGeom prst="rect">
            <a:avLst/>
          </a:prstGeom>
          <a:ln>
            <a:solidFill>
              <a:schemeClr val="accent3"/>
            </a:solidFill>
          </a:ln>
          <a:effectLst>
            <a:outerShdw blurRad="50800" dist="38100" dir="2700000" algn="tl" rotWithShape="0">
              <a:prstClr val="black">
                <a:alpha val="40000"/>
              </a:prstClr>
            </a:outerShdw>
          </a:effectLst>
        </p:spPr>
      </p:pic>
      <p:pic>
        <p:nvPicPr>
          <p:cNvPr id="1026" name="Picture 2" descr="Image result for ultrasonication schematic">
            <a:extLst>
              <a:ext uri="{FF2B5EF4-FFF2-40B4-BE49-F238E27FC236}">
                <a16:creationId xmlns:a16="http://schemas.microsoft.com/office/drawing/2014/main" id="{E020812F-6991-48E8-982F-65E029FD45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3128" y="3429000"/>
            <a:ext cx="3653751" cy="3006046"/>
          </a:xfrm>
          <a:prstGeom prst="rect">
            <a:avLst/>
          </a:prstGeom>
          <a:noFill/>
          <a:ln>
            <a:solidFill>
              <a:schemeClr val="accent3"/>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699A71E-16AF-48BF-B83F-410BE1E96F82}"/>
              </a:ext>
            </a:extLst>
          </p:cNvPr>
          <p:cNvSpPr txBox="1"/>
          <p:nvPr/>
        </p:nvSpPr>
        <p:spPr>
          <a:xfrm>
            <a:off x="9451867" y="3818238"/>
            <a:ext cx="2359029" cy="230832"/>
          </a:xfrm>
          <a:prstGeom prst="rect">
            <a:avLst/>
          </a:prstGeom>
          <a:noFill/>
        </p:spPr>
        <p:txBody>
          <a:bodyPr wrap="square" rtlCol="0">
            <a:spAutoFit/>
          </a:bodyPr>
          <a:lstStyle/>
          <a:p>
            <a:r>
              <a:rPr lang="en-IN" sz="900" b="1" dirty="0">
                <a:solidFill>
                  <a:schemeClr val="tx1">
                    <a:lumMod val="65000"/>
                    <a:lumOff val="35000"/>
                  </a:schemeClr>
                </a:solidFill>
              </a:rPr>
              <a:t>HIGH PRESSURE HOMOGENIZING</a:t>
            </a:r>
            <a:endParaRPr lang="en-GB" sz="900" b="1" dirty="0">
              <a:solidFill>
                <a:schemeClr val="tx1">
                  <a:lumMod val="65000"/>
                  <a:lumOff val="35000"/>
                </a:schemeClr>
              </a:solidFill>
            </a:endParaRPr>
          </a:p>
        </p:txBody>
      </p:sp>
      <p:sp>
        <p:nvSpPr>
          <p:cNvPr id="6" name="TextBox 5">
            <a:extLst>
              <a:ext uri="{FF2B5EF4-FFF2-40B4-BE49-F238E27FC236}">
                <a16:creationId xmlns:a16="http://schemas.microsoft.com/office/drawing/2014/main" id="{A3EFEBD9-6249-4E66-AAEC-1F9CCED38244}"/>
              </a:ext>
            </a:extLst>
          </p:cNvPr>
          <p:cNvSpPr txBox="1"/>
          <p:nvPr/>
        </p:nvSpPr>
        <p:spPr>
          <a:xfrm>
            <a:off x="822572" y="6472116"/>
            <a:ext cx="11211797" cy="246221"/>
          </a:xfrm>
          <a:prstGeom prst="rect">
            <a:avLst/>
          </a:prstGeom>
          <a:noFill/>
        </p:spPr>
        <p:txBody>
          <a:bodyPr wrap="square" rtlCol="0">
            <a:spAutoFit/>
          </a:bodyPr>
          <a:lstStyle/>
          <a:p>
            <a:r>
              <a:rPr lang="en-IN" sz="1000" b="1" dirty="0">
                <a:solidFill>
                  <a:schemeClr val="tx1">
                    <a:lumMod val="65000"/>
                    <a:lumOff val="35000"/>
                  </a:schemeClr>
                </a:solidFill>
              </a:rPr>
              <a:t>CRYO-CRUSHING                    				HIGH INTENSITY ULTRASONICATION 							GRINDING</a:t>
            </a:r>
            <a:endParaRPr lang="en-GB" sz="1000" b="1" dirty="0">
              <a:solidFill>
                <a:schemeClr val="tx1">
                  <a:lumMod val="65000"/>
                  <a:lumOff val="35000"/>
                </a:schemeClr>
              </a:solidFill>
            </a:endParaRPr>
          </a:p>
        </p:txBody>
      </p:sp>
    </p:spTree>
    <p:extLst>
      <p:ext uri="{BB962C8B-B14F-4D97-AF65-F5344CB8AC3E}">
        <p14:creationId xmlns:p14="http://schemas.microsoft.com/office/powerpoint/2010/main" val="124877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6B356-50C9-4969-9CFA-CD00B354C715}"/>
              </a:ext>
            </a:extLst>
          </p:cNvPr>
          <p:cNvSpPr>
            <a:spLocks noGrp="1"/>
          </p:cNvSpPr>
          <p:nvPr>
            <p:ph type="title"/>
          </p:nvPr>
        </p:nvSpPr>
        <p:spPr/>
        <p:txBody>
          <a:bodyPr/>
          <a:lstStyle/>
          <a:p>
            <a:r>
              <a:rPr lang="en-IN" dirty="0"/>
              <a:t>Current methods of production of cellulose to NC</a:t>
            </a:r>
            <a:endParaRPr lang="en-GB" dirty="0"/>
          </a:p>
        </p:txBody>
      </p:sp>
      <p:sp>
        <p:nvSpPr>
          <p:cNvPr id="3" name="Content Placeholder 2">
            <a:extLst>
              <a:ext uri="{FF2B5EF4-FFF2-40B4-BE49-F238E27FC236}">
                <a16:creationId xmlns:a16="http://schemas.microsoft.com/office/drawing/2014/main" id="{6E9C8E4D-4A5F-4FC6-86B4-569D528743BC}"/>
              </a:ext>
            </a:extLst>
          </p:cNvPr>
          <p:cNvSpPr>
            <a:spLocks noGrp="1"/>
          </p:cNvSpPr>
          <p:nvPr>
            <p:ph idx="1"/>
          </p:nvPr>
        </p:nvSpPr>
        <p:spPr>
          <a:xfrm>
            <a:off x="416784" y="1463742"/>
            <a:ext cx="11029615" cy="3678303"/>
          </a:xfrm>
        </p:spPr>
        <p:txBody>
          <a:bodyPr/>
          <a:lstStyle/>
          <a:p>
            <a:pPr>
              <a:lnSpc>
                <a:spcPct val="150000"/>
              </a:lnSpc>
            </a:pPr>
            <a:r>
              <a:rPr lang="en-IN" sz="2000" dirty="0"/>
              <a:t>Chemical hydrolysis</a:t>
            </a:r>
            <a:r>
              <a:rPr lang="en-IN" dirty="0"/>
              <a:t>: </a:t>
            </a:r>
          </a:p>
          <a:p>
            <a:pPr lvl="1">
              <a:lnSpc>
                <a:spcPct val="150000"/>
              </a:lnSpc>
              <a:buFont typeface="Wingdings" panose="05000000000000000000" pitchFamily="2" charset="2"/>
              <a:buChar char="Ø"/>
            </a:pPr>
            <a:r>
              <a:rPr lang="en-IN" sz="1800" dirty="0"/>
              <a:t>Acid based hydrolysis using strong mineral acids, acid gases, solid acids and metal salt catalysis.</a:t>
            </a:r>
          </a:p>
          <a:p>
            <a:pPr lvl="1">
              <a:lnSpc>
                <a:spcPct val="150000"/>
              </a:lnSpc>
              <a:buFont typeface="Wingdings" panose="05000000000000000000" pitchFamily="2" charset="2"/>
              <a:buChar char="Ø"/>
            </a:pPr>
            <a:r>
              <a:rPr lang="en-IN" sz="1800" dirty="0"/>
              <a:t>Ionic liquid treatment.</a:t>
            </a:r>
          </a:p>
          <a:p>
            <a:pPr lvl="1">
              <a:buFont typeface="Wingdings" panose="05000000000000000000" pitchFamily="2" charset="2"/>
              <a:buChar char="Ø"/>
            </a:pPr>
            <a:endParaRPr lang="en-IN" sz="1800" dirty="0"/>
          </a:p>
          <a:p>
            <a:pPr lvl="1">
              <a:buFont typeface="Wingdings" panose="05000000000000000000" pitchFamily="2" charset="2"/>
              <a:buChar char="Ø"/>
            </a:pPr>
            <a:endParaRPr lang="en-GB" sz="1800" dirty="0"/>
          </a:p>
        </p:txBody>
      </p:sp>
      <p:pic>
        <p:nvPicPr>
          <p:cNvPr id="5" name="Picture 4">
            <a:extLst>
              <a:ext uri="{FF2B5EF4-FFF2-40B4-BE49-F238E27FC236}">
                <a16:creationId xmlns:a16="http://schemas.microsoft.com/office/drawing/2014/main" id="{41B981EA-4987-46BC-A262-DEC78BB58148}"/>
              </a:ext>
            </a:extLst>
          </p:cNvPr>
          <p:cNvPicPr>
            <a:picLocks noChangeAspect="1"/>
          </p:cNvPicPr>
          <p:nvPr/>
        </p:nvPicPr>
        <p:blipFill>
          <a:blip r:embed="rId2"/>
          <a:stretch>
            <a:fillRect/>
          </a:stretch>
        </p:blipFill>
        <p:spPr>
          <a:xfrm>
            <a:off x="177886" y="4505642"/>
            <a:ext cx="5918114" cy="1921605"/>
          </a:xfrm>
          <a:prstGeom prst="rect">
            <a:avLst/>
          </a:prstGeom>
          <a:ln>
            <a:solidFill>
              <a:schemeClr val="accent2"/>
            </a:solidFill>
          </a:ln>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12CF41B8-B043-4200-A56C-D982F9E2ECBC}"/>
              </a:ext>
            </a:extLst>
          </p:cNvPr>
          <p:cNvSpPr txBox="1"/>
          <p:nvPr/>
        </p:nvSpPr>
        <p:spPr>
          <a:xfrm>
            <a:off x="13477" y="6444235"/>
            <a:ext cx="6082523" cy="415498"/>
          </a:xfrm>
          <a:prstGeom prst="rect">
            <a:avLst/>
          </a:prstGeom>
          <a:noFill/>
        </p:spPr>
        <p:txBody>
          <a:bodyPr wrap="square" rtlCol="0">
            <a:spAutoFit/>
          </a:bodyPr>
          <a:lstStyle/>
          <a:p>
            <a:r>
              <a:rPr lang="en-IN" sz="1050" dirty="0">
                <a:solidFill>
                  <a:schemeClr val="tx1">
                    <a:lumMod val="65000"/>
                    <a:lumOff val="35000"/>
                  </a:schemeClr>
                </a:solidFill>
              </a:rPr>
              <a:t>disordered amorphous domains and local interfibrillar contacts of cellulose are preferentially hydrolyzed, whereas stable crystallites remain intact and can be isolated as rod-like nanocrystalline particles</a:t>
            </a:r>
            <a:endParaRPr lang="en-GB" sz="1050" dirty="0">
              <a:solidFill>
                <a:schemeClr val="tx1">
                  <a:lumMod val="65000"/>
                  <a:lumOff val="35000"/>
                </a:schemeClr>
              </a:solidFill>
            </a:endParaRPr>
          </a:p>
        </p:txBody>
      </p:sp>
      <p:pic>
        <p:nvPicPr>
          <p:cNvPr id="7" name="Picture 6">
            <a:extLst>
              <a:ext uri="{FF2B5EF4-FFF2-40B4-BE49-F238E27FC236}">
                <a16:creationId xmlns:a16="http://schemas.microsoft.com/office/drawing/2014/main" id="{D886568D-5D04-42CD-98A1-3D705B8ABB84}"/>
              </a:ext>
            </a:extLst>
          </p:cNvPr>
          <p:cNvPicPr>
            <a:picLocks noChangeAspect="1"/>
          </p:cNvPicPr>
          <p:nvPr/>
        </p:nvPicPr>
        <p:blipFill>
          <a:blip r:embed="rId3"/>
          <a:stretch>
            <a:fillRect/>
          </a:stretch>
        </p:blipFill>
        <p:spPr>
          <a:xfrm>
            <a:off x="6364119" y="4062985"/>
            <a:ext cx="3362325" cy="2381250"/>
          </a:xfrm>
          <a:prstGeom prst="rect">
            <a:avLst/>
          </a:prstGeom>
          <a:ln>
            <a:solidFill>
              <a:schemeClr val="accent2"/>
            </a:solid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B057958F-2533-429E-B5AB-944FC47A3E93}"/>
              </a:ext>
            </a:extLst>
          </p:cNvPr>
          <p:cNvPicPr>
            <a:picLocks noChangeAspect="1"/>
          </p:cNvPicPr>
          <p:nvPr/>
        </p:nvPicPr>
        <p:blipFill>
          <a:blip r:embed="rId4"/>
          <a:stretch>
            <a:fillRect/>
          </a:stretch>
        </p:blipFill>
        <p:spPr>
          <a:xfrm>
            <a:off x="9897058" y="3015235"/>
            <a:ext cx="2146277" cy="3429000"/>
          </a:xfrm>
          <a:prstGeom prst="rect">
            <a:avLst/>
          </a:prstGeom>
          <a:ln>
            <a:solidFill>
              <a:schemeClr val="accent2"/>
            </a:solidFill>
          </a:ln>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2CBF8044-495B-46D3-B1C2-EE426517EA7C}"/>
              </a:ext>
            </a:extLst>
          </p:cNvPr>
          <p:cNvSpPr txBox="1"/>
          <p:nvPr/>
        </p:nvSpPr>
        <p:spPr>
          <a:xfrm>
            <a:off x="6260759" y="6427247"/>
            <a:ext cx="6082524" cy="400110"/>
          </a:xfrm>
          <a:prstGeom prst="rect">
            <a:avLst/>
          </a:prstGeom>
          <a:noFill/>
        </p:spPr>
        <p:txBody>
          <a:bodyPr wrap="square" rtlCol="0">
            <a:spAutoFit/>
          </a:bodyPr>
          <a:lstStyle/>
          <a:p>
            <a:r>
              <a:rPr lang="en-IN" sz="1000" dirty="0">
                <a:solidFill>
                  <a:schemeClr val="tx1">
                    <a:lumMod val="75000"/>
                    <a:lumOff val="25000"/>
                  </a:schemeClr>
                </a:solidFill>
              </a:rPr>
              <a:t>Cellulose in ionic liquid forms dissolute into a gel. Ionic liquids are consumed in the process of disintegration of cellulose</a:t>
            </a:r>
            <a:endParaRPr lang="en-GB" sz="1000" dirty="0">
              <a:solidFill>
                <a:schemeClr val="tx1">
                  <a:lumMod val="75000"/>
                  <a:lumOff val="25000"/>
                </a:schemeClr>
              </a:solidFill>
            </a:endParaRPr>
          </a:p>
        </p:txBody>
      </p:sp>
    </p:spTree>
    <p:extLst>
      <p:ext uri="{BB962C8B-B14F-4D97-AF65-F5344CB8AC3E}">
        <p14:creationId xmlns:p14="http://schemas.microsoft.com/office/powerpoint/2010/main" val="3111055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C2EB-E547-470B-ACF8-F965B2178FA9}"/>
              </a:ext>
            </a:extLst>
          </p:cNvPr>
          <p:cNvSpPr>
            <a:spLocks noGrp="1"/>
          </p:cNvSpPr>
          <p:nvPr>
            <p:ph type="title"/>
          </p:nvPr>
        </p:nvSpPr>
        <p:spPr>
          <a:xfrm>
            <a:off x="581192" y="702156"/>
            <a:ext cx="11029616" cy="1013800"/>
          </a:xfrm>
        </p:spPr>
        <p:txBody>
          <a:bodyPr/>
          <a:lstStyle/>
          <a:p>
            <a:r>
              <a:rPr lang="en-IN" dirty="0"/>
              <a:t>Speculated method of production of cellulose to NC</a:t>
            </a:r>
            <a:endParaRPr lang="en-GB" dirty="0"/>
          </a:p>
        </p:txBody>
      </p:sp>
      <p:sp>
        <p:nvSpPr>
          <p:cNvPr id="3" name="Content Placeholder 2">
            <a:extLst>
              <a:ext uri="{FF2B5EF4-FFF2-40B4-BE49-F238E27FC236}">
                <a16:creationId xmlns:a16="http://schemas.microsoft.com/office/drawing/2014/main" id="{30094ECC-A9FE-47EB-97AD-58DA4098A62B}"/>
              </a:ext>
            </a:extLst>
          </p:cNvPr>
          <p:cNvSpPr>
            <a:spLocks noGrp="1"/>
          </p:cNvSpPr>
          <p:nvPr>
            <p:ph idx="1"/>
          </p:nvPr>
        </p:nvSpPr>
        <p:spPr>
          <a:xfrm>
            <a:off x="340106" y="1209056"/>
            <a:ext cx="7203565" cy="6069074"/>
          </a:xfrm>
        </p:spPr>
        <p:txBody>
          <a:bodyPr>
            <a:normAutofit/>
          </a:bodyPr>
          <a:lstStyle/>
          <a:p>
            <a:pPr>
              <a:lnSpc>
                <a:spcPct val="150000"/>
              </a:lnSpc>
            </a:pPr>
            <a:r>
              <a:rPr lang="en-IN" sz="2000" dirty="0"/>
              <a:t>NaOH, NaOH/Urea and NaOH/Urea/Thiourea solvent	</a:t>
            </a:r>
          </a:p>
          <a:p>
            <a:pPr lvl="1">
              <a:lnSpc>
                <a:spcPct val="150000"/>
              </a:lnSpc>
              <a:buFont typeface="Wingdings" panose="05000000000000000000" pitchFamily="2" charset="2"/>
              <a:buChar char="Ø"/>
            </a:pPr>
            <a:r>
              <a:rPr lang="en-IN" sz="1800" dirty="0"/>
              <a:t>Cellulose is soluble in a number of solvents, out of which, combination of above do so by swelling the cellulose strands. </a:t>
            </a:r>
          </a:p>
          <a:p>
            <a:pPr lvl="1">
              <a:lnSpc>
                <a:spcPct val="150000"/>
              </a:lnSpc>
              <a:buFont typeface="Wingdings" panose="05000000000000000000" pitchFamily="2" charset="2"/>
              <a:buChar char="Ø"/>
            </a:pPr>
            <a:r>
              <a:rPr lang="en-IN" sz="1800" dirty="0"/>
              <a:t>Upon uneven swelling, balloons are forms and the crystalline cellulose remain intact. </a:t>
            </a:r>
          </a:p>
          <a:p>
            <a:pPr lvl="1">
              <a:lnSpc>
                <a:spcPct val="150000"/>
              </a:lnSpc>
              <a:buFont typeface="Wingdings" panose="05000000000000000000" pitchFamily="2" charset="2"/>
              <a:buChar char="Ø"/>
            </a:pPr>
            <a:r>
              <a:rPr lang="en-IN" sz="1800" dirty="0"/>
              <a:t>Upon application of an electric potential, due to the rapid migration of the basic solution out of the balloons, the sacs will burst prematurely and leave the negatively charged crystalline cellulose behind. These will migrate towards the anode and hence a concentrated colloid of NCC will form which can be extracted.</a:t>
            </a:r>
            <a:r>
              <a:rPr lang="en-IN" sz="2000" dirty="0"/>
              <a:t>	</a:t>
            </a:r>
            <a:endParaRPr lang="en-GB" sz="2000" dirty="0"/>
          </a:p>
        </p:txBody>
      </p:sp>
      <p:pic>
        <p:nvPicPr>
          <p:cNvPr id="4" name="Picture 3">
            <a:extLst>
              <a:ext uri="{FF2B5EF4-FFF2-40B4-BE49-F238E27FC236}">
                <a16:creationId xmlns:a16="http://schemas.microsoft.com/office/drawing/2014/main" id="{37263C5D-8FA6-4593-9DB8-C3172BE13C36}"/>
              </a:ext>
            </a:extLst>
          </p:cNvPr>
          <p:cNvPicPr>
            <a:picLocks noChangeAspect="1"/>
          </p:cNvPicPr>
          <p:nvPr/>
        </p:nvPicPr>
        <p:blipFill>
          <a:blip r:embed="rId2"/>
          <a:stretch>
            <a:fillRect/>
          </a:stretch>
        </p:blipFill>
        <p:spPr>
          <a:xfrm>
            <a:off x="7361513" y="1954813"/>
            <a:ext cx="4490381" cy="3012603"/>
          </a:xfrm>
          <a:prstGeom prst="rect">
            <a:avLst/>
          </a:prstGeom>
          <a:ln>
            <a:solidFill>
              <a:schemeClr val="accent1">
                <a:lumMod val="40000"/>
                <a:lumOff val="60000"/>
              </a:schemeClr>
            </a:solidFill>
          </a:ln>
          <a:effectLst>
            <a:outerShdw blurRad="50800" dist="38100" dir="2700000" algn="tl" rotWithShape="0">
              <a:prstClr val="black">
                <a:alpha val="40000"/>
              </a:prstClr>
            </a:outerShdw>
          </a:effectLst>
        </p:spPr>
      </p:pic>
      <p:pic>
        <p:nvPicPr>
          <p:cNvPr id="5" name="Picture 4">
            <a:extLst>
              <a:ext uri="{FF2B5EF4-FFF2-40B4-BE49-F238E27FC236}">
                <a16:creationId xmlns:a16="http://schemas.microsoft.com/office/drawing/2014/main" id="{474815E5-B3E7-4E17-8F37-5BF4E092C9FF}"/>
              </a:ext>
            </a:extLst>
          </p:cNvPr>
          <p:cNvPicPr>
            <a:picLocks noChangeAspect="1"/>
          </p:cNvPicPr>
          <p:nvPr/>
        </p:nvPicPr>
        <p:blipFill>
          <a:blip r:embed="rId3"/>
          <a:stretch>
            <a:fillRect/>
          </a:stretch>
        </p:blipFill>
        <p:spPr>
          <a:xfrm rot="5400000">
            <a:off x="8772358" y="3891823"/>
            <a:ext cx="1524000" cy="4152900"/>
          </a:xfrm>
          <a:prstGeom prst="rect">
            <a:avLst/>
          </a:prstGeom>
        </p:spPr>
      </p:pic>
    </p:spTree>
    <p:extLst>
      <p:ext uri="{BB962C8B-B14F-4D97-AF65-F5344CB8AC3E}">
        <p14:creationId xmlns:p14="http://schemas.microsoft.com/office/powerpoint/2010/main" val="335661013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202</TotalTime>
  <Words>447</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Gill Sans MT</vt:lpstr>
      <vt:lpstr>Wingdings</vt:lpstr>
      <vt:lpstr>Wingdings 2</vt:lpstr>
      <vt:lpstr>Dividend</vt:lpstr>
      <vt:lpstr>Investigation on Methods of Nanocellulose extraction</vt:lpstr>
      <vt:lpstr>Current stage of the project</vt:lpstr>
      <vt:lpstr>Extensions to the current project.</vt:lpstr>
      <vt:lpstr>Properties of nanocellulose</vt:lpstr>
      <vt:lpstr>Applications of nanocellulose</vt:lpstr>
      <vt:lpstr>Current methods of production of cellulose to NC</vt:lpstr>
      <vt:lpstr>Current methods of production of cellulose to NC</vt:lpstr>
      <vt:lpstr>Current methods of production of cellulose to NC</vt:lpstr>
      <vt:lpstr>Speculated method of production of cellulose to NC</vt:lpstr>
      <vt:lpstr>Advantages of speculated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on Methods of Nanocellulose extraction</dc:title>
  <dc:creator>Akshay Srivastava</dc:creator>
  <cp:lastModifiedBy>Akshay Srivastava</cp:lastModifiedBy>
  <cp:revision>20</cp:revision>
  <dcterms:created xsi:type="dcterms:W3CDTF">2018-09-26T14:46:44Z</dcterms:created>
  <dcterms:modified xsi:type="dcterms:W3CDTF">2018-09-26T19:17:45Z</dcterms:modified>
</cp:coreProperties>
</file>