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0CCE5C-41C6-43DE-933B-83543C412EE7}">
  <a:tblStyle styleId="{970CCE5C-41C6-43DE-933B-83543C412EE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0d42b94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870d42b947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0d42b94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70d42b94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70d42b94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70d42b94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0a4b7d6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70a4b7d6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70a4b7d6b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70a4b7d6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703d6e5af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8703d6e5af_2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03d6e5af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703d6e5af_2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70d42b94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870d42b947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70d42b94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870d42b947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0a4b7d6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870a4b7d6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03d6e5af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8703d6e5af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1"/>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7400" y="208725"/>
            <a:ext cx="8989200" cy="3227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600">
                <a:solidFill>
                  <a:schemeClr val="dk1"/>
                </a:solidFill>
                <a:latin typeface="Century Gothic"/>
                <a:ea typeface="Century Gothic"/>
                <a:cs typeface="Century Gothic"/>
                <a:sym typeface="Century Gothic"/>
              </a:rPr>
              <a:t>Pre-Trained Convolutional Neural Networks as Feature Extractors Towards Improved Malaria Parasite Detection In Thin Blood Smear Images</a:t>
            </a:r>
            <a:endParaRPr sz="36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2490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3000"/>
              <a:buNone/>
            </a:pPr>
            <a:r>
              <a:rPr lang="en">
                <a:solidFill>
                  <a:schemeClr val="accent1"/>
                </a:solidFill>
                <a:latin typeface="Century Gothic"/>
                <a:ea typeface="Century Gothic"/>
                <a:cs typeface="Century Gothic"/>
                <a:sym typeface="Century Gothic"/>
              </a:rPr>
              <a:t>Proposed Methods</a:t>
            </a:r>
            <a:endParaRPr>
              <a:solidFill>
                <a:schemeClr val="accent1"/>
              </a:solidFill>
              <a:latin typeface="Century Gothic"/>
              <a:ea typeface="Century Gothic"/>
              <a:cs typeface="Century Gothic"/>
              <a:sym typeface="Century Gothic"/>
            </a:endParaRPr>
          </a:p>
          <a:p>
            <a:pPr marL="0" lvl="0" indent="0" algn="l" rtl="0">
              <a:lnSpc>
                <a:spcPct val="100000"/>
              </a:lnSpc>
              <a:spcBef>
                <a:spcPts val="0"/>
              </a:spcBef>
              <a:spcAft>
                <a:spcPts val="0"/>
              </a:spcAft>
              <a:buSzPts val="3000"/>
              <a:buNone/>
            </a:pPr>
            <a:endParaRPr>
              <a:solidFill>
                <a:schemeClr val="accent1"/>
              </a:solidFill>
              <a:latin typeface="Century Gothic"/>
              <a:ea typeface="Century Gothic"/>
              <a:cs typeface="Century Gothic"/>
              <a:sym typeface="Century Gothic"/>
            </a:endParaRPr>
          </a:p>
        </p:txBody>
      </p:sp>
      <p:sp>
        <p:nvSpPr>
          <p:cNvPr id="144" name="Google Shape;144;p22"/>
          <p:cNvSpPr txBox="1">
            <a:spLocks noGrp="1"/>
          </p:cNvSpPr>
          <p:nvPr>
            <p:ph type="body" idx="1"/>
          </p:nvPr>
        </p:nvSpPr>
        <p:spPr>
          <a:xfrm>
            <a:off x="311700" y="1229875"/>
            <a:ext cx="8520600" cy="3593100"/>
          </a:xfrm>
          <a:prstGeom prst="rect">
            <a:avLst/>
          </a:prstGeom>
          <a:noFill/>
          <a:ln>
            <a:noFill/>
          </a:ln>
        </p:spPr>
        <p:txBody>
          <a:bodyPr spcFirstLastPara="1" wrap="square" lIns="91425" tIns="91425" rIns="91425" bIns="91425" anchor="t" anchorCtr="0">
            <a:noAutofit/>
          </a:bodyPr>
          <a:lstStyle/>
          <a:p>
            <a:pPr marL="457200" lvl="0" indent="-298450" algn="l" rtl="0">
              <a:lnSpc>
                <a:spcPct val="200000"/>
              </a:lnSpc>
              <a:spcBef>
                <a:spcPts val="160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After estimating the optimal learning rate,train the model for a suitable number of epochs until training and validation loss doesn’t decrease further.As shown in fig.</a:t>
            </a:r>
            <a:endParaRPr sz="1100">
              <a:solidFill>
                <a:schemeClr val="accent1"/>
              </a:solidFill>
              <a:latin typeface="Century Gothic"/>
              <a:ea typeface="Century Gothic"/>
              <a:cs typeface="Century Gothic"/>
              <a:sym typeface="Century Gothic"/>
            </a:endParaRPr>
          </a:p>
          <a:p>
            <a:pPr marL="457200" lvl="0" indent="-298450" algn="l" rtl="0">
              <a:lnSpc>
                <a:spcPct val="200000"/>
              </a:lnSpc>
              <a:spcBef>
                <a:spcPts val="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Here red dot is optimal learning rate.</a:t>
            </a:r>
            <a:endParaRPr sz="1100">
              <a:solidFill>
                <a:schemeClr val="accent1"/>
              </a:solidFill>
              <a:latin typeface="Century Gothic"/>
              <a:ea typeface="Century Gothic"/>
              <a:cs typeface="Century Gothic"/>
              <a:sym typeface="Century Gothic"/>
            </a:endParaRPr>
          </a:p>
          <a:p>
            <a:pPr marL="457200" lvl="0" indent="-298450" algn="l" rtl="0">
              <a:lnSpc>
                <a:spcPct val="200000"/>
              </a:lnSpc>
              <a:spcBef>
                <a:spcPts val="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Perform prediction on the validation dataset.</a:t>
            </a:r>
            <a:endParaRPr sz="1100">
              <a:solidFill>
                <a:schemeClr val="accent1"/>
              </a:solidFill>
              <a:latin typeface="Century Gothic"/>
              <a:ea typeface="Century Gothic"/>
              <a:cs typeface="Century Gothic"/>
              <a:sym typeface="Century Gothic"/>
            </a:endParaRPr>
          </a:p>
          <a:p>
            <a:pPr marL="457200" lvl="0" indent="-298450" algn="l" rtl="0">
              <a:lnSpc>
                <a:spcPct val="200000"/>
              </a:lnSpc>
              <a:spcBef>
                <a:spcPts val="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Then we calculates all the metrics </a:t>
            </a:r>
            <a:endParaRPr sz="1100">
              <a:solidFill>
                <a:schemeClr val="accent1"/>
              </a:solidFill>
              <a:latin typeface="Century Gothic"/>
              <a:ea typeface="Century Gothic"/>
              <a:cs typeface="Century Gothic"/>
              <a:sym typeface="Century Gothic"/>
            </a:endParaRPr>
          </a:p>
          <a:p>
            <a:pPr marL="457200" lvl="0" indent="0" algn="l" rtl="0">
              <a:lnSpc>
                <a:spcPct val="200000"/>
              </a:lnSpc>
              <a:spcBef>
                <a:spcPts val="1600"/>
              </a:spcBef>
              <a:spcAft>
                <a:spcPts val="0"/>
              </a:spcAft>
              <a:buNone/>
            </a:pPr>
            <a:r>
              <a:rPr lang="en" sz="1100">
                <a:solidFill>
                  <a:schemeClr val="accent1"/>
                </a:solidFill>
                <a:latin typeface="Century Gothic"/>
                <a:ea typeface="Century Gothic"/>
                <a:cs typeface="Century Gothic"/>
                <a:sym typeface="Century Gothic"/>
              </a:rPr>
              <a:t>( Accuracy, Confusion metric, Precision, F-1 score etc.)</a:t>
            </a:r>
            <a:endParaRPr sz="1100">
              <a:solidFill>
                <a:schemeClr val="accent1"/>
              </a:solidFill>
              <a:latin typeface="Century Gothic"/>
              <a:ea typeface="Century Gothic"/>
              <a:cs typeface="Century Gothic"/>
              <a:sym typeface="Century Gothic"/>
            </a:endParaRPr>
          </a:p>
          <a:p>
            <a:pPr marL="0" lvl="0" indent="0" algn="l" rtl="0">
              <a:lnSpc>
                <a:spcPct val="200000"/>
              </a:lnSpc>
              <a:spcBef>
                <a:spcPts val="1600"/>
              </a:spcBef>
              <a:spcAft>
                <a:spcPts val="0"/>
              </a:spcAft>
              <a:buNone/>
            </a:pPr>
            <a:endParaRPr sz="1100">
              <a:solidFill>
                <a:schemeClr val="accent1"/>
              </a:solidFill>
              <a:latin typeface="Century Gothic"/>
              <a:ea typeface="Century Gothic"/>
              <a:cs typeface="Century Gothic"/>
              <a:sym typeface="Century Gothic"/>
            </a:endParaRPr>
          </a:p>
        </p:txBody>
      </p:sp>
      <p:pic>
        <p:nvPicPr>
          <p:cNvPr id="145" name="Google Shape;145;p22"/>
          <p:cNvPicPr preferRelativeResize="0"/>
          <p:nvPr/>
        </p:nvPicPr>
        <p:blipFill>
          <a:blip r:embed="rId3">
            <a:alphaModFix/>
          </a:blip>
          <a:stretch>
            <a:fillRect/>
          </a:stretch>
        </p:blipFill>
        <p:spPr>
          <a:xfrm>
            <a:off x="4627500" y="1929238"/>
            <a:ext cx="3924300" cy="24479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51" name="Google Shape;151;p23"/>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entury Gothic"/>
              <a:buAutoNum type="romanUcPeriod"/>
            </a:pPr>
            <a:r>
              <a:rPr lang="en" sz="1500">
                <a:latin typeface="Century Gothic"/>
                <a:ea typeface="Century Gothic"/>
                <a:cs typeface="Century Gothic"/>
                <a:sym typeface="Century Gothic"/>
              </a:rPr>
              <a:t>Alex Net:  </a:t>
            </a: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457200" lvl="0" indent="-323850" algn="l" rtl="0">
              <a:spcBef>
                <a:spcPts val="0"/>
              </a:spcBef>
              <a:spcAft>
                <a:spcPts val="0"/>
              </a:spcAft>
              <a:buSzPts val="1500"/>
              <a:buFont typeface="Century Gothic"/>
              <a:buAutoNum type="romanUcPeriod"/>
            </a:pPr>
            <a:r>
              <a:rPr lang="en" sz="1500">
                <a:latin typeface="Century Gothic"/>
                <a:ea typeface="Century Gothic"/>
                <a:cs typeface="Century Gothic"/>
                <a:sym typeface="Century Gothic"/>
              </a:rPr>
              <a:t>Dense Net:</a:t>
            </a:r>
            <a:endParaRPr sz="1500">
              <a:latin typeface="Century Gothic"/>
              <a:ea typeface="Century Gothic"/>
              <a:cs typeface="Century Gothic"/>
              <a:sym typeface="Century Gothic"/>
            </a:endParaRPr>
          </a:p>
        </p:txBody>
      </p:sp>
      <p:pic>
        <p:nvPicPr>
          <p:cNvPr id="152" name="Google Shape;152;p23"/>
          <p:cNvPicPr preferRelativeResize="0"/>
          <p:nvPr/>
        </p:nvPicPr>
        <p:blipFill>
          <a:blip r:embed="rId3">
            <a:alphaModFix/>
          </a:blip>
          <a:stretch>
            <a:fillRect/>
          </a:stretch>
        </p:blipFill>
        <p:spPr>
          <a:xfrm>
            <a:off x="884428" y="1430650"/>
            <a:ext cx="3153525" cy="1187425"/>
          </a:xfrm>
          <a:prstGeom prst="rect">
            <a:avLst/>
          </a:prstGeom>
          <a:noFill/>
          <a:ln w="9525" cap="flat" cmpd="sng">
            <a:solidFill>
              <a:schemeClr val="dk2"/>
            </a:solidFill>
            <a:prstDash val="solid"/>
            <a:round/>
            <a:headEnd type="none" w="sm" len="sm"/>
            <a:tailEnd type="none" w="sm" len="sm"/>
          </a:ln>
        </p:spPr>
      </p:pic>
      <p:pic>
        <p:nvPicPr>
          <p:cNvPr id="153" name="Google Shape;153;p23"/>
          <p:cNvPicPr preferRelativeResize="0"/>
          <p:nvPr/>
        </p:nvPicPr>
        <p:blipFill>
          <a:blip r:embed="rId4">
            <a:alphaModFix/>
          </a:blip>
          <a:stretch>
            <a:fillRect/>
          </a:stretch>
        </p:blipFill>
        <p:spPr>
          <a:xfrm>
            <a:off x="884425" y="3276825"/>
            <a:ext cx="3153525" cy="1169426"/>
          </a:xfrm>
          <a:prstGeom prst="rect">
            <a:avLst/>
          </a:prstGeom>
          <a:noFill/>
          <a:ln w="9525" cap="flat" cmpd="sng">
            <a:solidFill>
              <a:schemeClr val="dk2"/>
            </a:solidFill>
            <a:prstDash val="solid"/>
            <a:round/>
            <a:headEnd type="none" w="sm" len="sm"/>
            <a:tailEnd type="none" w="sm" len="sm"/>
          </a:ln>
        </p:spPr>
      </p:pic>
      <p:pic>
        <p:nvPicPr>
          <p:cNvPr id="154" name="Google Shape;154;p23"/>
          <p:cNvPicPr preferRelativeResize="0"/>
          <p:nvPr/>
        </p:nvPicPr>
        <p:blipFill>
          <a:blip r:embed="rId5">
            <a:alphaModFix/>
          </a:blip>
          <a:stretch>
            <a:fillRect/>
          </a:stretch>
        </p:blipFill>
        <p:spPr>
          <a:xfrm>
            <a:off x="4369275" y="1017799"/>
            <a:ext cx="1842850" cy="1799425"/>
          </a:xfrm>
          <a:prstGeom prst="rect">
            <a:avLst/>
          </a:prstGeom>
          <a:noFill/>
          <a:ln w="9525" cap="flat" cmpd="sng">
            <a:solidFill>
              <a:schemeClr val="dk2"/>
            </a:solidFill>
            <a:prstDash val="solid"/>
            <a:round/>
            <a:headEnd type="none" w="sm" len="sm"/>
            <a:tailEnd type="none" w="sm" len="sm"/>
          </a:ln>
        </p:spPr>
      </p:pic>
      <p:pic>
        <p:nvPicPr>
          <p:cNvPr id="155" name="Google Shape;155;p23"/>
          <p:cNvPicPr preferRelativeResize="0"/>
          <p:nvPr/>
        </p:nvPicPr>
        <p:blipFill>
          <a:blip r:embed="rId6">
            <a:alphaModFix/>
          </a:blip>
          <a:stretch>
            <a:fillRect/>
          </a:stretch>
        </p:blipFill>
        <p:spPr>
          <a:xfrm>
            <a:off x="4369275" y="2895045"/>
            <a:ext cx="1842850" cy="177978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61" name="Google Shape;161;p24"/>
          <p:cNvSpPr txBox="1">
            <a:spLocks noGrp="1"/>
          </p:cNvSpPr>
          <p:nvPr>
            <p:ph type="body" idx="1"/>
          </p:nvPr>
        </p:nvSpPr>
        <p:spPr>
          <a:xfrm>
            <a:off x="435750" y="936850"/>
            <a:ext cx="8520600" cy="3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entury Gothic"/>
                <a:ea typeface="Century Gothic"/>
                <a:cs typeface="Century Gothic"/>
                <a:sym typeface="Century Gothic"/>
              </a:rPr>
              <a:t>III.    Res Net:  </a:t>
            </a: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endParaRPr sz="1500">
              <a:latin typeface="Century Gothic"/>
              <a:ea typeface="Century Gothic"/>
              <a:cs typeface="Century Gothic"/>
              <a:sym typeface="Century Gothic"/>
            </a:endParaRPr>
          </a:p>
          <a:p>
            <a:pPr marL="0" lvl="0" indent="0" algn="l" rtl="0">
              <a:spcBef>
                <a:spcPts val="0"/>
              </a:spcBef>
              <a:spcAft>
                <a:spcPts val="0"/>
              </a:spcAft>
              <a:buNone/>
            </a:pPr>
            <a:r>
              <a:rPr lang="en" sz="1500">
                <a:latin typeface="Century Gothic"/>
                <a:ea typeface="Century Gothic"/>
                <a:cs typeface="Century Gothic"/>
                <a:sym typeface="Century Gothic"/>
              </a:rPr>
              <a:t>IV.    Squeeze Net:  </a:t>
            </a:r>
            <a:r>
              <a:rPr lang="en" sz="1500"/>
              <a:t> </a:t>
            </a:r>
            <a:endParaRPr/>
          </a:p>
        </p:txBody>
      </p:sp>
      <p:pic>
        <p:nvPicPr>
          <p:cNvPr id="162" name="Google Shape;162;p24"/>
          <p:cNvPicPr preferRelativeResize="0"/>
          <p:nvPr/>
        </p:nvPicPr>
        <p:blipFill>
          <a:blip r:embed="rId3">
            <a:alphaModFix/>
          </a:blip>
          <a:stretch>
            <a:fillRect/>
          </a:stretch>
        </p:blipFill>
        <p:spPr>
          <a:xfrm>
            <a:off x="917775" y="3056300"/>
            <a:ext cx="3111525" cy="1302350"/>
          </a:xfrm>
          <a:prstGeom prst="rect">
            <a:avLst/>
          </a:prstGeom>
          <a:noFill/>
          <a:ln w="9525" cap="flat" cmpd="sng">
            <a:solidFill>
              <a:schemeClr val="dk2"/>
            </a:solidFill>
            <a:prstDash val="solid"/>
            <a:round/>
            <a:headEnd type="none" w="sm" len="sm"/>
            <a:tailEnd type="none" w="sm" len="sm"/>
          </a:ln>
        </p:spPr>
      </p:pic>
      <p:pic>
        <p:nvPicPr>
          <p:cNvPr id="163" name="Google Shape;163;p24"/>
          <p:cNvPicPr preferRelativeResize="0"/>
          <p:nvPr/>
        </p:nvPicPr>
        <p:blipFill>
          <a:blip r:embed="rId4">
            <a:alphaModFix/>
          </a:blip>
          <a:stretch>
            <a:fillRect/>
          </a:stretch>
        </p:blipFill>
        <p:spPr>
          <a:xfrm>
            <a:off x="917775" y="1351338"/>
            <a:ext cx="3111525" cy="1220401"/>
          </a:xfrm>
          <a:prstGeom prst="rect">
            <a:avLst/>
          </a:prstGeom>
          <a:noFill/>
          <a:ln w="9525" cap="flat" cmpd="sng">
            <a:solidFill>
              <a:schemeClr val="dk2"/>
            </a:solidFill>
            <a:prstDash val="solid"/>
            <a:round/>
            <a:headEnd type="none" w="sm" len="sm"/>
            <a:tailEnd type="none" w="sm" len="sm"/>
          </a:ln>
        </p:spPr>
      </p:pic>
      <p:pic>
        <p:nvPicPr>
          <p:cNvPr id="164" name="Google Shape;164;p24"/>
          <p:cNvPicPr preferRelativeResize="0"/>
          <p:nvPr/>
        </p:nvPicPr>
        <p:blipFill>
          <a:blip r:embed="rId5">
            <a:alphaModFix/>
          </a:blip>
          <a:stretch>
            <a:fillRect/>
          </a:stretch>
        </p:blipFill>
        <p:spPr>
          <a:xfrm>
            <a:off x="4413602" y="1017800"/>
            <a:ext cx="1807747" cy="1736375"/>
          </a:xfrm>
          <a:prstGeom prst="rect">
            <a:avLst/>
          </a:prstGeom>
          <a:noFill/>
          <a:ln w="9525" cap="flat" cmpd="sng">
            <a:solidFill>
              <a:schemeClr val="dk2"/>
            </a:solidFill>
            <a:prstDash val="solid"/>
            <a:round/>
            <a:headEnd type="none" w="sm" len="sm"/>
            <a:tailEnd type="none" w="sm" len="sm"/>
          </a:ln>
        </p:spPr>
      </p:pic>
      <p:pic>
        <p:nvPicPr>
          <p:cNvPr id="165" name="Google Shape;165;p24"/>
          <p:cNvPicPr preferRelativeResize="0"/>
          <p:nvPr/>
        </p:nvPicPr>
        <p:blipFill>
          <a:blip r:embed="rId6">
            <a:alphaModFix/>
          </a:blip>
          <a:stretch>
            <a:fillRect/>
          </a:stretch>
        </p:blipFill>
        <p:spPr>
          <a:xfrm>
            <a:off x="4413600" y="2832915"/>
            <a:ext cx="1807750" cy="1749122"/>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71" name="Google Shape;171;p25"/>
          <p:cNvSpPr txBox="1">
            <a:spLocks noGrp="1"/>
          </p:cNvSpPr>
          <p:nvPr>
            <p:ph type="body" idx="1"/>
          </p:nvPr>
        </p:nvSpPr>
        <p:spPr>
          <a:xfrm>
            <a:off x="444925" y="980400"/>
            <a:ext cx="8520600" cy="3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entury Gothic"/>
                <a:ea typeface="Century Gothic"/>
                <a:cs typeface="Century Gothic"/>
                <a:sym typeface="Century Gothic"/>
              </a:rPr>
              <a:t>V.    VGG BN 11:</a:t>
            </a:r>
            <a:endParaRPr sz="1500">
              <a:latin typeface="Century Gothic"/>
              <a:ea typeface="Century Gothic"/>
              <a:cs typeface="Century Gothic"/>
              <a:sym typeface="Century Gothic"/>
            </a:endParaRPr>
          </a:p>
          <a:p>
            <a:pPr marL="0" lvl="0" indent="0" algn="l" rtl="0">
              <a:spcBef>
                <a:spcPts val="0"/>
              </a:spcBef>
              <a:spcAft>
                <a:spcPts val="0"/>
              </a:spcAft>
              <a:buNone/>
            </a:pPr>
            <a:r>
              <a:rPr lang="en" sz="1500">
                <a:latin typeface="Century Gothic"/>
                <a:ea typeface="Century Gothic"/>
                <a:cs typeface="Century Gothic"/>
                <a:sym typeface="Century Gothic"/>
              </a:rPr>
              <a:t>      </a:t>
            </a:r>
            <a:endParaRPr/>
          </a:p>
        </p:txBody>
      </p:sp>
      <p:pic>
        <p:nvPicPr>
          <p:cNvPr id="172" name="Google Shape;172;p25"/>
          <p:cNvPicPr preferRelativeResize="0"/>
          <p:nvPr/>
        </p:nvPicPr>
        <p:blipFill>
          <a:blip r:embed="rId3">
            <a:alphaModFix/>
          </a:blip>
          <a:stretch>
            <a:fillRect/>
          </a:stretch>
        </p:blipFill>
        <p:spPr>
          <a:xfrm>
            <a:off x="578625" y="1598525"/>
            <a:ext cx="4191000" cy="1543050"/>
          </a:xfrm>
          <a:prstGeom prst="rect">
            <a:avLst/>
          </a:prstGeom>
          <a:noFill/>
          <a:ln w="9525" cap="flat" cmpd="sng">
            <a:solidFill>
              <a:schemeClr val="dk2"/>
            </a:solidFill>
            <a:prstDash val="solid"/>
            <a:round/>
            <a:headEnd type="none" w="sm" len="sm"/>
            <a:tailEnd type="none" w="sm" len="sm"/>
          </a:ln>
        </p:spPr>
      </p:pic>
      <p:pic>
        <p:nvPicPr>
          <p:cNvPr id="173" name="Google Shape;173;p25"/>
          <p:cNvPicPr preferRelativeResize="0"/>
          <p:nvPr/>
        </p:nvPicPr>
        <p:blipFill>
          <a:blip r:embed="rId4">
            <a:alphaModFix/>
          </a:blip>
          <a:stretch>
            <a:fillRect/>
          </a:stretch>
        </p:blipFill>
        <p:spPr>
          <a:xfrm>
            <a:off x="5181075" y="1371175"/>
            <a:ext cx="2017700" cy="2017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179" name="Google Shape;179;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212121"/>
              </a:buClr>
              <a:buSzPts val="1350"/>
              <a:buFont typeface="Calibri"/>
              <a:buChar char="●"/>
            </a:pPr>
            <a:r>
              <a:rPr lang="en" sz="1350">
                <a:solidFill>
                  <a:srgbClr val="212121"/>
                </a:solidFill>
                <a:highlight>
                  <a:srgbClr val="FFFFFF"/>
                </a:highlight>
                <a:latin typeface="Calibri"/>
                <a:ea typeface="Calibri"/>
                <a:cs typeface="Calibri"/>
                <a:sym typeface="Calibri"/>
              </a:rPr>
              <a:t>The Dense Net 121  outperformed the other trained models in terms of overall precision, recall and F1-score metrics.</a:t>
            </a:r>
            <a:endParaRPr sz="1350">
              <a:solidFill>
                <a:srgbClr val="212121"/>
              </a:solidFill>
              <a:highlight>
                <a:srgbClr val="FFFFFF"/>
              </a:highlight>
              <a:latin typeface="Calibri"/>
              <a:ea typeface="Calibri"/>
              <a:cs typeface="Calibri"/>
              <a:sym typeface="Calibri"/>
            </a:endParaRPr>
          </a:p>
          <a:p>
            <a:pPr marL="457200" lvl="0" indent="-314325" algn="l" rtl="0">
              <a:spcBef>
                <a:spcPts val="0"/>
              </a:spcBef>
              <a:spcAft>
                <a:spcPts val="0"/>
              </a:spcAft>
              <a:buClr>
                <a:srgbClr val="212121"/>
              </a:buClr>
              <a:buSzPts val="1350"/>
              <a:buFont typeface="Calibri"/>
              <a:buChar char="●"/>
            </a:pPr>
            <a:r>
              <a:rPr lang="en" sz="1350">
                <a:solidFill>
                  <a:srgbClr val="212121"/>
                </a:solidFill>
                <a:highlight>
                  <a:srgbClr val="FFFFFF"/>
                </a:highlight>
                <a:latin typeface="Calibri"/>
                <a:ea typeface="Calibri"/>
                <a:cs typeface="Calibri"/>
                <a:sym typeface="Calibri"/>
              </a:rPr>
              <a:t>Microscopists identify a small clot inside the cellular image for an infected sample to distinguish between parasitized and uninfected samples. It is a general pattern for correctly classifying cellular samples. Moreover, this is one pattern recognized by the neural networks during their training as well. But for wrongly classified images, this pattern is not followed.</a:t>
            </a:r>
            <a:endParaRPr sz="1350">
              <a:solidFill>
                <a:srgbClr val="212121"/>
              </a:solidFill>
              <a:highlight>
                <a:srgbClr val="FFFFFF"/>
              </a:highlight>
              <a:latin typeface="Calibri"/>
              <a:ea typeface="Calibri"/>
              <a:cs typeface="Calibri"/>
              <a:sym typeface="Calibri"/>
            </a:endParaRPr>
          </a:p>
          <a:p>
            <a:pPr marL="457200" lvl="0" indent="-314325" algn="l" rtl="0">
              <a:spcBef>
                <a:spcPts val="0"/>
              </a:spcBef>
              <a:spcAft>
                <a:spcPts val="0"/>
              </a:spcAft>
              <a:buClr>
                <a:srgbClr val="212121"/>
              </a:buClr>
              <a:buSzPts val="1350"/>
              <a:buFont typeface="Calibri"/>
              <a:buChar char="●"/>
            </a:pPr>
            <a:r>
              <a:rPr lang="en" sz="1350">
                <a:solidFill>
                  <a:srgbClr val="212121"/>
                </a:solidFill>
                <a:highlight>
                  <a:srgbClr val="FFFFFF"/>
                </a:highlight>
                <a:latin typeface="Calibri"/>
                <a:ea typeface="Calibri"/>
                <a:cs typeface="Calibri"/>
                <a:sym typeface="Calibri"/>
              </a:rPr>
              <a:t>All the models implemented for these work are associated with least top-1 and top-5 error rates, which is another reason for selected these neural networks specifically.</a:t>
            </a:r>
            <a:endParaRPr sz="1350">
              <a:solidFill>
                <a:srgbClr val="212121"/>
              </a:solidFill>
              <a:highlight>
                <a:srgbClr val="FFFFFF"/>
              </a:highlight>
              <a:latin typeface="Calibri"/>
              <a:ea typeface="Calibri"/>
              <a:cs typeface="Calibri"/>
              <a:sym typeface="Calibri"/>
            </a:endParaRPr>
          </a:p>
          <a:p>
            <a:pPr marL="457200" lvl="0" indent="-314325" algn="l" rtl="0">
              <a:spcBef>
                <a:spcPts val="0"/>
              </a:spcBef>
              <a:spcAft>
                <a:spcPts val="0"/>
              </a:spcAft>
              <a:buClr>
                <a:srgbClr val="212121"/>
              </a:buClr>
              <a:buSzPts val="1350"/>
              <a:buFont typeface="Calibri"/>
              <a:buChar char="●"/>
            </a:pPr>
            <a:r>
              <a:rPr lang="en" sz="1350">
                <a:solidFill>
                  <a:srgbClr val="212121"/>
                </a:solidFill>
                <a:highlight>
                  <a:srgbClr val="FFFFFF"/>
                </a:highlight>
                <a:latin typeface="Calibri"/>
                <a:ea typeface="Calibri"/>
                <a:cs typeface="Calibri"/>
                <a:sym typeface="Calibri"/>
              </a:rPr>
              <a:t>Fast AI provides us the functionality to use pre-trained models, which can be trained on any image dataset through transfer learning.</a:t>
            </a:r>
            <a:endParaRPr sz="1350">
              <a:solidFill>
                <a:srgbClr val="212121"/>
              </a:solidFill>
              <a:highlight>
                <a:srgbClr val="FFFFFF"/>
              </a:highlight>
              <a:latin typeface="Calibri"/>
              <a:ea typeface="Calibri"/>
              <a:cs typeface="Calibri"/>
              <a:sym typeface="Calibri"/>
            </a:endParaRPr>
          </a:p>
          <a:p>
            <a:pPr marL="457200" lvl="0" indent="-314325" algn="l" rtl="0">
              <a:spcBef>
                <a:spcPts val="0"/>
              </a:spcBef>
              <a:spcAft>
                <a:spcPts val="0"/>
              </a:spcAft>
              <a:buClr>
                <a:srgbClr val="212121"/>
              </a:buClr>
              <a:buSzPts val="1350"/>
              <a:buFont typeface="Calibri"/>
              <a:buChar char="●"/>
            </a:pPr>
            <a:r>
              <a:rPr lang="en" sz="1350">
                <a:solidFill>
                  <a:srgbClr val="212121"/>
                </a:solidFill>
                <a:highlight>
                  <a:srgbClr val="FFFFFF"/>
                </a:highlight>
                <a:latin typeface="Calibri"/>
                <a:ea typeface="Calibri"/>
                <a:cs typeface="Calibri"/>
                <a:sym typeface="Calibri"/>
              </a:rPr>
              <a:t>we have divided the training images into batches of size 10-20, each which overcome the CUDA memory errors due to RAM shortage.</a:t>
            </a:r>
            <a:endParaRPr sz="1350">
              <a:solidFill>
                <a:srgbClr val="212121"/>
              </a:solidFill>
              <a:highlight>
                <a:srgbClr val="FFFFFF"/>
              </a:highlight>
              <a:latin typeface="Calibri"/>
              <a:ea typeface="Calibri"/>
              <a:cs typeface="Calibri"/>
              <a:sym typeface="Calibri"/>
            </a:endParaRPr>
          </a:p>
          <a:p>
            <a:pPr marL="457200" lvl="0" indent="-314325" algn="l" rtl="0">
              <a:spcBef>
                <a:spcPts val="0"/>
              </a:spcBef>
              <a:spcAft>
                <a:spcPts val="0"/>
              </a:spcAft>
              <a:buClr>
                <a:srgbClr val="212121"/>
              </a:buClr>
              <a:buSzPts val="1350"/>
              <a:buFont typeface="Calibri"/>
              <a:buChar char="●"/>
            </a:pPr>
            <a:r>
              <a:rPr lang="en" sz="1350">
                <a:solidFill>
                  <a:srgbClr val="212121"/>
                </a:solidFill>
                <a:highlight>
                  <a:srgbClr val="FFFFFF"/>
                </a:highlight>
                <a:latin typeface="Calibri"/>
                <a:ea typeface="Calibri"/>
                <a:cs typeface="Calibri"/>
                <a:sym typeface="Calibri"/>
              </a:rPr>
              <a:t>We observed that the FAST AI had not been used much in this field; therefore, our work counts towards this domain's contribution through our project.</a:t>
            </a:r>
            <a:endParaRPr sz="1350">
              <a:solidFill>
                <a:srgbClr val="212121"/>
              </a:solidFill>
              <a:highlight>
                <a:srgbClr val="FFFFFF"/>
              </a:highlight>
              <a:latin typeface="Calibri"/>
              <a:ea typeface="Calibri"/>
              <a:cs typeface="Calibri"/>
              <a:sym typeface="Calibri"/>
            </a:endParaRPr>
          </a:p>
          <a:p>
            <a:pPr marL="457200" lvl="0" indent="0" algn="l" rtl="0">
              <a:spcBef>
                <a:spcPts val="1100"/>
              </a:spcBef>
              <a:spcAft>
                <a:spcPts val="0"/>
              </a:spcAft>
              <a:buNone/>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311700" y="2026225"/>
            <a:ext cx="8520600" cy="137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7200">
                <a:latin typeface="Century Gothic"/>
                <a:ea typeface="Century Gothic"/>
                <a:cs typeface="Century Gothic"/>
                <a:sym typeface="Century Gothic"/>
              </a:rPr>
              <a:t>Thank You</a:t>
            </a:r>
            <a:endParaRPr sz="72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952500" y="522725"/>
            <a:ext cx="7239000" cy="966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600">
                <a:solidFill>
                  <a:schemeClr val="accent1"/>
                </a:solidFill>
                <a:latin typeface="Century Gothic"/>
                <a:ea typeface="Century Gothic"/>
                <a:cs typeface="Century Gothic"/>
                <a:sym typeface="Century Gothic"/>
              </a:rPr>
              <a:t>Project group id: 14 </a:t>
            </a:r>
            <a:endParaRPr sz="3600">
              <a:solidFill>
                <a:schemeClr val="accent1"/>
              </a:solidFill>
              <a:latin typeface="Century Gothic"/>
              <a:ea typeface="Century Gothic"/>
              <a:cs typeface="Century Gothic"/>
              <a:sym typeface="Century Gothic"/>
            </a:endParaRPr>
          </a:p>
        </p:txBody>
      </p:sp>
      <p:graphicFrame>
        <p:nvGraphicFramePr>
          <p:cNvPr id="91" name="Google Shape;91;p14"/>
          <p:cNvGraphicFramePr/>
          <p:nvPr/>
        </p:nvGraphicFramePr>
        <p:xfrm>
          <a:off x="2040525" y="2025825"/>
          <a:ext cx="4210950" cy="2133450"/>
        </p:xfrm>
        <a:graphic>
          <a:graphicData uri="http://schemas.openxmlformats.org/drawingml/2006/table">
            <a:tbl>
              <a:tblPr>
                <a:noFill/>
                <a:tableStyleId>{970CCE5C-41C6-43DE-933B-83543C412EE7}</a:tableStyleId>
              </a:tblPr>
              <a:tblGrid>
                <a:gridCol w="2559800">
                  <a:extLst>
                    <a:ext uri="{9D8B030D-6E8A-4147-A177-3AD203B41FA5}">
                      <a16:colId xmlns:a16="http://schemas.microsoft.com/office/drawing/2014/main" val="20000"/>
                    </a:ext>
                  </a:extLst>
                </a:gridCol>
                <a:gridCol w="16511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chemeClr val="accent1"/>
                          </a:solidFill>
                          <a:latin typeface="Century Gothic"/>
                          <a:ea typeface="Century Gothic"/>
                          <a:cs typeface="Century Gothic"/>
                          <a:sym typeface="Century Gothic"/>
                        </a:rPr>
                        <a:t>Akshay Kumar</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chemeClr val="accent1"/>
                          </a:solidFill>
                          <a:latin typeface="Century Gothic"/>
                          <a:ea typeface="Century Gothic"/>
                          <a:cs typeface="Century Gothic"/>
                          <a:sym typeface="Century Gothic"/>
                        </a:rPr>
                        <a:t>MT190</a:t>
                      </a:r>
                      <a:r>
                        <a:rPr lang="en" sz="1600">
                          <a:solidFill>
                            <a:schemeClr val="accent1"/>
                          </a:solidFill>
                          <a:latin typeface="Century Gothic"/>
                          <a:ea typeface="Century Gothic"/>
                          <a:cs typeface="Century Gothic"/>
                          <a:sym typeface="Century Gothic"/>
                        </a:rPr>
                        <a:t>94</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chemeClr val="accent1"/>
                          </a:solidFill>
                          <a:latin typeface="Century Gothic"/>
                          <a:ea typeface="Century Gothic"/>
                          <a:cs typeface="Century Gothic"/>
                          <a:sym typeface="Century Gothic"/>
                        </a:rPr>
                        <a:t>Gaurav Lodhi</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chemeClr val="accent1"/>
                          </a:solidFill>
                          <a:latin typeface="Century Gothic"/>
                          <a:ea typeface="Century Gothic"/>
                          <a:cs typeface="Century Gothic"/>
                          <a:sym typeface="Century Gothic"/>
                        </a:rPr>
                        <a:t>MT19</a:t>
                      </a:r>
                      <a:r>
                        <a:rPr lang="en" sz="1600">
                          <a:solidFill>
                            <a:schemeClr val="accent1"/>
                          </a:solidFill>
                          <a:latin typeface="Century Gothic"/>
                          <a:ea typeface="Century Gothic"/>
                          <a:cs typeface="Century Gothic"/>
                          <a:sym typeface="Century Gothic"/>
                        </a:rPr>
                        <a:t>063</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chemeClr val="accent1"/>
                          </a:solidFill>
                          <a:latin typeface="Century Gothic"/>
                          <a:ea typeface="Century Gothic"/>
                          <a:cs typeface="Century Gothic"/>
                          <a:sym typeface="Century Gothic"/>
                        </a:rPr>
                        <a:t>Ritesh Singh</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chemeClr val="accent1"/>
                          </a:solidFill>
                          <a:latin typeface="Century Gothic"/>
                          <a:ea typeface="Century Gothic"/>
                          <a:cs typeface="Century Gothic"/>
                          <a:sym typeface="Century Gothic"/>
                        </a:rPr>
                        <a:t>MT190</a:t>
                      </a:r>
                      <a:r>
                        <a:rPr lang="en" sz="1600">
                          <a:solidFill>
                            <a:schemeClr val="accent1"/>
                          </a:solidFill>
                          <a:latin typeface="Century Gothic"/>
                          <a:ea typeface="Century Gothic"/>
                          <a:cs typeface="Century Gothic"/>
                          <a:sym typeface="Century Gothic"/>
                        </a:rPr>
                        <a:t>44</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600"/>
                        <a:buFont typeface="Arial"/>
                        <a:buNone/>
                      </a:pPr>
                      <a:r>
                        <a:rPr lang="en" sz="1600">
                          <a:solidFill>
                            <a:schemeClr val="accent1"/>
                          </a:solidFill>
                          <a:latin typeface="Century Gothic"/>
                          <a:ea typeface="Century Gothic"/>
                          <a:cs typeface="Century Gothic"/>
                          <a:sym typeface="Century Gothic"/>
                        </a:rPr>
                        <a:t>Kausal Sanadhya</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chemeClr val="accent1"/>
                          </a:solidFill>
                          <a:latin typeface="Century Gothic"/>
                          <a:ea typeface="Century Gothic"/>
                          <a:cs typeface="Century Gothic"/>
                          <a:sym typeface="Century Gothic"/>
                        </a:rPr>
                        <a:t>MT191</a:t>
                      </a:r>
                      <a:r>
                        <a:rPr lang="en" sz="1600">
                          <a:solidFill>
                            <a:schemeClr val="accent1"/>
                          </a:solidFill>
                          <a:latin typeface="Century Gothic"/>
                          <a:ea typeface="Century Gothic"/>
                          <a:cs typeface="Century Gothic"/>
                          <a:sym typeface="Century Gothic"/>
                        </a:rPr>
                        <a:t>33</a:t>
                      </a: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chemeClr val="accent1"/>
                </a:solidFill>
                <a:latin typeface="Century Gothic"/>
                <a:ea typeface="Century Gothic"/>
                <a:cs typeface="Century Gothic"/>
                <a:sym typeface="Century Gothic"/>
              </a:rPr>
              <a:t> Introduction  </a:t>
            </a:r>
            <a:endParaRPr>
              <a:solidFill>
                <a:schemeClr val="accent1"/>
              </a:solidFill>
              <a:latin typeface="Century Gothic"/>
              <a:ea typeface="Century Gothic"/>
              <a:cs typeface="Century Gothic"/>
              <a:sym typeface="Century Gothic"/>
            </a:endParaRPr>
          </a:p>
        </p:txBody>
      </p:sp>
      <p:sp>
        <p:nvSpPr>
          <p:cNvPr id="97" name="Google Shape;97;p15"/>
          <p:cNvSpPr txBox="1">
            <a:spLocks noGrp="1"/>
          </p:cNvSpPr>
          <p:nvPr>
            <p:ph type="body" idx="1"/>
          </p:nvPr>
        </p:nvSpPr>
        <p:spPr>
          <a:xfrm>
            <a:off x="311700" y="1229875"/>
            <a:ext cx="8520600" cy="3593400"/>
          </a:xfrm>
          <a:prstGeom prst="rect">
            <a:avLst/>
          </a:prstGeom>
          <a:noFill/>
          <a:ln>
            <a:noFill/>
          </a:ln>
        </p:spPr>
        <p:txBody>
          <a:bodyPr spcFirstLastPara="1" wrap="square" lIns="91425" tIns="91425" rIns="91425" bIns="91425" anchor="t" anchorCtr="0">
            <a:noAutofit/>
          </a:bodyPr>
          <a:lstStyle/>
          <a:p>
            <a:pPr marL="457200" lvl="0" indent="-298450" algn="l" rtl="0">
              <a:lnSpc>
                <a:spcPct val="200000"/>
              </a:lnSpc>
              <a:spcBef>
                <a:spcPts val="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Malaria is a mosquito-borne infectious disease that is caused by the Plasmodium parasites transmitted through the bite of female Anopheles mosquito.</a:t>
            </a:r>
            <a:endParaRPr sz="1100">
              <a:solidFill>
                <a:schemeClr val="accent1"/>
              </a:solidFill>
              <a:latin typeface="Century Gothic"/>
              <a:ea typeface="Century Gothic"/>
              <a:cs typeface="Century Gothic"/>
              <a:sym typeface="Century Gothic"/>
            </a:endParaRPr>
          </a:p>
          <a:p>
            <a:pPr marL="457200" lvl="0" indent="-298450" algn="l" rtl="0">
              <a:lnSpc>
                <a:spcPct val="200000"/>
              </a:lnSpc>
              <a:spcBef>
                <a:spcPts val="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The thick and thin blood smears are examined to detect and diagnose this disease and compute parasitemia.</a:t>
            </a:r>
            <a:endParaRPr sz="1100">
              <a:solidFill>
                <a:schemeClr val="accent1"/>
              </a:solidFill>
              <a:latin typeface="Century Gothic"/>
              <a:ea typeface="Century Gothic"/>
              <a:cs typeface="Century Gothic"/>
              <a:sym typeface="Century Gothic"/>
            </a:endParaRPr>
          </a:p>
          <a:p>
            <a:pPr marL="457200" lvl="0" indent="-298450" algn="l" rtl="0">
              <a:lnSpc>
                <a:spcPct val="200000"/>
              </a:lnSpc>
              <a:spcBef>
                <a:spcPts val="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Machine learning techniques like state-of-the-art Support vector machine (SVM) and Gradient Boosting combined with popular feature extraction techniques like Speeded-Up Robust Features (SURF), Oriented FAST and Rotated BRIEF (ORB) and KAZE are quite efficient to develop an efficient solution to this problem.</a:t>
            </a:r>
            <a:endParaRPr sz="11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Although these methods are popular ,yet suffer from various problems, the results produced by these methods highly depends upon the selected feature extraction algorithm.</a:t>
            </a:r>
            <a:endParaRPr sz="12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Therefore we have moved on to deep convolutional neural networks (CNN) due to their auto feature extraction properties.</a:t>
            </a:r>
            <a:endParaRPr sz="900">
              <a:solidFill>
                <a:schemeClr val="accen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chemeClr val="accent1"/>
                </a:solidFill>
                <a:latin typeface="Century Gothic"/>
                <a:ea typeface="Century Gothic"/>
                <a:cs typeface="Century Gothic"/>
                <a:sym typeface="Century Gothic"/>
              </a:rPr>
              <a:t> Introduction  </a:t>
            </a:r>
            <a:endParaRPr>
              <a:solidFill>
                <a:schemeClr val="accent1"/>
              </a:solidFill>
              <a:latin typeface="Century Gothic"/>
              <a:ea typeface="Century Gothic"/>
              <a:cs typeface="Century Gothic"/>
              <a:sym typeface="Century Gothic"/>
            </a:endParaRPr>
          </a:p>
        </p:txBody>
      </p:sp>
      <p:sp>
        <p:nvSpPr>
          <p:cNvPr id="103" name="Google Shape;103;p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We have used Tensorflow API (Keras)  to develop the baseline neural network.</a:t>
            </a:r>
            <a:endParaRPr sz="12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Further, we have used Fast AI to implement CNN models due to its efficient deep learning models, which can be used to solve image analysis problems quickly and efficiently.</a:t>
            </a:r>
            <a:endParaRPr sz="12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we have used pre-trained versions of the following models and further trained them on our dataset to achieve high accuracy.</a:t>
            </a:r>
            <a:endParaRPr sz="1200">
              <a:solidFill>
                <a:schemeClr val="accent1"/>
              </a:solidFill>
              <a:latin typeface="Century Gothic"/>
              <a:ea typeface="Century Gothic"/>
              <a:cs typeface="Century Gothic"/>
              <a:sym typeface="Century Gothic"/>
            </a:endParaRPr>
          </a:p>
          <a:p>
            <a:pPr marL="914400" lvl="1" indent="-285750" algn="l" rtl="0">
              <a:lnSpc>
                <a:spcPct val="200000"/>
              </a:lnSpc>
              <a:spcBef>
                <a:spcPts val="0"/>
              </a:spcBef>
              <a:spcAft>
                <a:spcPts val="0"/>
              </a:spcAft>
              <a:buClr>
                <a:schemeClr val="accent1"/>
              </a:buClr>
              <a:buSzPts val="900"/>
              <a:buFont typeface="Century Gothic"/>
              <a:buChar char="○"/>
            </a:pPr>
            <a:r>
              <a:rPr lang="en" sz="900">
                <a:solidFill>
                  <a:schemeClr val="accent1"/>
                </a:solidFill>
                <a:latin typeface="Century Gothic"/>
                <a:ea typeface="Century Gothic"/>
                <a:cs typeface="Century Gothic"/>
                <a:sym typeface="Century Gothic"/>
              </a:rPr>
              <a:t>Alex Net</a:t>
            </a:r>
            <a:endParaRPr sz="900">
              <a:solidFill>
                <a:schemeClr val="accent1"/>
              </a:solidFill>
              <a:latin typeface="Century Gothic"/>
              <a:ea typeface="Century Gothic"/>
              <a:cs typeface="Century Gothic"/>
              <a:sym typeface="Century Gothic"/>
            </a:endParaRPr>
          </a:p>
          <a:p>
            <a:pPr marL="914400" lvl="1" indent="-285750" algn="l" rtl="0">
              <a:lnSpc>
                <a:spcPct val="200000"/>
              </a:lnSpc>
              <a:spcBef>
                <a:spcPts val="0"/>
              </a:spcBef>
              <a:spcAft>
                <a:spcPts val="0"/>
              </a:spcAft>
              <a:buClr>
                <a:schemeClr val="accent1"/>
              </a:buClr>
              <a:buSzPts val="900"/>
              <a:buFont typeface="Century Gothic"/>
              <a:buChar char="○"/>
            </a:pPr>
            <a:r>
              <a:rPr lang="en" sz="900">
                <a:solidFill>
                  <a:schemeClr val="accent1"/>
                </a:solidFill>
                <a:latin typeface="Century Gothic"/>
                <a:ea typeface="Century Gothic"/>
                <a:cs typeface="Century Gothic"/>
                <a:sym typeface="Century Gothic"/>
              </a:rPr>
              <a:t>Dense Net</a:t>
            </a:r>
            <a:endParaRPr sz="900">
              <a:solidFill>
                <a:schemeClr val="accent1"/>
              </a:solidFill>
              <a:latin typeface="Century Gothic"/>
              <a:ea typeface="Century Gothic"/>
              <a:cs typeface="Century Gothic"/>
              <a:sym typeface="Century Gothic"/>
            </a:endParaRPr>
          </a:p>
          <a:p>
            <a:pPr marL="914400" lvl="1" indent="-285750" algn="l" rtl="0">
              <a:lnSpc>
                <a:spcPct val="200000"/>
              </a:lnSpc>
              <a:spcBef>
                <a:spcPts val="0"/>
              </a:spcBef>
              <a:spcAft>
                <a:spcPts val="0"/>
              </a:spcAft>
              <a:buClr>
                <a:schemeClr val="accent1"/>
              </a:buClr>
              <a:buSzPts val="900"/>
              <a:buFont typeface="Century Gothic"/>
              <a:buChar char="○"/>
            </a:pPr>
            <a:r>
              <a:rPr lang="en" sz="900">
                <a:solidFill>
                  <a:schemeClr val="accent1"/>
                </a:solidFill>
                <a:latin typeface="Century Gothic"/>
                <a:ea typeface="Century Gothic"/>
                <a:cs typeface="Century Gothic"/>
                <a:sym typeface="Century Gothic"/>
              </a:rPr>
              <a:t>Res Net</a:t>
            </a:r>
            <a:endParaRPr sz="900">
              <a:solidFill>
                <a:schemeClr val="accent1"/>
              </a:solidFill>
              <a:latin typeface="Century Gothic"/>
              <a:ea typeface="Century Gothic"/>
              <a:cs typeface="Century Gothic"/>
              <a:sym typeface="Century Gothic"/>
            </a:endParaRPr>
          </a:p>
          <a:p>
            <a:pPr marL="914400" lvl="1" indent="-285750" algn="l" rtl="0">
              <a:lnSpc>
                <a:spcPct val="200000"/>
              </a:lnSpc>
              <a:spcBef>
                <a:spcPts val="0"/>
              </a:spcBef>
              <a:spcAft>
                <a:spcPts val="0"/>
              </a:spcAft>
              <a:buClr>
                <a:schemeClr val="accent1"/>
              </a:buClr>
              <a:buSzPts val="900"/>
              <a:buFont typeface="Century Gothic"/>
              <a:buChar char="○"/>
            </a:pPr>
            <a:r>
              <a:rPr lang="en" sz="900">
                <a:solidFill>
                  <a:schemeClr val="accent1"/>
                </a:solidFill>
                <a:latin typeface="Century Gothic"/>
                <a:ea typeface="Century Gothic"/>
                <a:cs typeface="Century Gothic"/>
                <a:sym typeface="Century Gothic"/>
              </a:rPr>
              <a:t>Squeeze Net </a:t>
            </a:r>
            <a:endParaRPr sz="900">
              <a:solidFill>
                <a:schemeClr val="accent1"/>
              </a:solidFill>
              <a:latin typeface="Century Gothic"/>
              <a:ea typeface="Century Gothic"/>
              <a:cs typeface="Century Gothic"/>
              <a:sym typeface="Century Gothic"/>
            </a:endParaRPr>
          </a:p>
          <a:p>
            <a:pPr marL="914400" lvl="1" indent="-285750" algn="l" rtl="0">
              <a:lnSpc>
                <a:spcPct val="200000"/>
              </a:lnSpc>
              <a:spcBef>
                <a:spcPts val="0"/>
              </a:spcBef>
              <a:spcAft>
                <a:spcPts val="0"/>
              </a:spcAft>
              <a:buClr>
                <a:schemeClr val="accent1"/>
              </a:buClr>
              <a:buSzPts val="900"/>
              <a:buFont typeface="Century Gothic"/>
              <a:buChar char="○"/>
            </a:pPr>
            <a:r>
              <a:rPr lang="en" sz="900">
                <a:solidFill>
                  <a:schemeClr val="accent1"/>
                </a:solidFill>
                <a:latin typeface="Century Gothic"/>
                <a:ea typeface="Century Gothic"/>
                <a:cs typeface="Century Gothic"/>
                <a:sym typeface="Century Gothic"/>
              </a:rPr>
              <a:t>VGG_BN 11</a:t>
            </a:r>
            <a:endParaRPr sz="9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1400">
              <a:solidFill>
                <a:schemeClr val="accen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chemeClr val="accent1"/>
                </a:solidFill>
                <a:latin typeface="Century Gothic"/>
                <a:ea typeface="Century Gothic"/>
                <a:cs typeface="Century Gothic"/>
                <a:sym typeface="Century Gothic"/>
              </a:rPr>
              <a:t>Materials And Method</a:t>
            </a:r>
            <a:endParaRPr>
              <a:solidFill>
                <a:schemeClr val="accent1"/>
              </a:solidFill>
              <a:latin typeface="Century Gothic"/>
              <a:ea typeface="Century Gothic"/>
              <a:cs typeface="Century Gothic"/>
              <a:sym typeface="Century Gothic"/>
            </a:endParaRPr>
          </a:p>
        </p:txBody>
      </p:sp>
      <p:sp>
        <p:nvSpPr>
          <p:cNvPr id="109" name="Google Shape;109;p17"/>
          <p:cNvSpPr txBox="1">
            <a:spLocks noGrp="1"/>
          </p:cNvSpPr>
          <p:nvPr>
            <p:ph type="body" idx="1"/>
          </p:nvPr>
        </p:nvSpPr>
        <p:spPr>
          <a:xfrm>
            <a:off x="311700" y="1229875"/>
            <a:ext cx="8520600" cy="35931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b="1">
                <a:solidFill>
                  <a:schemeClr val="accent1"/>
                </a:solidFill>
                <a:latin typeface="Century Gothic"/>
                <a:ea typeface="Century Gothic"/>
                <a:cs typeface="Century Gothic"/>
                <a:sym typeface="Century Gothic"/>
              </a:rPr>
              <a:t>Dataset Description</a:t>
            </a:r>
            <a:endParaRPr sz="1200" b="1">
              <a:solidFill>
                <a:schemeClr val="accent1"/>
              </a:solidFill>
              <a:latin typeface="Century Gothic"/>
              <a:ea typeface="Century Gothic"/>
              <a:cs typeface="Century Gothic"/>
              <a:sym typeface="Century Gothic"/>
            </a:endParaRPr>
          </a:p>
          <a:p>
            <a:pPr marL="914400" lvl="1"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The dataset consists of Parasitized and the uninfected cell images each contains 13,779 images.</a:t>
            </a:r>
            <a:endParaRPr sz="1200">
              <a:solidFill>
                <a:schemeClr val="accent1"/>
              </a:solidFill>
              <a:latin typeface="Century Gothic"/>
              <a:ea typeface="Century Gothic"/>
              <a:cs typeface="Century Gothic"/>
              <a:sym typeface="Century Gothic"/>
            </a:endParaRPr>
          </a:p>
          <a:p>
            <a:pPr marL="914400" lvl="1"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All the photos are in RGB format with size  139 X 142 X 3.</a:t>
            </a:r>
            <a:endParaRPr sz="1200">
              <a:solidFill>
                <a:schemeClr val="accent1"/>
              </a:solidFill>
              <a:latin typeface="Century Gothic"/>
              <a:ea typeface="Century Gothic"/>
              <a:cs typeface="Century Gothic"/>
              <a:sym typeface="Century Gothic"/>
            </a:endParaRPr>
          </a:p>
          <a:p>
            <a:pPr marL="457200" lvl="0" indent="-304800" algn="l" rtl="0">
              <a:lnSpc>
                <a:spcPct val="200000"/>
              </a:lnSpc>
              <a:spcBef>
                <a:spcPts val="0"/>
              </a:spcBef>
              <a:spcAft>
                <a:spcPts val="0"/>
              </a:spcAft>
              <a:buClr>
                <a:schemeClr val="accent1"/>
              </a:buClr>
              <a:buSzPts val="1200"/>
              <a:buFont typeface="Century Gothic"/>
              <a:buChar char="●"/>
            </a:pPr>
            <a:r>
              <a:rPr lang="en" sz="1200">
                <a:solidFill>
                  <a:schemeClr val="accent1"/>
                </a:solidFill>
                <a:latin typeface="Century Gothic"/>
                <a:ea typeface="Century Gothic"/>
                <a:cs typeface="Century Gothic"/>
                <a:sym typeface="Century Gothic"/>
              </a:rPr>
              <a:t>There are the samples of Parasitized and the uninfected cell images.</a:t>
            </a: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9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r>
              <a:rPr lang="en" sz="900">
                <a:solidFill>
                  <a:schemeClr val="accent1"/>
                </a:solidFill>
                <a:latin typeface="Century Gothic"/>
                <a:ea typeface="Century Gothic"/>
                <a:cs typeface="Century Gothic"/>
                <a:sym typeface="Century Gothic"/>
              </a:rPr>
              <a:t>    		Fig 1.uninfected cell images.               		 Fig 2.Parasitized</a:t>
            </a:r>
            <a:r>
              <a:rPr lang="en" sz="600">
                <a:solidFill>
                  <a:schemeClr val="accent1"/>
                </a:solidFill>
                <a:latin typeface="Century Gothic"/>
                <a:ea typeface="Century Gothic"/>
                <a:cs typeface="Century Gothic"/>
                <a:sym typeface="Century Gothic"/>
              </a:rPr>
              <a:t> </a:t>
            </a:r>
            <a:r>
              <a:rPr lang="en" sz="900">
                <a:solidFill>
                  <a:schemeClr val="accent1"/>
                </a:solidFill>
                <a:latin typeface="Century Gothic"/>
                <a:ea typeface="Century Gothic"/>
                <a:cs typeface="Century Gothic"/>
                <a:sym typeface="Century Gothic"/>
              </a:rPr>
              <a:t>cell images.  </a:t>
            </a:r>
            <a:endParaRPr sz="9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9144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1400">
              <a:solidFill>
                <a:schemeClr val="accent1"/>
              </a:solidFill>
              <a:latin typeface="Century Gothic"/>
              <a:ea typeface="Century Gothic"/>
              <a:cs typeface="Century Gothic"/>
              <a:sym typeface="Century Gothic"/>
            </a:endParaRPr>
          </a:p>
        </p:txBody>
      </p:sp>
      <p:pic>
        <p:nvPicPr>
          <p:cNvPr id="110" name="Google Shape;110;p17"/>
          <p:cNvPicPr preferRelativeResize="0"/>
          <p:nvPr/>
        </p:nvPicPr>
        <p:blipFill>
          <a:blip r:embed="rId3">
            <a:alphaModFix/>
          </a:blip>
          <a:stretch>
            <a:fillRect/>
          </a:stretch>
        </p:blipFill>
        <p:spPr>
          <a:xfrm>
            <a:off x="1896150" y="3094400"/>
            <a:ext cx="1243525" cy="1236333"/>
          </a:xfrm>
          <a:prstGeom prst="rect">
            <a:avLst/>
          </a:prstGeom>
          <a:noFill/>
          <a:ln w="9525" cap="flat" cmpd="sng">
            <a:solidFill>
              <a:schemeClr val="dk2"/>
            </a:solidFill>
            <a:prstDash val="solid"/>
            <a:round/>
            <a:headEnd type="none" w="sm" len="sm"/>
            <a:tailEnd type="none" w="sm" len="sm"/>
          </a:ln>
        </p:spPr>
      </p:pic>
      <p:pic>
        <p:nvPicPr>
          <p:cNvPr id="111" name="Google Shape;111;p17"/>
          <p:cNvPicPr preferRelativeResize="0"/>
          <p:nvPr/>
        </p:nvPicPr>
        <p:blipFill>
          <a:blip r:embed="rId4">
            <a:alphaModFix/>
          </a:blip>
          <a:stretch>
            <a:fillRect/>
          </a:stretch>
        </p:blipFill>
        <p:spPr>
          <a:xfrm>
            <a:off x="4633525" y="3110950"/>
            <a:ext cx="1243526" cy="12291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3000"/>
              <a:buNone/>
            </a:pPr>
            <a:r>
              <a:rPr lang="en">
                <a:solidFill>
                  <a:schemeClr val="accent1"/>
                </a:solidFill>
                <a:latin typeface="Century Gothic"/>
                <a:ea typeface="Century Gothic"/>
                <a:cs typeface="Century Gothic"/>
                <a:sym typeface="Century Gothic"/>
              </a:rPr>
              <a:t>Research Paper Baseline Model</a:t>
            </a:r>
            <a:endParaRPr>
              <a:solidFill>
                <a:schemeClr val="accent1"/>
              </a:solidFill>
              <a:latin typeface="Century Gothic"/>
              <a:ea typeface="Century Gothic"/>
              <a:cs typeface="Century Gothic"/>
              <a:sym typeface="Century Gothic"/>
            </a:endParaRPr>
          </a:p>
          <a:p>
            <a:pPr marL="0" lvl="0" indent="0" algn="l" rtl="0">
              <a:lnSpc>
                <a:spcPct val="100000"/>
              </a:lnSpc>
              <a:spcBef>
                <a:spcPts val="0"/>
              </a:spcBef>
              <a:spcAft>
                <a:spcPts val="0"/>
              </a:spcAft>
              <a:buSzPts val="3000"/>
              <a:buNone/>
            </a:pPr>
            <a:endParaRPr>
              <a:solidFill>
                <a:schemeClr val="accent1"/>
              </a:solidFill>
              <a:latin typeface="Century Gothic"/>
              <a:ea typeface="Century Gothic"/>
              <a:cs typeface="Century Gothic"/>
              <a:sym typeface="Century Gothic"/>
            </a:endParaRPr>
          </a:p>
        </p:txBody>
      </p:sp>
      <p:sp>
        <p:nvSpPr>
          <p:cNvPr id="117" name="Google Shape;117;p18"/>
          <p:cNvSpPr txBox="1">
            <a:spLocks noGrp="1"/>
          </p:cNvSpPr>
          <p:nvPr>
            <p:ph type="body" idx="1"/>
          </p:nvPr>
        </p:nvSpPr>
        <p:spPr>
          <a:xfrm>
            <a:off x="311700" y="1229875"/>
            <a:ext cx="8520600" cy="3593100"/>
          </a:xfrm>
          <a:prstGeom prst="rect">
            <a:avLst/>
          </a:prstGeom>
          <a:noFill/>
          <a:ln>
            <a:noFill/>
          </a:ln>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chemeClr val="accent1"/>
              </a:buClr>
              <a:buSzPts val="1300"/>
              <a:buFont typeface="Century Gothic"/>
              <a:buChar char="●"/>
            </a:pPr>
            <a:r>
              <a:rPr lang="en" sz="1250">
                <a:solidFill>
                  <a:srgbClr val="333333"/>
                </a:solidFill>
                <a:highlight>
                  <a:srgbClr val="FFFFFF"/>
                </a:highlight>
                <a:latin typeface="Century Gothic"/>
                <a:ea typeface="Century Gothic"/>
                <a:cs typeface="Century Gothic"/>
                <a:sym typeface="Century Gothic"/>
              </a:rPr>
              <a:t>The proposed CNN has three convolutional layers and two fully connected layers.</a:t>
            </a:r>
            <a:endParaRPr sz="125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The input to the model constitutes segmented cells of 75 × 75 × 3 pixel resolution.</a:t>
            </a:r>
            <a:endParaRPr sz="120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The convolutional layers use 3 × 3 filters with 2 pixel strides. The first and second convolutional layers have 32 filters and the third convolutional layer has 64 filters.</a:t>
            </a:r>
            <a:endParaRPr sz="120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Max-pooling layers with a pooling window of 2 × 2 and 2 pixel strides follow the convolutional layers.</a:t>
            </a:r>
            <a:endParaRPr sz="120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The pooled output of the third convolutional layer is fed to the first fully-connected layer that has 64 neurons, and the second fully connected layer feeds into the Softmax classifier.</a:t>
            </a:r>
            <a:endParaRPr sz="120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The model is trained by optimizing the multinomial logistic regression objective using stochastic gradient descent (SGD) </a:t>
            </a:r>
            <a:endParaRPr sz="1200">
              <a:solidFill>
                <a:srgbClr val="333333"/>
              </a:solidFill>
              <a:highlight>
                <a:srgbClr val="FFFFFF"/>
              </a:highlight>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3000"/>
              <a:buNone/>
            </a:pPr>
            <a:r>
              <a:rPr lang="en">
                <a:solidFill>
                  <a:schemeClr val="accent1"/>
                </a:solidFill>
                <a:latin typeface="Century Gothic"/>
                <a:ea typeface="Century Gothic"/>
                <a:cs typeface="Century Gothic"/>
                <a:sym typeface="Century Gothic"/>
              </a:rPr>
              <a:t>Research Paper Baseline Model</a:t>
            </a:r>
            <a:endParaRPr>
              <a:solidFill>
                <a:schemeClr val="accent1"/>
              </a:solidFill>
              <a:latin typeface="Century Gothic"/>
              <a:ea typeface="Century Gothic"/>
              <a:cs typeface="Century Gothic"/>
              <a:sym typeface="Century Gothic"/>
            </a:endParaRPr>
          </a:p>
          <a:p>
            <a:pPr marL="0" lvl="0" indent="0" algn="l" rtl="0">
              <a:lnSpc>
                <a:spcPct val="100000"/>
              </a:lnSpc>
              <a:spcBef>
                <a:spcPts val="0"/>
              </a:spcBef>
              <a:spcAft>
                <a:spcPts val="0"/>
              </a:spcAft>
              <a:buSzPts val="3000"/>
              <a:buNone/>
            </a:pPr>
            <a:endParaRPr>
              <a:solidFill>
                <a:schemeClr val="accent1"/>
              </a:solidFill>
              <a:latin typeface="Century Gothic"/>
              <a:ea typeface="Century Gothic"/>
              <a:cs typeface="Century Gothic"/>
              <a:sym typeface="Century Gothic"/>
            </a:endParaRPr>
          </a:p>
        </p:txBody>
      </p:sp>
      <p:sp>
        <p:nvSpPr>
          <p:cNvPr id="123" name="Google Shape;123;p19"/>
          <p:cNvSpPr txBox="1">
            <a:spLocks noGrp="1"/>
          </p:cNvSpPr>
          <p:nvPr>
            <p:ph type="body" idx="1"/>
          </p:nvPr>
        </p:nvSpPr>
        <p:spPr>
          <a:xfrm>
            <a:off x="311700" y="1229875"/>
            <a:ext cx="8520600" cy="3593100"/>
          </a:xfrm>
          <a:prstGeom prst="rect">
            <a:avLst/>
          </a:prstGeom>
          <a:noFill/>
          <a:ln>
            <a:noFill/>
          </a:ln>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The layered architecture of the model is shown in given figure.</a:t>
            </a:r>
            <a:endParaRPr sz="120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For the customized and pre-trained models, we empirically </a:t>
            </a:r>
            <a:endParaRPr sz="1200">
              <a:solidFill>
                <a:srgbClr val="333333"/>
              </a:solidFill>
              <a:highlight>
                <a:srgbClr val="FFFFFF"/>
              </a:highlight>
              <a:latin typeface="Century Gothic"/>
              <a:ea typeface="Century Gothic"/>
              <a:cs typeface="Century Gothic"/>
              <a:sym typeface="Century Gothic"/>
            </a:endParaRPr>
          </a:p>
          <a:p>
            <a:pPr marL="457200" lvl="0" indent="0" algn="l" rtl="0">
              <a:lnSpc>
                <a:spcPct val="200000"/>
              </a:lnSpc>
              <a:spcBef>
                <a:spcPts val="0"/>
              </a:spcBef>
              <a:spcAft>
                <a:spcPts val="0"/>
              </a:spcAft>
              <a:buNone/>
            </a:pPr>
            <a:r>
              <a:rPr lang="en" sz="1200">
                <a:solidFill>
                  <a:srgbClr val="333333"/>
                </a:solidFill>
                <a:highlight>
                  <a:srgbClr val="FFFFFF"/>
                </a:highlight>
                <a:latin typeface="Century Gothic"/>
                <a:ea typeface="Century Gothic"/>
                <a:cs typeface="Century Gothic"/>
                <a:sym typeface="Century Gothic"/>
              </a:rPr>
              <a:t>determined the optimum value to be 0.9 and 1e–6 for the SGD</a:t>
            </a:r>
            <a:endParaRPr sz="1200">
              <a:solidFill>
                <a:srgbClr val="333333"/>
              </a:solidFill>
              <a:highlight>
                <a:srgbClr val="FFFFFF"/>
              </a:highlight>
              <a:latin typeface="Century Gothic"/>
              <a:ea typeface="Century Gothic"/>
              <a:cs typeface="Century Gothic"/>
              <a:sym typeface="Century Gothic"/>
            </a:endParaRPr>
          </a:p>
          <a:p>
            <a:pPr marL="457200" lvl="0" indent="0" algn="l" rtl="0">
              <a:lnSpc>
                <a:spcPct val="200000"/>
              </a:lnSpc>
              <a:spcBef>
                <a:spcPts val="0"/>
              </a:spcBef>
              <a:spcAft>
                <a:spcPts val="0"/>
              </a:spcAft>
              <a:buNone/>
            </a:pPr>
            <a:r>
              <a:rPr lang="en" sz="1200">
                <a:solidFill>
                  <a:srgbClr val="333333"/>
                </a:solidFill>
                <a:highlight>
                  <a:srgbClr val="FFFFFF"/>
                </a:highlight>
                <a:latin typeface="Century Gothic"/>
                <a:ea typeface="Century Gothic"/>
                <a:cs typeface="Century Gothic"/>
                <a:sym typeface="Century Gothic"/>
              </a:rPr>
              <a:t> momentum and L2-regularization, respectively. </a:t>
            </a:r>
            <a:endParaRPr sz="1200">
              <a:solidFill>
                <a:srgbClr val="333333"/>
              </a:solidFill>
              <a:highlight>
                <a:srgbClr val="FFFFFF"/>
              </a:highlight>
              <a:latin typeface="Century Gothic"/>
              <a:ea typeface="Century Gothic"/>
              <a:cs typeface="Century Gothic"/>
              <a:sym typeface="Century Gothic"/>
            </a:endParaRPr>
          </a:p>
          <a:p>
            <a:pPr marL="457200" lvl="0" indent="-304800" algn="l" rtl="0">
              <a:lnSpc>
                <a:spcPct val="200000"/>
              </a:lnSpc>
              <a:spcBef>
                <a:spcPts val="0"/>
              </a:spcBef>
              <a:spcAft>
                <a:spcPts val="0"/>
              </a:spcAft>
              <a:buClr>
                <a:srgbClr val="333333"/>
              </a:buClr>
              <a:buSzPts val="1200"/>
              <a:buFont typeface="Century Gothic"/>
              <a:buChar char="●"/>
            </a:pPr>
            <a:r>
              <a:rPr lang="en" sz="1200">
                <a:solidFill>
                  <a:srgbClr val="333333"/>
                </a:solidFill>
                <a:highlight>
                  <a:srgbClr val="FFFFFF"/>
                </a:highlight>
                <a:latin typeface="Century Gothic"/>
                <a:ea typeface="Century Gothic"/>
                <a:cs typeface="Century Gothic"/>
                <a:sym typeface="Century Gothic"/>
              </a:rPr>
              <a:t>For the learning rate, we determined the optimum value to be </a:t>
            </a:r>
            <a:endParaRPr sz="1200">
              <a:solidFill>
                <a:srgbClr val="333333"/>
              </a:solidFill>
              <a:highlight>
                <a:srgbClr val="FFFFFF"/>
              </a:highlight>
              <a:latin typeface="Century Gothic"/>
              <a:ea typeface="Century Gothic"/>
              <a:cs typeface="Century Gothic"/>
              <a:sym typeface="Century Gothic"/>
            </a:endParaRPr>
          </a:p>
          <a:p>
            <a:pPr marL="0" lvl="0" indent="457200" algn="l" rtl="0">
              <a:lnSpc>
                <a:spcPct val="200000"/>
              </a:lnSpc>
              <a:spcBef>
                <a:spcPts val="0"/>
              </a:spcBef>
              <a:spcAft>
                <a:spcPts val="0"/>
              </a:spcAft>
              <a:buNone/>
            </a:pPr>
            <a:r>
              <a:rPr lang="en" sz="1200">
                <a:solidFill>
                  <a:srgbClr val="333333"/>
                </a:solidFill>
                <a:highlight>
                  <a:srgbClr val="FFFFFF"/>
                </a:highlight>
                <a:latin typeface="Century Gothic"/>
                <a:ea typeface="Century Gothic"/>
                <a:cs typeface="Century Gothic"/>
                <a:sym typeface="Century Gothic"/>
              </a:rPr>
              <a:t>1e–5 and 1e–6 for the customized and pre-trained CNNs </a:t>
            </a:r>
            <a:endParaRPr sz="1200">
              <a:solidFill>
                <a:srgbClr val="333333"/>
              </a:solidFill>
              <a:highlight>
                <a:srgbClr val="FFFFFF"/>
              </a:highlight>
              <a:latin typeface="Century Gothic"/>
              <a:ea typeface="Century Gothic"/>
              <a:cs typeface="Century Gothic"/>
              <a:sym typeface="Century Gothic"/>
            </a:endParaRPr>
          </a:p>
          <a:p>
            <a:pPr marL="0" lvl="0" indent="457200" algn="l" rtl="0">
              <a:lnSpc>
                <a:spcPct val="200000"/>
              </a:lnSpc>
              <a:spcBef>
                <a:spcPts val="0"/>
              </a:spcBef>
              <a:spcAft>
                <a:spcPts val="0"/>
              </a:spcAft>
              <a:buNone/>
            </a:pPr>
            <a:r>
              <a:rPr lang="en" sz="1200">
                <a:solidFill>
                  <a:srgbClr val="333333"/>
                </a:solidFill>
                <a:highlight>
                  <a:srgbClr val="FFFFFF"/>
                </a:highlight>
                <a:latin typeface="Century Gothic"/>
                <a:ea typeface="Century Gothic"/>
                <a:cs typeface="Century Gothic"/>
                <a:sym typeface="Century Gothic"/>
              </a:rPr>
              <a:t>Respectively.</a:t>
            </a:r>
            <a:endParaRPr sz="1200">
              <a:solidFill>
                <a:srgbClr val="333333"/>
              </a:solidFill>
              <a:highlight>
                <a:srgbClr val="FFFFFF"/>
              </a:highlight>
              <a:latin typeface="Century Gothic"/>
              <a:ea typeface="Century Gothic"/>
              <a:cs typeface="Century Gothic"/>
              <a:sym typeface="Century Gothic"/>
            </a:endParaRPr>
          </a:p>
          <a:p>
            <a:pPr marL="0" lvl="0" indent="457200" algn="l" rtl="0">
              <a:lnSpc>
                <a:spcPct val="200000"/>
              </a:lnSpc>
              <a:spcBef>
                <a:spcPts val="0"/>
              </a:spcBef>
              <a:spcAft>
                <a:spcPts val="0"/>
              </a:spcAft>
              <a:buNone/>
            </a:pPr>
            <a:endParaRPr sz="1200">
              <a:solidFill>
                <a:srgbClr val="333333"/>
              </a:solidFill>
              <a:highlight>
                <a:srgbClr val="FFFFFF"/>
              </a:highlight>
              <a:latin typeface="Century Gothic"/>
              <a:ea typeface="Century Gothic"/>
              <a:cs typeface="Century Gothic"/>
              <a:sym typeface="Century Gothic"/>
            </a:endParaRPr>
          </a:p>
        </p:txBody>
      </p:sp>
      <p:pic>
        <p:nvPicPr>
          <p:cNvPr id="124" name="Google Shape;124;p19"/>
          <p:cNvPicPr preferRelativeResize="0"/>
          <p:nvPr/>
        </p:nvPicPr>
        <p:blipFill rotWithShape="1">
          <a:blip r:embed="rId3">
            <a:alphaModFix/>
          </a:blip>
          <a:srcRect/>
          <a:stretch/>
        </p:blipFill>
        <p:spPr>
          <a:xfrm>
            <a:off x="5654225" y="1017800"/>
            <a:ext cx="3227550" cy="37679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3000"/>
              <a:buNone/>
            </a:pPr>
            <a:r>
              <a:rPr lang="en">
                <a:solidFill>
                  <a:schemeClr val="accent1"/>
                </a:solidFill>
                <a:latin typeface="Century Gothic"/>
                <a:ea typeface="Century Gothic"/>
                <a:cs typeface="Century Gothic"/>
                <a:sym typeface="Century Gothic"/>
              </a:rPr>
              <a:t>Research Paper Baseline Model</a:t>
            </a:r>
            <a:endParaRPr>
              <a:solidFill>
                <a:schemeClr val="accent1"/>
              </a:solidFill>
              <a:latin typeface="Century Gothic"/>
              <a:ea typeface="Century Gothic"/>
              <a:cs typeface="Century Gothic"/>
              <a:sym typeface="Century Gothic"/>
            </a:endParaRPr>
          </a:p>
          <a:p>
            <a:pPr marL="0" lvl="0" indent="0" algn="l" rtl="0">
              <a:lnSpc>
                <a:spcPct val="100000"/>
              </a:lnSpc>
              <a:spcBef>
                <a:spcPts val="0"/>
              </a:spcBef>
              <a:spcAft>
                <a:spcPts val="0"/>
              </a:spcAft>
              <a:buSzPts val="3000"/>
              <a:buNone/>
            </a:pPr>
            <a:endParaRPr>
              <a:solidFill>
                <a:schemeClr val="accent1"/>
              </a:solidFill>
              <a:latin typeface="Century Gothic"/>
              <a:ea typeface="Century Gothic"/>
              <a:cs typeface="Century Gothic"/>
              <a:sym typeface="Century Gothic"/>
            </a:endParaRPr>
          </a:p>
        </p:txBody>
      </p:sp>
      <p:sp>
        <p:nvSpPr>
          <p:cNvPr id="130" name="Google Shape;130;p20"/>
          <p:cNvSpPr txBox="1">
            <a:spLocks noGrp="1"/>
          </p:cNvSpPr>
          <p:nvPr>
            <p:ph type="body" idx="1"/>
          </p:nvPr>
        </p:nvSpPr>
        <p:spPr>
          <a:xfrm>
            <a:off x="311700" y="1229875"/>
            <a:ext cx="8520600" cy="3593100"/>
          </a:xfrm>
          <a:prstGeom prst="rect">
            <a:avLst/>
          </a:prstGeom>
          <a:noFill/>
          <a:ln>
            <a:noFill/>
          </a:ln>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333333"/>
              </a:buClr>
              <a:buSzPts val="1200"/>
              <a:buFont typeface="Century Gothic"/>
              <a:buChar char="●"/>
            </a:pPr>
            <a:r>
              <a:rPr lang="en" sz="1200" b="1" dirty="0">
                <a:solidFill>
                  <a:srgbClr val="333333"/>
                </a:solidFill>
                <a:highlight>
                  <a:srgbClr val="FFFFFF"/>
                </a:highlight>
                <a:latin typeface="Century Gothic"/>
                <a:ea typeface="Century Gothic"/>
                <a:cs typeface="Century Gothic"/>
                <a:sym typeface="Century Gothic"/>
              </a:rPr>
              <a:t>Performance evaluation:</a:t>
            </a:r>
            <a:r>
              <a:rPr lang="en" sz="1200" dirty="0">
                <a:solidFill>
                  <a:srgbClr val="333333"/>
                </a:solidFill>
                <a:highlight>
                  <a:srgbClr val="FFFFFF"/>
                </a:highlight>
                <a:latin typeface="Century Gothic"/>
                <a:ea typeface="Century Gothic"/>
                <a:cs typeface="Century Gothic"/>
                <a:sym typeface="Century Gothic"/>
              </a:rPr>
              <a:t> </a:t>
            </a:r>
            <a:endParaRPr sz="1200" dirty="0">
              <a:solidFill>
                <a:srgbClr val="333333"/>
              </a:solidFill>
              <a:highlight>
                <a:srgbClr val="FFFFFF"/>
              </a:highlight>
              <a:latin typeface="Century Gothic"/>
              <a:ea typeface="Century Gothic"/>
              <a:cs typeface="Century Gothic"/>
              <a:sym typeface="Century Gothic"/>
            </a:endParaRPr>
          </a:p>
          <a:p>
            <a:pPr marL="914400" lvl="1" indent="-304800" algn="l" rtl="0">
              <a:lnSpc>
                <a:spcPct val="200000"/>
              </a:lnSpc>
              <a:spcBef>
                <a:spcPts val="0"/>
              </a:spcBef>
              <a:spcAft>
                <a:spcPts val="0"/>
              </a:spcAft>
              <a:buClr>
                <a:srgbClr val="333333"/>
              </a:buClr>
              <a:buSzPts val="1200"/>
              <a:buFont typeface="Century Gothic"/>
              <a:buChar char="○"/>
            </a:pPr>
            <a:r>
              <a:rPr lang="en" sz="1200" dirty="0">
                <a:solidFill>
                  <a:srgbClr val="333333"/>
                </a:solidFill>
                <a:highlight>
                  <a:srgbClr val="FFFFFF"/>
                </a:highlight>
                <a:latin typeface="Century Gothic"/>
                <a:ea typeface="Century Gothic"/>
                <a:cs typeface="Century Gothic"/>
                <a:sym typeface="Century Gothic"/>
              </a:rPr>
              <a:t>Baseline accuracy of this model is 0.9490. Which is sufficient enough but we still have scope of enhancement in the model by using some methods like FAST AI with pre-trained neural networks.</a:t>
            </a:r>
            <a:endParaRPr sz="1200" dirty="0">
              <a:solidFill>
                <a:srgbClr val="333333"/>
              </a:solidFill>
              <a:highlight>
                <a:srgbClr val="FFFFFF"/>
              </a:highlight>
              <a:latin typeface="Century Gothic"/>
              <a:ea typeface="Century Gothic"/>
              <a:cs typeface="Century Gothic"/>
              <a:sym typeface="Century Gothic"/>
            </a:endParaRPr>
          </a:p>
          <a:p>
            <a:pPr marL="914400" lvl="1" indent="-304800" algn="l" rtl="0">
              <a:lnSpc>
                <a:spcPct val="200000"/>
              </a:lnSpc>
              <a:spcBef>
                <a:spcPts val="0"/>
              </a:spcBef>
              <a:spcAft>
                <a:spcPts val="0"/>
              </a:spcAft>
              <a:buClr>
                <a:srgbClr val="333333"/>
              </a:buClr>
              <a:buSzPts val="1200"/>
              <a:buFont typeface="Century Gothic"/>
              <a:buChar char="○"/>
            </a:pPr>
            <a:r>
              <a:rPr lang="en" sz="1200" dirty="0">
                <a:solidFill>
                  <a:srgbClr val="333333"/>
                </a:solidFill>
                <a:highlight>
                  <a:srgbClr val="FFFFFF"/>
                </a:highlight>
                <a:latin typeface="Century Gothic"/>
                <a:ea typeface="Century Gothic"/>
                <a:cs typeface="Century Gothic"/>
                <a:sym typeface="Century Gothic"/>
              </a:rPr>
              <a:t>This is the confusion matrix of generated by the baseline model.</a:t>
            </a:r>
            <a:endParaRPr sz="1200">
              <a:solidFill>
                <a:srgbClr val="333333"/>
              </a:solidFill>
              <a:highlight>
                <a:srgbClr val="FFFFFF"/>
              </a:highlight>
              <a:latin typeface="Century Gothic"/>
              <a:ea typeface="Century Gothic"/>
              <a:cs typeface="Century Gothic"/>
              <a:sym typeface="Century Gothic"/>
            </a:endParaRPr>
          </a:p>
          <a:p>
            <a:pPr marL="914400" lvl="0" indent="0" algn="l" rtl="0">
              <a:lnSpc>
                <a:spcPct val="200000"/>
              </a:lnSpc>
              <a:spcBef>
                <a:spcPts val="0"/>
              </a:spcBef>
              <a:spcAft>
                <a:spcPts val="0"/>
              </a:spcAft>
              <a:buNone/>
            </a:pPr>
            <a:endParaRPr sz="1200">
              <a:solidFill>
                <a:srgbClr val="333333"/>
              </a:solidFill>
              <a:highlight>
                <a:srgbClr val="FFFFFF"/>
              </a:highlight>
              <a:latin typeface="Century Gothic"/>
              <a:ea typeface="Century Gothic"/>
              <a:cs typeface="Century Gothic"/>
              <a:sym typeface="Century Gothic"/>
            </a:endParaRPr>
          </a:p>
        </p:txBody>
      </p:sp>
      <p:pic>
        <p:nvPicPr>
          <p:cNvPr id="131" name="Google Shape;131;p20"/>
          <p:cNvPicPr preferRelativeResize="0"/>
          <p:nvPr/>
        </p:nvPicPr>
        <p:blipFill>
          <a:blip r:embed="rId3">
            <a:alphaModFix/>
          </a:blip>
          <a:stretch>
            <a:fillRect/>
          </a:stretch>
        </p:blipFill>
        <p:spPr>
          <a:xfrm>
            <a:off x="3480391" y="2970028"/>
            <a:ext cx="2057284" cy="1674772"/>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249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chemeClr val="accent1"/>
                </a:solidFill>
                <a:latin typeface="Century Gothic"/>
                <a:ea typeface="Century Gothic"/>
                <a:cs typeface="Century Gothic"/>
                <a:sym typeface="Century Gothic"/>
              </a:rPr>
              <a:t>Proposed Methods</a:t>
            </a:r>
            <a:endParaRPr>
              <a:solidFill>
                <a:schemeClr val="accent1"/>
              </a:solidFill>
              <a:latin typeface="Century Gothic"/>
              <a:ea typeface="Century Gothic"/>
              <a:cs typeface="Century Gothic"/>
              <a:sym typeface="Century Gothic"/>
            </a:endParaRPr>
          </a:p>
        </p:txBody>
      </p:sp>
      <p:sp>
        <p:nvSpPr>
          <p:cNvPr id="137" name="Google Shape;137;p21"/>
          <p:cNvSpPr txBox="1">
            <a:spLocks noGrp="1"/>
          </p:cNvSpPr>
          <p:nvPr>
            <p:ph type="body" idx="1"/>
          </p:nvPr>
        </p:nvSpPr>
        <p:spPr>
          <a:xfrm>
            <a:off x="311700" y="953525"/>
            <a:ext cx="8520600" cy="34884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285750" algn="l" rtl="0">
              <a:lnSpc>
                <a:spcPct val="200000"/>
              </a:lnSpc>
              <a:spcBef>
                <a:spcPts val="0"/>
              </a:spcBef>
              <a:spcAft>
                <a:spcPts val="0"/>
              </a:spcAft>
              <a:buClr>
                <a:schemeClr val="accent1"/>
              </a:buClr>
              <a:buSzPts val="900"/>
              <a:buFont typeface="Century Gothic"/>
              <a:buChar char="●"/>
            </a:pPr>
            <a:r>
              <a:rPr lang="en" sz="900">
                <a:solidFill>
                  <a:schemeClr val="accent1"/>
                </a:solidFill>
                <a:latin typeface="Century Gothic"/>
                <a:ea typeface="Century Gothic"/>
                <a:cs typeface="Century Gothic"/>
                <a:sym typeface="Century Gothic"/>
              </a:rPr>
              <a:t> </a:t>
            </a:r>
            <a:r>
              <a:rPr lang="en" sz="1400" b="1">
                <a:solidFill>
                  <a:schemeClr val="accent1"/>
                </a:solidFill>
                <a:latin typeface="Century Gothic"/>
                <a:ea typeface="Century Gothic"/>
                <a:cs typeface="Century Gothic"/>
                <a:sym typeface="Century Gothic"/>
              </a:rPr>
              <a:t>Proposed Architecture of Fast AI models</a:t>
            </a:r>
            <a:r>
              <a:rPr lang="en" sz="1400">
                <a:solidFill>
                  <a:schemeClr val="accent1"/>
                </a:solidFill>
                <a:latin typeface="Century Gothic"/>
                <a:ea typeface="Century Gothic"/>
                <a:cs typeface="Century Gothic"/>
                <a:sym typeface="Century Gothic"/>
              </a:rPr>
              <a:t>:-</a:t>
            </a:r>
            <a:r>
              <a:rPr lang="en" sz="1100">
                <a:solidFill>
                  <a:schemeClr val="accent1"/>
                </a:solidFill>
                <a:latin typeface="Century Gothic"/>
                <a:ea typeface="Century Gothic"/>
                <a:cs typeface="Century Gothic"/>
                <a:sym typeface="Century Gothic"/>
              </a:rPr>
              <a:t>	</a:t>
            </a:r>
            <a:endParaRPr sz="11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r>
              <a:rPr lang="en" sz="1100">
                <a:solidFill>
                  <a:schemeClr val="accent1"/>
                </a:solidFill>
                <a:latin typeface="Century Gothic"/>
                <a:ea typeface="Century Gothic"/>
                <a:cs typeface="Century Gothic"/>
                <a:sym typeface="Century Gothic"/>
              </a:rPr>
              <a:t>	  This is a layered architecture as shown in fig.</a:t>
            </a:r>
            <a:endParaRPr sz="1100">
              <a:solidFill>
                <a:schemeClr val="accent1"/>
              </a:solidFill>
              <a:latin typeface="Century Gothic"/>
              <a:ea typeface="Century Gothic"/>
              <a:cs typeface="Century Gothic"/>
              <a:sym typeface="Century Gothic"/>
            </a:endParaRPr>
          </a:p>
          <a:p>
            <a:pPr marL="914400" lvl="1" indent="-298450" algn="l" rtl="0">
              <a:lnSpc>
                <a:spcPct val="200000"/>
              </a:lnSpc>
              <a:spcBef>
                <a:spcPts val="160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As an input it takes images normalized with the </a:t>
            </a:r>
            <a:endParaRPr sz="1100">
              <a:solidFill>
                <a:schemeClr val="accent1"/>
              </a:solidFill>
              <a:latin typeface="Century Gothic"/>
              <a:ea typeface="Century Gothic"/>
              <a:cs typeface="Century Gothic"/>
              <a:sym typeface="Century Gothic"/>
            </a:endParaRPr>
          </a:p>
          <a:p>
            <a:pPr marL="914400" lvl="0" indent="0" algn="l" rtl="0">
              <a:lnSpc>
                <a:spcPct val="200000"/>
              </a:lnSpc>
              <a:spcBef>
                <a:spcPts val="0"/>
              </a:spcBef>
              <a:spcAft>
                <a:spcPts val="0"/>
              </a:spcAft>
              <a:buNone/>
            </a:pPr>
            <a:r>
              <a:rPr lang="en" sz="1100">
                <a:solidFill>
                  <a:schemeClr val="accent1"/>
                </a:solidFill>
                <a:latin typeface="Century Gothic"/>
                <a:ea typeface="Century Gothic"/>
                <a:cs typeface="Century Gothic"/>
                <a:sym typeface="Century Gothic"/>
              </a:rPr>
              <a:t>same size.</a:t>
            </a:r>
            <a:endParaRPr sz="1100">
              <a:solidFill>
                <a:schemeClr val="accent1"/>
              </a:solidFill>
              <a:latin typeface="Century Gothic"/>
              <a:ea typeface="Century Gothic"/>
              <a:cs typeface="Century Gothic"/>
              <a:sym typeface="Century Gothic"/>
            </a:endParaRPr>
          </a:p>
          <a:p>
            <a:pPr marL="914400" lvl="1" indent="-298450" algn="l" rtl="0">
              <a:lnSpc>
                <a:spcPct val="200000"/>
              </a:lnSpc>
              <a:spcBef>
                <a:spcPts val="1600"/>
              </a:spcBef>
              <a:spcAft>
                <a:spcPts val="0"/>
              </a:spcAft>
              <a:buClr>
                <a:schemeClr val="accent1"/>
              </a:buClr>
              <a:buSzPts val="1100"/>
              <a:buFont typeface="Century Gothic"/>
              <a:buChar char="○"/>
            </a:pPr>
            <a:r>
              <a:rPr lang="en" sz="1100">
                <a:solidFill>
                  <a:schemeClr val="accent1"/>
                </a:solidFill>
                <a:latin typeface="Century Gothic"/>
                <a:ea typeface="Century Gothic"/>
                <a:cs typeface="Century Gothic"/>
                <a:sym typeface="Century Gothic"/>
              </a:rPr>
              <a:t>The CNN model (Res Net, Dense Net, Alex Net, </a:t>
            </a:r>
            <a:endParaRPr sz="1100">
              <a:solidFill>
                <a:schemeClr val="accent1"/>
              </a:solidFill>
              <a:latin typeface="Century Gothic"/>
              <a:ea typeface="Century Gothic"/>
              <a:cs typeface="Century Gothic"/>
              <a:sym typeface="Century Gothic"/>
            </a:endParaRPr>
          </a:p>
          <a:p>
            <a:pPr marL="914400" lvl="0" indent="0" algn="l" rtl="0">
              <a:lnSpc>
                <a:spcPct val="200000"/>
              </a:lnSpc>
              <a:spcBef>
                <a:spcPts val="0"/>
              </a:spcBef>
              <a:spcAft>
                <a:spcPts val="0"/>
              </a:spcAft>
              <a:buNone/>
            </a:pPr>
            <a:r>
              <a:rPr lang="en" sz="1100">
                <a:solidFill>
                  <a:schemeClr val="accent1"/>
                </a:solidFill>
                <a:latin typeface="Century Gothic"/>
                <a:ea typeface="Century Gothic"/>
                <a:cs typeface="Century Gothic"/>
                <a:sym typeface="Century Gothic"/>
              </a:rPr>
              <a:t>and Squeeze Net) is trained for a single epoch </a:t>
            </a:r>
            <a:endParaRPr sz="1100">
              <a:solidFill>
                <a:schemeClr val="accent1"/>
              </a:solidFill>
              <a:latin typeface="Century Gothic"/>
              <a:ea typeface="Century Gothic"/>
              <a:cs typeface="Century Gothic"/>
              <a:sym typeface="Century Gothic"/>
            </a:endParaRPr>
          </a:p>
          <a:p>
            <a:pPr marL="914400" lvl="0" indent="0" algn="l" rtl="0">
              <a:lnSpc>
                <a:spcPct val="200000"/>
              </a:lnSpc>
              <a:spcBef>
                <a:spcPts val="0"/>
              </a:spcBef>
              <a:spcAft>
                <a:spcPts val="0"/>
              </a:spcAft>
              <a:buNone/>
            </a:pPr>
            <a:r>
              <a:rPr lang="en" sz="1100">
                <a:solidFill>
                  <a:schemeClr val="accent1"/>
                </a:solidFill>
                <a:latin typeface="Century Gothic"/>
                <a:ea typeface="Century Gothic"/>
                <a:cs typeface="Century Gothic"/>
                <a:sym typeface="Century Gothic"/>
              </a:rPr>
              <a:t>using fit_one_cycle() to find the model's optimal</a:t>
            </a:r>
            <a:endParaRPr sz="1100">
              <a:solidFill>
                <a:schemeClr val="accent1"/>
              </a:solidFill>
              <a:latin typeface="Century Gothic"/>
              <a:ea typeface="Century Gothic"/>
              <a:cs typeface="Century Gothic"/>
              <a:sym typeface="Century Gothic"/>
            </a:endParaRPr>
          </a:p>
          <a:p>
            <a:pPr marL="914400" lvl="0" indent="0" algn="l" rtl="0">
              <a:lnSpc>
                <a:spcPct val="200000"/>
              </a:lnSpc>
              <a:spcBef>
                <a:spcPts val="0"/>
              </a:spcBef>
              <a:spcAft>
                <a:spcPts val="0"/>
              </a:spcAft>
              <a:buNone/>
            </a:pPr>
            <a:r>
              <a:rPr lang="en" sz="1100">
                <a:solidFill>
                  <a:schemeClr val="accent1"/>
                </a:solidFill>
                <a:latin typeface="Century Gothic"/>
                <a:ea typeface="Century Gothic"/>
                <a:cs typeface="Century Gothic"/>
                <a:sym typeface="Century Gothic"/>
              </a:rPr>
              <a:t>learning rate</a:t>
            </a:r>
            <a:endParaRPr sz="11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914400" lvl="0" indent="0" algn="l" rtl="0">
              <a:lnSpc>
                <a:spcPct val="200000"/>
              </a:lnSpc>
              <a:spcBef>
                <a:spcPts val="0"/>
              </a:spcBef>
              <a:spcAft>
                <a:spcPts val="0"/>
              </a:spcAft>
              <a:buNone/>
            </a:pPr>
            <a:endParaRPr sz="1200">
              <a:solidFill>
                <a:schemeClr val="accent1"/>
              </a:solidFill>
              <a:latin typeface="Century Gothic"/>
              <a:ea typeface="Century Gothic"/>
              <a:cs typeface="Century Gothic"/>
              <a:sym typeface="Century Gothic"/>
            </a:endParaRPr>
          </a:p>
          <a:p>
            <a:pPr marL="0" lvl="0" indent="0" algn="l" rtl="0">
              <a:lnSpc>
                <a:spcPct val="200000"/>
              </a:lnSpc>
              <a:spcBef>
                <a:spcPts val="0"/>
              </a:spcBef>
              <a:spcAft>
                <a:spcPts val="0"/>
              </a:spcAft>
              <a:buNone/>
            </a:pPr>
            <a:endParaRPr sz="1400">
              <a:solidFill>
                <a:schemeClr val="accent1"/>
              </a:solidFill>
              <a:latin typeface="Century Gothic"/>
              <a:ea typeface="Century Gothic"/>
              <a:cs typeface="Century Gothic"/>
              <a:sym typeface="Century Gothic"/>
            </a:endParaRPr>
          </a:p>
        </p:txBody>
      </p:sp>
      <p:pic>
        <p:nvPicPr>
          <p:cNvPr id="138" name="Google Shape;138;p21"/>
          <p:cNvPicPr preferRelativeResize="0"/>
          <p:nvPr/>
        </p:nvPicPr>
        <p:blipFill>
          <a:blip r:embed="rId3">
            <a:alphaModFix/>
          </a:blip>
          <a:stretch>
            <a:fillRect/>
          </a:stretch>
        </p:blipFill>
        <p:spPr>
          <a:xfrm>
            <a:off x="4679450" y="624400"/>
            <a:ext cx="4320825" cy="3894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Century Gothic</vt:lpstr>
      <vt:lpstr>Calibri</vt:lpstr>
      <vt:lpstr>Arial</vt:lpstr>
      <vt:lpstr>Geometric</vt:lpstr>
      <vt:lpstr>Pre-Trained Convolutional Neural Networks as Feature Extractors Towards Improved Malaria Parasite Detection In Thin Blood Smear Images</vt:lpstr>
      <vt:lpstr>Project group id: 14 </vt:lpstr>
      <vt:lpstr> Introduction  </vt:lpstr>
      <vt:lpstr> Introduction  </vt:lpstr>
      <vt:lpstr>Materials And Method</vt:lpstr>
      <vt:lpstr>Research Paper Baseline Model </vt:lpstr>
      <vt:lpstr>Research Paper Baseline Model </vt:lpstr>
      <vt:lpstr>Research Paper Baseline Model </vt:lpstr>
      <vt:lpstr>Proposed Methods</vt:lpstr>
      <vt:lpstr>Proposed Methods </vt:lpstr>
      <vt:lpstr>Results</vt:lpstr>
      <vt:lpstr>Results</vt:lpstr>
      <vt:lpstr>Results</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Pre-Trained Convolutional Neural Networks as Feature Extractors Towards Improved Malaria Parasite Detection In Thin Blood Smear Images</dc:title>
  <cp:lastModifiedBy>Akshay Kumar</cp:lastModifiedBy>
  <cp:revision>1</cp:revision>
  <dcterms:modified xsi:type="dcterms:W3CDTF">2020-05-23T05:01:17Z</dcterms:modified>
</cp:coreProperties>
</file>