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obster"/>
      <p:regular r:id="rId20"/>
    </p:embeddedFont>
    <p:embeddedFont>
      <p:font typeface="Quattrocento Sans"/>
      <p:regular r:id="rId21"/>
      <p:bold r:id="rId22"/>
      <p:italic r:id="rId23"/>
      <p:boldItalic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iyVYoBy5pwb1foqQ4W/0p7rieZ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1c7882c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b1c7882ca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1c7882ca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b1c7882caa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1c1127c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b1c1127c2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1c1127c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b1c1127c2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1c7882c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1c7882c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1c7882c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1c7882c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1c7882ca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1c7882ca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1c7882ca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1c7882ca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1c7882ca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b1c7882caa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1c7882ca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1c7882ca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1c7882c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b1c7882caa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sp>
        <p:nvSpPr>
          <p:cNvPr id="12" name="Google Shape;12;p28"/>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chemeClr val="lt1"/>
              </a:buClr>
              <a:buSzPts val="4100"/>
              <a:buFont typeface="Quattrocento Sans"/>
              <a:buNone/>
              <a:defRPr b="0"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8"/>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p:txBody>
      </p:sp>
      <p:sp>
        <p:nvSpPr>
          <p:cNvPr id="14" name="Google Shape;14;p28"/>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6" name="Google Shape;16;p28"/>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7" name="Google Shape;17;p28"/>
          <p:cNvPicPr preferRelativeResize="0"/>
          <p:nvPr/>
        </p:nvPicPr>
        <p:blipFill rotWithShape="1">
          <a:blip r:embed="rId2">
            <a:alphaModFix/>
          </a:blip>
          <a:srcRect b="0" l="0" r="0" t="0"/>
          <a:stretch/>
        </p:blipFill>
        <p:spPr>
          <a:xfrm>
            <a:off x="685800" y="3406047"/>
            <a:ext cx="2251615" cy="1239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37"/>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37"/>
          <p:cNvSpPr/>
          <p:nvPr>
            <p:ph idx="2" type="pic"/>
          </p:nvPr>
        </p:nvSpPr>
        <p:spPr>
          <a:xfrm>
            <a:off x="3886200" y="742950"/>
            <a:ext cx="46290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79" name="Google Shape;79;p37"/>
          <p:cNvSpPr txBox="1"/>
          <p:nvPr>
            <p:ph idx="1" type="body"/>
          </p:nvPr>
        </p:nvSpPr>
        <p:spPr>
          <a:xfrm>
            <a:off x="630936" y="1543050"/>
            <a:ext cx="2949000" cy="28575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80" name="Google Shape;80;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3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83" name="Google Shape;83;p37"/>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84" name="Google Shape;84;p37"/>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5" name="Shape 85"/>
        <p:cNvGrpSpPr/>
        <p:nvPr/>
      </p:nvGrpSpPr>
      <p:grpSpPr>
        <a:xfrm>
          <a:off x="0" y="0"/>
          <a:ext cx="0" cy="0"/>
          <a:chOff x="0" y="0"/>
          <a:chExt cx="0" cy="0"/>
        </a:xfrm>
      </p:grpSpPr>
      <p:sp>
        <p:nvSpPr>
          <p:cNvPr id="86" name="Google Shape;86;p38"/>
          <p:cNvSpPr txBox="1"/>
          <p:nvPr>
            <p:ph idx="1" type="body"/>
          </p:nvPr>
        </p:nvSpPr>
        <p:spPr>
          <a:xfrm rot="5400000">
            <a:off x="2777646" y="-1107913"/>
            <a:ext cx="35991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87" name="Google Shape;87;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3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3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91" name="Google Shape;91;p3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2" name="Google Shape;92;p38"/>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39"/>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39"/>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96" name="Google Shape;96;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3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99" name="Google Shape;99;p39"/>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0" name="Shape 100"/>
        <p:cNvGrpSpPr/>
        <p:nvPr/>
      </p:nvGrpSpPr>
      <p:grpSpPr>
        <a:xfrm>
          <a:off x="0" y="0"/>
          <a:ext cx="0" cy="0"/>
          <a:chOff x="0" y="0"/>
          <a:chExt cx="0" cy="0"/>
        </a:xfrm>
      </p:grpSpPr>
      <p:sp>
        <p:nvSpPr>
          <p:cNvPr id="101" name="Google Shape;101;p40"/>
          <p:cNvSpPr txBox="1"/>
          <p:nvPr>
            <p:ph idx="1" type="body"/>
          </p:nvPr>
        </p:nvSpPr>
        <p:spPr>
          <a:xfrm>
            <a:off x="685799" y="1035886"/>
            <a:ext cx="3834300" cy="35991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2" name="Google Shape;102;p40"/>
          <p:cNvSpPr txBox="1"/>
          <p:nvPr>
            <p:ph idx="2" type="body"/>
          </p:nvPr>
        </p:nvSpPr>
        <p:spPr>
          <a:xfrm>
            <a:off x="4683577" y="1035886"/>
            <a:ext cx="3828900" cy="35991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3" name="Google Shape;103;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4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4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07" name="Google Shape;107;p40"/>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8" name="Google Shape;108;p40"/>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09" name="Shape 109"/>
        <p:cNvGrpSpPr/>
        <p:nvPr/>
      </p:nvGrpSpPr>
      <p:grpSpPr>
        <a:xfrm>
          <a:off x="0" y="0"/>
          <a:ext cx="0" cy="0"/>
          <a:chOff x="0" y="0"/>
          <a:chExt cx="0" cy="0"/>
        </a:xfrm>
      </p:grpSpPr>
      <p:sp>
        <p:nvSpPr>
          <p:cNvPr id="110" name="Google Shape;110;p41"/>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11" name="Google Shape;111;p41"/>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12" name="Google Shape;112;p41"/>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13" name="Google Shape;113;p41"/>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14" name="Google Shape;114;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4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4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18" name="Google Shape;118;p4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9" name="Google Shape;119;p41"/>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0" name="Shape 120"/>
        <p:cNvGrpSpPr/>
        <p:nvPr/>
      </p:nvGrpSpPr>
      <p:grpSpPr>
        <a:xfrm>
          <a:off x="0" y="0"/>
          <a:ext cx="0" cy="0"/>
          <a:chOff x="0" y="0"/>
          <a:chExt cx="0" cy="0"/>
        </a:xfrm>
      </p:grpSpPr>
      <p:sp>
        <p:nvSpPr>
          <p:cNvPr id="121" name="Google Shape;121;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4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4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25" name="Google Shape;125;p42"/>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42"/>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27" name="Shape 127"/>
        <p:cNvGrpSpPr/>
        <p:nvPr/>
      </p:nvGrpSpPr>
      <p:grpSpPr>
        <a:xfrm>
          <a:off x="0" y="0"/>
          <a:ext cx="0" cy="0"/>
          <a:chOff x="0" y="0"/>
          <a:chExt cx="0" cy="0"/>
        </a:xfrm>
      </p:grpSpPr>
      <p:sp>
        <p:nvSpPr>
          <p:cNvPr id="128" name="Google Shape;128;p43"/>
          <p:cNvSpPr txBox="1"/>
          <p:nvPr>
            <p:ph idx="1" type="body"/>
          </p:nvPr>
        </p:nvSpPr>
        <p:spPr>
          <a:xfrm>
            <a:off x="3886200" y="742950"/>
            <a:ext cx="4629000" cy="36576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29" name="Google Shape;129;p43"/>
          <p:cNvSpPr txBox="1"/>
          <p:nvPr>
            <p:ph idx="2" type="body"/>
          </p:nvPr>
        </p:nvSpPr>
        <p:spPr>
          <a:xfrm>
            <a:off x="630936" y="1643745"/>
            <a:ext cx="2949000" cy="2756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30" name="Google Shape;130;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4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43"/>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34" name="Google Shape;134;p43"/>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35" name="Google Shape;135;p43"/>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36" name="Shape 136"/>
        <p:cNvGrpSpPr/>
        <p:nvPr/>
      </p:nvGrpSpPr>
      <p:grpSpPr>
        <a:xfrm>
          <a:off x="0" y="0"/>
          <a:ext cx="0" cy="0"/>
          <a:chOff x="0" y="0"/>
          <a:chExt cx="0" cy="0"/>
        </a:xfrm>
      </p:grpSpPr>
      <p:sp>
        <p:nvSpPr>
          <p:cNvPr id="137" name="Google Shape;137;p44"/>
          <p:cNvSpPr/>
          <p:nvPr>
            <p:ph idx="2" type="pic"/>
          </p:nvPr>
        </p:nvSpPr>
        <p:spPr>
          <a:xfrm>
            <a:off x="3886200" y="742950"/>
            <a:ext cx="46290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38" name="Google Shape;138;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4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44"/>
          <p:cNvSpPr txBox="1"/>
          <p:nvPr>
            <p:ph idx="1" type="body"/>
          </p:nvPr>
        </p:nvSpPr>
        <p:spPr>
          <a:xfrm>
            <a:off x="630936" y="1643745"/>
            <a:ext cx="2949000" cy="2756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42" name="Google Shape;142;p44"/>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43" name="Google Shape;143;p44"/>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44"/>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45" name="Shape 145"/>
        <p:cNvGrpSpPr/>
        <p:nvPr/>
      </p:nvGrpSpPr>
      <p:grpSpPr>
        <a:xfrm>
          <a:off x="0" y="0"/>
          <a:ext cx="0" cy="0"/>
          <a:chOff x="0" y="0"/>
          <a:chExt cx="0" cy="0"/>
        </a:xfrm>
      </p:grpSpPr>
      <p:sp>
        <p:nvSpPr>
          <p:cNvPr id="146" name="Google Shape;146;p45"/>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47" name="Google Shape;147;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4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0" name="Google Shape;150;p4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51" name="Google Shape;151;p4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52" name="Google Shape;152;p45"/>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9"/>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29"/>
          <p:cNvSpPr txBox="1"/>
          <p:nvPr>
            <p:ph idx="1" type="body"/>
          </p:nvPr>
        </p:nvSpPr>
        <p:spPr>
          <a:xfrm>
            <a:off x="311700" y="1152475"/>
            <a:ext cx="8520600" cy="3416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SzPts val="2100"/>
              <a:buChar char="⚫"/>
              <a:defRPr/>
            </a:lvl1pPr>
            <a:lvl2pPr indent="-342900" lvl="1" marL="914400" algn="l">
              <a:lnSpc>
                <a:spcPct val="90000"/>
              </a:lnSpc>
              <a:spcBef>
                <a:spcPts val="400"/>
              </a:spcBef>
              <a:spcAft>
                <a:spcPts val="0"/>
              </a:spcAft>
              <a:buSzPts val="1800"/>
              <a:buChar char="⚫"/>
              <a:defRPr/>
            </a:lvl2pPr>
            <a:lvl3pPr indent="-323850" lvl="2" marL="1371600" algn="l">
              <a:lnSpc>
                <a:spcPct val="90000"/>
              </a:lnSpc>
              <a:spcBef>
                <a:spcPts val="400"/>
              </a:spcBef>
              <a:spcAft>
                <a:spcPts val="0"/>
              </a:spcAft>
              <a:buSzPts val="15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21" name="Google Shape;21;p29"/>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3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31"/>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29" name="Google Shape;29;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3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32" name="Google Shape;32;p3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3" name="Google Shape;33;p31"/>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2"/>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4500"/>
              <a:buFont typeface="Quattrocento Sans"/>
              <a:buNone/>
              <a:defRPr b="0"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32"/>
          <p:cNvSpPr txBox="1"/>
          <p:nvPr>
            <p:ph idx="1" type="body"/>
          </p:nvPr>
        </p:nvSpPr>
        <p:spPr>
          <a:xfrm>
            <a:off x="623888" y="3414475"/>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37" name="Google Shape;37;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3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33"/>
          <p:cNvSpPr txBox="1"/>
          <p:nvPr>
            <p:ph idx="1" type="body"/>
          </p:nvPr>
        </p:nvSpPr>
        <p:spPr>
          <a:xfrm>
            <a:off x="633845" y="1035887"/>
            <a:ext cx="3886200" cy="35991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42" name="Google Shape;42;p33"/>
          <p:cNvSpPr txBox="1"/>
          <p:nvPr>
            <p:ph idx="2" type="body"/>
          </p:nvPr>
        </p:nvSpPr>
        <p:spPr>
          <a:xfrm>
            <a:off x="4629150" y="1035887"/>
            <a:ext cx="3886200" cy="35991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43" name="Google Shape;43;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3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3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47" name="Google Shape;47;p3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8" name="Google Shape;48;p33"/>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9" name="Shape 49"/>
        <p:cNvGrpSpPr/>
        <p:nvPr/>
      </p:nvGrpSpPr>
      <p:grpSpPr>
        <a:xfrm>
          <a:off x="0" y="0"/>
          <a:ext cx="0" cy="0"/>
          <a:chOff x="0" y="0"/>
          <a:chExt cx="0" cy="0"/>
        </a:xfrm>
      </p:grpSpPr>
      <p:sp>
        <p:nvSpPr>
          <p:cNvPr id="50" name="Google Shape;50;p34"/>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51" name="Google Shape;51;p34"/>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2" name="Google Shape;52;p34"/>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53" name="Google Shape;53;p34"/>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4" name="Google Shape;54;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3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3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58" name="Google Shape;58;p3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9" name="Google Shape;59;p34"/>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3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3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65" name="Google Shape;65;p3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6" name="Google Shape;66;p35"/>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6"/>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36"/>
          <p:cNvSpPr txBox="1"/>
          <p:nvPr>
            <p:ph idx="1" type="body"/>
          </p:nvPr>
        </p:nvSpPr>
        <p:spPr>
          <a:xfrm>
            <a:off x="3886200" y="742950"/>
            <a:ext cx="4629000" cy="36576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70" name="Google Shape;70;p36"/>
          <p:cNvSpPr txBox="1"/>
          <p:nvPr>
            <p:ph idx="2" type="body"/>
          </p:nvPr>
        </p:nvSpPr>
        <p:spPr>
          <a:xfrm>
            <a:off x="630936" y="1543049"/>
            <a:ext cx="2949000" cy="28575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71" name="Google Shape;71;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3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74" name="Google Shape;74;p36"/>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75" name="Google Shape;75;p36"/>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7"/>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kDLVJstnjn9RtOlASRCfcnERphWS2DZ3/view" TargetMode="External"/><Relationship Id="rId4" Type="http://schemas.openxmlformats.org/officeDocument/2006/relationships/image" Target="../media/image4.jpg"/><Relationship Id="rId5" Type="http://schemas.openxmlformats.org/officeDocument/2006/relationships/hyperlink" Target="http://drive.google.com/file/d/1d21-B4nhaM9p0HqpDPf3Xl7dtDV1RgFM/view" TargetMode="External"/><Relationship Id="rId6"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kDLVJstnjn9RtOlASRCfcnERphWS2DZ3/view" TargetMode="Externa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drive.google.com/file/d/1kDLVJstnjn9RtOlASRCfcnERphWS2DZ3/view"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
          <p:cNvSpPr txBox="1"/>
          <p:nvPr>
            <p:ph type="ctrTitle"/>
          </p:nvPr>
        </p:nvSpPr>
        <p:spPr>
          <a:xfrm>
            <a:off x="0" y="565150"/>
            <a:ext cx="9144000" cy="7242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SzPts val="4100"/>
              <a:buNone/>
            </a:pPr>
            <a:r>
              <a:rPr lang="en"/>
              <a:t>Video Steganography</a:t>
            </a:r>
            <a:endParaRPr/>
          </a:p>
        </p:txBody>
      </p:sp>
      <p:sp>
        <p:nvSpPr>
          <p:cNvPr id="158" name="Google Shape;158;p1"/>
          <p:cNvSpPr txBox="1"/>
          <p:nvPr>
            <p:ph idx="1" type="subTitle"/>
          </p:nvPr>
        </p:nvSpPr>
        <p:spPr>
          <a:xfrm>
            <a:off x="4114800" y="2430423"/>
            <a:ext cx="4343400" cy="19467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800"/>
              </a:spcBef>
              <a:spcAft>
                <a:spcPts val="0"/>
              </a:spcAft>
              <a:buSzPts val="1800"/>
              <a:buNone/>
            </a:pPr>
            <a:r>
              <a:rPr lang="en"/>
              <a:t>Rahul Maheshwari (MT19027)</a:t>
            </a:r>
            <a:endParaRPr/>
          </a:p>
          <a:p>
            <a:pPr indent="0" lvl="0" marL="0" rtl="0" algn="r">
              <a:lnSpc>
                <a:spcPct val="90000"/>
              </a:lnSpc>
              <a:spcBef>
                <a:spcPts val="800"/>
              </a:spcBef>
              <a:spcAft>
                <a:spcPts val="0"/>
              </a:spcAft>
              <a:buSzPts val="1800"/>
              <a:buNone/>
            </a:pPr>
            <a:r>
              <a:rPr lang="en"/>
              <a:t>Abhishek Singh Chauhan (MT19085)</a:t>
            </a:r>
            <a:endParaRPr/>
          </a:p>
          <a:p>
            <a:pPr indent="0" lvl="0" marL="0" rtl="0" algn="r">
              <a:lnSpc>
                <a:spcPct val="90000"/>
              </a:lnSpc>
              <a:spcBef>
                <a:spcPts val="800"/>
              </a:spcBef>
              <a:spcAft>
                <a:spcPts val="0"/>
              </a:spcAft>
              <a:buSzPts val="1800"/>
              <a:buNone/>
            </a:pPr>
            <a:r>
              <a:rPr lang="en"/>
              <a:t>Nikunj Agarwal (MT19093)</a:t>
            </a:r>
            <a:endParaRPr/>
          </a:p>
          <a:p>
            <a:pPr indent="0" lvl="0" marL="0" rtl="0" algn="r">
              <a:lnSpc>
                <a:spcPct val="90000"/>
              </a:lnSpc>
              <a:spcBef>
                <a:spcPts val="800"/>
              </a:spcBef>
              <a:spcAft>
                <a:spcPts val="0"/>
              </a:spcAft>
              <a:buSzPts val="1800"/>
              <a:buNone/>
            </a:pPr>
            <a:r>
              <a:rPr lang="en"/>
              <a:t>P. Akshay Kumar (MT19094)</a:t>
            </a:r>
            <a:endParaRPr/>
          </a:p>
          <a:p>
            <a:pPr indent="0" lvl="0" marL="0" rtl="0" algn="r">
              <a:lnSpc>
                <a:spcPct val="90000"/>
              </a:lnSpc>
              <a:spcBef>
                <a:spcPts val="800"/>
              </a:spcBef>
              <a:spcAft>
                <a:spcPts val="0"/>
              </a:spcAft>
              <a:buSzPts val="1800"/>
              <a:buNone/>
            </a:pPr>
            <a:r>
              <a:rPr lang="en"/>
              <a:t>Piyush Jain Pradeep (MT19122)</a:t>
            </a:r>
            <a:endParaRPr/>
          </a:p>
        </p:txBody>
      </p:sp>
      <p:sp>
        <p:nvSpPr>
          <p:cNvPr id="159" name="Google Shape;159;p1"/>
          <p:cNvSpPr txBox="1"/>
          <p:nvPr>
            <p:ph type="ctrTitle"/>
          </p:nvPr>
        </p:nvSpPr>
        <p:spPr>
          <a:xfrm>
            <a:off x="4599750" y="1289350"/>
            <a:ext cx="3373500" cy="533400"/>
          </a:xfrm>
          <a:prstGeom prst="rect">
            <a:avLst/>
          </a:prstGeom>
          <a:noFill/>
          <a:ln>
            <a:noFill/>
          </a:ln>
        </p:spPr>
        <p:txBody>
          <a:bodyPr anchorCtr="0" anchor="b" bIns="34275" lIns="68575" spcFirstLastPara="1" rIns="68575" wrap="square" tIns="34275">
            <a:noAutofit/>
          </a:bodyPr>
          <a:lstStyle/>
          <a:p>
            <a:pPr indent="0" lvl="0" marL="0" rtl="0" algn="r">
              <a:lnSpc>
                <a:spcPct val="90000"/>
              </a:lnSpc>
              <a:spcBef>
                <a:spcPts val="0"/>
              </a:spcBef>
              <a:spcAft>
                <a:spcPts val="0"/>
              </a:spcAft>
              <a:buSzPts val="4100"/>
              <a:buNone/>
            </a:pPr>
            <a:r>
              <a:rPr lang="en" sz="3000">
                <a:latin typeface="Lobster"/>
                <a:ea typeface="Lobster"/>
                <a:cs typeface="Lobster"/>
                <a:sym typeface="Lobster"/>
              </a:rPr>
              <a:t>-Hiding in plain sight</a:t>
            </a:r>
            <a:endParaRPr sz="3000">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b1c7882caa_0_8"/>
          <p:cNvSpPr txBox="1"/>
          <p:nvPr>
            <p:ph type="title"/>
          </p:nvPr>
        </p:nvSpPr>
        <p:spPr>
          <a:xfrm>
            <a:off x="0" y="0"/>
            <a:ext cx="9144000" cy="1022700"/>
          </a:xfrm>
          <a:prstGeom prst="rect">
            <a:avLst/>
          </a:prstGeom>
          <a:solidFill>
            <a:srgbClr val="E9F7F6"/>
          </a:solid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lang="en"/>
              <a:t>Additional </a:t>
            </a:r>
            <a:r>
              <a:rPr lang="en"/>
              <a:t>Task: Compression</a:t>
            </a:r>
            <a:endParaRPr/>
          </a:p>
        </p:txBody>
      </p:sp>
      <p:sp>
        <p:nvSpPr>
          <p:cNvPr id="216" name="Google Shape;216;gb1c7882caa_0_8"/>
          <p:cNvSpPr txBox="1"/>
          <p:nvPr>
            <p:ph idx="1" type="body"/>
          </p:nvPr>
        </p:nvSpPr>
        <p:spPr>
          <a:xfrm>
            <a:off x="0" y="1408875"/>
            <a:ext cx="9144000" cy="3734700"/>
          </a:xfrm>
          <a:prstGeom prst="rect">
            <a:avLst/>
          </a:prstGeom>
          <a:noFill/>
          <a:ln>
            <a:noFill/>
          </a:ln>
        </p:spPr>
        <p:txBody>
          <a:bodyPr anchorCtr="0" anchor="t" bIns="34275" lIns="68575" spcFirstLastPara="1" rIns="68575" wrap="square" tIns="34275">
            <a:noAutofit/>
          </a:bodyPr>
          <a:lstStyle/>
          <a:p>
            <a:pPr indent="-361950" lvl="0" marL="457200" rtl="0" algn="just">
              <a:lnSpc>
                <a:spcPct val="90000"/>
              </a:lnSpc>
              <a:spcBef>
                <a:spcPts val="800"/>
              </a:spcBef>
              <a:spcAft>
                <a:spcPts val="0"/>
              </a:spcAft>
              <a:buSzPts val="2100"/>
              <a:buChar char="●"/>
            </a:pPr>
            <a:r>
              <a:rPr lang="en"/>
              <a:t>Compression is performed on the encrypted output video file to reduce the size in order to optimize the process and reduce the bandwidth required for sending the file to someone.</a:t>
            </a:r>
            <a:endParaRPr/>
          </a:p>
          <a:p>
            <a:pPr indent="0" lvl="0" marL="0" rtl="0" algn="just">
              <a:lnSpc>
                <a:spcPct val="90000"/>
              </a:lnSpc>
              <a:spcBef>
                <a:spcPts val="800"/>
              </a:spcBef>
              <a:spcAft>
                <a:spcPts val="0"/>
              </a:spcAft>
              <a:buNone/>
            </a:pPr>
            <a:r>
              <a:t/>
            </a:r>
            <a:endParaRPr/>
          </a:p>
          <a:p>
            <a:pPr indent="-361950" lvl="0" marL="457200" rtl="0" algn="just">
              <a:lnSpc>
                <a:spcPct val="90000"/>
              </a:lnSpc>
              <a:spcBef>
                <a:spcPts val="800"/>
              </a:spcBef>
              <a:spcAft>
                <a:spcPts val="0"/>
              </a:spcAft>
              <a:buSzPts val="2100"/>
              <a:buChar char="●"/>
            </a:pPr>
            <a:r>
              <a:rPr lang="en"/>
              <a:t>Compression involved usage of ffv1 intra frame lossless codec and conversion of output file to mkv format.</a:t>
            </a:r>
            <a:endParaRPr/>
          </a:p>
          <a:p>
            <a:pPr indent="0" lvl="0" marL="0" rtl="0" algn="just">
              <a:lnSpc>
                <a:spcPct val="90000"/>
              </a:lnSpc>
              <a:spcBef>
                <a:spcPts val="800"/>
              </a:spcBef>
              <a:spcAft>
                <a:spcPts val="0"/>
              </a:spcAft>
              <a:buNone/>
            </a:pPr>
            <a:r>
              <a:t/>
            </a:r>
            <a:endParaRPr/>
          </a:p>
          <a:p>
            <a:pPr indent="-361950" lvl="0" marL="457200" rtl="0" algn="just">
              <a:lnSpc>
                <a:spcPct val="90000"/>
              </a:lnSpc>
              <a:spcBef>
                <a:spcPts val="800"/>
              </a:spcBef>
              <a:spcAft>
                <a:spcPts val="0"/>
              </a:spcAft>
              <a:buSzPts val="2100"/>
              <a:buChar char="●"/>
            </a:pPr>
            <a:r>
              <a:rPr lang="en"/>
              <a:t>Compression reduced the size upto 3.5x-4x.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b1c7882caa_7_0"/>
          <p:cNvSpPr txBox="1"/>
          <p:nvPr>
            <p:ph type="title"/>
          </p:nvPr>
        </p:nvSpPr>
        <p:spPr>
          <a:xfrm>
            <a:off x="0" y="0"/>
            <a:ext cx="9144000" cy="1022700"/>
          </a:xfrm>
          <a:prstGeom prst="rect">
            <a:avLst/>
          </a:prstGeom>
          <a:solidFill>
            <a:srgbClr val="E9F7F6"/>
          </a:solid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lang="en"/>
              <a:t>Results(Encryption Phase)</a:t>
            </a:r>
            <a:endParaRPr/>
          </a:p>
        </p:txBody>
      </p:sp>
      <p:sp>
        <p:nvSpPr>
          <p:cNvPr id="222" name="Google Shape;222;gb1c7882caa_7_0"/>
          <p:cNvSpPr txBox="1"/>
          <p:nvPr>
            <p:ph idx="1" type="body"/>
          </p:nvPr>
        </p:nvSpPr>
        <p:spPr>
          <a:xfrm>
            <a:off x="884400" y="3858375"/>
            <a:ext cx="1679100" cy="5184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800"/>
              </a:spcBef>
              <a:spcAft>
                <a:spcPts val="0"/>
              </a:spcAft>
              <a:buNone/>
            </a:pPr>
            <a:r>
              <a:rPr lang="en"/>
              <a:t>Original Video</a:t>
            </a:r>
            <a:endParaRPr/>
          </a:p>
        </p:txBody>
      </p:sp>
      <p:pic>
        <p:nvPicPr>
          <p:cNvPr id="223" name="Google Shape;223;gb1c7882caa_7_0" title="Small.mp4">
            <a:hlinkClick r:id="rId3"/>
          </p:cNvPr>
          <p:cNvPicPr preferRelativeResize="0"/>
          <p:nvPr/>
        </p:nvPicPr>
        <p:blipFill>
          <a:blip r:embed="rId4">
            <a:alphaModFix/>
          </a:blip>
          <a:stretch>
            <a:fillRect/>
          </a:stretch>
        </p:blipFill>
        <p:spPr>
          <a:xfrm>
            <a:off x="79613" y="1713825"/>
            <a:ext cx="3288678" cy="1849849"/>
          </a:xfrm>
          <a:prstGeom prst="rect">
            <a:avLst/>
          </a:prstGeom>
          <a:noFill/>
          <a:ln cap="flat" cmpd="sng" w="28575">
            <a:solidFill>
              <a:schemeClr val="dk2"/>
            </a:solidFill>
            <a:prstDash val="solid"/>
            <a:round/>
            <a:headEnd len="sm" w="sm" type="none"/>
            <a:tailEnd len="sm" w="sm" type="none"/>
          </a:ln>
        </p:spPr>
      </p:pic>
      <p:sp>
        <p:nvSpPr>
          <p:cNvPr id="224" name="Google Shape;224;gb1c7882caa_7_0"/>
          <p:cNvSpPr/>
          <p:nvPr/>
        </p:nvSpPr>
        <p:spPr>
          <a:xfrm>
            <a:off x="3319950" y="2204199"/>
            <a:ext cx="837900" cy="8691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b1c7882caa_7_0"/>
          <p:cNvSpPr/>
          <p:nvPr/>
        </p:nvSpPr>
        <p:spPr>
          <a:xfrm>
            <a:off x="4105213" y="2422363"/>
            <a:ext cx="837918" cy="565164"/>
          </a:xfrm>
          <a:prstGeom prst="flowChartDocument">
            <a:avLst/>
          </a:prstGeom>
          <a:solidFill>
            <a:srgbClr val="E9F7F6"/>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Plain text</a:t>
            </a:r>
            <a:endParaRPr/>
          </a:p>
        </p:txBody>
      </p:sp>
      <p:sp>
        <p:nvSpPr>
          <p:cNvPr id="226" name="Google Shape;226;gb1c7882caa_7_0"/>
          <p:cNvSpPr/>
          <p:nvPr/>
        </p:nvSpPr>
        <p:spPr>
          <a:xfrm>
            <a:off x="4950475" y="2290013"/>
            <a:ext cx="740400" cy="6975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gb1c7882caa_7_0" title="compressed_output.mkv">
            <a:hlinkClick r:id="rId5"/>
          </p:cNvPr>
          <p:cNvPicPr preferRelativeResize="0"/>
          <p:nvPr/>
        </p:nvPicPr>
        <p:blipFill>
          <a:blip r:embed="rId6">
            <a:alphaModFix/>
          </a:blip>
          <a:stretch>
            <a:fillRect/>
          </a:stretch>
        </p:blipFill>
        <p:spPr>
          <a:xfrm>
            <a:off x="5728387" y="1738688"/>
            <a:ext cx="3200224" cy="1800124"/>
          </a:xfrm>
          <a:prstGeom prst="rect">
            <a:avLst/>
          </a:prstGeom>
          <a:noFill/>
          <a:ln cap="flat" cmpd="sng" w="28575">
            <a:solidFill>
              <a:schemeClr val="dk2"/>
            </a:solidFill>
            <a:prstDash val="solid"/>
            <a:round/>
            <a:headEnd len="sm" w="sm" type="none"/>
            <a:tailEnd len="sm" w="sm" type="none"/>
          </a:ln>
        </p:spPr>
      </p:pic>
      <p:sp>
        <p:nvSpPr>
          <p:cNvPr id="228" name="Google Shape;228;gb1c7882caa_7_0"/>
          <p:cNvSpPr txBox="1"/>
          <p:nvPr>
            <p:ph idx="1" type="body"/>
          </p:nvPr>
        </p:nvSpPr>
        <p:spPr>
          <a:xfrm>
            <a:off x="5728388" y="3858375"/>
            <a:ext cx="3168600" cy="6975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800"/>
              </a:spcBef>
              <a:spcAft>
                <a:spcPts val="0"/>
              </a:spcAft>
              <a:buNone/>
            </a:pPr>
            <a:r>
              <a:rPr lang="en"/>
              <a:t>Encrypted </a:t>
            </a:r>
            <a:r>
              <a:rPr lang="en"/>
              <a:t>Video using video steganography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b1c1127c26_0_15"/>
          <p:cNvSpPr txBox="1"/>
          <p:nvPr>
            <p:ph type="title"/>
          </p:nvPr>
        </p:nvSpPr>
        <p:spPr>
          <a:xfrm>
            <a:off x="0" y="0"/>
            <a:ext cx="9144000" cy="1022700"/>
          </a:xfrm>
          <a:prstGeom prst="rect">
            <a:avLst/>
          </a:prstGeom>
          <a:solidFill>
            <a:srgbClr val="E9F7F6"/>
          </a:solid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lang="en"/>
              <a:t>Results(Decryption Phase)</a:t>
            </a:r>
            <a:endParaRPr/>
          </a:p>
        </p:txBody>
      </p:sp>
      <p:sp>
        <p:nvSpPr>
          <p:cNvPr id="234" name="Google Shape;234;gb1c1127c26_0_15"/>
          <p:cNvSpPr txBox="1"/>
          <p:nvPr>
            <p:ph idx="1" type="body"/>
          </p:nvPr>
        </p:nvSpPr>
        <p:spPr>
          <a:xfrm>
            <a:off x="707113" y="3858375"/>
            <a:ext cx="2033700" cy="5184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800"/>
              </a:spcBef>
              <a:spcAft>
                <a:spcPts val="0"/>
              </a:spcAft>
              <a:buNone/>
            </a:pPr>
            <a:r>
              <a:rPr lang="en"/>
              <a:t>Encrypted </a:t>
            </a:r>
            <a:r>
              <a:rPr lang="en"/>
              <a:t>Video</a:t>
            </a:r>
            <a:endParaRPr/>
          </a:p>
        </p:txBody>
      </p:sp>
      <p:pic>
        <p:nvPicPr>
          <p:cNvPr id="235" name="Google Shape;235;gb1c1127c26_0_15" title="Small.mp4">
            <a:hlinkClick r:id="rId3"/>
          </p:cNvPr>
          <p:cNvPicPr preferRelativeResize="0"/>
          <p:nvPr/>
        </p:nvPicPr>
        <p:blipFill>
          <a:blip r:embed="rId4">
            <a:alphaModFix/>
          </a:blip>
          <a:stretch>
            <a:fillRect/>
          </a:stretch>
        </p:blipFill>
        <p:spPr>
          <a:xfrm>
            <a:off x="79613" y="1713825"/>
            <a:ext cx="3288678" cy="1849849"/>
          </a:xfrm>
          <a:prstGeom prst="rect">
            <a:avLst/>
          </a:prstGeom>
          <a:noFill/>
          <a:ln cap="flat" cmpd="sng" w="28575">
            <a:solidFill>
              <a:schemeClr val="dk2"/>
            </a:solidFill>
            <a:prstDash val="solid"/>
            <a:round/>
            <a:headEnd len="sm" w="sm" type="none"/>
            <a:tailEnd len="sm" w="sm" type="none"/>
          </a:ln>
        </p:spPr>
      </p:pic>
      <p:sp>
        <p:nvSpPr>
          <p:cNvPr id="236" name="Google Shape;236;gb1c1127c26_0_15"/>
          <p:cNvSpPr/>
          <p:nvPr/>
        </p:nvSpPr>
        <p:spPr>
          <a:xfrm>
            <a:off x="6842888" y="2356188"/>
            <a:ext cx="837918" cy="565164"/>
          </a:xfrm>
          <a:prstGeom prst="flowChartDocument">
            <a:avLst/>
          </a:prstGeom>
          <a:solidFill>
            <a:srgbClr val="E9F7F6"/>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Plain text</a:t>
            </a:r>
            <a:endParaRPr/>
          </a:p>
        </p:txBody>
      </p:sp>
      <p:sp>
        <p:nvSpPr>
          <p:cNvPr id="237" name="Google Shape;237;gb1c1127c26_0_15"/>
          <p:cNvSpPr/>
          <p:nvPr/>
        </p:nvSpPr>
        <p:spPr>
          <a:xfrm>
            <a:off x="4610350" y="2290013"/>
            <a:ext cx="740400" cy="6975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b1c1127c26_0_15"/>
          <p:cNvSpPr txBox="1"/>
          <p:nvPr>
            <p:ph idx="1" type="body"/>
          </p:nvPr>
        </p:nvSpPr>
        <p:spPr>
          <a:xfrm>
            <a:off x="6475013" y="3858375"/>
            <a:ext cx="3168600" cy="6975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800"/>
              </a:spcBef>
              <a:spcAft>
                <a:spcPts val="0"/>
              </a:spcAft>
              <a:buNone/>
            </a:pPr>
            <a:r>
              <a:rPr lang="en"/>
              <a:t>Decoded plain text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b1c1127c26_0_0"/>
          <p:cNvSpPr txBox="1"/>
          <p:nvPr>
            <p:ph type="title"/>
          </p:nvPr>
        </p:nvSpPr>
        <p:spPr>
          <a:xfrm>
            <a:off x="0" y="0"/>
            <a:ext cx="9144000" cy="1022700"/>
          </a:xfrm>
          <a:prstGeom prst="rect">
            <a:avLst/>
          </a:prstGeom>
          <a:solidFill>
            <a:srgbClr val="E9F7F6"/>
          </a:solid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lang="en"/>
              <a:t>Demonstration of StegMEE!</a:t>
            </a:r>
            <a:endParaRPr/>
          </a:p>
        </p:txBody>
      </p:sp>
      <p:sp>
        <p:nvSpPr>
          <p:cNvPr id="244" name="Google Shape;244;gb1c1127c26_0_0"/>
          <p:cNvSpPr txBox="1"/>
          <p:nvPr>
            <p:ph idx="1" type="body"/>
          </p:nvPr>
        </p:nvSpPr>
        <p:spPr>
          <a:xfrm>
            <a:off x="263525" y="1408875"/>
            <a:ext cx="8586300" cy="37347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800"/>
              </a:spcBef>
              <a:spcAft>
                <a:spcPts val="0"/>
              </a:spcAft>
              <a:buNone/>
            </a:pPr>
            <a:r>
              <a:rPr lang="en"/>
              <a:t>We have created a Web Application, named </a:t>
            </a:r>
            <a:r>
              <a:rPr i="1" lang="en"/>
              <a:t>StegMEE!</a:t>
            </a:r>
            <a:r>
              <a:rPr lang="en"/>
              <a:t> for the demonstration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gb1c7882caa_0_3"/>
          <p:cNvSpPr txBox="1"/>
          <p:nvPr>
            <p:ph type="title"/>
          </p:nvPr>
        </p:nvSpPr>
        <p:spPr>
          <a:xfrm>
            <a:off x="4218800" y="3299525"/>
            <a:ext cx="4345800" cy="161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4800">
                <a:solidFill>
                  <a:srgbClr val="FFFFFF"/>
                </a:solidFill>
                <a:latin typeface="Comfortaa"/>
                <a:ea typeface="Comfortaa"/>
                <a:cs typeface="Comfortaa"/>
                <a:sym typeface="Comfortaa"/>
              </a:rPr>
              <a:t>Thank You !</a:t>
            </a:r>
            <a:endParaRPr b="1" sz="4800">
              <a:solidFill>
                <a:srgbClr val="FFFFFF"/>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
          <p:cNvSpPr txBox="1"/>
          <p:nvPr>
            <p:ph type="title"/>
          </p:nvPr>
        </p:nvSpPr>
        <p:spPr>
          <a:xfrm>
            <a:off x="0" y="0"/>
            <a:ext cx="9144000" cy="1152600"/>
          </a:xfrm>
          <a:prstGeom prst="rect">
            <a:avLst/>
          </a:prstGeom>
          <a:solidFill>
            <a:srgbClr val="E9F7F6"/>
          </a:solid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lang="en"/>
              <a:t>Tasks performed</a:t>
            </a:r>
            <a:endParaRPr/>
          </a:p>
        </p:txBody>
      </p:sp>
      <p:sp>
        <p:nvSpPr>
          <p:cNvPr id="165" name="Google Shape;165;p2"/>
          <p:cNvSpPr txBox="1"/>
          <p:nvPr>
            <p:ph idx="1" type="body"/>
          </p:nvPr>
        </p:nvSpPr>
        <p:spPr>
          <a:xfrm>
            <a:off x="0" y="1152475"/>
            <a:ext cx="9144000" cy="3864900"/>
          </a:xfrm>
          <a:prstGeom prst="rect">
            <a:avLst/>
          </a:prstGeom>
          <a:noFill/>
          <a:ln>
            <a:noFill/>
          </a:ln>
        </p:spPr>
        <p:txBody>
          <a:bodyPr anchorCtr="0" anchor="t" bIns="34275" lIns="68575" spcFirstLastPara="1" rIns="68575" wrap="square" tIns="34275">
            <a:noAutofit/>
          </a:bodyPr>
          <a:lstStyle/>
          <a:p>
            <a:pPr indent="-355600" lvl="0" marL="457200" rtl="0" algn="just">
              <a:lnSpc>
                <a:spcPct val="115000"/>
              </a:lnSpc>
              <a:spcBef>
                <a:spcPts val="800"/>
              </a:spcBef>
              <a:spcAft>
                <a:spcPts val="0"/>
              </a:spcAft>
              <a:buSzPts val="2000"/>
              <a:buChar char="●"/>
            </a:pPr>
            <a:r>
              <a:rPr lang="en" sz="2000"/>
              <a:t>Separation of video into frames and audio for encryption.</a:t>
            </a:r>
            <a:endParaRPr sz="2000"/>
          </a:p>
          <a:p>
            <a:pPr indent="-355600" lvl="0" marL="457200" rtl="0" algn="just">
              <a:lnSpc>
                <a:spcPct val="115000"/>
              </a:lnSpc>
              <a:spcBef>
                <a:spcPts val="800"/>
              </a:spcBef>
              <a:spcAft>
                <a:spcPts val="0"/>
              </a:spcAft>
              <a:buSzPts val="2000"/>
              <a:buChar char="●"/>
            </a:pPr>
            <a:r>
              <a:rPr lang="en" sz="2000"/>
              <a:t>Embedding of audio with information about frames which contain the encrypted concealed data.</a:t>
            </a:r>
            <a:endParaRPr sz="2000"/>
          </a:p>
          <a:p>
            <a:pPr indent="-355600" lvl="0" marL="457200" rtl="0" algn="just">
              <a:lnSpc>
                <a:spcPct val="115000"/>
              </a:lnSpc>
              <a:spcBef>
                <a:spcPts val="800"/>
              </a:spcBef>
              <a:spcAft>
                <a:spcPts val="0"/>
              </a:spcAft>
              <a:buSzPts val="2000"/>
              <a:buChar char="●"/>
            </a:pPr>
            <a:r>
              <a:rPr lang="en" sz="2000"/>
              <a:t>Data is segmented into blocks and encrypted in frames using LSB encryption algorithm.</a:t>
            </a:r>
            <a:endParaRPr sz="2000"/>
          </a:p>
          <a:p>
            <a:pPr indent="-355600" lvl="0" marL="457200" rtl="0" algn="just">
              <a:lnSpc>
                <a:spcPct val="115000"/>
              </a:lnSpc>
              <a:spcBef>
                <a:spcPts val="800"/>
              </a:spcBef>
              <a:spcAft>
                <a:spcPts val="0"/>
              </a:spcAft>
              <a:buSzPts val="2000"/>
              <a:buChar char="●"/>
            </a:pPr>
            <a:r>
              <a:rPr lang="en" sz="2000"/>
              <a:t>Compression is performed on the output encrypted video.</a:t>
            </a:r>
            <a:endParaRPr sz="2000"/>
          </a:p>
          <a:p>
            <a:pPr indent="-355600" lvl="0" marL="457200" rtl="0" algn="just">
              <a:lnSpc>
                <a:spcPct val="115000"/>
              </a:lnSpc>
              <a:spcBef>
                <a:spcPts val="800"/>
              </a:spcBef>
              <a:spcAft>
                <a:spcPts val="0"/>
              </a:spcAft>
              <a:buSzPts val="2000"/>
              <a:buChar char="●"/>
            </a:pPr>
            <a:r>
              <a:rPr lang="en" sz="2000"/>
              <a:t>Decryption is performed to extract the original plain text information sent.</a:t>
            </a:r>
            <a:endParaRPr sz="2000"/>
          </a:p>
          <a:p>
            <a:pPr indent="-355600" lvl="0" marL="457200" rtl="0" algn="just">
              <a:lnSpc>
                <a:spcPct val="115000"/>
              </a:lnSpc>
              <a:spcBef>
                <a:spcPts val="0"/>
              </a:spcBef>
              <a:spcAft>
                <a:spcPts val="0"/>
              </a:spcAft>
              <a:buSzPts val="2000"/>
              <a:buChar char="●"/>
            </a:pPr>
            <a:r>
              <a:rPr lang="en" sz="2000"/>
              <a:t>GUI (Graphical User Interface) using flask which integrates and binds all the above mentioned modules.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type="title"/>
          </p:nvPr>
        </p:nvSpPr>
        <p:spPr>
          <a:xfrm>
            <a:off x="0" y="0"/>
            <a:ext cx="9144000" cy="1121400"/>
          </a:xfrm>
          <a:prstGeom prst="rect">
            <a:avLst/>
          </a:prstGeom>
          <a:solidFill>
            <a:srgbClr val="E9F7F6"/>
          </a:solid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lang="en"/>
              <a:t>Sample video information </a:t>
            </a:r>
            <a:endParaRPr/>
          </a:p>
        </p:txBody>
      </p:sp>
      <p:sp>
        <p:nvSpPr>
          <p:cNvPr id="171" name="Google Shape;171;p3"/>
          <p:cNvSpPr txBox="1"/>
          <p:nvPr>
            <p:ph idx="1" type="body"/>
          </p:nvPr>
        </p:nvSpPr>
        <p:spPr>
          <a:xfrm>
            <a:off x="0" y="1121350"/>
            <a:ext cx="9144000" cy="1182000"/>
          </a:xfrm>
          <a:prstGeom prst="rect">
            <a:avLst/>
          </a:prstGeom>
          <a:noFill/>
          <a:ln>
            <a:noFill/>
          </a:ln>
        </p:spPr>
        <p:txBody>
          <a:bodyPr anchorCtr="0" anchor="t" bIns="34275" lIns="68575" spcFirstLastPara="1" rIns="68575" wrap="square" tIns="34275">
            <a:noAutofit/>
          </a:bodyPr>
          <a:lstStyle/>
          <a:p>
            <a:pPr indent="-361950" lvl="0" marL="457200" rtl="0" algn="just">
              <a:lnSpc>
                <a:spcPct val="115000"/>
              </a:lnSpc>
              <a:spcBef>
                <a:spcPts val="0"/>
              </a:spcBef>
              <a:spcAft>
                <a:spcPts val="0"/>
              </a:spcAft>
              <a:buSzPts val="2100"/>
              <a:buChar char="-"/>
            </a:pPr>
            <a:r>
              <a:rPr lang="en"/>
              <a:t>Video used for performing the above mentioned tasks is of length 35 secs containing a total of 842 frames.</a:t>
            </a:r>
            <a:endParaRPr/>
          </a:p>
          <a:p>
            <a:pPr indent="-361950" lvl="0" marL="457200" rtl="0" algn="just">
              <a:lnSpc>
                <a:spcPct val="115000"/>
              </a:lnSpc>
              <a:spcBef>
                <a:spcPts val="0"/>
              </a:spcBef>
              <a:spcAft>
                <a:spcPts val="0"/>
              </a:spcAft>
              <a:buSzPts val="2100"/>
              <a:buChar char="-"/>
            </a:pPr>
            <a:r>
              <a:rPr lang="en"/>
              <a:t>Video is in .mp4 format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800"/>
              </a:spcBef>
              <a:spcAft>
                <a:spcPts val="0"/>
              </a:spcAft>
              <a:buSzPts val="2100"/>
              <a:buNone/>
            </a:pPr>
            <a:r>
              <a:t/>
            </a:r>
            <a:endParaRPr/>
          </a:p>
        </p:txBody>
      </p:sp>
      <p:pic>
        <p:nvPicPr>
          <p:cNvPr id="172" name="Google Shape;172;p3" title="Small.mp4">
            <a:hlinkClick r:id="rId3"/>
          </p:cNvPr>
          <p:cNvPicPr preferRelativeResize="0"/>
          <p:nvPr/>
        </p:nvPicPr>
        <p:blipFill>
          <a:blip r:embed="rId4">
            <a:alphaModFix/>
          </a:blip>
          <a:stretch>
            <a:fillRect/>
          </a:stretch>
        </p:blipFill>
        <p:spPr>
          <a:xfrm>
            <a:off x="2427300" y="2336650"/>
            <a:ext cx="4507290" cy="253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b1c7882caa_1_0"/>
          <p:cNvSpPr txBox="1"/>
          <p:nvPr>
            <p:ph type="title"/>
          </p:nvPr>
        </p:nvSpPr>
        <p:spPr>
          <a:xfrm>
            <a:off x="0" y="0"/>
            <a:ext cx="9144000" cy="1017600"/>
          </a:xfrm>
          <a:prstGeom prst="rect">
            <a:avLst/>
          </a:prstGeom>
          <a:solidFill>
            <a:srgbClr val="E9F7F6"/>
          </a:solidFill>
        </p:spPr>
        <p:txBody>
          <a:bodyPr anchorCtr="0" anchor="ctr" bIns="34275" lIns="68575" spcFirstLastPara="1" rIns="68575" wrap="square" tIns="34275">
            <a:noAutofit/>
          </a:bodyPr>
          <a:lstStyle/>
          <a:p>
            <a:pPr indent="0" lvl="0" marL="0" rtl="0" algn="ctr">
              <a:spcBef>
                <a:spcPts val="0"/>
              </a:spcBef>
              <a:spcAft>
                <a:spcPts val="0"/>
              </a:spcAft>
              <a:buNone/>
            </a:pPr>
            <a:r>
              <a:rPr lang="en"/>
              <a:t>Audio Steganography</a:t>
            </a:r>
            <a:endParaRPr/>
          </a:p>
        </p:txBody>
      </p:sp>
      <p:sp>
        <p:nvSpPr>
          <p:cNvPr id="178" name="Google Shape;178;gb1c7882caa_1_0"/>
          <p:cNvSpPr txBox="1"/>
          <p:nvPr>
            <p:ph idx="1" type="body"/>
          </p:nvPr>
        </p:nvSpPr>
        <p:spPr>
          <a:xfrm>
            <a:off x="311700" y="1134425"/>
            <a:ext cx="8520600" cy="40092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rPr lang="en" sz="2000"/>
              <a:t>Audio of the video file is used to encrypt the frame number which contains the encrypted data.</a:t>
            </a:r>
            <a:endParaRPr sz="2000"/>
          </a:p>
          <a:p>
            <a:pPr indent="0" lvl="0" marL="0" rtl="0" algn="just">
              <a:spcBef>
                <a:spcPts val="800"/>
              </a:spcBef>
              <a:spcAft>
                <a:spcPts val="0"/>
              </a:spcAft>
              <a:buNone/>
            </a:pPr>
            <a:r>
              <a:rPr lang="en" sz="2000"/>
              <a:t>Four methods for audio steganography were implemented -</a:t>
            </a:r>
            <a:endParaRPr sz="2000"/>
          </a:p>
          <a:p>
            <a:pPr indent="-342900" lvl="0" marL="457200" rtl="0" algn="just">
              <a:spcBef>
                <a:spcPts val="800"/>
              </a:spcBef>
              <a:spcAft>
                <a:spcPts val="0"/>
              </a:spcAft>
              <a:buSzPts val="1800"/>
              <a:buChar char="●"/>
            </a:pPr>
            <a:r>
              <a:rPr b="1" lang="en" sz="2000"/>
              <a:t>L</a:t>
            </a:r>
            <a:r>
              <a:rPr b="1" lang="en" sz="2000"/>
              <a:t>east significant bit method</a:t>
            </a:r>
            <a:r>
              <a:rPr lang="en" sz="2000"/>
              <a:t> - In this method the data is encoded in the LSB bit of the audio data. First n frames of the audio data is used to encode n bit of data. Problem with this approach is that the attacker can easily extract the data.</a:t>
            </a:r>
            <a:endParaRPr sz="2000"/>
          </a:p>
          <a:p>
            <a:pPr indent="-342900" lvl="0" marL="457200" rtl="0" algn="just">
              <a:spcBef>
                <a:spcPts val="0"/>
              </a:spcBef>
              <a:spcAft>
                <a:spcPts val="0"/>
              </a:spcAft>
              <a:buSzPts val="1800"/>
              <a:buChar char="●"/>
            </a:pPr>
            <a:r>
              <a:rPr b="1" lang="en" sz="2000"/>
              <a:t>Parity based technique</a:t>
            </a:r>
            <a:r>
              <a:rPr lang="en" sz="2000"/>
              <a:t> - In this method the data is encoded by breaking the audio data into n equal size sample. And data is encoded by calculating the parity of the data. It also has the problem similar to the LSB based approach as if attacker know the size of data encoded data can be extracted by breaking the data into small samples and calculating the parity value.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b1c7882caa_1_6"/>
          <p:cNvSpPr txBox="1"/>
          <p:nvPr>
            <p:ph idx="1" type="body"/>
          </p:nvPr>
        </p:nvSpPr>
        <p:spPr>
          <a:xfrm>
            <a:off x="311700" y="1017600"/>
            <a:ext cx="8667900" cy="3949200"/>
          </a:xfrm>
          <a:prstGeom prst="rect">
            <a:avLst/>
          </a:prstGeom>
        </p:spPr>
        <p:txBody>
          <a:bodyPr anchorCtr="0" anchor="t" bIns="34275" lIns="68575" spcFirstLastPara="1" rIns="68575" wrap="square" tIns="34275">
            <a:noAutofit/>
          </a:bodyPr>
          <a:lstStyle/>
          <a:p>
            <a:pPr indent="-342900" lvl="0" marL="457200" rtl="0" algn="just">
              <a:spcBef>
                <a:spcPts val="800"/>
              </a:spcBef>
              <a:spcAft>
                <a:spcPts val="0"/>
              </a:spcAft>
              <a:buSzPts val="1800"/>
              <a:buChar char="●"/>
            </a:pPr>
            <a:r>
              <a:rPr b="1" lang="en" sz="2000"/>
              <a:t>Random method</a:t>
            </a:r>
            <a:r>
              <a:rPr lang="en" sz="2000"/>
              <a:t> - This method was created by us to solve the problem of the above stated methods. For this the number of frames are encoded into the first sixteen bytes of the data. And audio frames which are used for encoding are generated are using the secret key. Only problem with this approach is that the number of frame which is encoded using LSB can be extracted.</a:t>
            </a:r>
            <a:endParaRPr sz="2000"/>
          </a:p>
          <a:p>
            <a:pPr indent="0" lvl="0" marL="457200" rtl="0" algn="just">
              <a:spcBef>
                <a:spcPts val="800"/>
              </a:spcBef>
              <a:spcAft>
                <a:spcPts val="0"/>
              </a:spcAft>
              <a:buNone/>
            </a:pPr>
            <a:r>
              <a:t/>
            </a:r>
            <a:endParaRPr sz="2000"/>
          </a:p>
          <a:p>
            <a:pPr indent="-342900" lvl="0" marL="457200" rtl="0" algn="just">
              <a:spcBef>
                <a:spcPts val="800"/>
              </a:spcBef>
              <a:spcAft>
                <a:spcPts val="0"/>
              </a:spcAft>
              <a:buSzPts val="1800"/>
              <a:buChar char="●"/>
            </a:pPr>
            <a:r>
              <a:rPr b="1" lang="en" sz="2000"/>
              <a:t>Complete r</a:t>
            </a:r>
            <a:r>
              <a:rPr b="1" lang="en" sz="2000"/>
              <a:t>andom method </a:t>
            </a:r>
            <a:r>
              <a:rPr lang="en" sz="2000"/>
              <a:t>- For this method secret key is used to select 16 audio frames which contains the number of frames. And using the  frame number and secret key the frame used for encoding the final data is selected. This method works well because only the sender and receiver know the secret key.</a:t>
            </a:r>
            <a:endParaRPr sz="2000"/>
          </a:p>
        </p:txBody>
      </p:sp>
      <p:sp>
        <p:nvSpPr>
          <p:cNvPr id="184" name="Google Shape;184;gb1c7882caa_1_6"/>
          <p:cNvSpPr txBox="1"/>
          <p:nvPr>
            <p:ph type="title"/>
          </p:nvPr>
        </p:nvSpPr>
        <p:spPr>
          <a:xfrm>
            <a:off x="0" y="0"/>
            <a:ext cx="9144000" cy="1017600"/>
          </a:xfrm>
          <a:prstGeom prst="rect">
            <a:avLst/>
          </a:prstGeom>
          <a:solidFill>
            <a:srgbClr val="E9F7F6"/>
          </a:solidFill>
        </p:spPr>
        <p:txBody>
          <a:bodyPr anchorCtr="0" anchor="ctr" bIns="34275" lIns="68575" spcFirstLastPara="1" rIns="68575" wrap="square" tIns="34275">
            <a:noAutofit/>
          </a:bodyPr>
          <a:lstStyle/>
          <a:p>
            <a:pPr indent="0" lvl="0" marL="0" rtl="0" algn="ctr">
              <a:spcBef>
                <a:spcPts val="0"/>
              </a:spcBef>
              <a:spcAft>
                <a:spcPts val="0"/>
              </a:spcAft>
              <a:buNone/>
            </a:pPr>
            <a:r>
              <a:rPr lang="en"/>
              <a:t>Audio Steganography (contd…)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b1c7882caa_4_0"/>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Video Steganography</a:t>
            </a:r>
            <a:endParaRPr/>
          </a:p>
        </p:txBody>
      </p:sp>
      <p:sp>
        <p:nvSpPr>
          <p:cNvPr id="190" name="Google Shape;190;gb1c7882caa_4_0"/>
          <p:cNvSpPr txBox="1"/>
          <p:nvPr>
            <p:ph idx="1" type="body"/>
          </p:nvPr>
        </p:nvSpPr>
        <p:spPr>
          <a:xfrm>
            <a:off x="311700" y="1152475"/>
            <a:ext cx="8520600" cy="3539700"/>
          </a:xfrm>
          <a:prstGeom prst="rect">
            <a:avLst/>
          </a:prstGeom>
        </p:spPr>
        <p:txBody>
          <a:bodyPr anchorCtr="0" anchor="t" bIns="34275" lIns="68575" spcFirstLastPara="1" rIns="68575" wrap="square" tIns="34275">
            <a:noAutofit/>
          </a:bodyPr>
          <a:lstStyle/>
          <a:p>
            <a:pPr indent="0" lvl="0" marL="0" rtl="0" algn="just">
              <a:lnSpc>
                <a:spcPct val="100000"/>
              </a:lnSpc>
              <a:spcBef>
                <a:spcPts val="800"/>
              </a:spcBef>
              <a:spcAft>
                <a:spcPts val="0"/>
              </a:spcAft>
              <a:buNone/>
            </a:pPr>
            <a:r>
              <a:rPr b="1" lang="en" sz="1900"/>
              <a:t>LSB technique</a:t>
            </a:r>
            <a:r>
              <a:rPr lang="en" sz="1900"/>
              <a:t> - Each word in the text is converted to binary form and the LSB of each byte is set to match the corresponding binary bit of the word.</a:t>
            </a:r>
            <a:endParaRPr sz="1900"/>
          </a:p>
          <a:p>
            <a:pPr indent="0" lvl="0" marL="0" rtl="0" algn="just">
              <a:lnSpc>
                <a:spcPct val="100000"/>
              </a:lnSpc>
              <a:spcBef>
                <a:spcPts val="800"/>
              </a:spcBef>
              <a:spcAft>
                <a:spcPts val="0"/>
              </a:spcAft>
              <a:buNone/>
            </a:pPr>
            <a:r>
              <a:rPr b="1" lang="en" sz="1900"/>
              <a:t>Encryption:</a:t>
            </a:r>
            <a:endParaRPr b="1" sz="1900"/>
          </a:p>
          <a:p>
            <a:pPr indent="-349250" lvl="0" marL="457200" rtl="0" algn="just">
              <a:lnSpc>
                <a:spcPct val="100000"/>
              </a:lnSpc>
              <a:spcBef>
                <a:spcPts val="800"/>
              </a:spcBef>
              <a:spcAft>
                <a:spcPts val="0"/>
              </a:spcAft>
              <a:buSzPts val="1900"/>
              <a:buChar char="●"/>
            </a:pPr>
            <a:r>
              <a:rPr lang="en" sz="1900"/>
              <a:t>Randomly generated corner number between 1 and 4 to decide at which corner the data will be encrypted. [1-Top left, 2-Top right, 3-Bottom left, 4-Bottom right]</a:t>
            </a:r>
            <a:endParaRPr sz="1900"/>
          </a:p>
          <a:p>
            <a:pPr indent="-349250" lvl="0" marL="457200" rtl="0" algn="just">
              <a:lnSpc>
                <a:spcPct val="100000"/>
              </a:lnSpc>
              <a:spcBef>
                <a:spcPts val="0"/>
              </a:spcBef>
              <a:spcAft>
                <a:spcPts val="0"/>
              </a:spcAft>
              <a:buSzPts val="1900"/>
              <a:buChar char="●"/>
            </a:pPr>
            <a:r>
              <a:rPr lang="en" sz="1900"/>
              <a:t>The corner information and word length are encrypted using LSB technique in the first few bytes of the frame previous to the selected frame.</a:t>
            </a:r>
            <a:endParaRPr sz="1900"/>
          </a:p>
          <a:p>
            <a:pPr indent="-349250" lvl="0" marL="457200" rtl="0" algn="just">
              <a:lnSpc>
                <a:spcPct val="100000"/>
              </a:lnSpc>
              <a:spcBef>
                <a:spcPts val="0"/>
              </a:spcBef>
              <a:spcAft>
                <a:spcPts val="0"/>
              </a:spcAft>
              <a:buSzPts val="1900"/>
              <a:buChar char="●"/>
            </a:pPr>
            <a:r>
              <a:rPr lang="en" sz="1900"/>
              <a:t>Each word is encrypted in the earlier randomly chosen corner using LSB technique.</a:t>
            </a:r>
            <a:endParaRPr sz="1900"/>
          </a:p>
          <a:p>
            <a:pPr indent="-349250" lvl="0" marL="457200" rtl="0" algn="just">
              <a:lnSpc>
                <a:spcPct val="100000"/>
              </a:lnSpc>
              <a:spcBef>
                <a:spcPts val="0"/>
              </a:spcBef>
              <a:spcAft>
                <a:spcPts val="0"/>
              </a:spcAft>
              <a:buSzPts val="1900"/>
              <a:buChar char="●"/>
            </a:pPr>
            <a:r>
              <a:rPr lang="en" sz="1900"/>
              <a:t>The frames are then encrypted into the audio using the complete random technique mentioned in the previous slide.</a:t>
            </a:r>
            <a:endParaRPr sz="1900"/>
          </a:p>
        </p:txBody>
      </p:sp>
      <p:sp>
        <p:nvSpPr>
          <p:cNvPr id="191" name="Google Shape;191;gb1c7882caa_4_0"/>
          <p:cNvSpPr txBox="1"/>
          <p:nvPr>
            <p:ph type="title"/>
          </p:nvPr>
        </p:nvSpPr>
        <p:spPr>
          <a:xfrm>
            <a:off x="0" y="0"/>
            <a:ext cx="9144000" cy="1017600"/>
          </a:xfrm>
          <a:prstGeom prst="rect">
            <a:avLst/>
          </a:prstGeom>
          <a:solidFill>
            <a:srgbClr val="E9F7F6"/>
          </a:solidFill>
        </p:spPr>
        <p:txBody>
          <a:bodyPr anchorCtr="0" anchor="ctr" bIns="34275" lIns="68575" spcFirstLastPara="1" rIns="68575" wrap="square" tIns="34275">
            <a:noAutofit/>
          </a:bodyPr>
          <a:lstStyle/>
          <a:p>
            <a:pPr indent="0" lvl="0" marL="0" rtl="0" algn="ctr">
              <a:spcBef>
                <a:spcPts val="0"/>
              </a:spcBef>
              <a:spcAft>
                <a:spcPts val="0"/>
              </a:spcAft>
              <a:buNone/>
            </a:pPr>
            <a:r>
              <a:rPr lang="en"/>
              <a:t>Video</a:t>
            </a:r>
            <a:r>
              <a:rPr lang="en"/>
              <a:t> Steganography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1c7882caa_0_23"/>
          <p:cNvSpPr txBox="1"/>
          <p:nvPr>
            <p:ph type="title"/>
          </p:nvPr>
        </p:nvSpPr>
        <p:spPr>
          <a:xfrm>
            <a:off x="0" y="0"/>
            <a:ext cx="9144000" cy="656700"/>
          </a:xfrm>
          <a:prstGeom prst="rect">
            <a:avLst/>
          </a:prstGeom>
          <a:solidFill>
            <a:srgbClr val="E9F7F6"/>
          </a:solid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lang="en"/>
              <a:t>Encryption Flowchart</a:t>
            </a:r>
            <a:endParaRPr/>
          </a:p>
        </p:txBody>
      </p:sp>
      <p:pic>
        <p:nvPicPr>
          <p:cNvPr id="197" name="Google Shape;197;gb1c7882caa_0_23"/>
          <p:cNvPicPr preferRelativeResize="0"/>
          <p:nvPr/>
        </p:nvPicPr>
        <p:blipFill>
          <a:blip r:embed="rId3">
            <a:alphaModFix/>
          </a:blip>
          <a:stretch>
            <a:fillRect/>
          </a:stretch>
        </p:blipFill>
        <p:spPr>
          <a:xfrm>
            <a:off x="2815689" y="656700"/>
            <a:ext cx="3512610" cy="448680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b1c7882caa_4_5"/>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Video Steganography (contd..)</a:t>
            </a:r>
            <a:endParaRPr/>
          </a:p>
        </p:txBody>
      </p:sp>
      <p:sp>
        <p:nvSpPr>
          <p:cNvPr id="203" name="Google Shape;203;gb1c7882caa_4_5"/>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2000"/>
              <a:t> </a:t>
            </a:r>
            <a:r>
              <a:rPr b="1" lang="en" sz="2000"/>
              <a:t>Decryption:</a:t>
            </a:r>
            <a:endParaRPr b="1" sz="2000"/>
          </a:p>
          <a:p>
            <a:pPr indent="-355600" lvl="0" marL="457200" rtl="0" algn="just">
              <a:lnSpc>
                <a:spcPct val="115000"/>
              </a:lnSpc>
              <a:spcBef>
                <a:spcPts val="800"/>
              </a:spcBef>
              <a:spcAft>
                <a:spcPts val="0"/>
              </a:spcAft>
              <a:buSzPts val="2000"/>
              <a:buChar char="●"/>
            </a:pPr>
            <a:r>
              <a:rPr lang="en" sz="2000"/>
              <a:t>The frames selected for encryption are decrypted from the audio.</a:t>
            </a:r>
            <a:endParaRPr sz="2000"/>
          </a:p>
          <a:p>
            <a:pPr indent="-355600" lvl="0" marL="457200" rtl="0" algn="just">
              <a:lnSpc>
                <a:spcPct val="115000"/>
              </a:lnSpc>
              <a:spcBef>
                <a:spcPts val="0"/>
              </a:spcBef>
              <a:spcAft>
                <a:spcPts val="0"/>
              </a:spcAft>
              <a:buSzPts val="2000"/>
              <a:buChar char="●"/>
            </a:pPr>
            <a:r>
              <a:rPr lang="en" sz="2000"/>
              <a:t>Firstly, the frame previous to the selected frame is used to extract the corner and word length of the word encrypted in the current frame.</a:t>
            </a:r>
            <a:endParaRPr sz="2000"/>
          </a:p>
          <a:p>
            <a:pPr indent="-355600" lvl="0" marL="457200" rtl="0" algn="just">
              <a:lnSpc>
                <a:spcPct val="115000"/>
              </a:lnSpc>
              <a:spcBef>
                <a:spcPts val="0"/>
              </a:spcBef>
              <a:spcAft>
                <a:spcPts val="0"/>
              </a:spcAft>
              <a:buSzPts val="2000"/>
              <a:buChar char="●"/>
            </a:pPr>
            <a:r>
              <a:rPr lang="en" sz="2000"/>
              <a:t>Using the corner and word length information, the location of word is identified and the message is decrypted by extracting the LSB of bytes from the location.</a:t>
            </a:r>
            <a:endParaRPr sz="2000"/>
          </a:p>
          <a:p>
            <a:pPr indent="-355600" lvl="0" marL="457200" rtl="0" algn="just">
              <a:lnSpc>
                <a:spcPct val="115000"/>
              </a:lnSpc>
              <a:spcBef>
                <a:spcPts val="0"/>
              </a:spcBef>
              <a:spcAft>
                <a:spcPts val="0"/>
              </a:spcAft>
              <a:buSzPts val="2000"/>
              <a:buChar char="●"/>
            </a:pPr>
            <a:r>
              <a:rPr lang="en" sz="2000"/>
              <a:t>The obtained binary is then converted to character which gives the text given as input by the user.</a:t>
            </a:r>
            <a:endParaRPr sz="2000"/>
          </a:p>
        </p:txBody>
      </p:sp>
      <p:sp>
        <p:nvSpPr>
          <p:cNvPr id="204" name="Google Shape;204;gb1c7882caa_4_5"/>
          <p:cNvSpPr txBox="1"/>
          <p:nvPr>
            <p:ph type="title"/>
          </p:nvPr>
        </p:nvSpPr>
        <p:spPr>
          <a:xfrm>
            <a:off x="0" y="0"/>
            <a:ext cx="9144000" cy="1017600"/>
          </a:xfrm>
          <a:prstGeom prst="rect">
            <a:avLst/>
          </a:prstGeom>
          <a:solidFill>
            <a:srgbClr val="E9F7F6"/>
          </a:solidFill>
        </p:spPr>
        <p:txBody>
          <a:bodyPr anchorCtr="0" anchor="ctr" bIns="34275" lIns="68575" spcFirstLastPara="1" rIns="68575" wrap="square" tIns="34275">
            <a:noAutofit/>
          </a:bodyPr>
          <a:lstStyle/>
          <a:p>
            <a:pPr indent="0" lvl="0" marL="0" rtl="0" algn="ctr">
              <a:spcBef>
                <a:spcPts val="0"/>
              </a:spcBef>
              <a:spcAft>
                <a:spcPts val="0"/>
              </a:spcAft>
              <a:buNone/>
            </a:pPr>
            <a:r>
              <a:rPr lang="en"/>
              <a:t>Video Steganography (contd…)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b1c7882caa_0_30"/>
          <p:cNvSpPr txBox="1"/>
          <p:nvPr>
            <p:ph type="title"/>
          </p:nvPr>
        </p:nvSpPr>
        <p:spPr>
          <a:xfrm>
            <a:off x="0" y="0"/>
            <a:ext cx="9144000" cy="656700"/>
          </a:xfrm>
          <a:prstGeom prst="rect">
            <a:avLst/>
          </a:prstGeom>
          <a:solidFill>
            <a:srgbClr val="E9F7F6"/>
          </a:solid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lang="en"/>
              <a:t>Decryption </a:t>
            </a:r>
            <a:r>
              <a:rPr lang="en"/>
              <a:t>Flowchart</a:t>
            </a:r>
            <a:endParaRPr/>
          </a:p>
        </p:txBody>
      </p:sp>
      <p:pic>
        <p:nvPicPr>
          <p:cNvPr id="210" name="Google Shape;210;gb1c7882caa_0_30"/>
          <p:cNvPicPr preferRelativeResize="0"/>
          <p:nvPr/>
        </p:nvPicPr>
        <p:blipFill>
          <a:blip r:embed="rId3">
            <a:alphaModFix/>
          </a:blip>
          <a:stretch>
            <a:fillRect/>
          </a:stretch>
        </p:blipFill>
        <p:spPr>
          <a:xfrm>
            <a:off x="2683300" y="656700"/>
            <a:ext cx="3777400" cy="448680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LBA-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