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4" r:id="rId6"/>
    <p:sldId id="265" r:id="rId7"/>
    <p:sldId id="266" r:id="rId8"/>
    <p:sldId id="267" r:id="rId9"/>
    <p:sldId id="268" r:id="rId10"/>
    <p:sldId id="269" r:id="rId11"/>
    <p:sldId id="270" r:id="rId12"/>
    <p:sldId id="271" r:id="rId13"/>
    <p:sldId id="272"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iplengare@gmail.com" initials="s" lastIdx="1" clrIdx="0">
    <p:extLst>
      <p:ext uri="{19B8F6BF-5375-455C-9EA6-DF929625EA0E}">
        <p15:presenceInfo xmlns:p15="http://schemas.microsoft.com/office/powerpoint/2012/main" userId="b4346e35358d46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09.91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33.37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33.71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53.55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54.22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54.57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55.11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55.768"/>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56.103"/>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4:26.27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4:26.6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10.27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4:27.00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4:27.33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4:27.658"/>
    </inkml:context>
    <inkml:brush xml:id="br0">
      <inkml:brushProperty name="width" value="0.05" units="cm"/>
      <inkml:brushProperty name="height" value="0.05" units="cm"/>
      <inkml:brushProperty name="color" value="#E71224"/>
    </inkml:brush>
  </inkml:definitions>
  <inkml:trace contextRef="#ctx0" brushRef="#br0">1 1 24575,'0'0'-8191</inkml:trace>
  <inkml:trace contextRef="#ctx0" brushRef="#br0" timeOffset="1">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06.38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07.19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07.564"/>
    </inkml:context>
    <inkml:brush xml:id="br0">
      <inkml:brushProperty name="width" value="0.05" units="cm"/>
      <inkml:brushProperty name="height" value="0.05" units="cm"/>
      <inkml:brushProperty name="color" value="#E71224"/>
    </inkml:brush>
  </inkml:definitions>
  <inkml:trace contextRef="#ctx0" brushRef="#br0">1 1 24575,'0'0'-8191</inkml:trace>
  <inkml:trace contextRef="#ctx0" brushRef="#br0" timeOffset="1">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08.42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08.76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09.095"/>
    </inkml:context>
    <inkml:brush xml:id="br0">
      <inkml:brushProperty name="width" value="0.05" units="cm"/>
      <inkml:brushProperty name="height" value="0.05" units="cm"/>
      <inkml:brushProperty name="color" value="#E71224"/>
    </inkml:brush>
  </inkml:definitions>
  <inkml:trace contextRef="#ctx0" brushRef="#br0">1 0 24575,'0'0'-8191</inkml:trace>
  <inkml:trace contextRef="#ctx0" brushRef="#br0" timeOffset="1">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24.59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10.61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25.55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25.88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26.22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2:26.5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10.953"/>
    </inkml:context>
    <inkml:brush xml:id="br0">
      <inkml:brushProperty name="width" value="0.05" units="cm"/>
      <inkml:brushProperty name="height" value="0.05" units="cm"/>
      <inkml:brushProperty name="color" value="#E71224"/>
    </inkml:brush>
  </inkml:definitions>
  <inkml:trace contextRef="#ctx0" brushRef="#br0">0 0 24575,'0'0'-8191</inkml:trace>
  <inkml:trace contextRef="#ctx0" brushRef="#br0" timeOffset="1">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11.325"/>
    </inkml:context>
    <inkml:brush xml:id="br0">
      <inkml:brushProperty name="width" value="0.05" units="cm"/>
      <inkml:brushProperty name="height" value="0.05" units="cm"/>
      <inkml:brushProperty name="color" value="#E71224"/>
    </inkml:brush>
  </inkml:definitions>
  <inkml:trace contextRef="#ctx0" brushRef="#br0">0 0 24575,'0'0'-8191</inkml:trace>
  <inkml:trace contextRef="#ctx0" brushRef="#br0" timeOffset="1">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11.70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44.18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45.62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30T16:23:32.85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mplysarafina.blogspot.com/2011/04/thank-you-thursday.html" TargetMode="External"/><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8.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6.png"/><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8.xml"/><Relationship Id="rId1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customXml" Target="../ink/ink12.xml"/><Relationship Id="rId12" Type="http://schemas.openxmlformats.org/officeDocument/2006/relationships/customXml" Target="../ink/ink17.xml"/><Relationship Id="rId17" Type="http://schemas.openxmlformats.org/officeDocument/2006/relationships/customXml" Target="../ink/ink22.xml"/><Relationship Id="rId2" Type="http://schemas.openxmlformats.org/officeDocument/2006/relationships/image" Target="../media/image8.png"/><Relationship Id="rId16"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5" Type="http://schemas.openxmlformats.org/officeDocument/2006/relationships/customXml" Target="../ink/ink20.xml"/><Relationship Id="rId10" Type="http://schemas.openxmlformats.org/officeDocument/2006/relationships/customXml" Target="../ink/ink15.xml"/><Relationship Id="rId4" Type="http://schemas.openxmlformats.org/officeDocument/2006/relationships/image" Target="../media/image6.png"/><Relationship Id="rId9" Type="http://schemas.openxmlformats.org/officeDocument/2006/relationships/customXml" Target="../ink/ink14.xml"/><Relationship Id="rId14" Type="http://schemas.openxmlformats.org/officeDocument/2006/relationships/customXml" Target="../ink/ink19.xml"/></Relationships>
</file>

<file path=ppt/slides/_rels/slide8.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1.xml"/><Relationship Id="rId3" Type="http://schemas.openxmlformats.org/officeDocument/2006/relationships/customXml" Target="../ink/ink23.xml"/><Relationship Id="rId7" Type="http://schemas.openxmlformats.org/officeDocument/2006/relationships/image" Target="../media/image7.png"/><Relationship Id="rId12" Type="http://schemas.openxmlformats.org/officeDocument/2006/relationships/customXml" Target="../ink/ink30.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customXml" Target="../ink/ink29.xml"/><Relationship Id="rId5" Type="http://schemas.openxmlformats.org/officeDocument/2006/relationships/customXml" Target="../ink/ink24.xml"/><Relationship Id="rId15" Type="http://schemas.openxmlformats.org/officeDocument/2006/relationships/customXml" Target="../ink/ink33.xml"/><Relationship Id="rId10" Type="http://schemas.openxmlformats.org/officeDocument/2006/relationships/customXml" Target="../ink/ink28.xml"/><Relationship Id="rId4" Type="http://schemas.openxmlformats.org/officeDocument/2006/relationships/image" Target="../media/image6.png"/><Relationship Id="rId9" Type="http://schemas.openxmlformats.org/officeDocument/2006/relationships/customXml" Target="../ink/ink27.xml"/><Relationship Id="rId14" Type="http://schemas.openxmlformats.org/officeDocument/2006/relationships/customXml" Target="../ink/ink3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9989-8057-4232-9643-1612E93CAB5D}"/>
              </a:ext>
            </a:extLst>
          </p:cNvPr>
          <p:cNvSpPr>
            <a:spLocks noGrp="1"/>
          </p:cNvSpPr>
          <p:nvPr>
            <p:ph type="ctrTitle"/>
          </p:nvPr>
        </p:nvSpPr>
        <p:spPr>
          <a:xfrm>
            <a:off x="5832628" y="2530135"/>
            <a:ext cx="5670394" cy="2201663"/>
          </a:xfrm>
        </p:spPr>
        <p:txBody>
          <a:bodyPr>
            <a:normAutofit/>
          </a:bodyPr>
          <a:lstStyle/>
          <a:p>
            <a:r>
              <a:rPr lang="en-IN" sz="4000" dirty="0"/>
              <a:t>Project Title </a:t>
            </a:r>
            <a:r>
              <a:rPr lang="en-IN" dirty="0"/>
              <a:t>-</a:t>
            </a:r>
            <a:br>
              <a:rPr lang="en-IN" dirty="0"/>
            </a:br>
            <a:endParaRPr lang="en-IN" dirty="0"/>
          </a:p>
        </p:txBody>
      </p:sp>
      <p:sp>
        <p:nvSpPr>
          <p:cNvPr id="3" name="Subtitle 2">
            <a:extLst>
              <a:ext uri="{FF2B5EF4-FFF2-40B4-BE49-F238E27FC236}">
                <a16:creationId xmlns:a16="http://schemas.microsoft.com/office/drawing/2014/main" id="{99383533-7DF0-4569-B9FD-EBDA3D634EB6}"/>
              </a:ext>
            </a:extLst>
          </p:cNvPr>
          <p:cNvSpPr>
            <a:spLocks noGrp="1"/>
          </p:cNvSpPr>
          <p:nvPr>
            <p:ph type="subTitle" idx="1"/>
          </p:nvPr>
        </p:nvSpPr>
        <p:spPr/>
        <p:txBody>
          <a:bodyPr>
            <a:normAutofit/>
          </a:bodyPr>
          <a:lstStyle/>
          <a:p>
            <a:r>
              <a:rPr lang="en-US" sz="4000" b="1" dirty="0"/>
              <a:t>A Deep Learning Approach To Detect Drivers Drowsiness. </a:t>
            </a:r>
            <a:endParaRPr lang="en-IN" sz="4000" b="1" dirty="0"/>
          </a:p>
        </p:txBody>
      </p:sp>
    </p:spTree>
    <p:extLst>
      <p:ext uri="{BB962C8B-B14F-4D97-AF65-F5344CB8AC3E}">
        <p14:creationId xmlns:p14="http://schemas.microsoft.com/office/powerpoint/2010/main" val="295007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8D50-9A7A-446A-8F82-6F9325E2B6CF}"/>
              </a:ext>
            </a:extLst>
          </p:cNvPr>
          <p:cNvSpPr>
            <a:spLocks noGrp="1"/>
          </p:cNvSpPr>
          <p:nvPr>
            <p:ph type="title"/>
          </p:nvPr>
        </p:nvSpPr>
        <p:spPr>
          <a:xfrm>
            <a:off x="1589256" y="0"/>
            <a:ext cx="5426158" cy="914400"/>
          </a:xfrm>
        </p:spPr>
        <p:txBody>
          <a:bodyPr>
            <a:normAutofit fontScale="90000"/>
          </a:bodyPr>
          <a:lstStyle/>
          <a:p>
            <a:r>
              <a:rPr lang="en-US" dirty="0"/>
              <a:t>Factorized 7*7 Convolutions. Inception Block B</a:t>
            </a:r>
            <a:endParaRPr lang="en-IN" dirty="0"/>
          </a:p>
        </p:txBody>
      </p:sp>
      <p:sp>
        <p:nvSpPr>
          <p:cNvPr id="4" name="Text Placeholder 3">
            <a:extLst>
              <a:ext uri="{FF2B5EF4-FFF2-40B4-BE49-F238E27FC236}">
                <a16:creationId xmlns:a16="http://schemas.microsoft.com/office/drawing/2014/main" id="{3E78266D-675A-475F-8B6A-A26036DDF93C}"/>
              </a:ext>
            </a:extLst>
          </p:cNvPr>
          <p:cNvSpPr>
            <a:spLocks noGrp="1"/>
          </p:cNvSpPr>
          <p:nvPr>
            <p:ph type="body" sz="half" idx="2"/>
          </p:nvPr>
        </p:nvSpPr>
        <p:spPr>
          <a:xfrm>
            <a:off x="6933614" y="0"/>
            <a:ext cx="5426158" cy="914400"/>
          </a:xfrm>
        </p:spPr>
        <p:txBody>
          <a:bodyPr>
            <a:normAutofit/>
          </a:bodyPr>
          <a:lstStyle/>
          <a:p>
            <a:r>
              <a:rPr lang="en-US" sz="2500" dirty="0">
                <a:latin typeface="+mj-lt"/>
              </a:rPr>
              <a:t>Reduction Block A</a:t>
            </a:r>
            <a:endParaRPr lang="en-IN" sz="2500" dirty="0">
              <a:latin typeface="+mj-lt"/>
            </a:endParaRPr>
          </a:p>
        </p:txBody>
      </p:sp>
      <p:pic>
        <p:nvPicPr>
          <p:cNvPr id="6" name="Picture 5">
            <a:extLst>
              <a:ext uri="{FF2B5EF4-FFF2-40B4-BE49-F238E27FC236}">
                <a16:creationId xmlns:a16="http://schemas.microsoft.com/office/drawing/2014/main" id="{75500C79-F3BF-472E-8749-A189F3125FEE}"/>
              </a:ext>
            </a:extLst>
          </p:cNvPr>
          <p:cNvPicPr>
            <a:picLocks noChangeAspect="1"/>
          </p:cNvPicPr>
          <p:nvPr/>
        </p:nvPicPr>
        <p:blipFill>
          <a:blip r:embed="rId2"/>
          <a:stretch>
            <a:fillRect/>
          </a:stretch>
        </p:blipFill>
        <p:spPr>
          <a:xfrm>
            <a:off x="1447061" y="1012055"/>
            <a:ext cx="5486554" cy="2416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0A210FF-6A7B-4C3F-A1A8-BCC73CD5D233}"/>
              </a:ext>
            </a:extLst>
          </p:cNvPr>
          <p:cNvPicPr>
            <a:picLocks noChangeAspect="1"/>
          </p:cNvPicPr>
          <p:nvPr/>
        </p:nvPicPr>
        <p:blipFill>
          <a:blip r:embed="rId3"/>
          <a:stretch>
            <a:fillRect/>
          </a:stretch>
        </p:blipFill>
        <p:spPr>
          <a:xfrm>
            <a:off x="7145980" y="1012055"/>
            <a:ext cx="5046020" cy="24169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045A1199-E766-4525-A7B9-ABF953E0B4DD}"/>
              </a:ext>
            </a:extLst>
          </p:cNvPr>
          <p:cNvPicPr>
            <a:picLocks noChangeAspect="1"/>
          </p:cNvPicPr>
          <p:nvPr/>
        </p:nvPicPr>
        <p:blipFill>
          <a:blip r:embed="rId4"/>
          <a:stretch>
            <a:fillRect/>
          </a:stretch>
        </p:blipFill>
        <p:spPr>
          <a:xfrm>
            <a:off x="2760956" y="3835153"/>
            <a:ext cx="8371642" cy="3058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1382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E4FEE4F-D647-4EDC-978E-EC129AD77B02}"/>
              </a:ext>
            </a:extLst>
          </p:cNvPr>
          <p:cNvSpPr>
            <a:spLocks noGrp="1"/>
          </p:cNvSpPr>
          <p:nvPr>
            <p:ph idx="1"/>
          </p:nvPr>
        </p:nvSpPr>
        <p:spPr>
          <a:xfrm>
            <a:off x="1608597" y="1"/>
            <a:ext cx="10018713" cy="1340528"/>
          </a:xfrm>
        </p:spPr>
        <p:txBody>
          <a:bodyPr>
            <a:normAutofit fontScale="92500" lnSpcReduction="10000"/>
          </a:bodyPr>
          <a:lstStyle/>
          <a:p>
            <a:r>
              <a:rPr lang="en-US" dirty="0"/>
              <a:t>Figure show the Inception_V3</a:t>
            </a:r>
          </a:p>
          <a:p>
            <a:r>
              <a:rPr lang="en-US" dirty="0"/>
              <a:t>This is 48 layer network</a:t>
            </a:r>
          </a:p>
          <a:p>
            <a:r>
              <a:rPr lang="en-US" dirty="0"/>
              <a:t>Trained on image net dataset for 1000 classes</a:t>
            </a:r>
            <a:endParaRPr lang="en-IN" dirty="0"/>
          </a:p>
        </p:txBody>
      </p:sp>
      <p:pic>
        <p:nvPicPr>
          <p:cNvPr id="9" name="Picture 8">
            <a:extLst>
              <a:ext uri="{FF2B5EF4-FFF2-40B4-BE49-F238E27FC236}">
                <a16:creationId xmlns:a16="http://schemas.microsoft.com/office/drawing/2014/main" id="{70B96A2F-AE05-43AE-80E1-49B1CAB3A40D}"/>
              </a:ext>
            </a:extLst>
          </p:cNvPr>
          <p:cNvPicPr>
            <a:picLocks noChangeAspect="1"/>
          </p:cNvPicPr>
          <p:nvPr/>
        </p:nvPicPr>
        <p:blipFill>
          <a:blip r:embed="rId2"/>
          <a:stretch>
            <a:fillRect/>
          </a:stretch>
        </p:blipFill>
        <p:spPr>
          <a:xfrm>
            <a:off x="2565647" y="1340528"/>
            <a:ext cx="9626353" cy="55174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6967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2129A2F-CC9E-48B1-93AD-75D0D008F3D3}"/>
              </a:ext>
            </a:extLst>
          </p:cNvPr>
          <p:cNvGraphicFramePr>
            <a:graphicFrameLocks noGrp="1"/>
          </p:cNvGraphicFramePr>
          <p:nvPr>
            <p:extLst>
              <p:ext uri="{D42A27DB-BD31-4B8C-83A1-F6EECF244321}">
                <p14:modId xmlns:p14="http://schemas.microsoft.com/office/powerpoint/2010/main" val="1856529889"/>
              </p:ext>
            </p:extLst>
          </p:nvPr>
        </p:nvGraphicFramePr>
        <p:xfrm>
          <a:off x="2281561" y="2438398"/>
          <a:ext cx="8558073" cy="2453196"/>
        </p:xfrm>
        <a:graphic>
          <a:graphicData uri="http://schemas.openxmlformats.org/drawingml/2006/table">
            <a:tbl>
              <a:tblPr firstRow="1" bandRow="1">
                <a:tableStyleId>{5C22544A-7EE6-4342-B048-85BDC9FD1C3A}</a:tableStyleId>
              </a:tblPr>
              <a:tblGrid>
                <a:gridCol w="2852691">
                  <a:extLst>
                    <a:ext uri="{9D8B030D-6E8A-4147-A177-3AD203B41FA5}">
                      <a16:colId xmlns:a16="http://schemas.microsoft.com/office/drawing/2014/main" val="3873667653"/>
                    </a:ext>
                  </a:extLst>
                </a:gridCol>
                <a:gridCol w="2852691">
                  <a:extLst>
                    <a:ext uri="{9D8B030D-6E8A-4147-A177-3AD203B41FA5}">
                      <a16:colId xmlns:a16="http://schemas.microsoft.com/office/drawing/2014/main" val="2532361640"/>
                    </a:ext>
                  </a:extLst>
                </a:gridCol>
                <a:gridCol w="2852691">
                  <a:extLst>
                    <a:ext uri="{9D8B030D-6E8A-4147-A177-3AD203B41FA5}">
                      <a16:colId xmlns:a16="http://schemas.microsoft.com/office/drawing/2014/main" val="3547471984"/>
                    </a:ext>
                  </a:extLst>
                </a:gridCol>
              </a:tblGrid>
              <a:tr h="817732">
                <a:tc>
                  <a:txBody>
                    <a:bodyPr/>
                    <a:lstStyle/>
                    <a:p>
                      <a:pPr algn="ctr"/>
                      <a:r>
                        <a:rPr lang="en-US" dirty="0"/>
                        <a:t>Model</a:t>
                      </a:r>
                      <a:endParaRPr lang="en-IN" dirty="0"/>
                    </a:p>
                  </a:txBody>
                  <a:tcPr/>
                </a:tc>
                <a:tc>
                  <a:txBody>
                    <a:bodyPr/>
                    <a:lstStyle/>
                    <a:p>
                      <a:pPr algn="ctr"/>
                      <a:r>
                        <a:rPr lang="en-US" dirty="0"/>
                        <a:t>Train Accuracy</a:t>
                      </a:r>
                      <a:endParaRPr lang="en-IN" dirty="0"/>
                    </a:p>
                  </a:txBody>
                  <a:tcPr/>
                </a:tc>
                <a:tc>
                  <a:txBody>
                    <a:bodyPr/>
                    <a:lstStyle/>
                    <a:p>
                      <a:pPr algn="ctr"/>
                      <a:r>
                        <a:rPr lang="en-US" dirty="0"/>
                        <a:t>Test Accuracy</a:t>
                      </a:r>
                      <a:endParaRPr lang="en-IN" dirty="0"/>
                    </a:p>
                  </a:txBody>
                  <a:tcPr/>
                </a:tc>
                <a:extLst>
                  <a:ext uri="{0D108BD9-81ED-4DB2-BD59-A6C34878D82A}">
                    <a16:rowId xmlns:a16="http://schemas.microsoft.com/office/drawing/2014/main" val="2627974360"/>
                  </a:ext>
                </a:extLst>
              </a:tr>
              <a:tr h="817732">
                <a:tc>
                  <a:txBody>
                    <a:bodyPr/>
                    <a:lstStyle/>
                    <a:p>
                      <a:pPr algn="ctr"/>
                      <a:r>
                        <a:rPr lang="en-US" dirty="0"/>
                        <a:t>VGG16</a:t>
                      </a:r>
                      <a:endParaRPr lang="en-IN" dirty="0"/>
                    </a:p>
                  </a:txBody>
                  <a:tcPr/>
                </a:tc>
                <a:tc>
                  <a:txBody>
                    <a:bodyPr/>
                    <a:lstStyle/>
                    <a:p>
                      <a:pPr algn="ctr"/>
                      <a:r>
                        <a:rPr lang="en-US" dirty="0"/>
                        <a:t>0.9095</a:t>
                      </a:r>
                      <a:endParaRPr lang="en-IN" dirty="0"/>
                    </a:p>
                  </a:txBody>
                  <a:tcPr/>
                </a:tc>
                <a:tc>
                  <a:txBody>
                    <a:bodyPr/>
                    <a:lstStyle/>
                    <a:p>
                      <a:pPr algn="ctr"/>
                      <a:r>
                        <a:rPr lang="en-US" dirty="0"/>
                        <a:t>0.7872</a:t>
                      </a:r>
                      <a:endParaRPr lang="en-IN" dirty="0"/>
                    </a:p>
                  </a:txBody>
                  <a:tcPr/>
                </a:tc>
                <a:extLst>
                  <a:ext uri="{0D108BD9-81ED-4DB2-BD59-A6C34878D82A}">
                    <a16:rowId xmlns:a16="http://schemas.microsoft.com/office/drawing/2014/main" val="840955916"/>
                  </a:ext>
                </a:extLst>
              </a:tr>
              <a:tr h="817732">
                <a:tc>
                  <a:txBody>
                    <a:bodyPr/>
                    <a:lstStyle/>
                    <a:p>
                      <a:pPr algn="ctr"/>
                      <a:r>
                        <a:rPr lang="en-US" dirty="0"/>
                        <a:t>Inception_V3</a:t>
                      </a:r>
                      <a:endParaRPr lang="en-IN" dirty="0"/>
                    </a:p>
                  </a:txBody>
                  <a:tcPr/>
                </a:tc>
                <a:tc>
                  <a:txBody>
                    <a:bodyPr/>
                    <a:lstStyle/>
                    <a:p>
                      <a:pPr algn="ctr"/>
                      <a:r>
                        <a:rPr lang="en-US" dirty="0"/>
                        <a:t>0.8220</a:t>
                      </a:r>
                      <a:endParaRPr lang="en-IN" dirty="0"/>
                    </a:p>
                  </a:txBody>
                  <a:tcPr/>
                </a:tc>
                <a:tc>
                  <a:txBody>
                    <a:bodyPr/>
                    <a:lstStyle/>
                    <a:p>
                      <a:pPr algn="ctr"/>
                      <a:r>
                        <a:rPr lang="en-US" dirty="0"/>
                        <a:t>0.6288</a:t>
                      </a:r>
                      <a:endParaRPr lang="en-IN" dirty="0"/>
                    </a:p>
                  </a:txBody>
                  <a:tcPr/>
                </a:tc>
                <a:extLst>
                  <a:ext uri="{0D108BD9-81ED-4DB2-BD59-A6C34878D82A}">
                    <a16:rowId xmlns:a16="http://schemas.microsoft.com/office/drawing/2014/main" val="2819846362"/>
                  </a:ext>
                </a:extLst>
              </a:tr>
            </a:tbl>
          </a:graphicData>
        </a:graphic>
      </p:graphicFrame>
      <p:sp>
        <p:nvSpPr>
          <p:cNvPr id="2" name="Title 1">
            <a:extLst>
              <a:ext uri="{FF2B5EF4-FFF2-40B4-BE49-F238E27FC236}">
                <a16:creationId xmlns:a16="http://schemas.microsoft.com/office/drawing/2014/main" id="{1E9E4E2E-7450-4CCA-8418-79868360B9D5}"/>
              </a:ext>
            </a:extLst>
          </p:cNvPr>
          <p:cNvSpPr>
            <a:spLocks noGrp="1"/>
          </p:cNvSpPr>
          <p:nvPr>
            <p:ph type="title"/>
          </p:nvPr>
        </p:nvSpPr>
        <p:spPr/>
        <p:txBody>
          <a:bodyPr/>
          <a:lstStyle/>
          <a:p>
            <a:r>
              <a:rPr lang="en-US" b="1" dirty="0"/>
              <a:t>Results</a:t>
            </a:r>
            <a:endParaRPr lang="en-IN" b="1" dirty="0"/>
          </a:p>
        </p:txBody>
      </p:sp>
    </p:spTree>
    <p:extLst>
      <p:ext uri="{BB962C8B-B14F-4D97-AF65-F5344CB8AC3E}">
        <p14:creationId xmlns:p14="http://schemas.microsoft.com/office/powerpoint/2010/main" val="173460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3388-2DEA-4549-99CA-D77248C45B60}"/>
              </a:ext>
            </a:extLst>
          </p:cNvPr>
          <p:cNvSpPr>
            <a:spLocks noGrp="1"/>
          </p:cNvSpPr>
          <p:nvPr>
            <p:ph type="title"/>
          </p:nvPr>
        </p:nvSpPr>
        <p:spPr>
          <a:xfrm>
            <a:off x="1484311" y="1"/>
            <a:ext cx="10018713" cy="736846"/>
          </a:xfrm>
        </p:spPr>
        <p:txBody>
          <a:bodyPr/>
          <a:lstStyle/>
          <a:p>
            <a:r>
              <a:rPr lang="en-US" b="1" dirty="0"/>
              <a:t>Haar Cascading</a:t>
            </a:r>
            <a:endParaRPr lang="en-IN" b="1" dirty="0"/>
          </a:p>
        </p:txBody>
      </p:sp>
      <p:sp>
        <p:nvSpPr>
          <p:cNvPr id="3" name="Content Placeholder 2">
            <a:extLst>
              <a:ext uri="{FF2B5EF4-FFF2-40B4-BE49-F238E27FC236}">
                <a16:creationId xmlns:a16="http://schemas.microsoft.com/office/drawing/2014/main" id="{1A5EC916-6812-44DD-8E30-2F28E72FEB4A}"/>
              </a:ext>
            </a:extLst>
          </p:cNvPr>
          <p:cNvSpPr>
            <a:spLocks noGrp="1"/>
          </p:cNvSpPr>
          <p:nvPr>
            <p:ph idx="1"/>
          </p:nvPr>
        </p:nvSpPr>
        <p:spPr>
          <a:xfrm>
            <a:off x="1484310" y="736847"/>
            <a:ext cx="10018713" cy="2539013"/>
          </a:xfrm>
        </p:spPr>
        <p:txBody>
          <a:bodyPr>
            <a:normAutofit fontScale="92500" lnSpcReduction="10000"/>
          </a:bodyPr>
          <a:lstStyle/>
          <a:p>
            <a:r>
              <a:rPr lang="en-US" dirty="0"/>
              <a:t>Voila-Jones face detection technique popularly known as Haar Cascades.</a:t>
            </a:r>
          </a:p>
          <a:p>
            <a:r>
              <a:rPr lang="en-US" dirty="0"/>
              <a:t>Haar Cascading is excellent to build a powerful models that can build with the modern day deep learning techniques.</a:t>
            </a:r>
          </a:p>
          <a:p>
            <a:r>
              <a:rPr lang="en-US" dirty="0"/>
              <a:t>Its fast and Pretty accurate.</a:t>
            </a:r>
          </a:p>
          <a:p>
            <a:r>
              <a:rPr lang="en-US" dirty="0"/>
              <a:t>It is used to identify faces and eyes in image or a real time video.</a:t>
            </a:r>
          </a:p>
          <a:p>
            <a:r>
              <a:rPr lang="en-US" dirty="0"/>
              <a:t>I checked it on my friend and I got positive results. </a:t>
            </a:r>
            <a:endParaRPr lang="en-IN" dirty="0"/>
          </a:p>
        </p:txBody>
      </p:sp>
      <p:pic>
        <p:nvPicPr>
          <p:cNvPr id="4" name="Picture 3">
            <a:extLst>
              <a:ext uri="{FF2B5EF4-FFF2-40B4-BE49-F238E27FC236}">
                <a16:creationId xmlns:a16="http://schemas.microsoft.com/office/drawing/2014/main" id="{25628E71-1D72-4EDD-BDBE-8FF61F7C55B0}"/>
              </a:ext>
            </a:extLst>
          </p:cNvPr>
          <p:cNvPicPr>
            <a:picLocks noChangeAspect="1"/>
          </p:cNvPicPr>
          <p:nvPr/>
        </p:nvPicPr>
        <p:blipFill>
          <a:blip r:embed="rId2"/>
          <a:stretch>
            <a:fillRect/>
          </a:stretch>
        </p:blipFill>
        <p:spPr>
          <a:xfrm>
            <a:off x="1704512" y="3228994"/>
            <a:ext cx="4789153" cy="3629006"/>
          </a:xfrm>
          <a:prstGeom prst="rect">
            <a:avLst/>
          </a:prstGeom>
        </p:spPr>
      </p:pic>
      <p:pic>
        <p:nvPicPr>
          <p:cNvPr id="5" name="Picture 4">
            <a:extLst>
              <a:ext uri="{FF2B5EF4-FFF2-40B4-BE49-F238E27FC236}">
                <a16:creationId xmlns:a16="http://schemas.microsoft.com/office/drawing/2014/main" id="{AAC92A35-F79E-436A-8AEA-4612918D14E7}"/>
              </a:ext>
            </a:extLst>
          </p:cNvPr>
          <p:cNvPicPr>
            <a:picLocks noChangeAspect="1"/>
          </p:cNvPicPr>
          <p:nvPr/>
        </p:nvPicPr>
        <p:blipFill>
          <a:blip r:embed="rId3"/>
          <a:stretch>
            <a:fillRect/>
          </a:stretch>
        </p:blipFill>
        <p:spPr>
          <a:xfrm>
            <a:off x="6713866" y="3228993"/>
            <a:ext cx="4480875" cy="3629006"/>
          </a:xfrm>
          <a:prstGeom prst="rect">
            <a:avLst/>
          </a:prstGeom>
        </p:spPr>
      </p:pic>
    </p:spTree>
    <p:extLst>
      <p:ext uri="{BB962C8B-B14F-4D97-AF65-F5344CB8AC3E}">
        <p14:creationId xmlns:p14="http://schemas.microsoft.com/office/powerpoint/2010/main" val="42561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F93632-FD94-431D-9069-F3C66675BD2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21258" y="914401"/>
            <a:ext cx="8318377" cy="5770484"/>
          </a:xfrm>
          <a:prstGeom prst="rect">
            <a:avLst/>
          </a:prstGeom>
          <a:ln>
            <a:noFill/>
          </a:ln>
          <a:effectLst>
            <a:softEdge rad="112500"/>
          </a:effectLst>
        </p:spPr>
      </p:pic>
    </p:spTree>
    <p:extLst>
      <p:ext uri="{BB962C8B-B14F-4D97-AF65-F5344CB8AC3E}">
        <p14:creationId xmlns:p14="http://schemas.microsoft.com/office/powerpoint/2010/main" val="289768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1A4C-4E30-4959-BFD9-4D26C4771531}"/>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91E4CE0C-089A-4340-81E5-F0695B2E048E}"/>
              </a:ext>
            </a:extLst>
          </p:cNvPr>
          <p:cNvSpPr>
            <a:spLocks noGrp="1"/>
          </p:cNvSpPr>
          <p:nvPr>
            <p:ph idx="1"/>
          </p:nvPr>
        </p:nvSpPr>
        <p:spPr>
          <a:xfrm>
            <a:off x="1484310" y="2610035"/>
            <a:ext cx="10018713" cy="4083728"/>
          </a:xfrm>
        </p:spPr>
        <p:txBody>
          <a:bodyPr>
            <a:normAutofit fontScale="85000" lnSpcReduction="20000"/>
          </a:bodyPr>
          <a:lstStyle/>
          <a:p>
            <a:r>
              <a:rPr lang="en-US" dirty="0"/>
              <a:t>Drowsiness is one of the major cause for the accidents.</a:t>
            </a:r>
          </a:p>
          <a:p>
            <a:r>
              <a:rPr lang="en-US" dirty="0"/>
              <a:t>Each year, the National Highway Traffic Safety Administration(NHTSA) estimates that 100,000 police-reported accidents are the result of drowsiness.</a:t>
            </a:r>
          </a:p>
          <a:p>
            <a:r>
              <a:rPr lang="en-US" dirty="0"/>
              <a:t>The aim of this project is to develop a drowsiness detection system and reduce the number of drowsiness related accidents.</a:t>
            </a:r>
          </a:p>
          <a:p>
            <a:r>
              <a:rPr lang="en-US" dirty="0"/>
              <a:t>The majority of accidents happen due to the drowsiness of the driver. So, to prevent these accidents we will build a system using Python, OpenCV, and Keras which will alert the driver when he feels sleepy.</a:t>
            </a:r>
          </a:p>
          <a:p>
            <a:r>
              <a:rPr lang="en-US" dirty="0"/>
              <a:t>With this project, we will be making a drowsiness detection system.</a:t>
            </a:r>
          </a:p>
          <a:p>
            <a:r>
              <a:rPr lang="en-US" dirty="0"/>
              <a:t>The objective of this project is to build a drowsiness detection system that will detect that a person’s eyes are closed for a few seconds. This system will alert the driver when drowsiness is detected.</a:t>
            </a:r>
            <a:endParaRPr lang="en-IN" dirty="0"/>
          </a:p>
          <a:p>
            <a:endParaRPr lang="en-US" dirty="0"/>
          </a:p>
          <a:p>
            <a:endParaRPr lang="en-US" dirty="0"/>
          </a:p>
        </p:txBody>
      </p:sp>
    </p:spTree>
    <p:extLst>
      <p:ext uri="{BB962C8B-B14F-4D97-AF65-F5344CB8AC3E}">
        <p14:creationId xmlns:p14="http://schemas.microsoft.com/office/powerpoint/2010/main" val="380000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9EC0-5A11-4DE6-9E90-99A17BFC243E}"/>
              </a:ext>
            </a:extLst>
          </p:cNvPr>
          <p:cNvSpPr>
            <a:spLocks noGrp="1"/>
          </p:cNvSpPr>
          <p:nvPr>
            <p:ph type="title"/>
          </p:nvPr>
        </p:nvSpPr>
        <p:spPr>
          <a:xfrm>
            <a:off x="1528700" y="1"/>
            <a:ext cx="10018713" cy="816746"/>
          </a:xfrm>
        </p:spPr>
        <p:txBody>
          <a:bodyPr/>
          <a:lstStyle/>
          <a:p>
            <a:r>
              <a:rPr lang="en-US" b="1" dirty="0"/>
              <a:t>Project Overview</a:t>
            </a:r>
            <a:endParaRPr lang="en-IN" b="1" dirty="0"/>
          </a:p>
        </p:txBody>
      </p:sp>
      <p:pic>
        <p:nvPicPr>
          <p:cNvPr id="5" name="Content Placeholder 4">
            <a:extLst>
              <a:ext uri="{FF2B5EF4-FFF2-40B4-BE49-F238E27FC236}">
                <a16:creationId xmlns:a16="http://schemas.microsoft.com/office/drawing/2014/main" id="{A1014950-50A2-4415-90DB-1D36ECD4DBFF}"/>
              </a:ext>
            </a:extLst>
          </p:cNvPr>
          <p:cNvPicPr>
            <a:picLocks noGrp="1" noChangeAspect="1"/>
          </p:cNvPicPr>
          <p:nvPr>
            <p:ph idx="1"/>
          </p:nvPr>
        </p:nvPicPr>
        <p:blipFill>
          <a:blip r:embed="rId2"/>
          <a:stretch>
            <a:fillRect/>
          </a:stretch>
        </p:blipFill>
        <p:spPr>
          <a:xfrm>
            <a:off x="2565646" y="816747"/>
            <a:ext cx="8558073" cy="6041254"/>
          </a:xfrm>
          <a:prstGeom prst="rect">
            <a:avLst/>
          </a:prstGeom>
          <a:ln>
            <a:noFill/>
          </a:ln>
          <a:effectLst>
            <a:softEdge rad="112500"/>
          </a:effectLst>
        </p:spPr>
      </p:pic>
    </p:spTree>
    <p:extLst>
      <p:ext uri="{BB962C8B-B14F-4D97-AF65-F5344CB8AC3E}">
        <p14:creationId xmlns:p14="http://schemas.microsoft.com/office/powerpoint/2010/main" val="173076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39B0-688B-48CA-891C-2E249C9318C0}"/>
              </a:ext>
            </a:extLst>
          </p:cNvPr>
          <p:cNvSpPr>
            <a:spLocks noGrp="1"/>
          </p:cNvSpPr>
          <p:nvPr>
            <p:ph type="title"/>
          </p:nvPr>
        </p:nvSpPr>
        <p:spPr/>
        <p:txBody>
          <a:bodyPr/>
          <a:lstStyle/>
          <a:p>
            <a:r>
              <a:rPr lang="en-US" b="1" dirty="0">
                <a:latin typeface="Franklin Gothic Book" panose="020B0503020102020204" pitchFamily="34" charset="0"/>
                <a:cs typeface="Segoe UI" panose="020B0502040204020203" pitchFamily="34" charset="0"/>
              </a:rPr>
              <a:t>Data Identification &amp; Preparation</a:t>
            </a:r>
            <a:endParaRPr lang="en-IN" b="1" dirty="0"/>
          </a:p>
        </p:txBody>
      </p:sp>
      <p:sp>
        <p:nvSpPr>
          <p:cNvPr id="3" name="Content Placeholder 2">
            <a:extLst>
              <a:ext uri="{FF2B5EF4-FFF2-40B4-BE49-F238E27FC236}">
                <a16:creationId xmlns:a16="http://schemas.microsoft.com/office/drawing/2014/main" id="{92E37310-16E0-4D12-BDFD-C8FBF1912541}"/>
              </a:ext>
            </a:extLst>
          </p:cNvPr>
          <p:cNvSpPr>
            <a:spLocks noGrp="1"/>
          </p:cNvSpPr>
          <p:nvPr>
            <p:ph idx="1"/>
          </p:nvPr>
        </p:nvSpPr>
        <p:spPr/>
        <p:txBody>
          <a:bodyPr>
            <a:normAutofit fontScale="92500"/>
          </a:bodyPr>
          <a:lstStyle/>
          <a:p>
            <a:r>
              <a:rPr lang="en-US" dirty="0"/>
              <a:t>This project is based on the MRL Eye Dataset.  The dataset consists of 84,898                             eye images of 37 subjects (33 men and 4 women). Images were taken in different lightning and reflective conditions.</a:t>
            </a:r>
          </a:p>
          <a:p>
            <a:r>
              <a:rPr lang="en-US" dirty="0"/>
              <a:t>The detection of eyes and eye-blinking frequency are important tasks in computer vision. The MRL eye dataset, the large-scale dataset of human eye images. The dataset is suitable for testing several features or trainable classifiers. In order to simplify the comparison of algorithms, the images are divided into several categories, which also makes them suitable for training and testing classifiers.</a:t>
            </a:r>
          </a:p>
        </p:txBody>
      </p:sp>
    </p:spTree>
    <p:extLst>
      <p:ext uri="{BB962C8B-B14F-4D97-AF65-F5344CB8AC3E}">
        <p14:creationId xmlns:p14="http://schemas.microsoft.com/office/powerpoint/2010/main" val="171719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7D6D97-73AA-4D0B-B922-9E8EA8CE3FA3}"/>
              </a:ext>
            </a:extLst>
          </p:cNvPr>
          <p:cNvSpPr>
            <a:spLocks noGrp="1"/>
          </p:cNvSpPr>
          <p:nvPr>
            <p:ph idx="1"/>
          </p:nvPr>
        </p:nvSpPr>
        <p:spPr>
          <a:xfrm>
            <a:off x="1615736" y="-1899821"/>
            <a:ext cx="10576264" cy="7546019"/>
          </a:xfrm>
        </p:spPr>
        <p:txBody>
          <a:bodyPr>
            <a:normAutofit/>
          </a:bodyPr>
          <a:lstStyle/>
          <a:p>
            <a:r>
              <a:rPr lang="en-US" sz="1600" dirty="0"/>
              <a:t>subject ID- in the dataset, we collected the data of 37 different persons (33 men and 4 women) subject ID; in the dataset, we collected the data of 37 different persons (33 men and 4 women)</a:t>
            </a:r>
          </a:p>
          <a:p>
            <a:r>
              <a:rPr lang="en-US" sz="1600" dirty="0"/>
              <a:t>image ID- the dataset consists of 84,898 images</a:t>
            </a:r>
          </a:p>
          <a:p>
            <a:r>
              <a:rPr lang="en-US" sz="1600" dirty="0"/>
              <a:t>gender [0 - man, 1 - woman]- the dataset contains the information about gender for each image (man, woman)</a:t>
            </a:r>
          </a:p>
          <a:p>
            <a:r>
              <a:rPr lang="en-US" sz="1600" dirty="0"/>
              <a:t>glasses [0 - no, 1 - yes]- the information if the eye image contains glasses is also provided for each image (with and without the glasses)</a:t>
            </a:r>
          </a:p>
          <a:p>
            <a:r>
              <a:rPr lang="en-US" sz="1600" dirty="0"/>
              <a:t>eye state [0 - closed, 1 - open]- this property contains the information about two eye states (open, close)</a:t>
            </a:r>
          </a:p>
          <a:p>
            <a:r>
              <a:rPr lang="en-US" sz="1600" dirty="0"/>
              <a:t>reflections [0 - none, 1 - small, 2 - big]- we annotated three reflection states based on the size of reflections (none, small, and big reflections)</a:t>
            </a:r>
          </a:p>
          <a:p>
            <a:r>
              <a:rPr lang="en-US" sz="1600" dirty="0"/>
              <a:t>lighting conditions [0 - bad, 1 - good]- each image has two states (bad, good) based on the amount of light during capturing the videos</a:t>
            </a:r>
            <a:endParaRPr lang="en-IN" sz="1600" dirty="0"/>
          </a:p>
        </p:txBody>
      </p:sp>
      <p:pic>
        <p:nvPicPr>
          <p:cNvPr id="6" name="Picture 5">
            <a:extLst>
              <a:ext uri="{FF2B5EF4-FFF2-40B4-BE49-F238E27FC236}">
                <a16:creationId xmlns:a16="http://schemas.microsoft.com/office/drawing/2014/main" id="{CE1EC5AB-AD4A-4725-AB79-28143D7FDE21}"/>
              </a:ext>
            </a:extLst>
          </p:cNvPr>
          <p:cNvPicPr>
            <a:picLocks noChangeAspect="1"/>
          </p:cNvPicPr>
          <p:nvPr/>
        </p:nvPicPr>
        <p:blipFill>
          <a:blip r:embed="rId2"/>
          <a:stretch>
            <a:fillRect/>
          </a:stretch>
        </p:blipFill>
        <p:spPr>
          <a:xfrm>
            <a:off x="1615736" y="3755254"/>
            <a:ext cx="5909568" cy="3102746"/>
          </a:xfrm>
          <a:prstGeom prst="rect">
            <a:avLst/>
          </a:prstGeom>
          <a:ln>
            <a:noFill/>
          </a:ln>
          <a:effectLst>
            <a:softEdge rad="112500"/>
          </a:effectLst>
        </p:spPr>
      </p:pic>
      <p:pic>
        <p:nvPicPr>
          <p:cNvPr id="8" name="Picture 7">
            <a:extLst>
              <a:ext uri="{FF2B5EF4-FFF2-40B4-BE49-F238E27FC236}">
                <a16:creationId xmlns:a16="http://schemas.microsoft.com/office/drawing/2014/main" id="{F9EB96C5-4F02-48F7-BC0B-51C95323BD8D}"/>
              </a:ext>
            </a:extLst>
          </p:cNvPr>
          <p:cNvPicPr>
            <a:picLocks noChangeAspect="1"/>
          </p:cNvPicPr>
          <p:nvPr/>
        </p:nvPicPr>
        <p:blipFill>
          <a:blip r:embed="rId3"/>
          <a:stretch>
            <a:fillRect/>
          </a:stretch>
        </p:blipFill>
        <p:spPr>
          <a:xfrm>
            <a:off x="7803472" y="3842234"/>
            <a:ext cx="4110360" cy="3015766"/>
          </a:xfrm>
          <a:prstGeom prst="rect">
            <a:avLst/>
          </a:prstGeom>
          <a:ln>
            <a:noFill/>
          </a:ln>
          <a:effectLst>
            <a:softEdge rad="112500"/>
          </a:effectLst>
        </p:spPr>
      </p:pic>
    </p:spTree>
    <p:extLst>
      <p:ext uri="{BB962C8B-B14F-4D97-AF65-F5344CB8AC3E}">
        <p14:creationId xmlns:p14="http://schemas.microsoft.com/office/powerpoint/2010/main" val="60545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82EB-EBFA-4F04-8DE6-7CAEF75EB46F}"/>
              </a:ext>
            </a:extLst>
          </p:cNvPr>
          <p:cNvSpPr>
            <a:spLocks noGrp="1"/>
          </p:cNvSpPr>
          <p:nvPr>
            <p:ph type="title"/>
          </p:nvPr>
        </p:nvSpPr>
        <p:spPr>
          <a:xfrm>
            <a:off x="1484311" y="-1731146"/>
            <a:ext cx="10018713" cy="4767309"/>
          </a:xfrm>
        </p:spPr>
        <p:txBody>
          <a:bodyPr/>
          <a:lstStyle/>
          <a:p>
            <a:r>
              <a:rPr lang="en-US" b="1" dirty="0"/>
              <a:t>Transfer Learning</a:t>
            </a:r>
            <a:endParaRPr lang="en-IN" b="1" dirty="0"/>
          </a:p>
        </p:txBody>
      </p:sp>
      <p:sp>
        <p:nvSpPr>
          <p:cNvPr id="3" name="Content Placeholder 2">
            <a:extLst>
              <a:ext uri="{FF2B5EF4-FFF2-40B4-BE49-F238E27FC236}">
                <a16:creationId xmlns:a16="http://schemas.microsoft.com/office/drawing/2014/main" id="{95300A9E-6D9F-48B3-B8DE-D7F6F9EB6BB3}"/>
              </a:ext>
            </a:extLst>
          </p:cNvPr>
          <p:cNvSpPr>
            <a:spLocks noGrp="1"/>
          </p:cNvSpPr>
          <p:nvPr>
            <p:ph idx="1"/>
          </p:nvPr>
        </p:nvSpPr>
        <p:spPr>
          <a:xfrm>
            <a:off x="1484310" y="1074199"/>
            <a:ext cx="10018713" cy="2354801"/>
          </a:xfrm>
        </p:spPr>
        <p:txBody>
          <a:bodyPr>
            <a:normAutofit fontScale="92500"/>
          </a:bodyPr>
          <a:lstStyle/>
          <a:p>
            <a:r>
              <a:rPr lang="en-US" dirty="0"/>
              <a:t>Andrew Ng – Transfer learning will be the next driver of ML success.</a:t>
            </a:r>
          </a:p>
          <a:p>
            <a:r>
              <a:rPr lang="en-US" dirty="0"/>
              <a:t>Transfer learning is a machine learning technique in which a network that has been trained to perform a specific task is being reused for another similar task.</a:t>
            </a:r>
          </a:p>
          <a:p>
            <a:r>
              <a:rPr lang="en-US" dirty="0"/>
              <a:t>Knowledge of an already trained machine learning model is applied to a different but related problem.</a:t>
            </a:r>
            <a:endParaRPr lang="en-IN" dirty="0"/>
          </a:p>
        </p:txBody>
      </p:sp>
      <p:pic>
        <p:nvPicPr>
          <p:cNvPr id="5" name="Picture 4">
            <a:extLst>
              <a:ext uri="{FF2B5EF4-FFF2-40B4-BE49-F238E27FC236}">
                <a16:creationId xmlns:a16="http://schemas.microsoft.com/office/drawing/2014/main" id="{2816CDFC-76D6-4D30-9B9D-5A5880BEA672}"/>
              </a:ext>
            </a:extLst>
          </p:cNvPr>
          <p:cNvPicPr>
            <a:picLocks noChangeAspect="1"/>
          </p:cNvPicPr>
          <p:nvPr/>
        </p:nvPicPr>
        <p:blipFill>
          <a:blip r:embed="rId2"/>
          <a:stretch>
            <a:fillRect/>
          </a:stretch>
        </p:blipFill>
        <p:spPr>
          <a:xfrm>
            <a:off x="2672179" y="3249227"/>
            <a:ext cx="8593584" cy="3608773"/>
          </a:xfrm>
          <a:prstGeom prst="rect">
            <a:avLst/>
          </a:prstGeom>
          <a:ln>
            <a:noFill/>
          </a:ln>
          <a:effectLst>
            <a:softEdge rad="112500"/>
          </a:effectLst>
        </p:spPr>
      </p:pic>
      <p:grpSp>
        <p:nvGrpSpPr>
          <p:cNvPr id="12" name="Group 11">
            <a:extLst>
              <a:ext uri="{FF2B5EF4-FFF2-40B4-BE49-F238E27FC236}">
                <a16:creationId xmlns:a16="http://schemas.microsoft.com/office/drawing/2014/main" id="{796316BC-2AE1-45A7-B4F8-567354BF13D2}"/>
              </a:ext>
            </a:extLst>
          </p:cNvPr>
          <p:cNvGrpSpPr/>
          <p:nvPr/>
        </p:nvGrpSpPr>
        <p:grpSpPr>
          <a:xfrm>
            <a:off x="2814033" y="1846360"/>
            <a:ext cx="360" cy="360"/>
            <a:chOff x="2814033" y="1846360"/>
            <a:chExt cx="360" cy="3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F9C8B05-2406-4498-A969-BB93A16A4594}"/>
                    </a:ext>
                  </a:extLst>
                </p14:cNvPr>
                <p14:cNvContentPartPr/>
                <p14:nvPr/>
              </p14:nvContentPartPr>
              <p14:xfrm>
                <a:off x="2814033" y="1846360"/>
                <a:ext cx="360" cy="360"/>
              </p14:xfrm>
            </p:contentPart>
          </mc:Choice>
          <mc:Fallback xmlns="">
            <p:pic>
              <p:nvPicPr>
                <p:cNvPr id="6" name="Ink 5">
                  <a:extLst>
                    <a:ext uri="{FF2B5EF4-FFF2-40B4-BE49-F238E27FC236}">
                      <a16:creationId xmlns:a16="http://schemas.microsoft.com/office/drawing/2014/main" id="{DF9C8B05-2406-4498-A969-BB93A16A4594}"/>
                    </a:ext>
                  </a:extLst>
                </p:cNvPr>
                <p:cNvPicPr/>
                <p:nvPr/>
              </p:nvPicPr>
              <p:blipFill>
                <a:blip r:embed="rId4"/>
                <a:stretch>
                  <a:fillRect/>
                </a:stretch>
              </p:blipFill>
              <p:spPr>
                <a:xfrm>
                  <a:off x="2805033" y="1837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4D08BD4-37BC-4855-A01E-1916A6896EFA}"/>
                    </a:ext>
                  </a:extLst>
                </p14:cNvPr>
                <p14:cNvContentPartPr/>
                <p14:nvPr/>
              </p14:nvContentPartPr>
              <p14:xfrm>
                <a:off x="2814033" y="1846360"/>
                <a:ext cx="360" cy="360"/>
              </p14:xfrm>
            </p:contentPart>
          </mc:Choice>
          <mc:Fallback xmlns="">
            <p:pic>
              <p:nvPicPr>
                <p:cNvPr id="7" name="Ink 6">
                  <a:extLst>
                    <a:ext uri="{FF2B5EF4-FFF2-40B4-BE49-F238E27FC236}">
                      <a16:creationId xmlns:a16="http://schemas.microsoft.com/office/drawing/2014/main" id="{24D08BD4-37BC-4855-A01E-1916A6896EFA}"/>
                    </a:ext>
                  </a:extLst>
                </p:cNvPr>
                <p:cNvPicPr/>
                <p:nvPr/>
              </p:nvPicPr>
              <p:blipFill>
                <a:blip r:embed="rId4"/>
                <a:stretch>
                  <a:fillRect/>
                </a:stretch>
              </p:blipFill>
              <p:spPr>
                <a:xfrm>
                  <a:off x="2805033" y="1837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A39EF07A-AF64-49EC-A23E-8213CEE8074E}"/>
                    </a:ext>
                  </a:extLst>
                </p14:cNvPr>
                <p14:cNvContentPartPr/>
                <p14:nvPr/>
              </p14:nvContentPartPr>
              <p14:xfrm>
                <a:off x="2814033" y="1846360"/>
                <a:ext cx="360" cy="360"/>
              </p14:xfrm>
            </p:contentPart>
          </mc:Choice>
          <mc:Fallback xmlns="">
            <p:pic>
              <p:nvPicPr>
                <p:cNvPr id="8" name="Ink 7">
                  <a:extLst>
                    <a:ext uri="{FF2B5EF4-FFF2-40B4-BE49-F238E27FC236}">
                      <a16:creationId xmlns:a16="http://schemas.microsoft.com/office/drawing/2014/main" id="{A39EF07A-AF64-49EC-A23E-8213CEE8074E}"/>
                    </a:ext>
                  </a:extLst>
                </p:cNvPr>
                <p:cNvPicPr/>
                <p:nvPr/>
              </p:nvPicPr>
              <p:blipFill>
                <a:blip r:embed="rId4"/>
                <a:stretch>
                  <a:fillRect/>
                </a:stretch>
              </p:blipFill>
              <p:spPr>
                <a:xfrm>
                  <a:off x="2805033" y="1837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8C80DA20-EF1A-4DA0-BE5D-AAC87348EED8}"/>
                    </a:ext>
                  </a:extLst>
                </p14:cNvPr>
                <p14:cNvContentPartPr/>
                <p14:nvPr/>
              </p14:nvContentPartPr>
              <p14:xfrm>
                <a:off x="2814033" y="1846360"/>
                <a:ext cx="360" cy="360"/>
              </p14:xfrm>
            </p:contentPart>
          </mc:Choice>
          <mc:Fallback xmlns="">
            <p:pic>
              <p:nvPicPr>
                <p:cNvPr id="9" name="Ink 8">
                  <a:extLst>
                    <a:ext uri="{FF2B5EF4-FFF2-40B4-BE49-F238E27FC236}">
                      <a16:creationId xmlns:a16="http://schemas.microsoft.com/office/drawing/2014/main" id="{8C80DA20-EF1A-4DA0-BE5D-AAC87348EED8}"/>
                    </a:ext>
                  </a:extLst>
                </p:cNvPr>
                <p:cNvPicPr/>
                <p:nvPr/>
              </p:nvPicPr>
              <p:blipFill>
                <a:blip r:embed="rId8"/>
                <a:stretch>
                  <a:fillRect/>
                </a:stretch>
              </p:blipFill>
              <p:spPr>
                <a:xfrm>
                  <a:off x="2805033" y="1837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E4352CE-7D9D-4F60-A983-A1F9BC28FC55}"/>
                    </a:ext>
                  </a:extLst>
                </p14:cNvPr>
                <p14:cNvContentPartPr/>
                <p14:nvPr/>
              </p14:nvContentPartPr>
              <p14:xfrm>
                <a:off x="2814033" y="1846360"/>
                <a:ext cx="360" cy="360"/>
              </p14:xfrm>
            </p:contentPart>
          </mc:Choice>
          <mc:Fallback xmlns="">
            <p:pic>
              <p:nvPicPr>
                <p:cNvPr id="10" name="Ink 9">
                  <a:extLst>
                    <a:ext uri="{FF2B5EF4-FFF2-40B4-BE49-F238E27FC236}">
                      <a16:creationId xmlns:a16="http://schemas.microsoft.com/office/drawing/2014/main" id="{4E4352CE-7D9D-4F60-A983-A1F9BC28FC55}"/>
                    </a:ext>
                  </a:extLst>
                </p:cNvPr>
                <p:cNvPicPr/>
                <p:nvPr/>
              </p:nvPicPr>
              <p:blipFill>
                <a:blip r:embed="rId8"/>
                <a:stretch>
                  <a:fillRect/>
                </a:stretch>
              </p:blipFill>
              <p:spPr>
                <a:xfrm>
                  <a:off x="2805033" y="18373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F4CFD57-1632-4409-ADE3-BFCD1B695AED}"/>
                    </a:ext>
                  </a:extLst>
                </p14:cNvPr>
                <p14:cNvContentPartPr/>
                <p14:nvPr/>
              </p14:nvContentPartPr>
              <p14:xfrm>
                <a:off x="2814033" y="1846360"/>
                <a:ext cx="360" cy="360"/>
              </p14:xfrm>
            </p:contentPart>
          </mc:Choice>
          <mc:Fallback xmlns="">
            <p:pic>
              <p:nvPicPr>
                <p:cNvPr id="11" name="Ink 10">
                  <a:extLst>
                    <a:ext uri="{FF2B5EF4-FFF2-40B4-BE49-F238E27FC236}">
                      <a16:creationId xmlns:a16="http://schemas.microsoft.com/office/drawing/2014/main" id="{BF4CFD57-1632-4409-ADE3-BFCD1B695AED}"/>
                    </a:ext>
                  </a:extLst>
                </p:cNvPr>
                <p:cNvPicPr/>
                <p:nvPr/>
              </p:nvPicPr>
              <p:blipFill>
                <a:blip r:embed="rId4"/>
                <a:stretch>
                  <a:fillRect/>
                </a:stretch>
              </p:blipFill>
              <p:spPr>
                <a:xfrm>
                  <a:off x="2805033" y="183736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0620E0B-A1AF-4A2D-B046-5079280837B0}"/>
                  </a:ext>
                </a:extLst>
              </p14:cNvPr>
              <p14:cNvContentPartPr/>
              <p14:nvPr/>
            </p14:nvContentPartPr>
            <p14:xfrm>
              <a:off x="4260873" y="2032609"/>
              <a:ext cx="360" cy="360"/>
            </p14:xfrm>
          </p:contentPart>
        </mc:Choice>
        <mc:Fallback xmlns="">
          <p:pic>
            <p:nvPicPr>
              <p:cNvPr id="13" name="Ink 12">
                <a:extLst>
                  <a:ext uri="{FF2B5EF4-FFF2-40B4-BE49-F238E27FC236}">
                    <a16:creationId xmlns:a16="http://schemas.microsoft.com/office/drawing/2014/main" id="{20620E0B-A1AF-4A2D-B046-5079280837B0}"/>
                  </a:ext>
                </a:extLst>
              </p:cNvPr>
              <p:cNvPicPr/>
              <p:nvPr/>
            </p:nvPicPr>
            <p:blipFill>
              <a:blip r:embed="rId4"/>
              <a:stretch>
                <a:fillRect/>
              </a:stretch>
            </p:blipFill>
            <p:spPr>
              <a:xfrm>
                <a:off x="4252233" y="20239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492C0710-4798-4E92-A0C1-B29054C0E28C}"/>
                  </a:ext>
                </a:extLst>
              </p14:cNvPr>
              <p14:cNvContentPartPr/>
              <p14:nvPr/>
            </p14:nvContentPartPr>
            <p14:xfrm>
              <a:off x="3479673" y="2112529"/>
              <a:ext cx="360" cy="360"/>
            </p14:xfrm>
          </p:contentPart>
        </mc:Choice>
        <mc:Fallback xmlns="">
          <p:pic>
            <p:nvPicPr>
              <p:cNvPr id="14" name="Ink 13">
                <a:extLst>
                  <a:ext uri="{FF2B5EF4-FFF2-40B4-BE49-F238E27FC236}">
                    <a16:creationId xmlns:a16="http://schemas.microsoft.com/office/drawing/2014/main" id="{492C0710-4798-4E92-A0C1-B29054C0E28C}"/>
                  </a:ext>
                </a:extLst>
              </p:cNvPr>
              <p:cNvPicPr/>
              <p:nvPr/>
            </p:nvPicPr>
            <p:blipFill>
              <a:blip r:embed="rId4"/>
              <a:stretch>
                <a:fillRect/>
              </a:stretch>
            </p:blipFill>
            <p:spPr>
              <a:xfrm>
                <a:off x="3470673" y="2103529"/>
                <a:ext cx="18000" cy="18000"/>
              </a:xfrm>
              <a:prstGeom prst="rect">
                <a:avLst/>
              </a:prstGeom>
            </p:spPr>
          </p:pic>
        </mc:Fallback>
      </mc:AlternateContent>
    </p:spTree>
    <p:extLst>
      <p:ext uri="{BB962C8B-B14F-4D97-AF65-F5344CB8AC3E}">
        <p14:creationId xmlns:p14="http://schemas.microsoft.com/office/powerpoint/2010/main" val="406202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C997-7216-4F9D-8B50-BEBEB94C831F}"/>
              </a:ext>
            </a:extLst>
          </p:cNvPr>
          <p:cNvSpPr>
            <a:spLocks noGrp="1"/>
          </p:cNvSpPr>
          <p:nvPr>
            <p:ph type="title"/>
          </p:nvPr>
        </p:nvSpPr>
        <p:spPr>
          <a:xfrm>
            <a:off x="1484311" y="1"/>
            <a:ext cx="10018713" cy="656948"/>
          </a:xfrm>
        </p:spPr>
        <p:txBody>
          <a:bodyPr>
            <a:normAutofit fontScale="90000"/>
          </a:bodyPr>
          <a:lstStyle/>
          <a:p>
            <a:r>
              <a:rPr lang="en-US" b="1" dirty="0"/>
              <a:t>Model Training- VGG16</a:t>
            </a:r>
            <a:endParaRPr lang="en-IN" b="1" dirty="0"/>
          </a:p>
        </p:txBody>
      </p:sp>
      <p:sp>
        <p:nvSpPr>
          <p:cNvPr id="3" name="Content Placeholder 2">
            <a:extLst>
              <a:ext uri="{FF2B5EF4-FFF2-40B4-BE49-F238E27FC236}">
                <a16:creationId xmlns:a16="http://schemas.microsoft.com/office/drawing/2014/main" id="{E419B43A-8D7B-40CD-AB88-49394059A468}"/>
              </a:ext>
            </a:extLst>
          </p:cNvPr>
          <p:cNvSpPr>
            <a:spLocks noGrp="1"/>
          </p:cNvSpPr>
          <p:nvPr>
            <p:ph idx="1"/>
          </p:nvPr>
        </p:nvSpPr>
        <p:spPr>
          <a:xfrm>
            <a:off x="1484310" y="577050"/>
            <a:ext cx="10018713" cy="2787588"/>
          </a:xfrm>
        </p:spPr>
        <p:txBody>
          <a:bodyPr>
            <a:normAutofit/>
          </a:bodyPr>
          <a:lstStyle/>
          <a:p>
            <a:r>
              <a:rPr lang="en-US" dirty="0"/>
              <a:t>This is the one of the most preferred CNN architecture.</a:t>
            </a:r>
          </a:p>
          <a:p>
            <a:r>
              <a:rPr lang="en-US" dirty="0"/>
              <a:t>This has a 16 layers</a:t>
            </a:r>
          </a:p>
          <a:p>
            <a:r>
              <a:rPr lang="en-US" dirty="0"/>
              <a:t>VGG16 is preferred as it has a very uniform architecture.</a:t>
            </a:r>
          </a:p>
          <a:p>
            <a:r>
              <a:rPr lang="en-US" dirty="0"/>
              <a:t>Initially, it may took tougher but it is not.</a:t>
            </a:r>
          </a:p>
          <a:p>
            <a:r>
              <a:rPr lang="en-US" dirty="0"/>
              <a:t>It has 138 millions parameters which is certainly difficult to handle.</a:t>
            </a:r>
            <a:endParaRPr lang="en-IN" dirty="0"/>
          </a:p>
        </p:txBody>
      </p:sp>
      <p:pic>
        <p:nvPicPr>
          <p:cNvPr id="5" name="Picture 4">
            <a:extLst>
              <a:ext uri="{FF2B5EF4-FFF2-40B4-BE49-F238E27FC236}">
                <a16:creationId xmlns:a16="http://schemas.microsoft.com/office/drawing/2014/main" id="{B9462068-3F94-4C5E-B8FE-AC9FADBA1964}"/>
              </a:ext>
            </a:extLst>
          </p:cNvPr>
          <p:cNvPicPr>
            <a:picLocks noChangeAspect="1"/>
          </p:cNvPicPr>
          <p:nvPr/>
        </p:nvPicPr>
        <p:blipFill>
          <a:blip r:embed="rId2"/>
          <a:stretch>
            <a:fillRect/>
          </a:stretch>
        </p:blipFill>
        <p:spPr>
          <a:xfrm>
            <a:off x="2654423" y="3364638"/>
            <a:ext cx="8762260" cy="3493362"/>
          </a:xfrm>
          <a:prstGeom prst="rect">
            <a:avLst/>
          </a:prstGeom>
          <a:ln>
            <a:noFill/>
          </a:ln>
          <a:effectLst>
            <a:softEdge rad="112500"/>
          </a:effec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D12878-364C-46DC-8A39-E0DE7542FFB7}"/>
                  </a:ext>
                </a:extLst>
              </p14:cNvPr>
              <p14:cNvContentPartPr/>
              <p14:nvPr/>
            </p14:nvContentPartPr>
            <p14:xfrm>
              <a:off x="6080673" y="2023969"/>
              <a:ext cx="360" cy="360"/>
            </p14:xfrm>
          </p:contentPart>
        </mc:Choice>
        <mc:Fallback xmlns="">
          <p:pic>
            <p:nvPicPr>
              <p:cNvPr id="6" name="Ink 5">
                <a:extLst>
                  <a:ext uri="{FF2B5EF4-FFF2-40B4-BE49-F238E27FC236}">
                    <a16:creationId xmlns:a16="http://schemas.microsoft.com/office/drawing/2014/main" id="{7DD12878-364C-46DC-8A39-E0DE7542FFB7}"/>
                  </a:ext>
                </a:extLst>
              </p:cNvPr>
              <p:cNvPicPr/>
              <p:nvPr/>
            </p:nvPicPr>
            <p:blipFill>
              <a:blip r:embed="rId4"/>
              <a:stretch>
                <a:fillRect/>
              </a:stretch>
            </p:blipFill>
            <p:spPr>
              <a:xfrm>
                <a:off x="6072033" y="2014969"/>
                <a:ext cx="18000" cy="18000"/>
              </a:xfrm>
              <a:prstGeom prst="rect">
                <a:avLst/>
              </a:prstGeom>
            </p:spPr>
          </p:pic>
        </mc:Fallback>
      </mc:AlternateContent>
      <p:grpSp>
        <p:nvGrpSpPr>
          <p:cNvPr id="9" name="Group 8">
            <a:extLst>
              <a:ext uri="{FF2B5EF4-FFF2-40B4-BE49-F238E27FC236}">
                <a16:creationId xmlns:a16="http://schemas.microsoft.com/office/drawing/2014/main" id="{3555A856-2EA5-48CA-B58F-078919080FD9}"/>
              </a:ext>
            </a:extLst>
          </p:cNvPr>
          <p:cNvGrpSpPr/>
          <p:nvPr/>
        </p:nvGrpSpPr>
        <p:grpSpPr>
          <a:xfrm>
            <a:off x="4873233" y="1979329"/>
            <a:ext cx="360" cy="360"/>
            <a:chOff x="4873233" y="1979329"/>
            <a:chExt cx="360" cy="36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B81CDB6C-43F5-41EF-A007-2A43BF87118D}"/>
                    </a:ext>
                  </a:extLst>
                </p14:cNvPr>
                <p14:cNvContentPartPr/>
                <p14:nvPr/>
              </p14:nvContentPartPr>
              <p14:xfrm>
                <a:off x="4873233" y="1979329"/>
                <a:ext cx="360" cy="360"/>
              </p14:xfrm>
            </p:contentPart>
          </mc:Choice>
          <mc:Fallback xmlns="">
            <p:pic>
              <p:nvPicPr>
                <p:cNvPr id="7" name="Ink 6">
                  <a:extLst>
                    <a:ext uri="{FF2B5EF4-FFF2-40B4-BE49-F238E27FC236}">
                      <a16:creationId xmlns:a16="http://schemas.microsoft.com/office/drawing/2014/main" id="{B81CDB6C-43F5-41EF-A007-2A43BF87118D}"/>
                    </a:ext>
                  </a:extLst>
                </p:cNvPr>
                <p:cNvPicPr/>
                <p:nvPr/>
              </p:nvPicPr>
              <p:blipFill>
                <a:blip r:embed="rId4"/>
                <a:stretch>
                  <a:fillRect/>
                </a:stretch>
              </p:blipFill>
              <p:spPr>
                <a:xfrm>
                  <a:off x="4864593" y="19706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42F87C4-84E3-419E-95F7-D27273FE01D9}"/>
                    </a:ext>
                  </a:extLst>
                </p14:cNvPr>
                <p14:cNvContentPartPr/>
                <p14:nvPr/>
              </p14:nvContentPartPr>
              <p14:xfrm>
                <a:off x="4873233" y="1979329"/>
                <a:ext cx="360" cy="360"/>
              </p14:xfrm>
            </p:contentPart>
          </mc:Choice>
          <mc:Fallback xmlns="">
            <p:pic>
              <p:nvPicPr>
                <p:cNvPr id="8" name="Ink 7">
                  <a:extLst>
                    <a:ext uri="{FF2B5EF4-FFF2-40B4-BE49-F238E27FC236}">
                      <a16:creationId xmlns:a16="http://schemas.microsoft.com/office/drawing/2014/main" id="{242F87C4-84E3-419E-95F7-D27273FE01D9}"/>
                    </a:ext>
                  </a:extLst>
                </p:cNvPr>
                <p:cNvPicPr/>
                <p:nvPr/>
              </p:nvPicPr>
              <p:blipFill>
                <a:blip r:embed="rId4"/>
                <a:stretch>
                  <a:fillRect/>
                </a:stretch>
              </p:blipFill>
              <p:spPr>
                <a:xfrm>
                  <a:off x="4864593" y="197068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7809830-C9BA-4F1A-8B8C-ACB35DDCC74D}"/>
                  </a:ext>
                </a:extLst>
              </p14:cNvPr>
              <p14:cNvContentPartPr/>
              <p14:nvPr/>
            </p14:nvContentPartPr>
            <p14:xfrm>
              <a:off x="3532953" y="2974009"/>
              <a:ext cx="360" cy="360"/>
            </p14:xfrm>
          </p:contentPart>
        </mc:Choice>
        <mc:Fallback xmlns="">
          <p:pic>
            <p:nvPicPr>
              <p:cNvPr id="10" name="Ink 9">
                <a:extLst>
                  <a:ext uri="{FF2B5EF4-FFF2-40B4-BE49-F238E27FC236}">
                    <a16:creationId xmlns:a16="http://schemas.microsoft.com/office/drawing/2014/main" id="{57809830-C9BA-4F1A-8B8C-ACB35DDCC74D}"/>
                  </a:ext>
                </a:extLst>
              </p:cNvPr>
              <p:cNvPicPr/>
              <p:nvPr/>
            </p:nvPicPr>
            <p:blipFill>
              <a:blip r:embed="rId4"/>
              <a:stretch>
                <a:fillRect/>
              </a:stretch>
            </p:blipFill>
            <p:spPr>
              <a:xfrm>
                <a:off x="3523953" y="2965009"/>
                <a:ext cx="18000" cy="18000"/>
              </a:xfrm>
              <a:prstGeom prst="rect">
                <a:avLst/>
              </a:prstGeom>
            </p:spPr>
          </p:pic>
        </mc:Fallback>
      </mc:AlternateContent>
      <p:grpSp>
        <p:nvGrpSpPr>
          <p:cNvPr id="17" name="Group 16">
            <a:extLst>
              <a:ext uri="{FF2B5EF4-FFF2-40B4-BE49-F238E27FC236}">
                <a16:creationId xmlns:a16="http://schemas.microsoft.com/office/drawing/2014/main" id="{44853F08-BF09-4654-A5DC-0A8773734A0B}"/>
              </a:ext>
            </a:extLst>
          </p:cNvPr>
          <p:cNvGrpSpPr/>
          <p:nvPr/>
        </p:nvGrpSpPr>
        <p:grpSpPr>
          <a:xfrm>
            <a:off x="3470673" y="2974009"/>
            <a:ext cx="360" cy="360"/>
            <a:chOff x="3470673" y="2974009"/>
            <a:chExt cx="360" cy="36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A1C1326-CCA6-4560-B214-BB2418AF691D}"/>
                    </a:ext>
                  </a:extLst>
                </p14:cNvPr>
                <p14:cNvContentPartPr/>
                <p14:nvPr/>
              </p14:nvContentPartPr>
              <p14:xfrm>
                <a:off x="3470673" y="2974009"/>
                <a:ext cx="360" cy="360"/>
              </p14:xfrm>
            </p:contentPart>
          </mc:Choice>
          <mc:Fallback xmlns="">
            <p:pic>
              <p:nvPicPr>
                <p:cNvPr id="11" name="Ink 10">
                  <a:extLst>
                    <a:ext uri="{FF2B5EF4-FFF2-40B4-BE49-F238E27FC236}">
                      <a16:creationId xmlns:a16="http://schemas.microsoft.com/office/drawing/2014/main" id="{1A1C1326-CCA6-4560-B214-BB2418AF691D}"/>
                    </a:ext>
                  </a:extLst>
                </p:cNvPr>
                <p:cNvPicPr/>
                <p:nvPr/>
              </p:nvPicPr>
              <p:blipFill>
                <a:blip r:embed="rId4"/>
                <a:stretch>
                  <a:fillRect/>
                </a:stretch>
              </p:blipFill>
              <p:spPr>
                <a:xfrm>
                  <a:off x="3462033" y="29650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7DB70F3C-6952-44F0-9BB3-4F2D312611F0}"/>
                    </a:ext>
                  </a:extLst>
                </p14:cNvPr>
                <p14:cNvContentPartPr/>
                <p14:nvPr/>
              </p14:nvContentPartPr>
              <p14:xfrm>
                <a:off x="3470673" y="2974009"/>
                <a:ext cx="360" cy="360"/>
              </p14:xfrm>
            </p:contentPart>
          </mc:Choice>
          <mc:Fallback xmlns="">
            <p:pic>
              <p:nvPicPr>
                <p:cNvPr id="12" name="Ink 11">
                  <a:extLst>
                    <a:ext uri="{FF2B5EF4-FFF2-40B4-BE49-F238E27FC236}">
                      <a16:creationId xmlns:a16="http://schemas.microsoft.com/office/drawing/2014/main" id="{7DB70F3C-6952-44F0-9BB3-4F2D312611F0}"/>
                    </a:ext>
                  </a:extLst>
                </p:cNvPr>
                <p:cNvPicPr/>
                <p:nvPr/>
              </p:nvPicPr>
              <p:blipFill>
                <a:blip r:embed="rId4"/>
                <a:stretch>
                  <a:fillRect/>
                </a:stretch>
              </p:blipFill>
              <p:spPr>
                <a:xfrm>
                  <a:off x="3462033" y="29650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A9B749B4-0129-418C-9FC7-69BDCBB77A32}"/>
                    </a:ext>
                  </a:extLst>
                </p14:cNvPr>
                <p14:cNvContentPartPr/>
                <p14:nvPr/>
              </p14:nvContentPartPr>
              <p14:xfrm>
                <a:off x="3470673" y="2974009"/>
                <a:ext cx="360" cy="360"/>
              </p14:xfrm>
            </p:contentPart>
          </mc:Choice>
          <mc:Fallback xmlns="">
            <p:pic>
              <p:nvPicPr>
                <p:cNvPr id="13" name="Ink 12">
                  <a:extLst>
                    <a:ext uri="{FF2B5EF4-FFF2-40B4-BE49-F238E27FC236}">
                      <a16:creationId xmlns:a16="http://schemas.microsoft.com/office/drawing/2014/main" id="{A9B749B4-0129-418C-9FC7-69BDCBB77A32}"/>
                    </a:ext>
                  </a:extLst>
                </p:cNvPr>
                <p:cNvPicPr/>
                <p:nvPr/>
              </p:nvPicPr>
              <p:blipFill>
                <a:blip r:embed="rId4"/>
                <a:stretch>
                  <a:fillRect/>
                </a:stretch>
              </p:blipFill>
              <p:spPr>
                <a:xfrm>
                  <a:off x="3462033" y="2965009"/>
                  <a:ext cx="18000" cy="18000"/>
                </a:xfrm>
                <a:prstGeom prst="rect">
                  <a:avLst/>
                </a:prstGeom>
              </p:spPr>
            </p:pic>
          </mc:Fallback>
        </mc:AlternateContent>
      </p:grpSp>
      <p:grpSp>
        <p:nvGrpSpPr>
          <p:cNvPr id="16" name="Group 15">
            <a:extLst>
              <a:ext uri="{FF2B5EF4-FFF2-40B4-BE49-F238E27FC236}">
                <a16:creationId xmlns:a16="http://schemas.microsoft.com/office/drawing/2014/main" id="{DCC87F8E-04C4-4B51-B547-C3E6CBA63403}"/>
              </a:ext>
            </a:extLst>
          </p:cNvPr>
          <p:cNvGrpSpPr/>
          <p:nvPr/>
        </p:nvGrpSpPr>
        <p:grpSpPr>
          <a:xfrm>
            <a:off x="3914553" y="2352289"/>
            <a:ext cx="360" cy="360"/>
            <a:chOff x="3914553" y="2352289"/>
            <a:chExt cx="360" cy="360"/>
          </a:xfrm>
        </p:grpSpPr>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4D92DBB1-0E94-485F-A4B1-CF552EA5208F}"/>
                    </a:ext>
                  </a:extLst>
                </p14:cNvPr>
                <p14:cNvContentPartPr/>
                <p14:nvPr/>
              </p14:nvContentPartPr>
              <p14:xfrm>
                <a:off x="3914553" y="2352289"/>
                <a:ext cx="360" cy="360"/>
              </p14:xfrm>
            </p:contentPart>
          </mc:Choice>
          <mc:Fallback xmlns="">
            <p:pic>
              <p:nvPicPr>
                <p:cNvPr id="14" name="Ink 13">
                  <a:extLst>
                    <a:ext uri="{FF2B5EF4-FFF2-40B4-BE49-F238E27FC236}">
                      <a16:creationId xmlns:a16="http://schemas.microsoft.com/office/drawing/2014/main" id="{4D92DBB1-0E94-485F-A4B1-CF552EA5208F}"/>
                    </a:ext>
                  </a:extLst>
                </p:cNvPr>
                <p:cNvPicPr/>
                <p:nvPr/>
              </p:nvPicPr>
              <p:blipFill>
                <a:blip r:embed="rId4"/>
                <a:stretch>
                  <a:fillRect/>
                </a:stretch>
              </p:blipFill>
              <p:spPr>
                <a:xfrm>
                  <a:off x="3905553" y="23432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23E8503E-788A-46D6-8D00-25034E2B63BA}"/>
                    </a:ext>
                  </a:extLst>
                </p14:cNvPr>
                <p14:cNvContentPartPr/>
                <p14:nvPr/>
              </p14:nvContentPartPr>
              <p14:xfrm>
                <a:off x="3914553" y="2352289"/>
                <a:ext cx="360" cy="360"/>
              </p14:xfrm>
            </p:contentPart>
          </mc:Choice>
          <mc:Fallback xmlns="">
            <p:pic>
              <p:nvPicPr>
                <p:cNvPr id="15" name="Ink 14">
                  <a:extLst>
                    <a:ext uri="{FF2B5EF4-FFF2-40B4-BE49-F238E27FC236}">
                      <a16:creationId xmlns:a16="http://schemas.microsoft.com/office/drawing/2014/main" id="{23E8503E-788A-46D6-8D00-25034E2B63BA}"/>
                    </a:ext>
                  </a:extLst>
                </p:cNvPr>
                <p:cNvPicPr/>
                <p:nvPr/>
              </p:nvPicPr>
              <p:blipFill>
                <a:blip r:embed="rId4"/>
                <a:stretch>
                  <a:fillRect/>
                </a:stretch>
              </p:blipFill>
              <p:spPr>
                <a:xfrm>
                  <a:off x="3905553" y="2343289"/>
                  <a:ext cx="18000" cy="18000"/>
                </a:xfrm>
                <a:prstGeom prst="rect">
                  <a:avLst/>
                </a:prstGeom>
              </p:spPr>
            </p:pic>
          </mc:Fallback>
        </mc:AlternateContent>
      </p:grpSp>
      <p:grpSp>
        <p:nvGrpSpPr>
          <p:cNvPr id="23" name="Group 22">
            <a:extLst>
              <a:ext uri="{FF2B5EF4-FFF2-40B4-BE49-F238E27FC236}">
                <a16:creationId xmlns:a16="http://schemas.microsoft.com/office/drawing/2014/main" id="{5045ED30-2242-4C89-86BA-62F826A1D460}"/>
              </a:ext>
            </a:extLst>
          </p:cNvPr>
          <p:cNvGrpSpPr/>
          <p:nvPr/>
        </p:nvGrpSpPr>
        <p:grpSpPr>
          <a:xfrm>
            <a:off x="4438353" y="1943689"/>
            <a:ext cx="36000" cy="360"/>
            <a:chOff x="4438353" y="1943689"/>
            <a:chExt cx="36000" cy="36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856A3863-5FF8-422C-A1FF-6F345E625E31}"/>
                    </a:ext>
                  </a:extLst>
                </p14:cNvPr>
                <p14:cNvContentPartPr/>
                <p14:nvPr/>
              </p14:nvContentPartPr>
              <p14:xfrm>
                <a:off x="4473993" y="1943689"/>
                <a:ext cx="360" cy="360"/>
              </p14:xfrm>
            </p:contentPart>
          </mc:Choice>
          <mc:Fallback xmlns="">
            <p:pic>
              <p:nvPicPr>
                <p:cNvPr id="18" name="Ink 17">
                  <a:extLst>
                    <a:ext uri="{FF2B5EF4-FFF2-40B4-BE49-F238E27FC236}">
                      <a16:creationId xmlns:a16="http://schemas.microsoft.com/office/drawing/2014/main" id="{856A3863-5FF8-422C-A1FF-6F345E625E31}"/>
                    </a:ext>
                  </a:extLst>
                </p:cNvPr>
                <p:cNvPicPr/>
                <p:nvPr/>
              </p:nvPicPr>
              <p:blipFill>
                <a:blip r:embed="rId4"/>
                <a:stretch>
                  <a:fillRect/>
                </a:stretch>
              </p:blipFill>
              <p:spPr>
                <a:xfrm>
                  <a:off x="4465353" y="19350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93D35C43-3DE1-4ECD-A700-E6463D2F5E98}"/>
                    </a:ext>
                  </a:extLst>
                </p14:cNvPr>
                <p14:cNvContentPartPr/>
                <p14:nvPr/>
              </p14:nvContentPartPr>
              <p14:xfrm>
                <a:off x="4473993" y="1943689"/>
                <a:ext cx="360" cy="360"/>
              </p14:xfrm>
            </p:contentPart>
          </mc:Choice>
          <mc:Fallback xmlns="">
            <p:pic>
              <p:nvPicPr>
                <p:cNvPr id="19" name="Ink 18">
                  <a:extLst>
                    <a:ext uri="{FF2B5EF4-FFF2-40B4-BE49-F238E27FC236}">
                      <a16:creationId xmlns:a16="http://schemas.microsoft.com/office/drawing/2014/main" id="{93D35C43-3DE1-4ECD-A700-E6463D2F5E98}"/>
                    </a:ext>
                  </a:extLst>
                </p:cNvPr>
                <p:cNvPicPr/>
                <p:nvPr/>
              </p:nvPicPr>
              <p:blipFill>
                <a:blip r:embed="rId4"/>
                <a:stretch>
                  <a:fillRect/>
                </a:stretch>
              </p:blipFill>
              <p:spPr>
                <a:xfrm>
                  <a:off x="4465353" y="19350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597BCFA0-D3C9-4723-9162-2692FF01C67D}"/>
                    </a:ext>
                  </a:extLst>
                </p14:cNvPr>
                <p14:cNvContentPartPr/>
                <p14:nvPr/>
              </p14:nvContentPartPr>
              <p14:xfrm>
                <a:off x="4473993" y="1943689"/>
                <a:ext cx="360" cy="360"/>
              </p14:xfrm>
            </p:contentPart>
          </mc:Choice>
          <mc:Fallback xmlns="">
            <p:pic>
              <p:nvPicPr>
                <p:cNvPr id="20" name="Ink 19">
                  <a:extLst>
                    <a:ext uri="{FF2B5EF4-FFF2-40B4-BE49-F238E27FC236}">
                      <a16:creationId xmlns:a16="http://schemas.microsoft.com/office/drawing/2014/main" id="{597BCFA0-D3C9-4723-9162-2692FF01C67D}"/>
                    </a:ext>
                  </a:extLst>
                </p:cNvPr>
                <p:cNvPicPr/>
                <p:nvPr/>
              </p:nvPicPr>
              <p:blipFill>
                <a:blip r:embed="rId4"/>
                <a:stretch>
                  <a:fillRect/>
                </a:stretch>
              </p:blipFill>
              <p:spPr>
                <a:xfrm>
                  <a:off x="4465353" y="19350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6AA27F1B-B4EC-4C1D-AFFC-E02A802618EB}"/>
                    </a:ext>
                  </a:extLst>
                </p14:cNvPr>
                <p14:cNvContentPartPr/>
                <p14:nvPr/>
              </p14:nvContentPartPr>
              <p14:xfrm>
                <a:off x="4473993" y="1943689"/>
                <a:ext cx="360" cy="360"/>
              </p14:xfrm>
            </p:contentPart>
          </mc:Choice>
          <mc:Fallback xmlns="">
            <p:pic>
              <p:nvPicPr>
                <p:cNvPr id="21" name="Ink 20">
                  <a:extLst>
                    <a:ext uri="{FF2B5EF4-FFF2-40B4-BE49-F238E27FC236}">
                      <a16:creationId xmlns:a16="http://schemas.microsoft.com/office/drawing/2014/main" id="{6AA27F1B-B4EC-4C1D-AFFC-E02A802618EB}"/>
                    </a:ext>
                  </a:extLst>
                </p:cNvPr>
                <p:cNvPicPr/>
                <p:nvPr/>
              </p:nvPicPr>
              <p:blipFill>
                <a:blip r:embed="rId4"/>
                <a:stretch>
                  <a:fillRect/>
                </a:stretch>
              </p:blipFill>
              <p:spPr>
                <a:xfrm>
                  <a:off x="4465353" y="19350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AE99323B-5FAA-486A-BC0F-05E9C2EC0C9A}"/>
                    </a:ext>
                  </a:extLst>
                </p14:cNvPr>
                <p14:cNvContentPartPr/>
                <p14:nvPr/>
              </p14:nvContentPartPr>
              <p14:xfrm>
                <a:off x="4438353" y="1943689"/>
                <a:ext cx="360" cy="360"/>
              </p14:xfrm>
            </p:contentPart>
          </mc:Choice>
          <mc:Fallback xmlns="">
            <p:pic>
              <p:nvPicPr>
                <p:cNvPr id="22" name="Ink 21">
                  <a:extLst>
                    <a:ext uri="{FF2B5EF4-FFF2-40B4-BE49-F238E27FC236}">
                      <a16:creationId xmlns:a16="http://schemas.microsoft.com/office/drawing/2014/main" id="{AE99323B-5FAA-486A-BC0F-05E9C2EC0C9A}"/>
                    </a:ext>
                  </a:extLst>
                </p:cNvPr>
                <p:cNvPicPr/>
                <p:nvPr/>
              </p:nvPicPr>
              <p:blipFill>
                <a:blip r:embed="rId18"/>
                <a:stretch>
                  <a:fillRect/>
                </a:stretch>
              </p:blipFill>
              <p:spPr>
                <a:xfrm>
                  <a:off x="4429713" y="1935049"/>
                  <a:ext cx="18000" cy="18000"/>
                </a:xfrm>
                <a:prstGeom prst="rect">
                  <a:avLst/>
                </a:prstGeom>
              </p:spPr>
            </p:pic>
          </mc:Fallback>
        </mc:AlternateContent>
      </p:grpSp>
    </p:spTree>
    <p:extLst>
      <p:ext uri="{BB962C8B-B14F-4D97-AF65-F5344CB8AC3E}">
        <p14:creationId xmlns:p14="http://schemas.microsoft.com/office/powerpoint/2010/main" val="402534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D85F-0137-41AC-BEB9-FCA5A3EE78FA}"/>
              </a:ext>
            </a:extLst>
          </p:cNvPr>
          <p:cNvSpPr>
            <a:spLocks noGrp="1"/>
          </p:cNvSpPr>
          <p:nvPr>
            <p:ph type="title"/>
          </p:nvPr>
        </p:nvSpPr>
        <p:spPr>
          <a:xfrm>
            <a:off x="1484311" y="-62144"/>
            <a:ext cx="10018713" cy="790113"/>
          </a:xfrm>
        </p:spPr>
        <p:txBody>
          <a:bodyPr/>
          <a:lstStyle/>
          <a:p>
            <a:r>
              <a:rPr lang="en-US" b="1" dirty="0"/>
              <a:t>Model Training- Inception_V3</a:t>
            </a:r>
            <a:endParaRPr lang="en-IN" b="1" dirty="0"/>
          </a:p>
        </p:txBody>
      </p:sp>
      <p:sp>
        <p:nvSpPr>
          <p:cNvPr id="8" name="Content Placeholder 7">
            <a:extLst>
              <a:ext uri="{FF2B5EF4-FFF2-40B4-BE49-F238E27FC236}">
                <a16:creationId xmlns:a16="http://schemas.microsoft.com/office/drawing/2014/main" id="{A398CFE1-1725-4E5C-8F78-BFFB3BDEC13D}"/>
              </a:ext>
            </a:extLst>
          </p:cNvPr>
          <p:cNvSpPr>
            <a:spLocks noGrp="1"/>
          </p:cNvSpPr>
          <p:nvPr>
            <p:ph idx="1"/>
          </p:nvPr>
        </p:nvSpPr>
        <p:spPr>
          <a:xfrm>
            <a:off x="1555331" y="660646"/>
            <a:ext cx="10018713" cy="2029288"/>
          </a:xfrm>
        </p:spPr>
        <p:txBody>
          <a:bodyPr/>
          <a:lstStyle/>
          <a:p>
            <a:r>
              <a:rPr lang="en-US" dirty="0"/>
              <a:t>Figure (a) shows the logic behind Inception.</a:t>
            </a:r>
          </a:p>
          <a:p>
            <a:r>
              <a:rPr lang="en-US" dirty="0"/>
              <a:t>Figure (b) shows the Dimension reduction which is Inception_V1.</a:t>
            </a:r>
          </a:p>
          <a:p>
            <a:endParaRPr lang="en-IN" dirty="0"/>
          </a:p>
        </p:txBody>
      </p:sp>
      <p:pic>
        <p:nvPicPr>
          <p:cNvPr id="10" name="Picture 9">
            <a:extLst>
              <a:ext uri="{FF2B5EF4-FFF2-40B4-BE49-F238E27FC236}">
                <a16:creationId xmlns:a16="http://schemas.microsoft.com/office/drawing/2014/main" id="{753BC1C4-418E-4B0A-944F-91523A13D5C3}"/>
              </a:ext>
            </a:extLst>
          </p:cNvPr>
          <p:cNvPicPr>
            <a:picLocks noChangeAspect="1"/>
          </p:cNvPicPr>
          <p:nvPr/>
        </p:nvPicPr>
        <p:blipFill>
          <a:blip r:embed="rId2"/>
          <a:stretch>
            <a:fillRect/>
          </a:stretch>
        </p:blipFill>
        <p:spPr>
          <a:xfrm>
            <a:off x="1757779" y="2024108"/>
            <a:ext cx="10018713" cy="4065973"/>
          </a:xfrm>
          <a:prstGeom prst="rect">
            <a:avLst/>
          </a:prstGeom>
          <a:ln>
            <a:noFill/>
          </a:ln>
          <a:effectLst>
            <a:softEdge rad="112500"/>
          </a:effec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818B811-FB8E-4B0E-8745-694A31955FE8}"/>
                  </a:ext>
                </a:extLst>
              </p14:cNvPr>
              <p14:cNvContentPartPr/>
              <p14:nvPr/>
            </p14:nvContentPartPr>
            <p14:xfrm>
              <a:off x="3240273" y="2423440"/>
              <a:ext cx="360" cy="360"/>
            </p14:xfrm>
          </p:contentPart>
        </mc:Choice>
        <mc:Fallback xmlns="">
          <p:pic>
            <p:nvPicPr>
              <p:cNvPr id="11" name="Ink 10">
                <a:extLst>
                  <a:ext uri="{FF2B5EF4-FFF2-40B4-BE49-F238E27FC236}">
                    <a16:creationId xmlns:a16="http://schemas.microsoft.com/office/drawing/2014/main" id="{E818B811-FB8E-4B0E-8745-694A31955FE8}"/>
                  </a:ext>
                </a:extLst>
              </p:cNvPr>
              <p:cNvPicPr/>
              <p:nvPr/>
            </p:nvPicPr>
            <p:blipFill>
              <a:blip r:embed="rId4"/>
              <a:stretch>
                <a:fillRect/>
              </a:stretch>
            </p:blipFill>
            <p:spPr>
              <a:xfrm>
                <a:off x="3231273" y="2414440"/>
                <a:ext cx="18000" cy="18000"/>
              </a:xfrm>
              <a:prstGeom prst="rect">
                <a:avLst/>
              </a:prstGeom>
            </p:spPr>
          </p:pic>
        </mc:Fallback>
      </mc:AlternateContent>
      <p:grpSp>
        <p:nvGrpSpPr>
          <p:cNvPr id="18" name="Group 17">
            <a:extLst>
              <a:ext uri="{FF2B5EF4-FFF2-40B4-BE49-F238E27FC236}">
                <a16:creationId xmlns:a16="http://schemas.microsoft.com/office/drawing/2014/main" id="{32BB95BE-BDAA-402D-93C3-FFA424385C7A}"/>
              </a:ext>
            </a:extLst>
          </p:cNvPr>
          <p:cNvGrpSpPr/>
          <p:nvPr/>
        </p:nvGrpSpPr>
        <p:grpSpPr>
          <a:xfrm>
            <a:off x="3328473" y="1695160"/>
            <a:ext cx="360" cy="360"/>
            <a:chOff x="3328473" y="1695160"/>
            <a:chExt cx="360" cy="360"/>
          </a:xfrm>
        </p:grpSpPr>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5735043-5883-4F49-9ED0-F95107216962}"/>
                    </a:ext>
                  </a:extLst>
                </p14:cNvPr>
                <p14:cNvContentPartPr/>
                <p14:nvPr/>
              </p14:nvContentPartPr>
              <p14:xfrm>
                <a:off x="3328473" y="1695160"/>
                <a:ext cx="360" cy="360"/>
              </p14:xfrm>
            </p:contentPart>
          </mc:Choice>
          <mc:Fallback xmlns="">
            <p:pic>
              <p:nvPicPr>
                <p:cNvPr id="12" name="Ink 11">
                  <a:extLst>
                    <a:ext uri="{FF2B5EF4-FFF2-40B4-BE49-F238E27FC236}">
                      <a16:creationId xmlns:a16="http://schemas.microsoft.com/office/drawing/2014/main" id="{D5735043-5883-4F49-9ED0-F95107216962}"/>
                    </a:ext>
                  </a:extLst>
                </p:cNvPr>
                <p:cNvPicPr/>
                <p:nvPr/>
              </p:nvPicPr>
              <p:blipFill>
                <a:blip r:embed="rId4"/>
                <a:stretch>
                  <a:fillRect/>
                </a:stretch>
              </p:blipFill>
              <p:spPr>
                <a:xfrm>
                  <a:off x="3319833" y="1686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698413E-9A84-40F0-95CA-74064D20D61E}"/>
                    </a:ext>
                  </a:extLst>
                </p14:cNvPr>
                <p14:cNvContentPartPr/>
                <p14:nvPr/>
              </p14:nvContentPartPr>
              <p14:xfrm>
                <a:off x="3328473" y="1695160"/>
                <a:ext cx="360" cy="360"/>
              </p14:xfrm>
            </p:contentPart>
          </mc:Choice>
          <mc:Fallback xmlns="">
            <p:pic>
              <p:nvPicPr>
                <p:cNvPr id="13" name="Ink 12">
                  <a:extLst>
                    <a:ext uri="{FF2B5EF4-FFF2-40B4-BE49-F238E27FC236}">
                      <a16:creationId xmlns:a16="http://schemas.microsoft.com/office/drawing/2014/main" id="{4698413E-9A84-40F0-95CA-74064D20D61E}"/>
                    </a:ext>
                  </a:extLst>
                </p:cNvPr>
                <p:cNvPicPr/>
                <p:nvPr/>
              </p:nvPicPr>
              <p:blipFill>
                <a:blip r:embed="rId7"/>
                <a:stretch>
                  <a:fillRect/>
                </a:stretch>
              </p:blipFill>
              <p:spPr>
                <a:xfrm>
                  <a:off x="3319833" y="1686520"/>
                  <a:ext cx="18000" cy="18000"/>
                </a:xfrm>
                <a:prstGeom prst="rect">
                  <a:avLst/>
                </a:prstGeom>
              </p:spPr>
            </p:pic>
          </mc:Fallback>
        </mc:AlternateContent>
      </p:grpSp>
      <p:grpSp>
        <p:nvGrpSpPr>
          <p:cNvPr id="17" name="Group 16">
            <a:extLst>
              <a:ext uri="{FF2B5EF4-FFF2-40B4-BE49-F238E27FC236}">
                <a16:creationId xmlns:a16="http://schemas.microsoft.com/office/drawing/2014/main" id="{2C148159-1FBD-4C69-B542-5067986DCB73}"/>
              </a:ext>
            </a:extLst>
          </p:cNvPr>
          <p:cNvGrpSpPr/>
          <p:nvPr/>
        </p:nvGrpSpPr>
        <p:grpSpPr>
          <a:xfrm>
            <a:off x="3257553" y="656560"/>
            <a:ext cx="360" cy="360"/>
            <a:chOff x="3257553" y="656560"/>
            <a:chExt cx="360" cy="36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C3C1A7A1-F015-4A53-A5F8-672E94764738}"/>
                    </a:ext>
                  </a:extLst>
                </p14:cNvPr>
                <p14:cNvContentPartPr/>
                <p14:nvPr/>
              </p14:nvContentPartPr>
              <p14:xfrm>
                <a:off x="3257553" y="656560"/>
                <a:ext cx="360" cy="360"/>
              </p14:xfrm>
            </p:contentPart>
          </mc:Choice>
          <mc:Fallback xmlns="">
            <p:pic>
              <p:nvPicPr>
                <p:cNvPr id="14" name="Ink 13">
                  <a:extLst>
                    <a:ext uri="{FF2B5EF4-FFF2-40B4-BE49-F238E27FC236}">
                      <a16:creationId xmlns:a16="http://schemas.microsoft.com/office/drawing/2014/main" id="{C3C1A7A1-F015-4A53-A5F8-672E94764738}"/>
                    </a:ext>
                  </a:extLst>
                </p:cNvPr>
                <p:cNvPicPr/>
                <p:nvPr/>
              </p:nvPicPr>
              <p:blipFill>
                <a:blip r:embed="rId4"/>
                <a:stretch>
                  <a:fillRect/>
                </a:stretch>
              </p:blipFill>
              <p:spPr>
                <a:xfrm>
                  <a:off x="3248913" y="647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81B910B4-167C-4D1C-9A8F-13DEED422F19}"/>
                    </a:ext>
                  </a:extLst>
                </p14:cNvPr>
                <p14:cNvContentPartPr/>
                <p14:nvPr/>
              </p14:nvContentPartPr>
              <p14:xfrm>
                <a:off x="3257553" y="656560"/>
                <a:ext cx="360" cy="360"/>
              </p14:xfrm>
            </p:contentPart>
          </mc:Choice>
          <mc:Fallback xmlns="">
            <p:pic>
              <p:nvPicPr>
                <p:cNvPr id="15" name="Ink 14">
                  <a:extLst>
                    <a:ext uri="{FF2B5EF4-FFF2-40B4-BE49-F238E27FC236}">
                      <a16:creationId xmlns:a16="http://schemas.microsoft.com/office/drawing/2014/main" id="{81B910B4-167C-4D1C-9A8F-13DEED422F19}"/>
                    </a:ext>
                  </a:extLst>
                </p:cNvPr>
                <p:cNvPicPr/>
                <p:nvPr/>
              </p:nvPicPr>
              <p:blipFill>
                <a:blip r:embed="rId4"/>
                <a:stretch>
                  <a:fillRect/>
                </a:stretch>
              </p:blipFill>
              <p:spPr>
                <a:xfrm>
                  <a:off x="3248913" y="6475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8C8F8672-895C-4342-B07B-7BB7A490CA5F}"/>
                    </a:ext>
                  </a:extLst>
                </p14:cNvPr>
                <p14:cNvContentPartPr/>
                <p14:nvPr/>
              </p14:nvContentPartPr>
              <p14:xfrm>
                <a:off x="3257553" y="656560"/>
                <a:ext cx="360" cy="360"/>
              </p14:xfrm>
            </p:contentPart>
          </mc:Choice>
          <mc:Fallback xmlns="">
            <p:pic>
              <p:nvPicPr>
                <p:cNvPr id="16" name="Ink 15">
                  <a:extLst>
                    <a:ext uri="{FF2B5EF4-FFF2-40B4-BE49-F238E27FC236}">
                      <a16:creationId xmlns:a16="http://schemas.microsoft.com/office/drawing/2014/main" id="{8C8F8672-895C-4342-B07B-7BB7A490CA5F}"/>
                    </a:ext>
                  </a:extLst>
                </p:cNvPr>
                <p:cNvPicPr/>
                <p:nvPr/>
              </p:nvPicPr>
              <p:blipFill>
                <a:blip r:embed="rId7"/>
                <a:stretch>
                  <a:fillRect/>
                </a:stretch>
              </p:blipFill>
              <p:spPr>
                <a:xfrm>
                  <a:off x="3248913" y="647560"/>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FBDE476B-9325-44DF-998B-C5897CFF1A2E}"/>
                  </a:ext>
                </a:extLst>
              </p14:cNvPr>
              <p14:cNvContentPartPr/>
              <p14:nvPr/>
            </p14:nvContentPartPr>
            <p14:xfrm>
              <a:off x="2369793" y="3222280"/>
              <a:ext cx="360" cy="360"/>
            </p14:xfrm>
          </p:contentPart>
        </mc:Choice>
        <mc:Fallback xmlns="">
          <p:pic>
            <p:nvPicPr>
              <p:cNvPr id="19" name="Ink 18">
                <a:extLst>
                  <a:ext uri="{FF2B5EF4-FFF2-40B4-BE49-F238E27FC236}">
                    <a16:creationId xmlns:a16="http://schemas.microsoft.com/office/drawing/2014/main" id="{FBDE476B-9325-44DF-998B-C5897CFF1A2E}"/>
                  </a:ext>
                </a:extLst>
              </p:cNvPr>
              <p:cNvPicPr/>
              <p:nvPr/>
            </p:nvPicPr>
            <p:blipFill>
              <a:blip r:embed="rId4"/>
              <a:stretch>
                <a:fillRect/>
              </a:stretch>
            </p:blipFill>
            <p:spPr>
              <a:xfrm>
                <a:off x="2361153" y="3213640"/>
                <a:ext cx="18000" cy="18000"/>
              </a:xfrm>
              <a:prstGeom prst="rect">
                <a:avLst/>
              </a:prstGeom>
            </p:spPr>
          </p:pic>
        </mc:Fallback>
      </mc:AlternateContent>
      <p:grpSp>
        <p:nvGrpSpPr>
          <p:cNvPr id="25" name="Group 24">
            <a:extLst>
              <a:ext uri="{FF2B5EF4-FFF2-40B4-BE49-F238E27FC236}">
                <a16:creationId xmlns:a16="http://schemas.microsoft.com/office/drawing/2014/main" id="{A8C1518A-17A9-450A-9F00-8E5294E5EA30}"/>
              </a:ext>
            </a:extLst>
          </p:cNvPr>
          <p:cNvGrpSpPr/>
          <p:nvPr/>
        </p:nvGrpSpPr>
        <p:grpSpPr>
          <a:xfrm>
            <a:off x="2814033" y="1464760"/>
            <a:ext cx="360" cy="360"/>
            <a:chOff x="2814033" y="1464760"/>
            <a:chExt cx="360" cy="360"/>
          </a:xfrm>
        </p:grpSpPr>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C65AB0D3-6B44-40FC-92D3-A051E46C8DDB}"/>
                    </a:ext>
                  </a:extLst>
                </p14:cNvPr>
                <p14:cNvContentPartPr/>
                <p14:nvPr/>
              </p14:nvContentPartPr>
              <p14:xfrm>
                <a:off x="2814033" y="1464760"/>
                <a:ext cx="360" cy="360"/>
              </p14:xfrm>
            </p:contentPart>
          </mc:Choice>
          <mc:Fallback xmlns="">
            <p:pic>
              <p:nvPicPr>
                <p:cNvPr id="20" name="Ink 19">
                  <a:extLst>
                    <a:ext uri="{FF2B5EF4-FFF2-40B4-BE49-F238E27FC236}">
                      <a16:creationId xmlns:a16="http://schemas.microsoft.com/office/drawing/2014/main" id="{C65AB0D3-6B44-40FC-92D3-A051E46C8DDB}"/>
                    </a:ext>
                  </a:extLst>
                </p:cNvPr>
                <p:cNvPicPr/>
                <p:nvPr/>
              </p:nvPicPr>
              <p:blipFill>
                <a:blip r:embed="rId4"/>
                <a:stretch>
                  <a:fillRect/>
                </a:stretch>
              </p:blipFill>
              <p:spPr>
                <a:xfrm>
                  <a:off x="2805033" y="1455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16FE247E-40A1-4C23-8496-C8B38C5B9403}"/>
                    </a:ext>
                  </a:extLst>
                </p14:cNvPr>
                <p14:cNvContentPartPr/>
                <p14:nvPr/>
              </p14:nvContentPartPr>
              <p14:xfrm>
                <a:off x="2814033" y="1464760"/>
                <a:ext cx="360" cy="360"/>
              </p14:xfrm>
            </p:contentPart>
          </mc:Choice>
          <mc:Fallback xmlns="">
            <p:pic>
              <p:nvPicPr>
                <p:cNvPr id="21" name="Ink 20">
                  <a:extLst>
                    <a:ext uri="{FF2B5EF4-FFF2-40B4-BE49-F238E27FC236}">
                      <a16:creationId xmlns:a16="http://schemas.microsoft.com/office/drawing/2014/main" id="{16FE247E-40A1-4C23-8496-C8B38C5B9403}"/>
                    </a:ext>
                  </a:extLst>
                </p:cNvPr>
                <p:cNvPicPr/>
                <p:nvPr/>
              </p:nvPicPr>
              <p:blipFill>
                <a:blip r:embed="rId4"/>
                <a:stretch>
                  <a:fillRect/>
                </a:stretch>
              </p:blipFill>
              <p:spPr>
                <a:xfrm>
                  <a:off x="2805033" y="1455760"/>
                  <a:ext cx="18000" cy="18000"/>
                </a:xfrm>
                <a:prstGeom prst="rect">
                  <a:avLst/>
                </a:prstGeom>
              </p:spPr>
            </p:pic>
          </mc:Fallback>
        </mc:AlternateContent>
      </p:grpSp>
      <p:grpSp>
        <p:nvGrpSpPr>
          <p:cNvPr id="24" name="Group 23">
            <a:extLst>
              <a:ext uri="{FF2B5EF4-FFF2-40B4-BE49-F238E27FC236}">
                <a16:creationId xmlns:a16="http://schemas.microsoft.com/office/drawing/2014/main" id="{56C512CC-D6E1-4F4A-9516-053A6A621167}"/>
              </a:ext>
            </a:extLst>
          </p:cNvPr>
          <p:cNvGrpSpPr/>
          <p:nvPr/>
        </p:nvGrpSpPr>
        <p:grpSpPr>
          <a:xfrm>
            <a:off x="3328473" y="922600"/>
            <a:ext cx="360" cy="360"/>
            <a:chOff x="3328473" y="922600"/>
            <a:chExt cx="360" cy="360"/>
          </a:xfrm>
        </p:grpSpPr>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9E0DAAE7-42DF-42E7-849E-B89517D2AD83}"/>
                    </a:ext>
                  </a:extLst>
                </p14:cNvPr>
                <p14:cNvContentPartPr/>
                <p14:nvPr/>
              </p14:nvContentPartPr>
              <p14:xfrm>
                <a:off x="3328473" y="922600"/>
                <a:ext cx="360" cy="360"/>
              </p14:xfrm>
            </p:contentPart>
          </mc:Choice>
          <mc:Fallback xmlns="">
            <p:pic>
              <p:nvPicPr>
                <p:cNvPr id="22" name="Ink 21">
                  <a:extLst>
                    <a:ext uri="{FF2B5EF4-FFF2-40B4-BE49-F238E27FC236}">
                      <a16:creationId xmlns:a16="http://schemas.microsoft.com/office/drawing/2014/main" id="{9E0DAAE7-42DF-42E7-849E-B89517D2AD83}"/>
                    </a:ext>
                  </a:extLst>
                </p:cNvPr>
                <p:cNvPicPr/>
                <p:nvPr/>
              </p:nvPicPr>
              <p:blipFill>
                <a:blip r:embed="rId4"/>
                <a:stretch>
                  <a:fillRect/>
                </a:stretch>
              </p:blipFill>
              <p:spPr>
                <a:xfrm>
                  <a:off x="3319833" y="9139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A3A26B7F-7BE3-41F1-84DF-F3FD7B5784F7}"/>
                    </a:ext>
                  </a:extLst>
                </p14:cNvPr>
                <p14:cNvContentPartPr/>
                <p14:nvPr/>
              </p14:nvContentPartPr>
              <p14:xfrm>
                <a:off x="3328473" y="922600"/>
                <a:ext cx="360" cy="360"/>
              </p14:xfrm>
            </p:contentPart>
          </mc:Choice>
          <mc:Fallback xmlns="">
            <p:pic>
              <p:nvPicPr>
                <p:cNvPr id="23" name="Ink 22">
                  <a:extLst>
                    <a:ext uri="{FF2B5EF4-FFF2-40B4-BE49-F238E27FC236}">
                      <a16:creationId xmlns:a16="http://schemas.microsoft.com/office/drawing/2014/main" id="{A3A26B7F-7BE3-41F1-84DF-F3FD7B5784F7}"/>
                    </a:ext>
                  </a:extLst>
                </p:cNvPr>
                <p:cNvPicPr/>
                <p:nvPr/>
              </p:nvPicPr>
              <p:blipFill>
                <a:blip r:embed="rId4"/>
                <a:stretch>
                  <a:fillRect/>
                </a:stretch>
              </p:blipFill>
              <p:spPr>
                <a:xfrm>
                  <a:off x="3319833" y="913960"/>
                  <a:ext cx="18000" cy="18000"/>
                </a:xfrm>
                <a:prstGeom prst="rect">
                  <a:avLst/>
                </a:prstGeom>
              </p:spPr>
            </p:pic>
          </mc:Fallback>
        </mc:AlternateContent>
      </p:grpSp>
    </p:spTree>
    <p:extLst>
      <p:ext uri="{BB962C8B-B14F-4D97-AF65-F5344CB8AC3E}">
        <p14:creationId xmlns:p14="http://schemas.microsoft.com/office/powerpoint/2010/main" val="403019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EC92-4B2F-49DB-8CEE-D28A87F181E0}"/>
              </a:ext>
            </a:extLst>
          </p:cNvPr>
          <p:cNvSpPr>
            <a:spLocks noGrp="1"/>
          </p:cNvSpPr>
          <p:nvPr>
            <p:ph type="title"/>
          </p:nvPr>
        </p:nvSpPr>
        <p:spPr>
          <a:xfrm>
            <a:off x="1482724" y="1"/>
            <a:ext cx="5426158" cy="958788"/>
          </a:xfrm>
        </p:spPr>
        <p:txBody>
          <a:bodyPr/>
          <a:lstStyle/>
          <a:p>
            <a:r>
              <a:rPr lang="en-US" dirty="0"/>
              <a:t>Factorization into smaller convolutions. Inception Block A</a:t>
            </a:r>
            <a:endParaRPr lang="en-IN" dirty="0"/>
          </a:p>
        </p:txBody>
      </p:sp>
      <p:sp>
        <p:nvSpPr>
          <p:cNvPr id="4" name="Text Placeholder 3">
            <a:extLst>
              <a:ext uri="{FF2B5EF4-FFF2-40B4-BE49-F238E27FC236}">
                <a16:creationId xmlns:a16="http://schemas.microsoft.com/office/drawing/2014/main" id="{A3FD6FBF-F75C-4191-8BC9-D165A1E186D5}"/>
              </a:ext>
            </a:extLst>
          </p:cNvPr>
          <p:cNvSpPr>
            <a:spLocks noGrp="1"/>
          </p:cNvSpPr>
          <p:nvPr>
            <p:ph type="body" sz="half" idx="2"/>
          </p:nvPr>
        </p:nvSpPr>
        <p:spPr>
          <a:xfrm>
            <a:off x="6852281" y="25893"/>
            <a:ext cx="5426158" cy="932896"/>
          </a:xfrm>
        </p:spPr>
        <p:txBody>
          <a:bodyPr>
            <a:normAutofit/>
          </a:bodyPr>
          <a:lstStyle/>
          <a:p>
            <a:r>
              <a:rPr lang="en-US" sz="2800" dirty="0">
                <a:latin typeface="+mj-lt"/>
              </a:rPr>
              <a:t>Inception Block C</a:t>
            </a:r>
            <a:endParaRPr lang="en-IN" sz="2800" dirty="0">
              <a:latin typeface="+mj-lt"/>
            </a:endParaRPr>
          </a:p>
        </p:txBody>
      </p:sp>
      <p:pic>
        <p:nvPicPr>
          <p:cNvPr id="8" name="Picture 7">
            <a:extLst>
              <a:ext uri="{FF2B5EF4-FFF2-40B4-BE49-F238E27FC236}">
                <a16:creationId xmlns:a16="http://schemas.microsoft.com/office/drawing/2014/main" id="{6DFB3375-69F7-469F-8A4D-6CBF1E6BE2E7}"/>
              </a:ext>
            </a:extLst>
          </p:cNvPr>
          <p:cNvPicPr>
            <a:picLocks noChangeAspect="1"/>
          </p:cNvPicPr>
          <p:nvPr/>
        </p:nvPicPr>
        <p:blipFill>
          <a:blip r:embed="rId2"/>
          <a:stretch>
            <a:fillRect/>
          </a:stretch>
        </p:blipFill>
        <p:spPr>
          <a:xfrm>
            <a:off x="1482724" y="1677880"/>
            <a:ext cx="4859511" cy="4185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2CAF3ACC-6858-4311-9EF2-FA993638A235}"/>
              </a:ext>
            </a:extLst>
          </p:cNvPr>
          <p:cNvPicPr>
            <a:picLocks noChangeAspect="1"/>
          </p:cNvPicPr>
          <p:nvPr/>
        </p:nvPicPr>
        <p:blipFill>
          <a:blip r:embed="rId3"/>
          <a:stretch>
            <a:fillRect/>
          </a:stretch>
        </p:blipFill>
        <p:spPr>
          <a:xfrm>
            <a:off x="6516210" y="1677880"/>
            <a:ext cx="5426158" cy="4185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5118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1247</TotalTime>
  <Words>730</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Franklin Gothic Book</vt:lpstr>
      <vt:lpstr>Parallax</vt:lpstr>
      <vt:lpstr>Project Title - </vt:lpstr>
      <vt:lpstr>Introduction</vt:lpstr>
      <vt:lpstr>Project Overview</vt:lpstr>
      <vt:lpstr>Data Identification &amp; Preparation</vt:lpstr>
      <vt:lpstr>PowerPoint Presentation</vt:lpstr>
      <vt:lpstr>Transfer Learning</vt:lpstr>
      <vt:lpstr>Model Training- VGG16</vt:lpstr>
      <vt:lpstr>Model Training- Inception_V3</vt:lpstr>
      <vt:lpstr>Factorization into smaller convolutions. Inception Block A</vt:lpstr>
      <vt:lpstr>Factorized 7*7 Convolutions. Inception Block B</vt:lpstr>
      <vt:lpstr>PowerPoint Presentation</vt:lpstr>
      <vt:lpstr>Results</vt:lpstr>
      <vt:lpstr>Haar Cascading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dc:title>
  <dc:creator>sandiplengare@gmail.com</dc:creator>
  <cp:lastModifiedBy>akshay ghatage</cp:lastModifiedBy>
  <cp:revision>9</cp:revision>
  <dcterms:created xsi:type="dcterms:W3CDTF">2022-01-30T10:41:44Z</dcterms:created>
  <dcterms:modified xsi:type="dcterms:W3CDTF">2023-09-21T18:56:38Z</dcterms:modified>
</cp:coreProperties>
</file>