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8" r:id="rId3"/>
    <p:sldId id="261" r:id="rId4"/>
    <p:sldId id="257" r:id="rId5"/>
    <p:sldId id="260" r:id="rId6"/>
    <p:sldId id="269" r:id="rId7"/>
    <p:sldId id="262" r:id="rId8"/>
    <p:sldId id="263" r:id="rId9"/>
    <p:sldId id="265" r:id="rId10"/>
    <p:sldId id="266" r:id="rId11"/>
    <p:sldId id="270" r:id="rId12"/>
    <p:sldId id="271" r:id="rId13"/>
    <p:sldId id="272" r:id="rId14"/>
    <p:sldId id="273"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7" d="100"/>
          <a:sy n="97" d="100"/>
        </p:scale>
        <p:origin x="96"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ghatage" userId="fe7566f648b9230b" providerId="LiveId" clId="{3AA99BEB-F113-4CB0-8B21-64F00B60AA26}"/>
    <pc:docChg chg="custSel modSld sldOrd">
      <pc:chgData name="akshay ghatage" userId="fe7566f648b9230b" providerId="LiveId" clId="{3AA99BEB-F113-4CB0-8B21-64F00B60AA26}" dt="2021-04-06T09:26:17.501" v="210"/>
      <pc:docMkLst>
        <pc:docMk/>
      </pc:docMkLst>
      <pc:sldChg chg="ord">
        <pc:chgData name="akshay ghatage" userId="fe7566f648b9230b" providerId="LiveId" clId="{3AA99BEB-F113-4CB0-8B21-64F00B60AA26}" dt="2021-04-05T22:26:15.427" v="15"/>
        <pc:sldMkLst>
          <pc:docMk/>
          <pc:sldMk cId="2438539717" sldId="257"/>
        </pc:sldMkLst>
      </pc:sldChg>
      <pc:sldChg chg="delSp modSp mod">
        <pc:chgData name="akshay ghatage" userId="fe7566f648b9230b" providerId="LiveId" clId="{3AA99BEB-F113-4CB0-8B21-64F00B60AA26}" dt="2021-04-06T09:25:35.751" v="208" actId="20577"/>
        <pc:sldMkLst>
          <pc:docMk/>
          <pc:sldMk cId="557875043" sldId="259"/>
        </pc:sldMkLst>
        <pc:spChg chg="del">
          <ac:chgData name="akshay ghatage" userId="fe7566f648b9230b" providerId="LiveId" clId="{3AA99BEB-F113-4CB0-8B21-64F00B60AA26}" dt="2021-04-05T22:23:57.069" v="0" actId="21"/>
          <ac:spMkLst>
            <pc:docMk/>
            <pc:sldMk cId="557875043" sldId="259"/>
            <ac:spMk id="2" creationId="{7077AE14-42BB-45ED-B950-2C4DF0B1D093}"/>
          </ac:spMkLst>
        </pc:spChg>
        <pc:spChg chg="mod">
          <ac:chgData name="akshay ghatage" userId="fe7566f648b9230b" providerId="LiveId" clId="{3AA99BEB-F113-4CB0-8B21-64F00B60AA26}" dt="2021-04-06T09:25:35.751" v="208" actId="20577"/>
          <ac:spMkLst>
            <pc:docMk/>
            <pc:sldMk cId="557875043" sldId="259"/>
            <ac:spMk id="3" creationId="{BA00A601-C21B-4E39-BCEF-37E2C9E58CAA}"/>
          </ac:spMkLst>
        </pc:spChg>
      </pc:sldChg>
      <pc:sldChg chg="addSp delSp modSp mod ord">
        <pc:chgData name="akshay ghatage" userId="fe7566f648b9230b" providerId="LiveId" clId="{3AA99BEB-F113-4CB0-8B21-64F00B60AA26}" dt="2021-04-06T09:26:17.501" v="210"/>
        <pc:sldMkLst>
          <pc:docMk/>
          <pc:sldMk cId="214432049" sldId="260"/>
        </pc:sldMkLst>
        <pc:spChg chg="del mod">
          <ac:chgData name="akshay ghatage" userId="fe7566f648b9230b" providerId="LiveId" clId="{3AA99BEB-F113-4CB0-8B21-64F00B60AA26}" dt="2021-04-05T22:25:40.480" v="9" actId="21"/>
          <ac:spMkLst>
            <pc:docMk/>
            <pc:sldMk cId="214432049" sldId="260"/>
            <ac:spMk id="2" creationId="{3BA6C8D6-D23C-4083-B4C9-F3FE3A664F1F}"/>
          </ac:spMkLst>
        </pc:spChg>
        <pc:spChg chg="del mod">
          <ac:chgData name="akshay ghatage" userId="fe7566f648b9230b" providerId="LiveId" clId="{3AA99BEB-F113-4CB0-8B21-64F00B60AA26}" dt="2021-04-05T22:25:10.097" v="4" actId="22"/>
          <ac:spMkLst>
            <pc:docMk/>
            <pc:sldMk cId="214432049" sldId="260"/>
            <ac:spMk id="3" creationId="{E9CCD9F3-2CF3-4565-9BFA-BC5C6C7E1589}"/>
          </ac:spMkLst>
        </pc:spChg>
        <pc:picChg chg="add mod ord">
          <ac:chgData name="akshay ghatage" userId="fe7566f648b9230b" providerId="LiveId" clId="{3AA99BEB-F113-4CB0-8B21-64F00B60AA26}" dt="2021-04-05T22:25:54.817" v="13" actId="14100"/>
          <ac:picMkLst>
            <pc:docMk/>
            <pc:sldMk cId="214432049" sldId="260"/>
            <ac:picMk id="5" creationId="{29D8178A-8A18-4FDA-98EF-DA7851F80CD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1/31/2022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156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1/31/2022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25963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1/31/2022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30069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1/31/2022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639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1/31/2022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788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1/31/2022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067886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1/31/2022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47256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1/31/2022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489230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1/31/2022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0425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1/31/2022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1645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1/31/2022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582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1/31/2022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167987099"/>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8C4CD-2F08-4AB5-9D9A-3CF9C477F3B1}"/>
              </a:ext>
            </a:extLst>
          </p:cNvPr>
          <p:cNvSpPr>
            <a:spLocks noGrp="1"/>
          </p:cNvSpPr>
          <p:nvPr>
            <p:ph type="ctrTitle"/>
          </p:nvPr>
        </p:nvSpPr>
        <p:spPr>
          <a:xfrm>
            <a:off x="4983900" y="432105"/>
            <a:ext cx="6119131" cy="647833"/>
          </a:xfrm>
        </p:spPr>
        <p:txBody>
          <a:bodyPr>
            <a:normAutofit/>
          </a:bodyPr>
          <a:lstStyle/>
          <a:p>
            <a:r>
              <a:rPr lang="en-IN" b="1" dirty="0"/>
              <a:t>Project: </a:t>
            </a:r>
          </a:p>
        </p:txBody>
      </p:sp>
      <p:sp>
        <p:nvSpPr>
          <p:cNvPr id="3" name="Subtitle 2">
            <a:extLst>
              <a:ext uri="{FF2B5EF4-FFF2-40B4-BE49-F238E27FC236}">
                <a16:creationId xmlns:a16="http://schemas.microsoft.com/office/drawing/2014/main" id="{A20B89AE-9C3E-4DC6-B65A-B000AA2A8226}"/>
              </a:ext>
            </a:extLst>
          </p:cNvPr>
          <p:cNvSpPr>
            <a:spLocks noGrp="1"/>
          </p:cNvSpPr>
          <p:nvPr>
            <p:ph type="subTitle" idx="1"/>
          </p:nvPr>
        </p:nvSpPr>
        <p:spPr>
          <a:xfrm>
            <a:off x="4980779" y="677918"/>
            <a:ext cx="6021204" cy="6121718"/>
          </a:xfrm>
        </p:spPr>
        <p:txBody>
          <a:bodyPr>
            <a:noAutofit/>
          </a:bodyPr>
          <a:lstStyle/>
          <a:p>
            <a:endParaRPr lang="en-IN" dirty="0"/>
          </a:p>
          <a:p>
            <a:pPr algn="ctr"/>
            <a:r>
              <a:rPr lang="en-IN" sz="4000" dirty="0"/>
              <a:t>Exploring Entomological knowledge using GBIF dataset</a:t>
            </a:r>
          </a:p>
          <a:p>
            <a:pPr algn="ctr"/>
            <a:endParaRPr lang="en-IN" sz="4000" dirty="0"/>
          </a:p>
          <a:p>
            <a:pPr algn="ctr"/>
            <a:r>
              <a:rPr lang="en-IN" sz="2800" dirty="0"/>
              <a:t>By Akshay Ghatage</a:t>
            </a:r>
          </a:p>
          <a:p>
            <a:pPr algn="ctr"/>
            <a:r>
              <a:rPr lang="en-IN" sz="2800" dirty="0"/>
              <a:t>Guided by Prof. </a:t>
            </a:r>
            <a:r>
              <a:rPr lang="en-IN" sz="2800"/>
              <a:t>B. S</a:t>
            </a:r>
            <a:r>
              <a:rPr lang="en-IN" sz="2800" dirty="0"/>
              <a:t>. Pujari</a:t>
            </a:r>
          </a:p>
        </p:txBody>
      </p:sp>
      <p:pic>
        <p:nvPicPr>
          <p:cNvPr id="5" name="Picture 4">
            <a:extLst>
              <a:ext uri="{FF2B5EF4-FFF2-40B4-BE49-F238E27FC236}">
                <a16:creationId xmlns:a16="http://schemas.microsoft.com/office/drawing/2014/main" id="{562FA87B-D6A3-4E48-87E3-D73E732D01E6}"/>
              </a:ext>
            </a:extLst>
          </p:cNvPr>
          <p:cNvPicPr>
            <a:picLocks noChangeAspect="1"/>
          </p:cNvPicPr>
          <p:nvPr/>
        </p:nvPicPr>
        <p:blipFill rotWithShape="1">
          <a:blip r:embed="rId2"/>
          <a:srcRect t="7432" b="8299"/>
          <a:stretch/>
        </p:blipFill>
        <p:spPr>
          <a:xfrm>
            <a:off x="540989" y="2492445"/>
            <a:ext cx="3330000" cy="1873110"/>
          </a:xfrm>
          <a:prstGeom prst="rect">
            <a:avLst/>
          </a:prstGeom>
        </p:spPr>
      </p:pic>
      <p:cxnSp>
        <p:nvCxnSpPr>
          <p:cNvPr id="29" name="Straight Connector 28">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484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B5991E-D909-4E94-B04D-D544C5D1CA85}"/>
              </a:ext>
            </a:extLst>
          </p:cNvPr>
          <p:cNvSpPr>
            <a:spLocks noGrp="1"/>
          </p:cNvSpPr>
          <p:nvPr>
            <p:ph idx="1"/>
          </p:nvPr>
        </p:nvSpPr>
        <p:spPr>
          <a:xfrm>
            <a:off x="1079500" y="1182414"/>
            <a:ext cx="10026650" cy="4586561"/>
          </a:xfrm>
        </p:spPr>
        <p:txBody>
          <a:bodyPr/>
          <a:lstStyle/>
          <a:p>
            <a:pPr marL="0" indent="0" algn="just">
              <a:buNone/>
            </a:pPr>
            <a:r>
              <a:rPr lang="en-IN" dirty="0"/>
              <a:t>3. Density map of localities containing all records</a:t>
            </a:r>
          </a:p>
          <a:p>
            <a:pPr algn="just"/>
            <a:r>
              <a:rPr lang="en-IN" dirty="0"/>
              <a:t> </a:t>
            </a:r>
            <a:r>
              <a:rPr lang="en-US" sz="1800" b="0" i="0" u="none" strike="noStrike" baseline="0" dirty="0"/>
              <a:t>The above map is representing the density of all records of all orders in different localities of Madagascar. </a:t>
            </a:r>
          </a:p>
          <a:p>
            <a:pPr algn="just"/>
            <a:r>
              <a:rPr lang="en-US" sz="1800" b="0" i="0" u="none" strike="noStrike" baseline="0" dirty="0"/>
              <a:t>When we see this map, we found that maximum number of records of all orders are occurred in the Eastern Madagascar.</a:t>
            </a:r>
          </a:p>
          <a:p>
            <a:pPr algn="just"/>
            <a:endParaRPr lang="en-IN" dirty="0"/>
          </a:p>
          <a:p>
            <a:endParaRPr lang="en-IN" dirty="0"/>
          </a:p>
        </p:txBody>
      </p:sp>
      <p:pic>
        <p:nvPicPr>
          <p:cNvPr id="5" name="Picture 4">
            <a:extLst>
              <a:ext uri="{FF2B5EF4-FFF2-40B4-BE49-F238E27FC236}">
                <a16:creationId xmlns:a16="http://schemas.microsoft.com/office/drawing/2014/main" id="{C85024C3-1DBD-49DB-AC9E-3FEA717BE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4697" y="3287110"/>
            <a:ext cx="7662042" cy="3254058"/>
          </a:xfrm>
          <a:prstGeom prst="rect">
            <a:avLst/>
          </a:prstGeom>
        </p:spPr>
      </p:pic>
    </p:spTree>
    <p:extLst>
      <p:ext uri="{BB962C8B-B14F-4D97-AF65-F5344CB8AC3E}">
        <p14:creationId xmlns:p14="http://schemas.microsoft.com/office/powerpoint/2010/main" val="3918171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AFDF5-D1FF-45A2-AAFF-E751E5E812EE}"/>
              </a:ext>
            </a:extLst>
          </p:cNvPr>
          <p:cNvSpPr>
            <a:spLocks noGrp="1"/>
          </p:cNvSpPr>
          <p:nvPr>
            <p:ph type="title"/>
          </p:nvPr>
        </p:nvSpPr>
        <p:spPr/>
        <p:txBody>
          <a:bodyPr/>
          <a:lstStyle/>
          <a:p>
            <a:r>
              <a:rPr lang="en-IN" dirty="0"/>
              <a:t>Correlation percentage</a:t>
            </a:r>
          </a:p>
        </p:txBody>
      </p:sp>
      <p:sp>
        <p:nvSpPr>
          <p:cNvPr id="3" name="Content Placeholder 2">
            <a:extLst>
              <a:ext uri="{FF2B5EF4-FFF2-40B4-BE49-F238E27FC236}">
                <a16:creationId xmlns:a16="http://schemas.microsoft.com/office/drawing/2014/main" id="{5FAB6951-70D0-4518-8093-40E9D89B339B}"/>
              </a:ext>
            </a:extLst>
          </p:cNvPr>
          <p:cNvSpPr>
            <a:spLocks noGrp="1"/>
          </p:cNvSpPr>
          <p:nvPr>
            <p:ph idx="1"/>
          </p:nvPr>
        </p:nvSpPr>
        <p:spPr/>
        <p:txBody>
          <a:bodyPr>
            <a:normAutofit/>
          </a:bodyPr>
          <a:lstStyle/>
          <a:p>
            <a:r>
              <a:rPr lang="en-IN" dirty="0"/>
              <a:t>Correlation is a statistical term describing the degree to which two variables move in coordination with one another.</a:t>
            </a:r>
          </a:p>
          <a:p>
            <a:r>
              <a:rPr lang="en-IN" dirty="0"/>
              <a:t>Finding correlation percentages of the common presence sites among the all insect orders </a:t>
            </a:r>
          </a:p>
          <a:p>
            <a:r>
              <a:rPr lang="en-IN" dirty="0"/>
              <a:t>To calculate correlation percentage, I used following formula,</a:t>
            </a:r>
          </a:p>
          <a:p>
            <a:r>
              <a:rPr lang="en-IN" dirty="0"/>
              <a:t>Firstly, we need to select two insect orders (like </a:t>
            </a:r>
            <a:r>
              <a:rPr lang="en-IN" dirty="0" err="1"/>
              <a:t>hymenoptera</a:t>
            </a:r>
            <a:r>
              <a:rPr lang="en-IN" dirty="0"/>
              <a:t> and </a:t>
            </a:r>
            <a:r>
              <a:rPr lang="en-IN" dirty="0" err="1"/>
              <a:t>colepterra</a:t>
            </a:r>
            <a:r>
              <a:rPr lang="en-IN" dirty="0"/>
              <a:t>). Now we need to calculate the sites for each order where these two orders occur. Then find the common sites between these two orders. Then, correlation percentage of </a:t>
            </a:r>
            <a:r>
              <a:rPr lang="en-IN" dirty="0" err="1"/>
              <a:t>coleptera</a:t>
            </a:r>
            <a:r>
              <a:rPr lang="en-IN" dirty="0"/>
              <a:t> </a:t>
            </a:r>
            <a:r>
              <a:rPr lang="en-IN" dirty="0" err="1"/>
              <a:t>w.r.t.</a:t>
            </a:r>
            <a:r>
              <a:rPr lang="en-IN" dirty="0"/>
              <a:t> </a:t>
            </a:r>
            <a:r>
              <a:rPr lang="en-IN" dirty="0" err="1"/>
              <a:t>hymenoptera</a:t>
            </a:r>
            <a:r>
              <a:rPr lang="en-IN" dirty="0"/>
              <a:t> = (no. of common sites/total no. of </a:t>
            </a:r>
            <a:r>
              <a:rPr lang="en-IN" dirty="0" err="1"/>
              <a:t>hym</a:t>
            </a:r>
            <a:r>
              <a:rPr lang="en-IN" dirty="0"/>
              <a:t>. sites) * 100. </a:t>
            </a:r>
          </a:p>
        </p:txBody>
      </p:sp>
    </p:spTree>
    <p:extLst>
      <p:ext uri="{BB962C8B-B14F-4D97-AF65-F5344CB8AC3E}">
        <p14:creationId xmlns:p14="http://schemas.microsoft.com/office/powerpoint/2010/main" val="25223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7C5446D-6D6E-43E0-AE6E-74E4A24CAE44}"/>
              </a:ext>
            </a:extLst>
          </p:cNvPr>
          <p:cNvGraphicFramePr>
            <a:graphicFrameLocks noGrp="1"/>
          </p:cNvGraphicFramePr>
          <p:nvPr>
            <p:ph idx="1"/>
            <p:extLst>
              <p:ext uri="{D42A27DB-BD31-4B8C-83A1-F6EECF244321}">
                <p14:modId xmlns:p14="http://schemas.microsoft.com/office/powerpoint/2010/main" val="793369651"/>
              </p:ext>
            </p:extLst>
          </p:nvPr>
        </p:nvGraphicFramePr>
        <p:xfrm>
          <a:off x="858782" y="2120462"/>
          <a:ext cx="2948590" cy="3323106"/>
        </p:xfrm>
        <a:graphic>
          <a:graphicData uri="http://schemas.openxmlformats.org/drawingml/2006/table">
            <a:tbl>
              <a:tblPr firstRow="1" bandRow="1">
                <a:tableStyleId>{5C22544A-7EE6-4342-B048-85BDC9FD1C3A}</a:tableStyleId>
              </a:tblPr>
              <a:tblGrid>
                <a:gridCol w="1474295">
                  <a:extLst>
                    <a:ext uri="{9D8B030D-6E8A-4147-A177-3AD203B41FA5}">
                      <a16:colId xmlns:a16="http://schemas.microsoft.com/office/drawing/2014/main" val="519391128"/>
                    </a:ext>
                  </a:extLst>
                </a:gridCol>
                <a:gridCol w="1474295">
                  <a:extLst>
                    <a:ext uri="{9D8B030D-6E8A-4147-A177-3AD203B41FA5}">
                      <a16:colId xmlns:a16="http://schemas.microsoft.com/office/drawing/2014/main" val="3486430949"/>
                    </a:ext>
                  </a:extLst>
                </a:gridCol>
              </a:tblGrid>
              <a:tr h="369234">
                <a:tc>
                  <a:txBody>
                    <a:bodyPr/>
                    <a:lstStyle/>
                    <a:p>
                      <a:r>
                        <a:rPr lang="en-IN" dirty="0" err="1"/>
                        <a:t>Hym</a:t>
                      </a:r>
                      <a:endParaRPr lang="en-IN" dirty="0"/>
                    </a:p>
                  </a:txBody>
                  <a:tcPr/>
                </a:tc>
                <a:tc>
                  <a:txBody>
                    <a:bodyPr/>
                    <a:lstStyle/>
                    <a:p>
                      <a:r>
                        <a:rPr lang="en-IN" dirty="0"/>
                        <a:t>100%</a:t>
                      </a:r>
                    </a:p>
                  </a:txBody>
                  <a:tcPr/>
                </a:tc>
                <a:extLst>
                  <a:ext uri="{0D108BD9-81ED-4DB2-BD59-A6C34878D82A}">
                    <a16:rowId xmlns:a16="http://schemas.microsoft.com/office/drawing/2014/main" val="1984781671"/>
                  </a:ext>
                </a:extLst>
              </a:tr>
              <a:tr h="369234">
                <a:tc>
                  <a:txBody>
                    <a:bodyPr/>
                    <a:lstStyle/>
                    <a:p>
                      <a:r>
                        <a:rPr lang="en-IN" dirty="0"/>
                        <a:t>Col</a:t>
                      </a:r>
                    </a:p>
                  </a:txBody>
                  <a:tcPr/>
                </a:tc>
                <a:tc>
                  <a:txBody>
                    <a:bodyPr/>
                    <a:lstStyle/>
                    <a:p>
                      <a:r>
                        <a:rPr lang="en-IN" dirty="0"/>
                        <a:t>40.43%</a:t>
                      </a:r>
                    </a:p>
                  </a:txBody>
                  <a:tcPr/>
                </a:tc>
                <a:extLst>
                  <a:ext uri="{0D108BD9-81ED-4DB2-BD59-A6C34878D82A}">
                    <a16:rowId xmlns:a16="http://schemas.microsoft.com/office/drawing/2014/main" val="3435910326"/>
                  </a:ext>
                </a:extLst>
              </a:tr>
              <a:tr h="369234">
                <a:tc>
                  <a:txBody>
                    <a:bodyPr/>
                    <a:lstStyle/>
                    <a:p>
                      <a:r>
                        <a:rPr lang="en-IN" dirty="0"/>
                        <a:t>Dip</a:t>
                      </a:r>
                    </a:p>
                  </a:txBody>
                  <a:tcPr/>
                </a:tc>
                <a:tc>
                  <a:txBody>
                    <a:bodyPr/>
                    <a:lstStyle/>
                    <a:p>
                      <a:r>
                        <a:rPr lang="en-IN" dirty="0"/>
                        <a:t>2.378%</a:t>
                      </a:r>
                    </a:p>
                  </a:txBody>
                  <a:tcPr/>
                </a:tc>
                <a:extLst>
                  <a:ext uri="{0D108BD9-81ED-4DB2-BD59-A6C34878D82A}">
                    <a16:rowId xmlns:a16="http://schemas.microsoft.com/office/drawing/2014/main" val="353301357"/>
                  </a:ext>
                </a:extLst>
              </a:tr>
              <a:tr h="369234">
                <a:tc>
                  <a:txBody>
                    <a:bodyPr/>
                    <a:lstStyle/>
                    <a:p>
                      <a:r>
                        <a:rPr lang="en-IN" dirty="0" err="1"/>
                        <a:t>Ephem</a:t>
                      </a:r>
                      <a:endParaRPr lang="en-IN" dirty="0"/>
                    </a:p>
                  </a:txBody>
                  <a:tcPr/>
                </a:tc>
                <a:tc>
                  <a:txBody>
                    <a:bodyPr/>
                    <a:lstStyle/>
                    <a:p>
                      <a:r>
                        <a:rPr lang="en-IN" dirty="0"/>
                        <a:t>0.044%</a:t>
                      </a:r>
                    </a:p>
                  </a:txBody>
                  <a:tcPr/>
                </a:tc>
                <a:extLst>
                  <a:ext uri="{0D108BD9-81ED-4DB2-BD59-A6C34878D82A}">
                    <a16:rowId xmlns:a16="http://schemas.microsoft.com/office/drawing/2014/main" val="2386255824"/>
                  </a:ext>
                </a:extLst>
              </a:tr>
              <a:tr h="369234">
                <a:tc>
                  <a:txBody>
                    <a:bodyPr/>
                    <a:lstStyle/>
                    <a:p>
                      <a:r>
                        <a:rPr lang="en-IN" dirty="0"/>
                        <a:t>Hemi</a:t>
                      </a:r>
                    </a:p>
                  </a:txBody>
                  <a:tcPr/>
                </a:tc>
                <a:tc>
                  <a:txBody>
                    <a:bodyPr/>
                    <a:lstStyle/>
                    <a:p>
                      <a:r>
                        <a:rPr lang="en-IN" dirty="0"/>
                        <a:t>5.109%</a:t>
                      </a:r>
                    </a:p>
                  </a:txBody>
                  <a:tcPr/>
                </a:tc>
                <a:extLst>
                  <a:ext uri="{0D108BD9-81ED-4DB2-BD59-A6C34878D82A}">
                    <a16:rowId xmlns:a16="http://schemas.microsoft.com/office/drawing/2014/main" val="185425716"/>
                  </a:ext>
                </a:extLst>
              </a:tr>
              <a:tr h="369234">
                <a:tc>
                  <a:txBody>
                    <a:bodyPr/>
                    <a:lstStyle/>
                    <a:p>
                      <a:r>
                        <a:rPr lang="en-IN" dirty="0" err="1"/>
                        <a:t>Lepi</a:t>
                      </a:r>
                      <a:endParaRPr lang="en-IN" dirty="0"/>
                    </a:p>
                  </a:txBody>
                  <a:tcPr/>
                </a:tc>
                <a:tc>
                  <a:txBody>
                    <a:bodyPr/>
                    <a:lstStyle/>
                    <a:p>
                      <a:r>
                        <a:rPr lang="en-IN" dirty="0"/>
                        <a:t>1.597%</a:t>
                      </a:r>
                    </a:p>
                  </a:txBody>
                  <a:tcPr/>
                </a:tc>
                <a:extLst>
                  <a:ext uri="{0D108BD9-81ED-4DB2-BD59-A6C34878D82A}">
                    <a16:rowId xmlns:a16="http://schemas.microsoft.com/office/drawing/2014/main" val="1944841623"/>
                  </a:ext>
                </a:extLst>
              </a:tr>
              <a:tr h="369234">
                <a:tc>
                  <a:txBody>
                    <a:bodyPr/>
                    <a:lstStyle/>
                    <a:p>
                      <a:r>
                        <a:rPr lang="en-IN" dirty="0" err="1"/>
                        <a:t>Odo</a:t>
                      </a:r>
                      <a:endParaRPr lang="en-IN" dirty="0"/>
                    </a:p>
                  </a:txBody>
                  <a:tcPr/>
                </a:tc>
                <a:tc>
                  <a:txBody>
                    <a:bodyPr/>
                    <a:lstStyle/>
                    <a:p>
                      <a:r>
                        <a:rPr lang="en-IN" dirty="0"/>
                        <a:t>0.689%</a:t>
                      </a:r>
                    </a:p>
                  </a:txBody>
                  <a:tcPr/>
                </a:tc>
                <a:extLst>
                  <a:ext uri="{0D108BD9-81ED-4DB2-BD59-A6C34878D82A}">
                    <a16:rowId xmlns:a16="http://schemas.microsoft.com/office/drawing/2014/main" val="2149145227"/>
                  </a:ext>
                </a:extLst>
              </a:tr>
              <a:tr h="369234">
                <a:tc>
                  <a:txBody>
                    <a:bodyPr/>
                    <a:lstStyle/>
                    <a:p>
                      <a:r>
                        <a:rPr lang="en-IN" dirty="0"/>
                        <a:t>Ortho</a:t>
                      </a:r>
                    </a:p>
                  </a:txBody>
                  <a:tcPr/>
                </a:tc>
                <a:tc>
                  <a:txBody>
                    <a:bodyPr/>
                    <a:lstStyle/>
                    <a:p>
                      <a:r>
                        <a:rPr lang="en-IN" dirty="0"/>
                        <a:t>0.844%</a:t>
                      </a:r>
                    </a:p>
                  </a:txBody>
                  <a:tcPr/>
                </a:tc>
                <a:extLst>
                  <a:ext uri="{0D108BD9-81ED-4DB2-BD59-A6C34878D82A}">
                    <a16:rowId xmlns:a16="http://schemas.microsoft.com/office/drawing/2014/main" val="3288795333"/>
                  </a:ext>
                </a:extLst>
              </a:tr>
              <a:tr h="369234">
                <a:tc>
                  <a:txBody>
                    <a:bodyPr/>
                    <a:lstStyle/>
                    <a:p>
                      <a:r>
                        <a:rPr lang="en-IN" dirty="0"/>
                        <a:t>Trich</a:t>
                      </a:r>
                    </a:p>
                  </a:txBody>
                  <a:tcPr/>
                </a:tc>
                <a:tc>
                  <a:txBody>
                    <a:bodyPr/>
                    <a:lstStyle/>
                    <a:p>
                      <a:r>
                        <a:rPr lang="en-IN" dirty="0"/>
                        <a:t>0.622%</a:t>
                      </a:r>
                    </a:p>
                  </a:txBody>
                  <a:tcPr/>
                </a:tc>
                <a:extLst>
                  <a:ext uri="{0D108BD9-81ED-4DB2-BD59-A6C34878D82A}">
                    <a16:rowId xmlns:a16="http://schemas.microsoft.com/office/drawing/2014/main" val="4214439373"/>
                  </a:ext>
                </a:extLst>
              </a:tr>
            </a:tbl>
          </a:graphicData>
        </a:graphic>
      </p:graphicFrame>
      <p:graphicFrame>
        <p:nvGraphicFramePr>
          <p:cNvPr id="5" name="Table 5">
            <a:extLst>
              <a:ext uri="{FF2B5EF4-FFF2-40B4-BE49-F238E27FC236}">
                <a16:creationId xmlns:a16="http://schemas.microsoft.com/office/drawing/2014/main" id="{EA4DF188-4CA5-4361-A55C-F93A2AE2E5E0}"/>
              </a:ext>
            </a:extLst>
          </p:cNvPr>
          <p:cNvGraphicFramePr>
            <a:graphicFrameLocks noGrp="1"/>
          </p:cNvGraphicFramePr>
          <p:nvPr>
            <p:extLst>
              <p:ext uri="{D42A27DB-BD31-4B8C-83A1-F6EECF244321}">
                <p14:modId xmlns:p14="http://schemas.microsoft.com/office/powerpoint/2010/main" val="1009054411"/>
              </p:ext>
            </p:extLst>
          </p:nvPr>
        </p:nvGraphicFramePr>
        <p:xfrm>
          <a:off x="4193628" y="2120462"/>
          <a:ext cx="3082158" cy="3337560"/>
        </p:xfrm>
        <a:graphic>
          <a:graphicData uri="http://schemas.openxmlformats.org/drawingml/2006/table">
            <a:tbl>
              <a:tblPr firstRow="1" bandRow="1">
                <a:tableStyleId>{5C22544A-7EE6-4342-B048-85BDC9FD1C3A}</a:tableStyleId>
              </a:tblPr>
              <a:tblGrid>
                <a:gridCol w="1541079">
                  <a:extLst>
                    <a:ext uri="{9D8B030D-6E8A-4147-A177-3AD203B41FA5}">
                      <a16:colId xmlns:a16="http://schemas.microsoft.com/office/drawing/2014/main" val="1959421638"/>
                    </a:ext>
                  </a:extLst>
                </a:gridCol>
                <a:gridCol w="1541079">
                  <a:extLst>
                    <a:ext uri="{9D8B030D-6E8A-4147-A177-3AD203B41FA5}">
                      <a16:colId xmlns:a16="http://schemas.microsoft.com/office/drawing/2014/main" val="335313059"/>
                    </a:ext>
                  </a:extLst>
                </a:gridCol>
              </a:tblGrid>
              <a:tr h="370840">
                <a:tc>
                  <a:txBody>
                    <a:bodyPr/>
                    <a:lstStyle/>
                    <a:p>
                      <a:r>
                        <a:rPr lang="en-IN" dirty="0" err="1"/>
                        <a:t>Hym</a:t>
                      </a:r>
                      <a:endParaRPr lang="en-IN" dirty="0"/>
                    </a:p>
                  </a:txBody>
                  <a:tcPr/>
                </a:tc>
                <a:tc>
                  <a:txBody>
                    <a:bodyPr/>
                    <a:lstStyle/>
                    <a:p>
                      <a:r>
                        <a:rPr lang="en-IN" dirty="0"/>
                        <a:t>27.57%</a:t>
                      </a:r>
                    </a:p>
                  </a:txBody>
                  <a:tcPr/>
                </a:tc>
                <a:extLst>
                  <a:ext uri="{0D108BD9-81ED-4DB2-BD59-A6C34878D82A}">
                    <a16:rowId xmlns:a16="http://schemas.microsoft.com/office/drawing/2014/main" val="4060385960"/>
                  </a:ext>
                </a:extLst>
              </a:tr>
              <a:tr h="370840">
                <a:tc>
                  <a:txBody>
                    <a:bodyPr/>
                    <a:lstStyle/>
                    <a:p>
                      <a:r>
                        <a:rPr lang="en-IN" dirty="0"/>
                        <a:t>Col</a:t>
                      </a:r>
                    </a:p>
                  </a:txBody>
                  <a:tcPr/>
                </a:tc>
                <a:tc>
                  <a:txBody>
                    <a:bodyPr/>
                    <a:lstStyle/>
                    <a:p>
                      <a:r>
                        <a:rPr lang="en-IN" dirty="0"/>
                        <a:t>100%</a:t>
                      </a:r>
                    </a:p>
                  </a:txBody>
                  <a:tcPr/>
                </a:tc>
                <a:extLst>
                  <a:ext uri="{0D108BD9-81ED-4DB2-BD59-A6C34878D82A}">
                    <a16:rowId xmlns:a16="http://schemas.microsoft.com/office/drawing/2014/main" val="2755773150"/>
                  </a:ext>
                </a:extLst>
              </a:tr>
              <a:tr h="370840">
                <a:tc>
                  <a:txBody>
                    <a:bodyPr/>
                    <a:lstStyle/>
                    <a:p>
                      <a:r>
                        <a:rPr lang="en-IN" dirty="0"/>
                        <a:t>Dip</a:t>
                      </a:r>
                    </a:p>
                  </a:txBody>
                  <a:tcPr/>
                </a:tc>
                <a:tc>
                  <a:txBody>
                    <a:bodyPr/>
                    <a:lstStyle/>
                    <a:p>
                      <a:r>
                        <a:rPr lang="en-IN" dirty="0"/>
                        <a:t>14.09%</a:t>
                      </a:r>
                    </a:p>
                  </a:txBody>
                  <a:tcPr/>
                </a:tc>
                <a:extLst>
                  <a:ext uri="{0D108BD9-81ED-4DB2-BD59-A6C34878D82A}">
                    <a16:rowId xmlns:a16="http://schemas.microsoft.com/office/drawing/2014/main" val="4147540506"/>
                  </a:ext>
                </a:extLst>
              </a:tr>
              <a:tr h="370840">
                <a:tc>
                  <a:txBody>
                    <a:bodyPr/>
                    <a:lstStyle/>
                    <a:p>
                      <a:r>
                        <a:rPr lang="en-IN" dirty="0" err="1"/>
                        <a:t>Ephem</a:t>
                      </a:r>
                      <a:endParaRPr lang="en-IN" dirty="0"/>
                    </a:p>
                  </a:txBody>
                  <a:tcPr/>
                </a:tc>
                <a:tc>
                  <a:txBody>
                    <a:bodyPr/>
                    <a:lstStyle/>
                    <a:p>
                      <a:r>
                        <a:rPr lang="en-IN" dirty="0"/>
                        <a:t>0.303%</a:t>
                      </a:r>
                    </a:p>
                  </a:txBody>
                  <a:tcPr/>
                </a:tc>
                <a:extLst>
                  <a:ext uri="{0D108BD9-81ED-4DB2-BD59-A6C34878D82A}">
                    <a16:rowId xmlns:a16="http://schemas.microsoft.com/office/drawing/2014/main" val="439217006"/>
                  </a:ext>
                </a:extLst>
              </a:tr>
              <a:tr h="370840">
                <a:tc>
                  <a:txBody>
                    <a:bodyPr/>
                    <a:lstStyle/>
                    <a:p>
                      <a:r>
                        <a:rPr lang="en-IN" dirty="0"/>
                        <a:t>Hemi</a:t>
                      </a:r>
                    </a:p>
                  </a:txBody>
                  <a:tcPr/>
                </a:tc>
                <a:tc>
                  <a:txBody>
                    <a:bodyPr/>
                    <a:lstStyle/>
                    <a:p>
                      <a:r>
                        <a:rPr lang="en-IN" dirty="0"/>
                        <a:t>11.67%</a:t>
                      </a:r>
                    </a:p>
                  </a:txBody>
                  <a:tcPr/>
                </a:tc>
                <a:extLst>
                  <a:ext uri="{0D108BD9-81ED-4DB2-BD59-A6C34878D82A}">
                    <a16:rowId xmlns:a16="http://schemas.microsoft.com/office/drawing/2014/main" val="9541725"/>
                  </a:ext>
                </a:extLst>
              </a:tr>
              <a:tr h="370840">
                <a:tc>
                  <a:txBody>
                    <a:bodyPr/>
                    <a:lstStyle/>
                    <a:p>
                      <a:r>
                        <a:rPr lang="en-IN" dirty="0" err="1"/>
                        <a:t>Lepi</a:t>
                      </a:r>
                      <a:endParaRPr lang="en-IN" dirty="0"/>
                    </a:p>
                  </a:txBody>
                  <a:tcPr/>
                </a:tc>
                <a:tc>
                  <a:txBody>
                    <a:bodyPr/>
                    <a:lstStyle/>
                    <a:p>
                      <a:r>
                        <a:rPr lang="en-IN" dirty="0"/>
                        <a:t>9.24%</a:t>
                      </a:r>
                    </a:p>
                  </a:txBody>
                  <a:tcPr/>
                </a:tc>
                <a:extLst>
                  <a:ext uri="{0D108BD9-81ED-4DB2-BD59-A6C34878D82A}">
                    <a16:rowId xmlns:a16="http://schemas.microsoft.com/office/drawing/2014/main" val="3954581631"/>
                  </a:ext>
                </a:extLst>
              </a:tr>
              <a:tr h="370840">
                <a:tc>
                  <a:txBody>
                    <a:bodyPr/>
                    <a:lstStyle/>
                    <a:p>
                      <a:r>
                        <a:rPr lang="en-IN" dirty="0" err="1"/>
                        <a:t>Odo</a:t>
                      </a:r>
                      <a:endParaRPr lang="en-IN" dirty="0"/>
                    </a:p>
                  </a:txBody>
                  <a:tcPr/>
                </a:tc>
                <a:tc>
                  <a:txBody>
                    <a:bodyPr/>
                    <a:lstStyle/>
                    <a:p>
                      <a:r>
                        <a:rPr lang="en-IN" dirty="0"/>
                        <a:t>4.39%</a:t>
                      </a:r>
                    </a:p>
                  </a:txBody>
                  <a:tcPr/>
                </a:tc>
                <a:extLst>
                  <a:ext uri="{0D108BD9-81ED-4DB2-BD59-A6C34878D82A}">
                    <a16:rowId xmlns:a16="http://schemas.microsoft.com/office/drawing/2014/main" val="1397213947"/>
                  </a:ext>
                </a:extLst>
              </a:tr>
              <a:tr h="370840">
                <a:tc>
                  <a:txBody>
                    <a:bodyPr/>
                    <a:lstStyle/>
                    <a:p>
                      <a:r>
                        <a:rPr lang="en-IN" dirty="0"/>
                        <a:t>Ortho</a:t>
                      </a:r>
                    </a:p>
                  </a:txBody>
                  <a:tcPr/>
                </a:tc>
                <a:tc>
                  <a:txBody>
                    <a:bodyPr/>
                    <a:lstStyle/>
                    <a:p>
                      <a:r>
                        <a:rPr lang="en-IN" dirty="0"/>
                        <a:t>5.75%</a:t>
                      </a:r>
                    </a:p>
                  </a:txBody>
                  <a:tcPr/>
                </a:tc>
                <a:extLst>
                  <a:ext uri="{0D108BD9-81ED-4DB2-BD59-A6C34878D82A}">
                    <a16:rowId xmlns:a16="http://schemas.microsoft.com/office/drawing/2014/main" val="140379553"/>
                  </a:ext>
                </a:extLst>
              </a:tr>
              <a:tr h="370840">
                <a:tc>
                  <a:txBody>
                    <a:bodyPr/>
                    <a:lstStyle/>
                    <a:p>
                      <a:r>
                        <a:rPr lang="en-IN" dirty="0"/>
                        <a:t>Trich</a:t>
                      </a:r>
                    </a:p>
                  </a:txBody>
                  <a:tcPr/>
                </a:tc>
                <a:tc>
                  <a:txBody>
                    <a:bodyPr/>
                    <a:lstStyle/>
                    <a:p>
                      <a:r>
                        <a:rPr lang="en-IN" dirty="0"/>
                        <a:t>4.24%</a:t>
                      </a:r>
                    </a:p>
                  </a:txBody>
                  <a:tcPr/>
                </a:tc>
                <a:extLst>
                  <a:ext uri="{0D108BD9-81ED-4DB2-BD59-A6C34878D82A}">
                    <a16:rowId xmlns:a16="http://schemas.microsoft.com/office/drawing/2014/main" val="1552922978"/>
                  </a:ext>
                </a:extLst>
              </a:tr>
            </a:tbl>
          </a:graphicData>
        </a:graphic>
      </p:graphicFrame>
      <p:graphicFrame>
        <p:nvGraphicFramePr>
          <p:cNvPr id="6" name="Table 6">
            <a:extLst>
              <a:ext uri="{FF2B5EF4-FFF2-40B4-BE49-F238E27FC236}">
                <a16:creationId xmlns:a16="http://schemas.microsoft.com/office/drawing/2014/main" id="{CBD68117-210D-438E-95B9-67ACF8DD04FB}"/>
              </a:ext>
            </a:extLst>
          </p:cNvPr>
          <p:cNvGraphicFramePr>
            <a:graphicFrameLocks noGrp="1"/>
          </p:cNvGraphicFramePr>
          <p:nvPr>
            <p:extLst>
              <p:ext uri="{D42A27DB-BD31-4B8C-83A1-F6EECF244321}">
                <p14:modId xmlns:p14="http://schemas.microsoft.com/office/powerpoint/2010/main" val="1875716728"/>
              </p:ext>
            </p:extLst>
          </p:nvPr>
        </p:nvGraphicFramePr>
        <p:xfrm>
          <a:off x="7835461" y="2106008"/>
          <a:ext cx="3176750" cy="3337560"/>
        </p:xfrm>
        <a:graphic>
          <a:graphicData uri="http://schemas.openxmlformats.org/drawingml/2006/table">
            <a:tbl>
              <a:tblPr firstRow="1" bandRow="1">
                <a:tableStyleId>{5C22544A-7EE6-4342-B048-85BDC9FD1C3A}</a:tableStyleId>
              </a:tblPr>
              <a:tblGrid>
                <a:gridCol w="1588375">
                  <a:extLst>
                    <a:ext uri="{9D8B030D-6E8A-4147-A177-3AD203B41FA5}">
                      <a16:colId xmlns:a16="http://schemas.microsoft.com/office/drawing/2014/main" val="3920903971"/>
                    </a:ext>
                  </a:extLst>
                </a:gridCol>
                <a:gridCol w="1588375">
                  <a:extLst>
                    <a:ext uri="{9D8B030D-6E8A-4147-A177-3AD203B41FA5}">
                      <a16:colId xmlns:a16="http://schemas.microsoft.com/office/drawing/2014/main" val="1870956984"/>
                    </a:ext>
                  </a:extLst>
                </a:gridCol>
              </a:tblGrid>
              <a:tr h="370840">
                <a:tc>
                  <a:txBody>
                    <a:bodyPr/>
                    <a:lstStyle/>
                    <a:p>
                      <a:r>
                        <a:rPr lang="en-IN" dirty="0" err="1"/>
                        <a:t>Hym</a:t>
                      </a:r>
                      <a:endParaRPr lang="en-IN" dirty="0"/>
                    </a:p>
                  </a:txBody>
                  <a:tcPr/>
                </a:tc>
                <a:tc>
                  <a:txBody>
                    <a:bodyPr/>
                    <a:lstStyle/>
                    <a:p>
                      <a:r>
                        <a:rPr lang="en-IN" dirty="0"/>
                        <a:t>20.15%</a:t>
                      </a:r>
                    </a:p>
                  </a:txBody>
                  <a:tcPr/>
                </a:tc>
                <a:extLst>
                  <a:ext uri="{0D108BD9-81ED-4DB2-BD59-A6C34878D82A}">
                    <a16:rowId xmlns:a16="http://schemas.microsoft.com/office/drawing/2014/main" val="1251618897"/>
                  </a:ext>
                </a:extLst>
              </a:tr>
              <a:tr h="370840">
                <a:tc>
                  <a:txBody>
                    <a:bodyPr/>
                    <a:lstStyle/>
                    <a:p>
                      <a:r>
                        <a:rPr lang="en-IN" dirty="0"/>
                        <a:t>Col</a:t>
                      </a:r>
                    </a:p>
                  </a:txBody>
                  <a:tcPr/>
                </a:tc>
                <a:tc>
                  <a:txBody>
                    <a:bodyPr/>
                    <a:lstStyle/>
                    <a:p>
                      <a:r>
                        <a:rPr lang="en-IN" dirty="0"/>
                        <a:t>17.51%</a:t>
                      </a:r>
                    </a:p>
                  </a:txBody>
                  <a:tcPr/>
                </a:tc>
                <a:extLst>
                  <a:ext uri="{0D108BD9-81ED-4DB2-BD59-A6C34878D82A}">
                    <a16:rowId xmlns:a16="http://schemas.microsoft.com/office/drawing/2014/main" val="2190114319"/>
                  </a:ext>
                </a:extLst>
              </a:tr>
              <a:tr h="370840">
                <a:tc>
                  <a:txBody>
                    <a:bodyPr/>
                    <a:lstStyle/>
                    <a:p>
                      <a:r>
                        <a:rPr lang="en-IN" dirty="0"/>
                        <a:t>Dip</a:t>
                      </a:r>
                    </a:p>
                  </a:txBody>
                  <a:tcPr/>
                </a:tc>
                <a:tc>
                  <a:txBody>
                    <a:bodyPr/>
                    <a:lstStyle/>
                    <a:p>
                      <a:r>
                        <a:rPr lang="en-IN" dirty="0"/>
                        <a:t>100%</a:t>
                      </a:r>
                    </a:p>
                  </a:txBody>
                  <a:tcPr/>
                </a:tc>
                <a:extLst>
                  <a:ext uri="{0D108BD9-81ED-4DB2-BD59-A6C34878D82A}">
                    <a16:rowId xmlns:a16="http://schemas.microsoft.com/office/drawing/2014/main" val="83019540"/>
                  </a:ext>
                </a:extLst>
              </a:tr>
              <a:tr h="370840">
                <a:tc>
                  <a:txBody>
                    <a:bodyPr/>
                    <a:lstStyle/>
                    <a:p>
                      <a:r>
                        <a:rPr lang="en-IN" dirty="0" err="1"/>
                        <a:t>Ephem</a:t>
                      </a:r>
                      <a:endParaRPr lang="en-IN" dirty="0"/>
                    </a:p>
                  </a:txBody>
                  <a:tcPr/>
                </a:tc>
                <a:tc>
                  <a:txBody>
                    <a:bodyPr/>
                    <a:lstStyle/>
                    <a:p>
                      <a:r>
                        <a:rPr lang="en-IN" dirty="0"/>
                        <a:t>0.38%</a:t>
                      </a:r>
                    </a:p>
                  </a:txBody>
                  <a:tcPr/>
                </a:tc>
                <a:extLst>
                  <a:ext uri="{0D108BD9-81ED-4DB2-BD59-A6C34878D82A}">
                    <a16:rowId xmlns:a16="http://schemas.microsoft.com/office/drawing/2014/main" val="3380271775"/>
                  </a:ext>
                </a:extLst>
              </a:tr>
              <a:tr h="370840">
                <a:tc>
                  <a:txBody>
                    <a:bodyPr/>
                    <a:lstStyle/>
                    <a:p>
                      <a:r>
                        <a:rPr lang="en-IN" dirty="0"/>
                        <a:t>Hemi</a:t>
                      </a:r>
                    </a:p>
                  </a:txBody>
                  <a:tcPr/>
                </a:tc>
                <a:tc>
                  <a:txBody>
                    <a:bodyPr/>
                    <a:lstStyle/>
                    <a:p>
                      <a:r>
                        <a:rPr lang="en-IN" dirty="0"/>
                        <a:t>8.28%</a:t>
                      </a:r>
                    </a:p>
                  </a:txBody>
                  <a:tcPr/>
                </a:tc>
                <a:extLst>
                  <a:ext uri="{0D108BD9-81ED-4DB2-BD59-A6C34878D82A}">
                    <a16:rowId xmlns:a16="http://schemas.microsoft.com/office/drawing/2014/main" val="2006442005"/>
                  </a:ext>
                </a:extLst>
              </a:tr>
              <a:tr h="370840">
                <a:tc>
                  <a:txBody>
                    <a:bodyPr/>
                    <a:lstStyle/>
                    <a:p>
                      <a:r>
                        <a:rPr lang="en-IN" dirty="0" err="1"/>
                        <a:t>Lepi</a:t>
                      </a:r>
                      <a:endParaRPr lang="en-IN" dirty="0"/>
                    </a:p>
                  </a:txBody>
                  <a:tcPr/>
                </a:tc>
                <a:tc>
                  <a:txBody>
                    <a:bodyPr/>
                    <a:lstStyle/>
                    <a:p>
                      <a:r>
                        <a:rPr lang="en-IN" dirty="0"/>
                        <a:t>8.47</a:t>
                      </a:r>
                    </a:p>
                  </a:txBody>
                  <a:tcPr/>
                </a:tc>
                <a:extLst>
                  <a:ext uri="{0D108BD9-81ED-4DB2-BD59-A6C34878D82A}">
                    <a16:rowId xmlns:a16="http://schemas.microsoft.com/office/drawing/2014/main" val="1987196746"/>
                  </a:ext>
                </a:extLst>
              </a:tr>
              <a:tr h="370840">
                <a:tc>
                  <a:txBody>
                    <a:bodyPr/>
                    <a:lstStyle/>
                    <a:p>
                      <a:r>
                        <a:rPr lang="en-IN" dirty="0" err="1"/>
                        <a:t>Odo</a:t>
                      </a:r>
                      <a:endParaRPr lang="en-IN" dirty="0"/>
                    </a:p>
                  </a:txBody>
                  <a:tcPr/>
                </a:tc>
                <a:tc>
                  <a:txBody>
                    <a:bodyPr/>
                    <a:lstStyle/>
                    <a:p>
                      <a:r>
                        <a:rPr lang="en-IN" dirty="0"/>
                        <a:t>3.76%</a:t>
                      </a:r>
                    </a:p>
                  </a:txBody>
                  <a:tcPr/>
                </a:tc>
                <a:extLst>
                  <a:ext uri="{0D108BD9-81ED-4DB2-BD59-A6C34878D82A}">
                    <a16:rowId xmlns:a16="http://schemas.microsoft.com/office/drawing/2014/main" val="3281724356"/>
                  </a:ext>
                </a:extLst>
              </a:tr>
              <a:tr h="370840">
                <a:tc>
                  <a:txBody>
                    <a:bodyPr/>
                    <a:lstStyle/>
                    <a:p>
                      <a:r>
                        <a:rPr lang="en-IN" dirty="0"/>
                        <a:t>Ortho</a:t>
                      </a:r>
                    </a:p>
                  </a:txBody>
                  <a:tcPr/>
                </a:tc>
                <a:tc>
                  <a:txBody>
                    <a:bodyPr/>
                    <a:lstStyle/>
                    <a:p>
                      <a:r>
                        <a:rPr lang="en-IN" dirty="0"/>
                        <a:t>6.96%</a:t>
                      </a:r>
                    </a:p>
                  </a:txBody>
                  <a:tcPr/>
                </a:tc>
                <a:extLst>
                  <a:ext uri="{0D108BD9-81ED-4DB2-BD59-A6C34878D82A}">
                    <a16:rowId xmlns:a16="http://schemas.microsoft.com/office/drawing/2014/main" val="4010242753"/>
                  </a:ext>
                </a:extLst>
              </a:tr>
              <a:tr h="370840">
                <a:tc>
                  <a:txBody>
                    <a:bodyPr/>
                    <a:lstStyle/>
                    <a:p>
                      <a:r>
                        <a:rPr lang="en-IN" dirty="0"/>
                        <a:t>Trich</a:t>
                      </a:r>
                    </a:p>
                  </a:txBody>
                  <a:tcPr/>
                </a:tc>
                <a:tc>
                  <a:txBody>
                    <a:bodyPr/>
                    <a:lstStyle/>
                    <a:p>
                      <a:r>
                        <a:rPr lang="en-IN" dirty="0"/>
                        <a:t>5.27%</a:t>
                      </a:r>
                    </a:p>
                  </a:txBody>
                  <a:tcPr/>
                </a:tc>
                <a:extLst>
                  <a:ext uri="{0D108BD9-81ED-4DB2-BD59-A6C34878D82A}">
                    <a16:rowId xmlns:a16="http://schemas.microsoft.com/office/drawing/2014/main" val="3667138070"/>
                  </a:ext>
                </a:extLst>
              </a:tr>
            </a:tbl>
          </a:graphicData>
        </a:graphic>
      </p:graphicFrame>
    </p:spTree>
    <p:extLst>
      <p:ext uri="{BB962C8B-B14F-4D97-AF65-F5344CB8AC3E}">
        <p14:creationId xmlns:p14="http://schemas.microsoft.com/office/powerpoint/2010/main" val="293689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C3705B-0CFD-4F58-97B2-4CC9DA4B06A2}"/>
              </a:ext>
            </a:extLst>
          </p:cNvPr>
          <p:cNvSpPr>
            <a:spLocks noGrp="1"/>
          </p:cNvSpPr>
          <p:nvPr>
            <p:ph idx="1"/>
          </p:nvPr>
        </p:nvSpPr>
        <p:spPr/>
        <p:txBody>
          <a:bodyPr/>
          <a:lstStyle/>
          <a:p>
            <a:r>
              <a:rPr lang="en-IN" dirty="0"/>
              <a:t>I created total 9 tables which are showing correlation percentages of common presence sites among the nine insect orders.</a:t>
            </a:r>
          </a:p>
          <a:p>
            <a:r>
              <a:rPr lang="en-IN" dirty="0"/>
              <a:t>I selected nine insect orders viz., Hymenoptera(4501 sites), </a:t>
            </a:r>
            <a:r>
              <a:rPr lang="en-IN" dirty="0" err="1"/>
              <a:t>coleptera</a:t>
            </a:r>
            <a:r>
              <a:rPr lang="en-IN" dirty="0"/>
              <a:t>(660 sites), </a:t>
            </a:r>
            <a:r>
              <a:rPr lang="en-IN" dirty="0" err="1"/>
              <a:t>diptera</a:t>
            </a:r>
            <a:r>
              <a:rPr lang="en-IN" dirty="0"/>
              <a:t>(531 sites), </a:t>
            </a:r>
            <a:r>
              <a:rPr lang="en-IN" dirty="0" err="1"/>
              <a:t>epheremeptera</a:t>
            </a:r>
            <a:r>
              <a:rPr lang="en-IN" dirty="0"/>
              <a:t>(742 sites), </a:t>
            </a:r>
            <a:r>
              <a:rPr lang="en-IN" dirty="0" err="1"/>
              <a:t>hemiptera</a:t>
            </a:r>
            <a:r>
              <a:rPr lang="en-IN" dirty="0"/>
              <a:t>(357 sites), lepidoptera(620 sites), odonatan(82 sites), orthoptera(124 sites), trichopteran(513 sites).</a:t>
            </a:r>
          </a:p>
          <a:p>
            <a:r>
              <a:rPr lang="en-IN" dirty="0"/>
              <a:t>Above selection is based on, the orders presence sites more than 100 or near to 100.</a:t>
            </a:r>
          </a:p>
          <a:p>
            <a:r>
              <a:rPr lang="en-IN" dirty="0"/>
              <a:t>According to the results, </a:t>
            </a:r>
            <a:r>
              <a:rPr lang="en-IN" dirty="0" err="1"/>
              <a:t>ephemeroptera</a:t>
            </a:r>
            <a:r>
              <a:rPr lang="en-IN" dirty="0"/>
              <a:t> presence sites are having very low correlation </a:t>
            </a:r>
            <a:r>
              <a:rPr lang="en-IN" dirty="0" err="1"/>
              <a:t>percetages</a:t>
            </a:r>
            <a:r>
              <a:rPr lang="en-IN" dirty="0"/>
              <a:t>.</a:t>
            </a:r>
          </a:p>
          <a:p>
            <a:endParaRPr lang="en-IN" dirty="0"/>
          </a:p>
        </p:txBody>
      </p:sp>
    </p:spTree>
    <p:extLst>
      <p:ext uri="{BB962C8B-B14F-4D97-AF65-F5344CB8AC3E}">
        <p14:creationId xmlns:p14="http://schemas.microsoft.com/office/powerpoint/2010/main" val="3334241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3A4B-3F54-4157-AC88-4351C18F6C2F}"/>
              </a:ext>
            </a:extLst>
          </p:cNvPr>
          <p:cNvSpPr>
            <a:spLocks noGrp="1"/>
          </p:cNvSpPr>
          <p:nvPr>
            <p:ph type="title"/>
          </p:nvPr>
        </p:nvSpPr>
        <p:spPr/>
        <p:txBody>
          <a:bodyPr/>
          <a:lstStyle/>
          <a:p>
            <a:r>
              <a:rPr lang="en-IN" dirty="0"/>
              <a:t>Conclusion and future work</a:t>
            </a:r>
          </a:p>
        </p:txBody>
      </p:sp>
      <p:sp>
        <p:nvSpPr>
          <p:cNvPr id="3" name="Content Placeholder 2">
            <a:extLst>
              <a:ext uri="{FF2B5EF4-FFF2-40B4-BE49-F238E27FC236}">
                <a16:creationId xmlns:a16="http://schemas.microsoft.com/office/drawing/2014/main" id="{B3F842D2-EFEB-48FF-B707-2AC739AB6509}"/>
              </a:ext>
            </a:extLst>
          </p:cNvPr>
          <p:cNvSpPr>
            <a:spLocks noGrp="1"/>
          </p:cNvSpPr>
          <p:nvPr>
            <p:ph idx="1"/>
          </p:nvPr>
        </p:nvSpPr>
        <p:spPr>
          <a:xfrm>
            <a:off x="1079500" y="1790700"/>
            <a:ext cx="10026650" cy="4444562"/>
          </a:xfrm>
        </p:spPr>
        <p:txBody>
          <a:bodyPr>
            <a:normAutofit fontScale="85000" lnSpcReduction="10000"/>
          </a:bodyPr>
          <a:lstStyle/>
          <a:p>
            <a:pPr algn="just"/>
            <a:r>
              <a:rPr lang="en-US" sz="2000" b="0" i="0" u="none" strike="noStrike" baseline="0" dirty="0"/>
              <a:t>When we got above results in the geographical format, we definitely made one observation that Eastern Madagascar is playing very important role in the biodiversity of Madagascar. The most of the records of the different type of orders of insects are present in the Eastern </a:t>
            </a:r>
            <a:r>
              <a:rPr lang="en-IN" sz="2000" b="0" i="0" u="none" strike="noStrike" baseline="0" dirty="0"/>
              <a:t>Madagascar.</a:t>
            </a:r>
          </a:p>
          <a:p>
            <a:pPr algn="just"/>
            <a:r>
              <a:rPr lang="en-US" sz="2000" b="0" i="0" u="none" strike="noStrike" baseline="0" dirty="0"/>
              <a:t>To conserve these species there are protected areas in the Madagascar. But we need to increase those areas. When we see our results, we got know that where these species mostly occurs. So, on the basis of this knowledge, we will definitely help to increase protected areas. The localities which are having these records of all orders are mostly </a:t>
            </a:r>
            <a:r>
              <a:rPr lang="en-IN" sz="2000" b="0" i="0" u="none" strike="noStrike" baseline="0" dirty="0"/>
              <a:t>in the Eastern Madagascar.</a:t>
            </a:r>
          </a:p>
          <a:p>
            <a:pPr algn="just"/>
            <a:r>
              <a:rPr lang="en-US" sz="2000" b="0" i="0" u="none" strike="noStrike" baseline="0" dirty="0"/>
              <a:t>When we think about future work regarding this project, GBIF organization is playing very important role in this. By using GBIF datasets, we explore different continent's different species on the basis of their occurrences and also we will get different geographical results on the basis of their occurrences. That means this will help us to conserve different species in different </a:t>
            </a:r>
            <a:r>
              <a:rPr lang="en-IN" sz="2000" b="0" i="0" u="none" strike="noStrike" baseline="0" dirty="0"/>
              <a:t>continents.</a:t>
            </a:r>
          </a:p>
          <a:p>
            <a:endParaRPr lang="en-IN" dirty="0"/>
          </a:p>
        </p:txBody>
      </p:sp>
    </p:spTree>
    <p:extLst>
      <p:ext uri="{BB962C8B-B14F-4D97-AF65-F5344CB8AC3E}">
        <p14:creationId xmlns:p14="http://schemas.microsoft.com/office/powerpoint/2010/main" val="2731588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BD287-9D71-40C5-B994-7A265343D1AE}"/>
              </a:ext>
            </a:extLst>
          </p:cNvPr>
          <p:cNvSpPr>
            <a:spLocks noGrp="1"/>
          </p:cNvSpPr>
          <p:nvPr>
            <p:ph type="title"/>
          </p:nvPr>
        </p:nvSpPr>
        <p:spPr>
          <a:xfrm>
            <a:off x="1079500" y="2695903"/>
            <a:ext cx="10026650" cy="1742090"/>
          </a:xfrm>
        </p:spPr>
        <p:txBody>
          <a:bodyPr>
            <a:normAutofit/>
          </a:bodyPr>
          <a:lstStyle/>
          <a:p>
            <a:pPr algn="ctr"/>
            <a:r>
              <a:rPr lang="en-IN" sz="8000" dirty="0"/>
              <a:t>Thank You</a:t>
            </a:r>
          </a:p>
        </p:txBody>
      </p:sp>
    </p:spTree>
    <p:extLst>
      <p:ext uri="{BB962C8B-B14F-4D97-AF65-F5344CB8AC3E}">
        <p14:creationId xmlns:p14="http://schemas.microsoft.com/office/powerpoint/2010/main" val="160836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228C-79EF-409F-B2A1-E25A6AC33C89}"/>
              </a:ext>
            </a:extLst>
          </p:cNvPr>
          <p:cNvSpPr>
            <a:spLocks noGrp="1"/>
          </p:cNvSpPr>
          <p:nvPr>
            <p:ph type="title"/>
          </p:nvPr>
        </p:nvSpPr>
        <p:spPr/>
        <p:txBody>
          <a:bodyPr/>
          <a:lstStyle/>
          <a:p>
            <a:r>
              <a:rPr lang="en-IN" dirty="0"/>
              <a:t>Spatial data Analysis</a:t>
            </a:r>
          </a:p>
        </p:txBody>
      </p:sp>
      <p:sp>
        <p:nvSpPr>
          <p:cNvPr id="3" name="Content Placeholder 2">
            <a:extLst>
              <a:ext uri="{FF2B5EF4-FFF2-40B4-BE49-F238E27FC236}">
                <a16:creationId xmlns:a16="http://schemas.microsoft.com/office/drawing/2014/main" id="{C3EFAF2D-90E9-41D2-ADF8-8061D76BECE8}"/>
              </a:ext>
            </a:extLst>
          </p:cNvPr>
          <p:cNvSpPr>
            <a:spLocks noGrp="1"/>
          </p:cNvSpPr>
          <p:nvPr>
            <p:ph idx="1"/>
          </p:nvPr>
        </p:nvSpPr>
        <p:spPr>
          <a:xfrm>
            <a:off x="1079500" y="1560786"/>
            <a:ext cx="10026650" cy="4792717"/>
          </a:xfrm>
        </p:spPr>
        <p:txBody>
          <a:bodyPr>
            <a:normAutofit lnSpcReduction="10000"/>
          </a:bodyPr>
          <a:lstStyle/>
          <a:p>
            <a:r>
              <a:rPr lang="en-IN" dirty="0"/>
              <a:t>Spatial is relating to the position, area, shape and size of things</a:t>
            </a:r>
          </a:p>
          <a:p>
            <a:r>
              <a:rPr lang="en-IN" dirty="0"/>
              <a:t>Spatial data are data that are connected to a place in the Earth</a:t>
            </a:r>
          </a:p>
          <a:p>
            <a:r>
              <a:rPr lang="en-IN" dirty="0"/>
              <a:t>Spatial data are data/information about the location and shape of, and relationship among, geographic features usually stored as coordinates and topology</a:t>
            </a:r>
          </a:p>
          <a:p>
            <a:r>
              <a:rPr lang="en-IN" dirty="0"/>
              <a:t>Analysis is the process of inferring meaning from data</a:t>
            </a:r>
          </a:p>
          <a:p>
            <a:r>
              <a:rPr lang="en-IN" dirty="0"/>
              <a:t>Analysis in GIS can also be carried out by measurements, statistical computations, fitting models to data values other operation</a:t>
            </a:r>
          </a:p>
          <a:p>
            <a:r>
              <a:rPr lang="en-IN" dirty="0"/>
              <a:t>Spatial analysis is the process by which we turn raw data into useful information</a:t>
            </a:r>
          </a:p>
          <a:p>
            <a:r>
              <a:rPr lang="en-IN" dirty="0"/>
              <a:t>In a narrow sense, spatial analysis has been described as a method for analysing spatial data, while in broad sense, it includes revealing and clarifying processes, structures, etc., of spatial phenomena that occur on the Earth’s surface. </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290338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FD7AC-1CF9-470B-B137-29580F49218D}"/>
              </a:ext>
            </a:extLst>
          </p:cNvPr>
          <p:cNvSpPr>
            <a:spLocks noGrp="1"/>
          </p:cNvSpPr>
          <p:nvPr>
            <p:ph type="title"/>
          </p:nvPr>
        </p:nvSpPr>
        <p:spPr/>
        <p:txBody>
          <a:bodyPr/>
          <a:lstStyle/>
          <a:p>
            <a:r>
              <a:rPr lang="en-IN" dirty="0"/>
              <a:t>Data Visualization</a:t>
            </a:r>
          </a:p>
        </p:txBody>
      </p:sp>
      <p:sp>
        <p:nvSpPr>
          <p:cNvPr id="3" name="Content Placeholder 2">
            <a:extLst>
              <a:ext uri="{FF2B5EF4-FFF2-40B4-BE49-F238E27FC236}">
                <a16:creationId xmlns:a16="http://schemas.microsoft.com/office/drawing/2014/main" id="{FCB9A7F6-D58B-4C44-B99F-A83A0791D73C}"/>
              </a:ext>
            </a:extLst>
          </p:cNvPr>
          <p:cNvSpPr>
            <a:spLocks noGrp="1"/>
          </p:cNvSpPr>
          <p:nvPr>
            <p:ph idx="1"/>
          </p:nvPr>
        </p:nvSpPr>
        <p:spPr>
          <a:xfrm>
            <a:off x="1079500" y="1790700"/>
            <a:ext cx="10026650" cy="4554921"/>
          </a:xfrm>
        </p:spPr>
        <p:txBody>
          <a:bodyPr>
            <a:normAutofit lnSpcReduction="10000"/>
          </a:bodyPr>
          <a:lstStyle/>
          <a:p>
            <a:pPr algn="just"/>
            <a:r>
              <a:rPr lang="en-IN" dirty="0"/>
              <a:t>Data visualization is the visual presentation of data or information</a:t>
            </a:r>
          </a:p>
          <a:p>
            <a:pPr algn="just"/>
            <a:r>
              <a:rPr lang="en-IN" dirty="0"/>
              <a:t>The goal of data visualization is to communicate data or information clearly and effectively to readers. Typically, data is visualized in the form of chart, infographic, diagram or map.</a:t>
            </a:r>
          </a:p>
          <a:p>
            <a:pPr algn="just"/>
            <a:r>
              <a:rPr lang="en-IN" dirty="0"/>
              <a:t>Data visualization can be used for:</a:t>
            </a:r>
          </a:p>
          <a:p>
            <a:pPr marL="0" indent="0" algn="just">
              <a:buNone/>
            </a:pPr>
            <a:r>
              <a:rPr lang="en-IN" dirty="0"/>
              <a:t>        - Making data engaging and easily digestible</a:t>
            </a:r>
          </a:p>
          <a:p>
            <a:pPr marL="0" indent="0" algn="just">
              <a:buNone/>
            </a:pPr>
            <a:r>
              <a:rPr lang="en-IN" dirty="0"/>
              <a:t>        - Recognizing trends and outliers within a set of data</a:t>
            </a:r>
          </a:p>
          <a:p>
            <a:pPr marL="0" indent="0" algn="just">
              <a:buNone/>
            </a:pPr>
            <a:r>
              <a:rPr lang="en-IN" dirty="0"/>
              <a:t>        - Telling a story found within a data</a:t>
            </a:r>
          </a:p>
          <a:p>
            <a:pPr marL="0" indent="0" algn="just">
              <a:buNone/>
            </a:pPr>
            <a:r>
              <a:rPr lang="en-IN" dirty="0"/>
              <a:t>        - Reinforcing an argument or opinion</a:t>
            </a:r>
          </a:p>
          <a:p>
            <a:pPr marL="0" indent="0" algn="just">
              <a:buNone/>
            </a:pPr>
            <a:r>
              <a:rPr lang="en-IN" dirty="0"/>
              <a:t>        - Highlighting the important parts of a set of data</a:t>
            </a:r>
          </a:p>
          <a:p>
            <a:pPr marL="0" indent="0" algn="just">
              <a:buNone/>
            </a:pPr>
            <a:endParaRPr lang="en-IN" dirty="0"/>
          </a:p>
        </p:txBody>
      </p:sp>
    </p:spTree>
    <p:extLst>
      <p:ext uri="{BB962C8B-B14F-4D97-AF65-F5344CB8AC3E}">
        <p14:creationId xmlns:p14="http://schemas.microsoft.com/office/powerpoint/2010/main" val="3074662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9EB35-B690-418C-A22E-26948FF759B9}"/>
              </a:ext>
            </a:extLst>
          </p:cNvPr>
          <p:cNvSpPr>
            <a:spLocks noGrp="1"/>
          </p:cNvSpPr>
          <p:nvPr>
            <p:ph type="title"/>
          </p:nvPr>
        </p:nvSpPr>
        <p:spPr/>
        <p:txBody>
          <a:bodyPr/>
          <a:lstStyle/>
          <a:p>
            <a:r>
              <a:rPr lang="en-IN" dirty="0"/>
              <a:t>GBIF Dataset:</a:t>
            </a:r>
          </a:p>
        </p:txBody>
      </p:sp>
      <p:sp>
        <p:nvSpPr>
          <p:cNvPr id="3" name="Content Placeholder 2">
            <a:extLst>
              <a:ext uri="{FF2B5EF4-FFF2-40B4-BE49-F238E27FC236}">
                <a16:creationId xmlns:a16="http://schemas.microsoft.com/office/drawing/2014/main" id="{0081DB94-169E-49AC-8CB1-ED9FCB06F5A7}"/>
              </a:ext>
            </a:extLst>
          </p:cNvPr>
          <p:cNvSpPr>
            <a:spLocks noGrp="1"/>
          </p:cNvSpPr>
          <p:nvPr>
            <p:ph idx="1"/>
          </p:nvPr>
        </p:nvSpPr>
        <p:spPr>
          <a:xfrm>
            <a:off x="1079500" y="1790700"/>
            <a:ext cx="10026650" cy="4452445"/>
          </a:xfrm>
        </p:spPr>
        <p:txBody>
          <a:bodyPr>
            <a:normAutofit lnSpcReduction="10000"/>
          </a:bodyPr>
          <a:lstStyle/>
          <a:p>
            <a:pPr algn="just">
              <a:buFont typeface="Arial" panose="020B0604020202020204" pitchFamily="34" charset="0"/>
              <a:buChar char="•"/>
            </a:pPr>
            <a:r>
              <a:rPr lang="en-IN" dirty="0"/>
              <a:t>Global Biodiversity Information Facility</a:t>
            </a:r>
          </a:p>
          <a:p>
            <a:pPr algn="just">
              <a:buFont typeface="Arial" panose="020B0604020202020204" pitchFamily="34" charset="0"/>
              <a:buChar char="•"/>
            </a:pPr>
            <a:r>
              <a:rPr lang="en-IN" dirty="0"/>
              <a:t>GBIF enables free and open access to biodiversity data online</a:t>
            </a:r>
          </a:p>
          <a:p>
            <a:pPr algn="just">
              <a:buFont typeface="Arial" panose="020B0604020202020204" pitchFamily="34" charset="0"/>
              <a:buChar char="•"/>
            </a:pPr>
            <a:r>
              <a:rPr lang="en-IN" dirty="0"/>
              <a:t>Access to biodiversity data for GIS analysis and environmental monitoring</a:t>
            </a:r>
          </a:p>
          <a:p>
            <a:pPr algn="just">
              <a:buFont typeface="Arial" panose="020B0604020202020204" pitchFamily="34" charset="0"/>
              <a:buChar char="•"/>
            </a:pPr>
            <a:r>
              <a:rPr lang="en-IN" dirty="0"/>
              <a:t>Madagascar is one of the world’s most important biodiversity hotspots</a:t>
            </a:r>
          </a:p>
          <a:p>
            <a:pPr algn="just"/>
            <a:r>
              <a:rPr lang="en-IN" dirty="0"/>
              <a:t>We considered a GBIF dataset of 24 orders of insects: </a:t>
            </a:r>
            <a:r>
              <a:rPr lang="en-IN" b="0" i="0" u="none" strike="noStrike" baseline="0" dirty="0"/>
              <a:t>Coleoptera, Diptera, Hemiptera, Hymenoptera, Lepidoptera, </a:t>
            </a:r>
            <a:r>
              <a:rPr lang="en-IN" b="0" i="0" u="none" strike="noStrike" baseline="0" dirty="0" err="1"/>
              <a:t>Neuroptera</a:t>
            </a:r>
            <a:r>
              <a:rPr lang="en-IN" b="0" i="0" u="none" strike="noStrike" baseline="0" dirty="0"/>
              <a:t>, Odonata, Orthoptera and </a:t>
            </a:r>
            <a:r>
              <a:rPr lang="en-IN" b="0" i="0" u="none" strike="noStrike" baseline="0" dirty="0" err="1"/>
              <a:t>Trichoptera</a:t>
            </a:r>
            <a:r>
              <a:rPr lang="en-IN" dirty="0"/>
              <a:t>, etc.</a:t>
            </a:r>
            <a:endParaRPr lang="en-IN" b="0" i="0" u="none" strike="noStrike" baseline="0" dirty="0"/>
          </a:p>
          <a:p>
            <a:pPr algn="just"/>
            <a:r>
              <a:rPr lang="en-IN" dirty="0"/>
              <a:t>This GBIF dataset includes 231,604 records referred to 24 insect orders</a:t>
            </a:r>
          </a:p>
          <a:p>
            <a:pPr algn="just"/>
            <a:r>
              <a:rPr lang="en-US" b="0" i="0" u="none" strike="noStrike" baseline="0" dirty="0"/>
              <a:t>there are 7383 localities present in the Madagascar which are having these 2,31,604 </a:t>
            </a:r>
            <a:r>
              <a:rPr lang="en-IN" b="0" i="0" u="none" strike="noStrike" baseline="0" dirty="0"/>
              <a:t>records.</a:t>
            </a:r>
            <a:endParaRPr lang="en-IN" dirty="0"/>
          </a:p>
          <a:p>
            <a:pPr algn="l"/>
            <a:endParaRPr lang="en-IN" dirty="0"/>
          </a:p>
        </p:txBody>
      </p:sp>
    </p:spTree>
    <p:extLst>
      <p:ext uri="{BB962C8B-B14F-4D97-AF65-F5344CB8AC3E}">
        <p14:creationId xmlns:p14="http://schemas.microsoft.com/office/powerpoint/2010/main" val="2438539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07CAD7A-4674-441D-9A08-D35E013C1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3746" y="1874618"/>
            <a:ext cx="3943515" cy="3575159"/>
          </a:xfrm>
          <a:prstGeom prst="rect">
            <a:avLst/>
          </a:prstGeom>
        </p:spPr>
      </p:pic>
      <p:sp>
        <p:nvSpPr>
          <p:cNvPr id="9" name="Content Placeholder 8">
            <a:extLst>
              <a:ext uri="{FF2B5EF4-FFF2-40B4-BE49-F238E27FC236}">
                <a16:creationId xmlns:a16="http://schemas.microsoft.com/office/drawing/2014/main" id="{BBF1C78E-642F-4A18-81EF-ADE09D6785BC}"/>
              </a:ext>
            </a:extLst>
          </p:cNvPr>
          <p:cNvSpPr>
            <a:spLocks noGrp="1"/>
          </p:cNvSpPr>
          <p:nvPr>
            <p:ph idx="1"/>
          </p:nvPr>
        </p:nvSpPr>
        <p:spPr>
          <a:xfrm>
            <a:off x="1079500" y="945931"/>
            <a:ext cx="10026650" cy="5234153"/>
          </a:xfrm>
        </p:spPr>
        <p:txBody>
          <a:bodyPr>
            <a:normAutofit fontScale="92500" lnSpcReduction="20000"/>
          </a:bodyPr>
          <a:lstStyle/>
          <a:p>
            <a:r>
              <a:rPr lang="en-IN" dirty="0"/>
              <a:t>Fig. 1 is representing the total orders 231,604 in Madagascar and Fig. 2 is representing the 7383 localities in Madagascar where we found these records.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a:p>
            <a:pPr marL="0" indent="0">
              <a:buNone/>
            </a:pPr>
            <a:endParaRPr lang="en-IN" dirty="0"/>
          </a:p>
          <a:p>
            <a:pPr marL="0" indent="0">
              <a:buNone/>
            </a:pPr>
            <a:endParaRPr lang="en-IN" dirty="0"/>
          </a:p>
          <a:p>
            <a:pPr marL="0" indent="0">
              <a:buNone/>
            </a:pPr>
            <a:r>
              <a:rPr lang="en-IN" dirty="0"/>
              <a:t>                                   Fig. 1                                                                                Fig.2 </a:t>
            </a:r>
          </a:p>
          <a:p>
            <a:pPr marL="0" indent="0">
              <a:buNone/>
            </a:pPr>
            <a:endParaRPr lang="en-IN" dirty="0"/>
          </a:p>
        </p:txBody>
      </p:sp>
      <p:pic>
        <p:nvPicPr>
          <p:cNvPr id="11" name="Picture 10">
            <a:extLst>
              <a:ext uri="{FF2B5EF4-FFF2-40B4-BE49-F238E27FC236}">
                <a16:creationId xmlns:a16="http://schemas.microsoft.com/office/drawing/2014/main" id="{0C371148-E09E-49F3-B38F-6D35C9E5C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1069" y="1882501"/>
            <a:ext cx="4049111" cy="3575159"/>
          </a:xfrm>
          <a:prstGeom prst="rect">
            <a:avLst/>
          </a:prstGeom>
        </p:spPr>
      </p:pic>
    </p:spTree>
    <p:extLst>
      <p:ext uri="{BB962C8B-B14F-4D97-AF65-F5344CB8AC3E}">
        <p14:creationId xmlns:p14="http://schemas.microsoft.com/office/powerpoint/2010/main" val="1170656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9CB5-7257-4364-BFF9-9CF4E86CFDD4}"/>
              </a:ext>
            </a:extLst>
          </p:cNvPr>
          <p:cNvSpPr>
            <a:spLocks noGrp="1"/>
          </p:cNvSpPr>
          <p:nvPr>
            <p:ph type="title"/>
          </p:nvPr>
        </p:nvSpPr>
        <p:spPr/>
        <p:txBody>
          <a:bodyPr/>
          <a:lstStyle/>
          <a:p>
            <a:r>
              <a:rPr lang="en-IN" dirty="0"/>
              <a:t>Protected areas in </a:t>
            </a:r>
            <a:r>
              <a:rPr lang="en-IN" dirty="0" err="1"/>
              <a:t>madagascar</a:t>
            </a:r>
            <a:endParaRPr lang="en-IN" dirty="0"/>
          </a:p>
        </p:txBody>
      </p:sp>
      <p:sp>
        <p:nvSpPr>
          <p:cNvPr id="3" name="Content Placeholder 2">
            <a:extLst>
              <a:ext uri="{FF2B5EF4-FFF2-40B4-BE49-F238E27FC236}">
                <a16:creationId xmlns:a16="http://schemas.microsoft.com/office/drawing/2014/main" id="{F5A48E5D-52E9-44DF-8E63-145F162F93B4}"/>
              </a:ext>
            </a:extLst>
          </p:cNvPr>
          <p:cNvSpPr>
            <a:spLocks noGrp="1"/>
          </p:cNvSpPr>
          <p:nvPr>
            <p:ph idx="1"/>
          </p:nvPr>
        </p:nvSpPr>
        <p:spPr/>
        <p:txBody>
          <a:bodyPr/>
          <a:lstStyle/>
          <a:p>
            <a:pPr algn="just"/>
            <a:r>
              <a:rPr lang="en-IN" dirty="0"/>
              <a:t>For my work, I go through a certain paper in which I got the information of protected areas. The data of the protected area is taken from REBIOMA (</a:t>
            </a:r>
            <a:r>
              <a:rPr lang="fr-FR" b="0" i="0" dirty="0">
                <a:solidFill>
                  <a:schemeClr val="tx1">
                    <a:lumMod val="85000"/>
                  </a:schemeClr>
                </a:solidFill>
                <a:effectLst/>
                <a:latin typeface="Avenir Next LT Pro Light" panose="020B0304020202020204" pitchFamily="34" charset="0"/>
              </a:rPr>
              <a:t>Réseau de la Biodiversité de Madagascar</a:t>
            </a:r>
            <a:r>
              <a:rPr lang="en-IN" dirty="0"/>
              <a:t>). But I don’t get the required data from REBIOMA.</a:t>
            </a:r>
          </a:p>
          <a:p>
            <a:pPr algn="just"/>
            <a:r>
              <a:rPr lang="en-IN" dirty="0"/>
              <a:t>I get the data of protected areas on the website ‘protected planet’. In this, protected areas are having terrestrial protected areas and marine protected areas. But we needed only terrestrial protected areas. </a:t>
            </a:r>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7CE508F5-CDA7-44BD-977C-A59210280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214" y="3905919"/>
            <a:ext cx="2156647" cy="2668302"/>
          </a:xfrm>
          <a:prstGeom prst="rect">
            <a:avLst/>
          </a:prstGeom>
        </p:spPr>
      </p:pic>
    </p:spTree>
    <p:extLst>
      <p:ext uri="{BB962C8B-B14F-4D97-AF65-F5344CB8AC3E}">
        <p14:creationId xmlns:p14="http://schemas.microsoft.com/office/powerpoint/2010/main" val="218353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6F027-436D-4E2E-AC0A-F04EAE613B3E}"/>
              </a:ext>
            </a:extLst>
          </p:cNvPr>
          <p:cNvSpPr>
            <a:spLocks noGrp="1"/>
          </p:cNvSpPr>
          <p:nvPr>
            <p:ph type="title"/>
          </p:nvPr>
        </p:nvSpPr>
        <p:spPr>
          <a:xfrm>
            <a:off x="1079500" y="583324"/>
            <a:ext cx="10026650" cy="1083551"/>
          </a:xfrm>
        </p:spPr>
        <p:txBody>
          <a:bodyPr/>
          <a:lstStyle/>
          <a:p>
            <a:r>
              <a:rPr lang="en-IN" dirty="0"/>
              <a:t>Results</a:t>
            </a:r>
          </a:p>
        </p:txBody>
      </p:sp>
      <p:sp>
        <p:nvSpPr>
          <p:cNvPr id="3" name="Content Placeholder 2">
            <a:extLst>
              <a:ext uri="{FF2B5EF4-FFF2-40B4-BE49-F238E27FC236}">
                <a16:creationId xmlns:a16="http://schemas.microsoft.com/office/drawing/2014/main" id="{A0BAE006-BF07-4BB5-8765-F77393303A24}"/>
              </a:ext>
            </a:extLst>
          </p:cNvPr>
          <p:cNvSpPr>
            <a:spLocks noGrp="1"/>
          </p:cNvSpPr>
          <p:nvPr>
            <p:ph idx="1"/>
          </p:nvPr>
        </p:nvSpPr>
        <p:spPr>
          <a:xfrm>
            <a:off x="1079500" y="1119352"/>
            <a:ext cx="10026650" cy="4649623"/>
          </a:xfrm>
        </p:spPr>
        <p:txBody>
          <a:bodyPr/>
          <a:lstStyle/>
          <a:p>
            <a:pPr marL="0" indent="0" algn="just">
              <a:buNone/>
            </a:pPr>
            <a:r>
              <a:rPr lang="en-IN" dirty="0"/>
              <a:t>1. Heat map, marker cluster and scatter map of all records</a:t>
            </a:r>
          </a:p>
          <a:p>
            <a:pPr algn="just"/>
            <a:r>
              <a:rPr lang="en-IN" dirty="0"/>
              <a:t>Below heat map and marker cluster are plotted on the base map of Madagascar. These maps are used to see the distribution of all orders of insects in Madagascar.</a:t>
            </a:r>
          </a:p>
          <a:p>
            <a:pPr algn="just"/>
            <a:r>
              <a:rPr lang="en-IN" dirty="0"/>
              <a:t>Third map is representing the total records of all orders of insects(231,604).</a:t>
            </a:r>
          </a:p>
          <a:p>
            <a:pPr algn="just"/>
            <a:endParaRPr lang="en-IN" dirty="0"/>
          </a:p>
          <a:p>
            <a:pPr algn="just"/>
            <a:endParaRPr lang="en-IN" dirty="0"/>
          </a:p>
        </p:txBody>
      </p:sp>
      <p:pic>
        <p:nvPicPr>
          <p:cNvPr id="5" name="Picture 4">
            <a:extLst>
              <a:ext uri="{FF2B5EF4-FFF2-40B4-BE49-F238E27FC236}">
                <a16:creationId xmlns:a16="http://schemas.microsoft.com/office/drawing/2014/main" id="{BAEF54AF-6342-4C0B-9257-2C9F1D03E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021" y="3168869"/>
            <a:ext cx="3011213" cy="3429000"/>
          </a:xfrm>
          <a:prstGeom prst="rect">
            <a:avLst/>
          </a:prstGeom>
        </p:spPr>
      </p:pic>
      <p:pic>
        <p:nvPicPr>
          <p:cNvPr id="7" name="Picture 6">
            <a:extLst>
              <a:ext uri="{FF2B5EF4-FFF2-40B4-BE49-F238E27FC236}">
                <a16:creationId xmlns:a16="http://schemas.microsoft.com/office/drawing/2014/main" id="{F082B1B5-28E3-4BBC-8101-A39C41ECE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3191" y="3168869"/>
            <a:ext cx="2759267" cy="3429000"/>
          </a:xfrm>
          <a:prstGeom prst="rect">
            <a:avLst/>
          </a:prstGeom>
        </p:spPr>
      </p:pic>
      <p:pic>
        <p:nvPicPr>
          <p:cNvPr id="9" name="Picture 8">
            <a:extLst>
              <a:ext uri="{FF2B5EF4-FFF2-40B4-BE49-F238E27FC236}">
                <a16:creationId xmlns:a16="http://schemas.microsoft.com/office/drawing/2014/main" id="{FD11FC4C-865E-423C-B635-A0DA8A77AF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9415" y="3168869"/>
            <a:ext cx="3792702" cy="3429000"/>
          </a:xfrm>
          <a:prstGeom prst="rect">
            <a:avLst/>
          </a:prstGeom>
        </p:spPr>
      </p:pic>
    </p:spTree>
    <p:extLst>
      <p:ext uri="{BB962C8B-B14F-4D97-AF65-F5344CB8AC3E}">
        <p14:creationId xmlns:p14="http://schemas.microsoft.com/office/powerpoint/2010/main" val="1831490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082889-2A13-4413-B8A3-6C5BB8F274B9}"/>
              </a:ext>
            </a:extLst>
          </p:cNvPr>
          <p:cNvSpPr>
            <a:spLocks noGrp="1"/>
          </p:cNvSpPr>
          <p:nvPr>
            <p:ph idx="1"/>
          </p:nvPr>
        </p:nvSpPr>
        <p:spPr>
          <a:xfrm>
            <a:off x="1079500" y="835572"/>
            <a:ext cx="10026650" cy="4933403"/>
          </a:xfrm>
        </p:spPr>
        <p:txBody>
          <a:bodyPr/>
          <a:lstStyle/>
          <a:p>
            <a:pPr marL="0" indent="0">
              <a:buNone/>
            </a:pPr>
            <a:r>
              <a:rPr lang="en-IN" dirty="0"/>
              <a:t>2. Heat map, marker cluster and scatter map of Hymenoptera</a:t>
            </a:r>
          </a:p>
          <a:p>
            <a:r>
              <a:rPr lang="en-IN" dirty="0"/>
              <a:t>Hymenoptera is one of the order of insects which is having most records(170,473) in Madagascar as compared to other records.</a:t>
            </a:r>
          </a:p>
          <a:p>
            <a:r>
              <a:rPr lang="en-IN" dirty="0"/>
              <a:t>According to the below maps, records of this order of insects are present in almost all localities of Madagascar.</a:t>
            </a:r>
          </a:p>
          <a:p>
            <a:endParaRPr lang="en-IN" dirty="0"/>
          </a:p>
          <a:p>
            <a:endParaRPr lang="en-IN" dirty="0"/>
          </a:p>
        </p:txBody>
      </p:sp>
      <p:pic>
        <p:nvPicPr>
          <p:cNvPr id="5" name="Picture 4">
            <a:extLst>
              <a:ext uri="{FF2B5EF4-FFF2-40B4-BE49-F238E27FC236}">
                <a16:creationId xmlns:a16="http://schemas.microsoft.com/office/drawing/2014/main" id="{0704E1B8-8E77-42FC-86D6-B28780AE2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141" y="3168869"/>
            <a:ext cx="3610741" cy="2725464"/>
          </a:xfrm>
          <a:prstGeom prst="rect">
            <a:avLst/>
          </a:prstGeom>
        </p:spPr>
      </p:pic>
      <p:pic>
        <p:nvPicPr>
          <p:cNvPr id="7" name="Picture 6">
            <a:extLst>
              <a:ext uri="{FF2B5EF4-FFF2-40B4-BE49-F238E27FC236}">
                <a16:creationId xmlns:a16="http://schemas.microsoft.com/office/drawing/2014/main" id="{9D99C22E-0E28-46F4-A2EF-D3EC4725C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0241" y="3168869"/>
            <a:ext cx="2979683" cy="2725464"/>
          </a:xfrm>
          <a:prstGeom prst="rect">
            <a:avLst/>
          </a:prstGeom>
        </p:spPr>
      </p:pic>
      <p:pic>
        <p:nvPicPr>
          <p:cNvPr id="9" name="Picture 8">
            <a:extLst>
              <a:ext uri="{FF2B5EF4-FFF2-40B4-BE49-F238E27FC236}">
                <a16:creationId xmlns:a16="http://schemas.microsoft.com/office/drawing/2014/main" id="{072F0E9A-7715-4FDA-94D7-314AE59C25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1227" y="3168869"/>
            <a:ext cx="3547242" cy="2725464"/>
          </a:xfrm>
          <a:prstGeom prst="rect">
            <a:avLst/>
          </a:prstGeom>
        </p:spPr>
      </p:pic>
    </p:spTree>
    <p:extLst>
      <p:ext uri="{BB962C8B-B14F-4D97-AF65-F5344CB8AC3E}">
        <p14:creationId xmlns:p14="http://schemas.microsoft.com/office/powerpoint/2010/main" val="131337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E71C92-3A71-436C-86DB-B7803A795C25}"/>
              </a:ext>
            </a:extLst>
          </p:cNvPr>
          <p:cNvSpPr>
            <a:spLocks noGrp="1"/>
          </p:cNvSpPr>
          <p:nvPr>
            <p:ph idx="1"/>
          </p:nvPr>
        </p:nvSpPr>
        <p:spPr>
          <a:xfrm>
            <a:off x="1079500" y="953814"/>
            <a:ext cx="10026650" cy="4815161"/>
          </a:xfrm>
        </p:spPr>
        <p:txBody>
          <a:bodyPr>
            <a:normAutofit/>
          </a:bodyPr>
          <a:lstStyle/>
          <a:p>
            <a:pPr algn="just"/>
            <a:r>
              <a:rPr lang="en-IN" dirty="0"/>
              <a:t>Here I mentioned about one order of insect viz., Hymenoptera. This one order is having large number of records.</a:t>
            </a:r>
          </a:p>
          <a:p>
            <a:pPr algn="just"/>
            <a:r>
              <a:rPr lang="en-IN" dirty="0"/>
              <a:t>Similarly, I also plotted the heatmaps, marker clusters and scatter maps of remaining orders. </a:t>
            </a:r>
          </a:p>
          <a:p>
            <a:pPr algn="just"/>
            <a:r>
              <a:rPr lang="en-IN" sz="1800" b="0" i="0" u="none" strike="noStrike" baseline="0" dirty="0"/>
              <a:t>These 24 orders</a:t>
            </a:r>
            <a:r>
              <a:rPr lang="en-US" sz="1800" b="0" i="0" u="none" strike="noStrike" baseline="0" dirty="0"/>
              <a:t> of insects are Lepidoptera(15080), Coleoptera(11177), Odonata(1184), Hemiptera(5237), </a:t>
            </a:r>
            <a:r>
              <a:rPr lang="en-IN" sz="1800" b="0" i="0" u="none" strike="noStrike" baseline="0" dirty="0"/>
              <a:t>Hymenoptera(170473), Orthoptera(826), Diptera(19572), </a:t>
            </a:r>
            <a:r>
              <a:rPr lang="en-IN" sz="1800" b="0" i="0" u="none" strike="noStrike" baseline="0" dirty="0" err="1"/>
              <a:t>Neuroptera</a:t>
            </a:r>
            <a:r>
              <a:rPr lang="en-IN" sz="1800" b="0" i="0" u="none" strike="noStrike" baseline="0" dirty="0"/>
              <a:t>(67), </a:t>
            </a:r>
            <a:r>
              <a:rPr lang="en-IN" sz="1800" b="0" i="0" u="none" strike="noStrike" baseline="0" dirty="0" err="1"/>
              <a:t>Cnemidolestodea</a:t>
            </a:r>
            <a:r>
              <a:rPr lang="en-IN" sz="1800" b="0" i="0" u="none" strike="noStrike" baseline="0" dirty="0"/>
              <a:t>(1), </a:t>
            </a:r>
            <a:r>
              <a:rPr lang="en-IN" sz="1800" b="0" i="0" u="none" strike="noStrike" baseline="0" dirty="0" err="1"/>
              <a:t>Psocodea</a:t>
            </a:r>
            <a:r>
              <a:rPr lang="en-IN" sz="1800" b="0" i="0" u="none" strike="noStrike" baseline="0" dirty="0"/>
              <a:t>(191), </a:t>
            </a:r>
            <a:r>
              <a:rPr lang="en-IN" sz="1800" b="0" i="0" u="none" strike="noStrike" baseline="0" dirty="0" err="1"/>
              <a:t>Blattodea</a:t>
            </a:r>
            <a:r>
              <a:rPr lang="en-IN" sz="1800" b="0" i="0" u="none" strike="noStrike" baseline="0" dirty="0"/>
              <a:t>(179), Thysanoptera(45), Dermaptera(29), </a:t>
            </a:r>
            <a:r>
              <a:rPr lang="en-IN" sz="1800" b="0" i="0" u="none" strike="noStrike" baseline="0" dirty="0" err="1"/>
              <a:t>Mantodea</a:t>
            </a:r>
            <a:r>
              <a:rPr lang="en-IN" sz="1800" b="0" i="0" u="none" strike="noStrike" baseline="0" dirty="0"/>
              <a:t>(202), </a:t>
            </a:r>
            <a:r>
              <a:rPr lang="en-IN" sz="1800" b="0" i="0" u="none" strike="noStrike" baseline="0" dirty="0" err="1"/>
              <a:t>Phasmida</a:t>
            </a:r>
            <a:r>
              <a:rPr lang="en-IN" sz="1800" b="0" i="0" u="none" strike="noStrike" baseline="0" dirty="0"/>
              <a:t>(40), </a:t>
            </a:r>
            <a:r>
              <a:rPr lang="en-IN" sz="1800" b="0" i="0" u="none" strike="noStrike" baseline="0" dirty="0" err="1"/>
              <a:t>Trichoptera</a:t>
            </a:r>
            <a:r>
              <a:rPr lang="en-IN" sz="1800" b="0" i="0" u="none" strike="noStrike" baseline="0" dirty="0"/>
              <a:t>(1597), Ephemeroptera(4316), </a:t>
            </a:r>
            <a:r>
              <a:rPr lang="en-IN" sz="1800" b="0" i="0" u="none" strike="noStrike" baseline="0" dirty="0" err="1"/>
              <a:t>Plecoptera</a:t>
            </a:r>
            <a:r>
              <a:rPr lang="en-IN" sz="1800" b="0" i="0" u="none" strike="noStrike" baseline="0" dirty="0"/>
              <a:t>(127), </a:t>
            </a:r>
            <a:r>
              <a:rPr lang="en-IN" sz="1800" b="0" i="0" u="none" strike="noStrike" baseline="0" dirty="0" err="1"/>
              <a:t>Strepsiptera</a:t>
            </a:r>
            <a:r>
              <a:rPr lang="en-IN" sz="1800" b="0" i="0" u="none" strike="noStrike" baseline="0" dirty="0"/>
              <a:t>(2), Siphonaptera(54), </a:t>
            </a:r>
            <a:r>
              <a:rPr lang="en-IN" sz="1800" b="0" i="0" u="none" strike="noStrike" baseline="0" dirty="0" err="1"/>
              <a:t>Embioptera</a:t>
            </a:r>
            <a:r>
              <a:rPr lang="en-IN" sz="1800" b="0" i="0" u="none" strike="noStrike" baseline="0" dirty="0"/>
              <a:t>(2), </a:t>
            </a:r>
            <a:r>
              <a:rPr lang="en-IN" sz="1800" b="0" i="0" u="none" strike="noStrike" baseline="0" dirty="0" err="1"/>
              <a:t>Archaeognatha</a:t>
            </a:r>
            <a:r>
              <a:rPr lang="en-IN" sz="1800" b="0" i="0" u="none" strike="noStrike" baseline="0" dirty="0"/>
              <a:t>(2), </a:t>
            </a:r>
            <a:r>
              <a:rPr lang="en-IN" sz="1800" b="0" i="0" u="none" strike="noStrike" baseline="0" dirty="0" err="1"/>
              <a:t>Mecoptera</a:t>
            </a:r>
            <a:r>
              <a:rPr lang="en-IN" sz="1800" b="0" i="0" u="none" strike="noStrike" baseline="0" dirty="0"/>
              <a:t>(1), </a:t>
            </a:r>
            <a:r>
              <a:rPr lang="en-IN" sz="1800" b="0" i="0" u="none" strike="noStrike" baseline="0" dirty="0" err="1"/>
              <a:t>Protorthoptera</a:t>
            </a:r>
            <a:r>
              <a:rPr lang="en-IN" sz="1800" b="0" i="0" u="none" strike="noStrike" baseline="0" dirty="0"/>
              <a:t>(1).</a:t>
            </a:r>
          </a:p>
          <a:p>
            <a:pPr algn="just"/>
            <a:r>
              <a:rPr lang="en-IN" sz="1800" dirty="0"/>
              <a:t>All maps are plotted based on records of these orders.</a:t>
            </a:r>
            <a:endParaRPr lang="en-IN" dirty="0"/>
          </a:p>
        </p:txBody>
      </p:sp>
      <p:pic>
        <p:nvPicPr>
          <p:cNvPr id="5" name="Picture 4">
            <a:extLst>
              <a:ext uri="{FF2B5EF4-FFF2-40B4-BE49-F238E27FC236}">
                <a16:creationId xmlns:a16="http://schemas.microsoft.com/office/drawing/2014/main" id="{0D3B9C55-B705-4E0A-976A-B4EF433A8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3669" y="4485290"/>
            <a:ext cx="3917642" cy="2222938"/>
          </a:xfrm>
          <a:prstGeom prst="rect">
            <a:avLst/>
          </a:prstGeom>
        </p:spPr>
      </p:pic>
    </p:spTree>
    <p:extLst>
      <p:ext uri="{BB962C8B-B14F-4D97-AF65-F5344CB8AC3E}">
        <p14:creationId xmlns:p14="http://schemas.microsoft.com/office/powerpoint/2010/main" val="1107400481"/>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1406</TotalTime>
  <Words>1296</Words>
  <Application>Microsoft Office PowerPoint</Application>
  <PresentationFormat>Widescreen</PresentationFormat>
  <Paragraphs>130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Next LT Pro Light</vt:lpstr>
      <vt:lpstr>Rockwell Nova Light</vt:lpstr>
      <vt:lpstr>Wingdings</vt:lpstr>
      <vt:lpstr>LeafVTI</vt:lpstr>
      <vt:lpstr>Project: </vt:lpstr>
      <vt:lpstr>Spatial data Analysis</vt:lpstr>
      <vt:lpstr>Data Visualization</vt:lpstr>
      <vt:lpstr>GBIF Dataset:</vt:lpstr>
      <vt:lpstr>PowerPoint Presentation</vt:lpstr>
      <vt:lpstr>Protected areas in madagascar</vt:lpstr>
      <vt:lpstr>Results</vt:lpstr>
      <vt:lpstr>PowerPoint Presentation</vt:lpstr>
      <vt:lpstr>PowerPoint Presentation</vt:lpstr>
      <vt:lpstr>PowerPoint Presentation</vt:lpstr>
      <vt:lpstr>Correlation percentage</vt:lpstr>
      <vt:lpstr>PowerPoint Presentation</vt:lpstr>
      <vt:lpstr>PowerPoint Presentation</vt:lpstr>
      <vt:lpstr>Conclusion and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 </dc:title>
  <dc:creator>akshay ghatage</dc:creator>
  <cp:lastModifiedBy>akshay ghatage</cp:lastModifiedBy>
  <cp:revision>32</cp:revision>
  <dcterms:created xsi:type="dcterms:W3CDTF">2021-04-05T19:58:35Z</dcterms:created>
  <dcterms:modified xsi:type="dcterms:W3CDTF">2022-01-31T10:00:13Z</dcterms:modified>
</cp:coreProperties>
</file>