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5"/>
  </p:notesMasterIdLst>
  <p:sldIdLst>
    <p:sldId id="261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52407-08D0-4FBB-A943-875C74C53D7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8323AD-C3E7-48E6-B359-4F5655FF9CA7}">
      <dgm:prSet phldrT="[Text]"/>
      <dgm:spPr/>
      <dgm:t>
        <a:bodyPr/>
        <a:lstStyle/>
        <a:p>
          <a:r>
            <a:rPr lang="en-IN" dirty="0"/>
            <a:t>Data Ingestion and Storage</a:t>
          </a:r>
        </a:p>
      </dgm:t>
    </dgm:pt>
    <dgm:pt modelId="{776E8FFF-CD3C-4AD3-8302-2821ED2B9870}" type="parTrans" cxnId="{4541AD57-15D5-45FF-A877-6CE4D5E490FE}">
      <dgm:prSet/>
      <dgm:spPr/>
      <dgm:t>
        <a:bodyPr/>
        <a:lstStyle/>
        <a:p>
          <a:endParaRPr lang="en-IN"/>
        </a:p>
      </dgm:t>
    </dgm:pt>
    <dgm:pt modelId="{042F8469-85D5-4D3A-ADDB-B5EFD2FCA890}" type="sibTrans" cxnId="{4541AD57-15D5-45FF-A877-6CE4D5E490FE}">
      <dgm:prSet/>
      <dgm:spPr/>
      <dgm:t>
        <a:bodyPr/>
        <a:lstStyle/>
        <a:p>
          <a:endParaRPr lang="en-IN"/>
        </a:p>
      </dgm:t>
    </dgm:pt>
    <dgm:pt modelId="{01766547-859E-4FBD-B38F-16BD4F763F3A}">
      <dgm:prSet phldrT="[Text]" custT="1"/>
      <dgm:spPr/>
      <dgm:t>
        <a:bodyPr/>
        <a:lstStyle/>
        <a:p>
          <a:endParaRPr lang="en-IN" sz="900" dirty="0">
            <a:latin typeface="+mn-lt"/>
            <a:cs typeface="Arial" panose="020B0604020202020204" pitchFamily="34" charset="0"/>
          </a:endParaRPr>
        </a:p>
      </dgm:t>
    </dgm:pt>
    <dgm:pt modelId="{D98405CA-DF99-4622-ACA3-CA1F72FC19DE}" type="parTrans" cxnId="{49A76FD4-B823-452F-AB05-FB4CE8165FB5}">
      <dgm:prSet/>
      <dgm:spPr/>
      <dgm:t>
        <a:bodyPr/>
        <a:lstStyle/>
        <a:p>
          <a:endParaRPr lang="en-IN"/>
        </a:p>
      </dgm:t>
    </dgm:pt>
    <dgm:pt modelId="{4E16A1FC-92F6-4C98-92AB-5F67A28B6482}" type="sibTrans" cxnId="{49A76FD4-B823-452F-AB05-FB4CE8165FB5}">
      <dgm:prSet/>
      <dgm:spPr/>
      <dgm:t>
        <a:bodyPr/>
        <a:lstStyle/>
        <a:p>
          <a:endParaRPr lang="en-IN"/>
        </a:p>
      </dgm:t>
    </dgm:pt>
    <dgm:pt modelId="{26EE7FC9-CD71-4625-9BBE-DB3F41FB1087}">
      <dgm:prSet phldrT="[Text]"/>
      <dgm:spPr/>
      <dgm:t>
        <a:bodyPr/>
        <a:lstStyle/>
        <a:p>
          <a:r>
            <a:rPr lang="en-IN" dirty="0"/>
            <a:t>Data Mining Cleaning</a:t>
          </a:r>
        </a:p>
      </dgm:t>
    </dgm:pt>
    <dgm:pt modelId="{E75251B2-CA52-4758-A713-B73AD103C60E}" type="parTrans" cxnId="{C1042E10-031C-4987-B215-64B4478033D7}">
      <dgm:prSet/>
      <dgm:spPr/>
      <dgm:t>
        <a:bodyPr/>
        <a:lstStyle/>
        <a:p>
          <a:endParaRPr lang="en-IN"/>
        </a:p>
      </dgm:t>
    </dgm:pt>
    <dgm:pt modelId="{BAB5DFCA-F3DF-42A8-89DB-47EB26C0A8C4}" type="sibTrans" cxnId="{C1042E10-031C-4987-B215-64B4478033D7}">
      <dgm:prSet/>
      <dgm:spPr/>
      <dgm:t>
        <a:bodyPr/>
        <a:lstStyle/>
        <a:p>
          <a:endParaRPr lang="en-IN"/>
        </a:p>
      </dgm:t>
    </dgm:pt>
    <dgm:pt modelId="{A2B7CE44-B7EF-4254-831D-AEB839534BF6}">
      <dgm:prSet phldrT="[Text]" custT="1"/>
      <dgm:spPr/>
      <dgm:t>
        <a:bodyPr/>
        <a:lstStyle/>
        <a:p>
          <a:endParaRPr lang="en-IN" sz="1000" dirty="0"/>
        </a:p>
      </dgm:t>
    </dgm:pt>
    <dgm:pt modelId="{A2DE3F00-9A06-4609-83A6-225843BE4C95}" type="parTrans" cxnId="{7048BECF-B39C-4B9E-9B76-D402C48CC408}">
      <dgm:prSet/>
      <dgm:spPr/>
      <dgm:t>
        <a:bodyPr/>
        <a:lstStyle/>
        <a:p>
          <a:endParaRPr lang="en-IN"/>
        </a:p>
      </dgm:t>
    </dgm:pt>
    <dgm:pt modelId="{6A2D04B3-215A-46C0-ADEE-804477AFD62B}" type="sibTrans" cxnId="{7048BECF-B39C-4B9E-9B76-D402C48CC408}">
      <dgm:prSet/>
      <dgm:spPr/>
      <dgm:t>
        <a:bodyPr/>
        <a:lstStyle/>
        <a:p>
          <a:endParaRPr lang="en-IN"/>
        </a:p>
      </dgm:t>
    </dgm:pt>
    <dgm:pt modelId="{7889EE69-07CA-47C7-990C-15114B620F68}">
      <dgm:prSet phldrT="[Text]"/>
      <dgm:spPr/>
      <dgm:t>
        <a:bodyPr/>
        <a:lstStyle/>
        <a:p>
          <a:r>
            <a:rPr lang="en-IN" dirty="0"/>
            <a:t>Analytics</a:t>
          </a:r>
        </a:p>
      </dgm:t>
    </dgm:pt>
    <dgm:pt modelId="{6D3D9357-F39A-4B3B-A4B4-FBA99ED02D92}" type="parTrans" cxnId="{2EB8038E-E61F-4104-91B9-5827D393BF61}">
      <dgm:prSet/>
      <dgm:spPr/>
      <dgm:t>
        <a:bodyPr/>
        <a:lstStyle/>
        <a:p>
          <a:endParaRPr lang="en-IN"/>
        </a:p>
      </dgm:t>
    </dgm:pt>
    <dgm:pt modelId="{11354D1B-FAD1-4DB6-8B99-328F75FAA083}" type="sibTrans" cxnId="{2EB8038E-E61F-4104-91B9-5827D393BF61}">
      <dgm:prSet/>
      <dgm:spPr/>
      <dgm:t>
        <a:bodyPr/>
        <a:lstStyle/>
        <a:p>
          <a:endParaRPr lang="en-IN"/>
        </a:p>
      </dgm:t>
    </dgm:pt>
    <dgm:pt modelId="{A444D0FF-7397-4589-852E-59F4C30F977D}">
      <dgm:prSet phldrT="[Text]" custT="1"/>
      <dgm:spPr/>
      <dgm:t>
        <a:bodyPr/>
        <a:lstStyle/>
        <a:p>
          <a:endParaRPr lang="en-IN" sz="1000" dirty="0">
            <a:latin typeface="+mn-lt"/>
            <a:cs typeface="Arial" panose="020B0604020202020204" pitchFamily="34" charset="0"/>
          </a:endParaRPr>
        </a:p>
      </dgm:t>
    </dgm:pt>
    <dgm:pt modelId="{CD821CD5-A97F-4947-8886-BECD5B8842F5}" type="parTrans" cxnId="{A58669D4-4393-438A-AB7A-5FA578BC0FC4}">
      <dgm:prSet/>
      <dgm:spPr/>
      <dgm:t>
        <a:bodyPr/>
        <a:lstStyle/>
        <a:p>
          <a:endParaRPr lang="en-IN"/>
        </a:p>
      </dgm:t>
    </dgm:pt>
    <dgm:pt modelId="{98124489-A69C-4AC6-9FB4-3EFE0D5E0C1D}" type="sibTrans" cxnId="{A58669D4-4393-438A-AB7A-5FA578BC0FC4}">
      <dgm:prSet/>
      <dgm:spPr/>
      <dgm:t>
        <a:bodyPr/>
        <a:lstStyle/>
        <a:p>
          <a:endParaRPr lang="en-IN"/>
        </a:p>
      </dgm:t>
    </dgm:pt>
    <dgm:pt modelId="{C1102C0C-71E1-46C2-8E59-0A8AB8298449}">
      <dgm:prSet custT="1"/>
      <dgm:spPr/>
      <dgm:t>
        <a:bodyPr/>
        <a:lstStyle/>
        <a:p>
          <a:r>
            <a:rPr lang="en-IN" sz="1000" b="0" i="0" dirty="0">
              <a:latin typeface="+mn-lt"/>
            </a:rPr>
            <a:t>Files will be ingested using Kafka/</a:t>
          </a:r>
          <a:r>
            <a:rPr lang="en-IN" sz="1000" b="0" i="0" dirty="0" err="1">
              <a:latin typeface="+mn-lt"/>
            </a:rPr>
            <a:t>Kenisis</a:t>
          </a:r>
          <a:r>
            <a:rPr lang="en-IN" sz="1000" b="0" i="0" dirty="0">
              <a:latin typeface="+mn-lt"/>
            </a:rPr>
            <a:t> based on topic created for </a:t>
          </a:r>
          <a:r>
            <a:rPr lang="en-IN" sz="1000" b="0" i="0" dirty="0" err="1">
              <a:latin typeface="+mn-lt"/>
            </a:rPr>
            <a:t>usecase</a:t>
          </a:r>
          <a:r>
            <a:rPr lang="en-IN" sz="1000" b="0" i="0" dirty="0">
              <a:latin typeface="+mn-lt"/>
            </a:rPr>
            <a:t>.</a:t>
          </a:r>
        </a:p>
      </dgm:t>
    </dgm:pt>
    <dgm:pt modelId="{E19392DA-E9B4-455D-87BD-753F9C3A0CF9}" type="parTrans" cxnId="{A87F8331-3EBF-448C-8527-CF5AE8372C9C}">
      <dgm:prSet/>
      <dgm:spPr/>
      <dgm:t>
        <a:bodyPr/>
        <a:lstStyle/>
        <a:p>
          <a:endParaRPr lang="en-IN"/>
        </a:p>
      </dgm:t>
    </dgm:pt>
    <dgm:pt modelId="{73BB9A92-E8FD-4E67-A748-BAF9D8BF8C3B}" type="sibTrans" cxnId="{A87F8331-3EBF-448C-8527-CF5AE8372C9C}">
      <dgm:prSet/>
      <dgm:spPr/>
      <dgm:t>
        <a:bodyPr/>
        <a:lstStyle/>
        <a:p>
          <a:endParaRPr lang="en-IN"/>
        </a:p>
      </dgm:t>
    </dgm:pt>
    <dgm:pt modelId="{6F2FE9FE-71F0-4FCF-A525-6454BF050442}">
      <dgm:prSet custT="1"/>
      <dgm:spPr/>
      <dgm:t>
        <a:bodyPr/>
        <a:lstStyle/>
        <a:p>
          <a:r>
            <a:rPr lang="en-IN" sz="1000" b="0" i="0" dirty="0"/>
            <a:t>ETL processing: Unprocessed data from client will be transformed as per design requirement and transform data using AWS EMR /Native Spark on Hadoop Cluster</a:t>
          </a:r>
        </a:p>
      </dgm:t>
    </dgm:pt>
    <dgm:pt modelId="{F9A11E4E-D0BC-4938-BDB5-00DD44BDEA10}" type="parTrans" cxnId="{2FB6507B-53BD-46AD-98C1-3AD54794B5F4}">
      <dgm:prSet/>
      <dgm:spPr/>
      <dgm:t>
        <a:bodyPr/>
        <a:lstStyle/>
        <a:p>
          <a:endParaRPr lang="en-IN"/>
        </a:p>
      </dgm:t>
    </dgm:pt>
    <dgm:pt modelId="{06CAB024-BAA8-4076-85C2-46765EA145FB}" type="sibTrans" cxnId="{2FB6507B-53BD-46AD-98C1-3AD54794B5F4}">
      <dgm:prSet/>
      <dgm:spPr/>
      <dgm:t>
        <a:bodyPr/>
        <a:lstStyle/>
        <a:p>
          <a:endParaRPr lang="en-IN"/>
        </a:p>
      </dgm:t>
    </dgm:pt>
    <dgm:pt modelId="{D4EEB316-FEA3-4E35-8F91-EBCB3B23FF2B}">
      <dgm:prSet custT="1"/>
      <dgm:spPr/>
      <dgm:t>
        <a:bodyPr/>
        <a:lstStyle/>
        <a:p>
          <a:r>
            <a:rPr lang="en-IN" sz="1000" b="0" i="0" dirty="0"/>
            <a:t>Recent/Historic Data can be stored to Hadoop/S3/</a:t>
          </a:r>
          <a:r>
            <a:rPr lang="en-IN" sz="1000" b="0" i="0" dirty="0" err="1"/>
            <a:t>Glaciar</a:t>
          </a:r>
          <a:r>
            <a:rPr lang="en-IN" sz="1000" b="0" i="0" dirty="0"/>
            <a:t> based on need.</a:t>
          </a:r>
        </a:p>
      </dgm:t>
    </dgm:pt>
    <dgm:pt modelId="{48AB4651-9BB9-491E-8462-BCAE4D498C60}" type="parTrans" cxnId="{4C405A86-F027-4D8E-B854-CBF89D4DD496}">
      <dgm:prSet/>
      <dgm:spPr/>
      <dgm:t>
        <a:bodyPr/>
        <a:lstStyle/>
        <a:p>
          <a:endParaRPr lang="en-IN"/>
        </a:p>
      </dgm:t>
    </dgm:pt>
    <dgm:pt modelId="{556B42D4-F235-45A7-8C16-EB127DEA47F2}" type="sibTrans" cxnId="{4C405A86-F027-4D8E-B854-CBF89D4DD496}">
      <dgm:prSet/>
      <dgm:spPr/>
      <dgm:t>
        <a:bodyPr/>
        <a:lstStyle/>
        <a:p>
          <a:endParaRPr lang="en-IN"/>
        </a:p>
      </dgm:t>
    </dgm:pt>
    <dgm:pt modelId="{DE434706-D9F8-4BB9-A787-AEB4A804052A}">
      <dgm:prSet custT="1"/>
      <dgm:spPr/>
      <dgm:t>
        <a:bodyPr/>
        <a:lstStyle/>
        <a:p>
          <a:r>
            <a:rPr lang="en-IN" sz="1000" b="0" i="0" dirty="0">
              <a:latin typeface="+mn-lt"/>
            </a:rPr>
            <a:t>Reporting: Meaningful insights from the data can be represented using Tableau/</a:t>
          </a:r>
          <a:r>
            <a:rPr lang="en-IN" sz="1000" b="0" i="0" dirty="0" err="1">
              <a:latin typeface="+mn-lt"/>
            </a:rPr>
            <a:t>Quicksight</a:t>
          </a:r>
          <a:r>
            <a:rPr lang="en-IN" sz="1000" b="0" i="0" dirty="0">
              <a:latin typeface="+mn-lt"/>
            </a:rPr>
            <a:t>.</a:t>
          </a:r>
          <a:endParaRPr lang="en-IN" sz="1000" dirty="0">
            <a:latin typeface="+mn-lt"/>
          </a:endParaRPr>
        </a:p>
      </dgm:t>
    </dgm:pt>
    <dgm:pt modelId="{902DBACD-D419-4132-8499-744570C89496}" type="parTrans" cxnId="{7B4BBB2C-F2D4-4CF7-ABDD-961CAE34320B}">
      <dgm:prSet/>
      <dgm:spPr/>
      <dgm:t>
        <a:bodyPr/>
        <a:lstStyle/>
        <a:p>
          <a:endParaRPr lang="en-IN"/>
        </a:p>
      </dgm:t>
    </dgm:pt>
    <dgm:pt modelId="{4883AAF9-17F7-4CD6-939F-83CD9B67E8BC}" type="sibTrans" cxnId="{7B4BBB2C-F2D4-4CF7-ABDD-961CAE34320B}">
      <dgm:prSet/>
      <dgm:spPr/>
      <dgm:t>
        <a:bodyPr/>
        <a:lstStyle/>
        <a:p>
          <a:endParaRPr lang="en-IN"/>
        </a:p>
      </dgm:t>
    </dgm:pt>
    <dgm:pt modelId="{E2CBBAD9-F4B6-8C45-A597-2E1F04976A58}">
      <dgm:prSet custT="1"/>
      <dgm:spPr/>
      <dgm:t>
        <a:bodyPr/>
        <a:lstStyle/>
        <a:p>
          <a:r>
            <a:rPr lang="en-IN" sz="1000" b="0" i="0" dirty="0">
              <a:latin typeface="+mn-lt"/>
            </a:rPr>
            <a:t>Data Hosting: Data can be hosted on-premise Hadoop cluster or on public cloud like S3 .  </a:t>
          </a:r>
        </a:p>
      </dgm:t>
    </dgm:pt>
    <dgm:pt modelId="{D09F56D8-2866-634D-861C-DD21EBF979BD}" type="parTrans" cxnId="{EA02C024-4361-DA4C-B8DC-20142CCC5DDA}">
      <dgm:prSet/>
      <dgm:spPr/>
      <dgm:t>
        <a:bodyPr/>
        <a:lstStyle/>
        <a:p>
          <a:endParaRPr lang="en-GB"/>
        </a:p>
      </dgm:t>
    </dgm:pt>
    <dgm:pt modelId="{939DD0D7-F49F-5D40-AD98-DD09D7319E1D}" type="sibTrans" cxnId="{EA02C024-4361-DA4C-B8DC-20142CCC5DDA}">
      <dgm:prSet/>
      <dgm:spPr/>
      <dgm:t>
        <a:bodyPr/>
        <a:lstStyle/>
        <a:p>
          <a:endParaRPr lang="en-GB"/>
        </a:p>
      </dgm:t>
    </dgm:pt>
    <dgm:pt modelId="{5ABC02AD-05E9-6746-A487-647DAF08B23B}">
      <dgm:prSet custT="1"/>
      <dgm:spPr/>
      <dgm:t>
        <a:bodyPr/>
        <a:lstStyle/>
        <a:p>
          <a:r>
            <a:rPr lang="en-IN" sz="1000" b="0" i="0" dirty="0"/>
            <a:t> Required Data can be map to Redshift /Spectrum/Hive for Analytical purpose.</a:t>
          </a:r>
        </a:p>
      </dgm:t>
    </dgm:pt>
    <dgm:pt modelId="{A2ADB2A5-C65B-A341-A188-17A0C35CE7F1}" type="parTrans" cxnId="{9EA30FEF-F27F-624D-A6BA-8A86E8AC6C0F}">
      <dgm:prSet/>
      <dgm:spPr/>
      <dgm:t>
        <a:bodyPr/>
        <a:lstStyle/>
        <a:p>
          <a:endParaRPr lang="en-GB"/>
        </a:p>
      </dgm:t>
    </dgm:pt>
    <dgm:pt modelId="{D2EEE318-B0F7-0A45-9FEA-05B96E870536}" type="sibTrans" cxnId="{9EA30FEF-F27F-624D-A6BA-8A86E8AC6C0F}">
      <dgm:prSet/>
      <dgm:spPr/>
      <dgm:t>
        <a:bodyPr/>
        <a:lstStyle/>
        <a:p>
          <a:endParaRPr lang="en-GB"/>
        </a:p>
      </dgm:t>
    </dgm:pt>
    <dgm:pt modelId="{21EDFE57-9EEE-44B7-B988-1900099A2A5D}" type="pres">
      <dgm:prSet presAssocID="{40452407-08D0-4FBB-A943-875C74C53D75}" presName="linearFlow" presStyleCnt="0">
        <dgm:presLayoutVars>
          <dgm:dir/>
          <dgm:animLvl val="lvl"/>
          <dgm:resizeHandles val="exact"/>
        </dgm:presLayoutVars>
      </dgm:prSet>
      <dgm:spPr/>
    </dgm:pt>
    <dgm:pt modelId="{F7AA8BEB-9B84-4EEC-9628-45D6E11F45D7}" type="pres">
      <dgm:prSet presAssocID="{CA8323AD-C3E7-48E6-B359-4F5655FF9CA7}" presName="composite" presStyleCnt="0"/>
      <dgm:spPr/>
    </dgm:pt>
    <dgm:pt modelId="{DBFDEC1E-08E7-4FD8-9C3E-A07BE75F1393}" type="pres">
      <dgm:prSet presAssocID="{CA8323AD-C3E7-48E6-B359-4F5655FF9CA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4E45CAA-D950-44C1-99FE-54C74EBFA232}" type="pres">
      <dgm:prSet presAssocID="{CA8323AD-C3E7-48E6-B359-4F5655FF9CA7}" presName="descendantText" presStyleLbl="alignAcc1" presStyleIdx="0" presStyleCnt="3">
        <dgm:presLayoutVars>
          <dgm:bulletEnabled val="1"/>
        </dgm:presLayoutVars>
      </dgm:prSet>
      <dgm:spPr/>
    </dgm:pt>
    <dgm:pt modelId="{5555D8B7-BAE2-4A3C-9E02-B39CF56ACBC5}" type="pres">
      <dgm:prSet presAssocID="{042F8469-85D5-4D3A-ADDB-B5EFD2FCA890}" presName="sp" presStyleCnt="0"/>
      <dgm:spPr/>
    </dgm:pt>
    <dgm:pt modelId="{334FAD7B-AAD5-4068-9646-831F5918C163}" type="pres">
      <dgm:prSet presAssocID="{26EE7FC9-CD71-4625-9BBE-DB3F41FB1087}" presName="composite" presStyleCnt="0"/>
      <dgm:spPr/>
    </dgm:pt>
    <dgm:pt modelId="{E767EC06-FAD7-4A5E-95B2-147D50A5AA12}" type="pres">
      <dgm:prSet presAssocID="{26EE7FC9-CD71-4625-9BBE-DB3F41FB10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2638DF1-2DD6-4FDB-B8AD-A9CA15AA6EE6}" type="pres">
      <dgm:prSet presAssocID="{26EE7FC9-CD71-4625-9BBE-DB3F41FB1087}" presName="descendantText" presStyleLbl="alignAcc1" presStyleIdx="1" presStyleCnt="3">
        <dgm:presLayoutVars>
          <dgm:bulletEnabled val="1"/>
        </dgm:presLayoutVars>
      </dgm:prSet>
      <dgm:spPr/>
    </dgm:pt>
    <dgm:pt modelId="{68E956C1-92DD-440A-976F-75435FAD68B5}" type="pres">
      <dgm:prSet presAssocID="{BAB5DFCA-F3DF-42A8-89DB-47EB26C0A8C4}" presName="sp" presStyleCnt="0"/>
      <dgm:spPr/>
    </dgm:pt>
    <dgm:pt modelId="{330ED33B-4FDD-4E73-B231-D02E1BF616F2}" type="pres">
      <dgm:prSet presAssocID="{7889EE69-07CA-47C7-990C-15114B620F68}" presName="composite" presStyleCnt="0"/>
      <dgm:spPr/>
    </dgm:pt>
    <dgm:pt modelId="{9BF15433-720C-405C-8474-E919F7914CB2}" type="pres">
      <dgm:prSet presAssocID="{7889EE69-07CA-47C7-990C-15114B620F6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BC4FA5-2AF7-4BF4-A705-130439151522}" type="pres">
      <dgm:prSet presAssocID="{7889EE69-07CA-47C7-990C-15114B620F6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E22303-CD08-4ACD-89F6-2CF02A2B0B65}" type="presOf" srcId="{A2B7CE44-B7EF-4254-831D-AEB839534BF6}" destId="{42638DF1-2DD6-4FDB-B8AD-A9CA15AA6EE6}" srcOrd="0" destOrd="0" presId="urn:microsoft.com/office/officeart/2005/8/layout/chevron2"/>
    <dgm:cxn modelId="{C1042E10-031C-4987-B215-64B4478033D7}" srcId="{40452407-08D0-4FBB-A943-875C74C53D75}" destId="{26EE7FC9-CD71-4625-9BBE-DB3F41FB1087}" srcOrd="1" destOrd="0" parTransId="{E75251B2-CA52-4758-A713-B73AD103C60E}" sibTransId="{BAB5DFCA-F3DF-42A8-89DB-47EB26C0A8C4}"/>
    <dgm:cxn modelId="{EA02C024-4361-DA4C-B8DC-20142CCC5DDA}" srcId="{CA8323AD-C3E7-48E6-B359-4F5655FF9CA7}" destId="{E2CBBAD9-F4B6-8C45-A597-2E1F04976A58}" srcOrd="2" destOrd="0" parTransId="{D09F56D8-2866-634D-861C-DD21EBF979BD}" sibTransId="{939DD0D7-F49F-5D40-AD98-DD09D7319E1D}"/>
    <dgm:cxn modelId="{7B4BBB2C-F2D4-4CF7-ABDD-961CAE34320B}" srcId="{7889EE69-07CA-47C7-990C-15114B620F68}" destId="{DE434706-D9F8-4BB9-A787-AEB4A804052A}" srcOrd="1" destOrd="0" parTransId="{902DBACD-D419-4132-8499-744570C89496}" sibTransId="{4883AAF9-17F7-4CD6-939F-83CD9B67E8BC}"/>
    <dgm:cxn modelId="{A87F8331-3EBF-448C-8527-CF5AE8372C9C}" srcId="{CA8323AD-C3E7-48E6-B359-4F5655FF9CA7}" destId="{C1102C0C-71E1-46C2-8E59-0A8AB8298449}" srcOrd="1" destOrd="0" parTransId="{E19392DA-E9B4-455D-87BD-753F9C3A0CF9}" sibTransId="{73BB9A92-E8FD-4E67-A748-BAF9D8BF8C3B}"/>
    <dgm:cxn modelId="{6D41783C-F5FD-47DE-BA27-97853A62F300}" type="presOf" srcId="{DE434706-D9F8-4BB9-A787-AEB4A804052A}" destId="{20BC4FA5-2AF7-4BF4-A705-130439151522}" srcOrd="0" destOrd="1" presId="urn:microsoft.com/office/officeart/2005/8/layout/chevron2"/>
    <dgm:cxn modelId="{6B196457-41AA-4F59-A613-8B7B801AC772}" type="presOf" srcId="{6F2FE9FE-71F0-4FCF-A525-6454BF050442}" destId="{42638DF1-2DD6-4FDB-B8AD-A9CA15AA6EE6}" srcOrd="0" destOrd="1" presId="urn:microsoft.com/office/officeart/2005/8/layout/chevron2"/>
    <dgm:cxn modelId="{4541AD57-15D5-45FF-A877-6CE4D5E490FE}" srcId="{40452407-08D0-4FBB-A943-875C74C53D75}" destId="{CA8323AD-C3E7-48E6-B359-4F5655FF9CA7}" srcOrd="0" destOrd="0" parTransId="{776E8FFF-CD3C-4AD3-8302-2821ED2B9870}" sibTransId="{042F8469-85D5-4D3A-ADDB-B5EFD2FCA890}"/>
    <dgm:cxn modelId="{FB67595E-2A40-4A67-8BA5-02CE361A1495}" type="presOf" srcId="{D4EEB316-FEA3-4E35-8F91-EBCB3B23FF2B}" destId="{42638DF1-2DD6-4FDB-B8AD-A9CA15AA6EE6}" srcOrd="0" destOrd="2" presId="urn:microsoft.com/office/officeart/2005/8/layout/chevron2"/>
    <dgm:cxn modelId="{2312DF65-D6CC-4D7B-9464-60BBE719759C}" type="presOf" srcId="{01766547-859E-4FBD-B38F-16BD4F763F3A}" destId="{84E45CAA-D950-44C1-99FE-54C74EBFA232}" srcOrd="0" destOrd="0" presId="urn:microsoft.com/office/officeart/2005/8/layout/chevron2"/>
    <dgm:cxn modelId="{A539A479-CF43-4674-948E-9CFB33C11B83}" type="presOf" srcId="{26EE7FC9-CD71-4625-9BBE-DB3F41FB1087}" destId="{E767EC06-FAD7-4A5E-95B2-147D50A5AA12}" srcOrd="0" destOrd="0" presId="urn:microsoft.com/office/officeart/2005/8/layout/chevron2"/>
    <dgm:cxn modelId="{2FB6507B-53BD-46AD-98C1-3AD54794B5F4}" srcId="{26EE7FC9-CD71-4625-9BBE-DB3F41FB1087}" destId="{6F2FE9FE-71F0-4FCF-A525-6454BF050442}" srcOrd="1" destOrd="0" parTransId="{F9A11E4E-D0BC-4938-BDB5-00DD44BDEA10}" sibTransId="{06CAB024-BAA8-4076-85C2-46765EA145FB}"/>
    <dgm:cxn modelId="{4C405A86-F027-4D8E-B854-CBF89D4DD496}" srcId="{26EE7FC9-CD71-4625-9BBE-DB3F41FB1087}" destId="{D4EEB316-FEA3-4E35-8F91-EBCB3B23FF2B}" srcOrd="2" destOrd="0" parTransId="{48AB4651-9BB9-491E-8462-BCAE4D498C60}" sibTransId="{556B42D4-F235-45A7-8C16-EB127DEA47F2}"/>
    <dgm:cxn modelId="{2EB8038E-E61F-4104-91B9-5827D393BF61}" srcId="{40452407-08D0-4FBB-A943-875C74C53D75}" destId="{7889EE69-07CA-47C7-990C-15114B620F68}" srcOrd="2" destOrd="0" parTransId="{6D3D9357-F39A-4B3B-A4B4-FBA99ED02D92}" sibTransId="{11354D1B-FAD1-4DB6-8B99-328F75FAA083}"/>
    <dgm:cxn modelId="{1A782AB7-B3B7-4446-9302-6E8A15A0A43F}" type="presOf" srcId="{40452407-08D0-4FBB-A943-875C74C53D75}" destId="{21EDFE57-9EEE-44B7-B988-1900099A2A5D}" srcOrd="0" destOrd="0" presId="urn:microsoft.com/office/officeart/2005/8/layout/chevron2"/>
    <dgm:cxn modelId="{A3E760C6-1F0C-4FED-B274-2B7A43C7A0F8}" type="presOf" srcId="{A444D0FF-7397-4589-852E-59F4C30F977D}" destId="{20BC4FA5-2AF7-4BF4-A705-130439151522}" srcOrd="0" destOrd="0" presId="urn:microsoft.com/office/officeart/2005/8/layout/chevron2"/>
    <dgm:cxn modelId="{7048BECF-B39C-4B9E-9B76-D402C48CC408}" srcId="{26EE7FC9-CD71-4625-9BBE-DB3F41FB1087}" destId="{A2B7CE44-B7EF-4254-831D-AEB839534BF6}" srcOrd="0" destOrd="0" parTransId="{A2DE3F00-9A06-4609-83A6-225843BE4C95}" sibTransId="{6A2D04B3-215A-46C0-ADEE-804477AFD62B}"/>
    <dgm:cxn modelId="{1958DCD3-81D1-4011-87AD-E12EDA877737}" type="presOf" srcId="{C1102C0C-71E1-46C2-8E59-0A8AB8298449}" destId="{84E45CAA-D950-44C1-99FE-54C74EBFA232}" srcOrd="0" destOrd="1" presId="urn:microsoft.com/office/officeart/2005/8/layout/chevron2"/>
    <dgm:cxn modelId="{A58669D4-4393-438A-AB7A-5FA578BC0FC4}" srcId="{7889EE69-07CA-47C7-990C-15114B620F68}" destId="{A444D0FF-7397-4589-852E-59F4C30F977D}" srcOrd="0" destOrd="0" parTransId="{CD821CD5-A97F-4947-8886-BECD5B8842F5}" sibTransId="{98124489-A69C-4AC6-9FB4-3EFE0D5E0C1D}"/>
    <dgm:cxn modelId="{49A76FD4-B823-452F-AB05-FB4CE8165FB5}" srcId="{CA8323AD-C3E7-48E6-B359-4F5655FF9CA7}" destId="{01766547-859E-4FBD-B38F-16BD4F763F3A}" srcOrd="0" destOrd="0" parTransId="{D98405CA-DF99-4622-ACA3-CA1F72FC19DE}" sibTransId="{4E16A1FC-92F6-4C98-92AB-5F67A28B6482}"/>
    <dgm:cxn modelId="{35578FD7-BE73-3C4E-A14A-D64FB4B22F69}" type="presOf" srcId="{5ABC02AD-05E9-6746-A487-647DAF08B23B}" destId="{42638DF1-2DD6-4FDB-B8AD-A9CA15AA6EE6}" srcOrd="0" destOrd="3" presId="urn:microsoft.com/office/officeart/2005/8/layout/chevron2"/>
    <dgm:cxn modelId="{B50786E0-EC19-43C9-9383-DAFFDE9A7EF1}" type="presOf" srcId="{CA8323AD-C3E7-48E6-B359-4F5655FF9CA7}" destId="{DBFDEC1E-08E7-4FD8-9C3E-A07BE75F1393}" srcOrd="0" destOrd="0" presId="urn:microsoft.com/office/officeart/2005/8/layout/chevron2"/>
    <dgm:cxn modelId="{5F1C7AED-7524-4F19-B173-030E314DC095}" type="presOf" srcId="{7889EE69-07CA-47C7-990C-15114B620F68}" destId="{9BF15433-720C-405C-8474-E919F7914CB2}" srcOrd="0" destOrd="0" presId="urn:microsoft.com/office/officeart/2005/8/layout/chevron2"/>
    <dgm:cxn modelId="{9EA30FEF-F27F-624D-A6BA-8A86E8AC6C0F}" srcId="{26EE7FC9-CD71-4625-9BBE-DB3F41FB1087}" destId="{5ABC02AD-05E9-6746-A487-647DAF08B23B}" srcOrd="3" destOrd="0" parTransId="{A2ADB2A5-C65B-A341-A188-17A0C35CE7F1}" sibTransId="{D2EEE318-B0F7-0A45-9FEA-05B96E870536}"/>
    <dgm:cxn modelId="{C04388F2-33B9-1C4B-914B-395D2AC5A13D}" type="presOf" srcId="{E2CBBAD9-F4B6-8C45-A597-2E1F04976A58}" destId="{84E45CAA-D950-44C1-99FE-54C74EBFA232}" srcOrd="0" destOrd="2" presId="urn:microsoft.com/office/officeart/2005/8/layout/chevron2"/>
    <dgm:cxn modelId="{9A8C04CF-91F4-4EC9-9D45-71EC2CA85365}" type="presParOf" srcId="{21EDFE57-9EEE-44B7-B988-1900099A2A5D}" destId="{F7AA8BEB-9B84-4EEC-9628-45D6E11F45D7}" srcOrd="0" destOrd="0" presId="urn:microsoft.com/office/officeart/2005/8/layout/chevron2"/>
    <dgm:cxn modelId="{53AB3129-77CE-4F17-951A-9FEDEB09EAB0}" type="presParOf" srcId="{F7AA8BEB-9B84-4EEC-9628-45D6E11F45D7}" destId="{DBFDEC1E-08E7-4FD8-9C3E-A07BE75F1393}" srcOrd="0" destOrd="0" presId="urn:microsoft.com/office/officeart/2005/8/layout/chevron2"/>
    <dgm:cxn modelId="{9CBF16A4-0460-4805-B4C6-D01297C2969B}" type="presParOf" srcId="{F7AA8BEB-9B84-4EEC-9628-45D6E11F45D7}" destId="{84E45CAA-D950-44C1-99FE-54C74EBFA232}" srcOrd="1" destOrd="0" presId="urn:microsoft.com/office/officeart/2005/8/layout/chevron2"/>
    <dgm:cxn modelId="{EFBAF34C-9C07-4209-ABDF-CFCF9850EA2F}" type="presParOf" srcId="{21EDFE57-9EEE-44B7-B988-1900099A2A5D}" destId="{5555D8B7-BAE2-4A3C-9E02-B39CF56ACBC5}" srcOrd="1" destOrd="0" presId="urn:microsoft.com/office/officeart/2005/8/layout/chevron2"/>
    <dgm:cxn modelId="{EC03D35C-D55A-4417-9A60-4E32E99DBD9A}" type="presParOf" srcId="{21EDFE57-9EEE-44B7-B988-1900099A2A5D}" destId="{334FAD7B-AAD5-4068-9646-831F5918C163}" srcOrd="2" destOrd="0" presId="urn:microsoft.com/office/officeart/2005/8/layout/chevron2"/>
    <dgm:cxn modelId="{27A864D9-CA6D-4796-A91B-6BEB63F7CE87}" type="presParOf" srcId="{334FAD7B-AAD5-4068-9646-831F5918C163}" destId="{E767EC06-FAD7-4A5E-95B2-147D50A5AA12}" srcOrd="0" destOrd="0" presId="urn:microsoft.com/office/officeart/2005/8/layout/chevron2"/>
    <dgm:cxn modelId="{B6070DCE-8BF7-4F42-BA7B-4186B0EF34E5}" type="presParOf" srcId="{334FAD7B-AAD5-4068-9646-831F5918C163}" destId="{42638DF1-2DD6-4FDB-B8AD-A9CA15AA6EE6}" srcOrd="1" destOrd="0" presId="urn:microsoft.com/office/officeart/2005/8/layout/chevron2"/>
    <dgm:cxn modelId="{DF0F9989-B908-47CD-8F48-CFF53746889E}" type="presParOf" srcId="{21EDFE57-9EEE-44B7-B988-1900099A2A5D}" destId="{68E956C1-92DD-440A-976F-75435FAD68B5}" srcOrd="3" destOrd="0" presId="urn:microsoft.com/office/officeart/2005/8/layout/chevron2"/>
    <dgm:cxn modelId="{CAECAE74-E07C-4497-A4AF-F7518F60B3E2}" type="presParOf" srcId="{21EDFE57-9EEE-44B7-B988-1900099A2A5D}" destId="{330ED33B-4FDD-4E73-B231-D02E1BF616F2}" srcOrd="4" destOrd="0" presId="urn:microsoft.com/office/officeart/2005/8/layout/chevron2"/>
    <dgm:cxn modelId="{249A9A03-AEAD-44BA-BBC5-8FC184C252DD}" type="presParOf" srcId="{330ED33B-4FDD-4E73-B231-D02E1BF616F2}" destId="{9BF15433-720C-405C-8474-E919F7914CB2}" srcOrd="0" destOrd="0" presId="urn:microsoft.com/office/officeart/2005/8/layout/chevron2"/>
    <dgm:cxn modelId="{448A215D-42BE-4FAB-AEC6-3913296DF156}" type="presParOf" srcId="{330ED33B-4FDD-4E73-B231-D02E1BF616F2}" destId="{20BC4FA5-2AF7-4BF4-A705-1304391515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DEC1E-08E7-4FD8-9C3E-A07BE75F1393}">
      <dsp:nvSpPr>
        <dsp:cNvPr id="0" name=""/>
        <dsp:cNvSpPr/>
      </dsp:nvSpPr>
      <dsp:spPr>
        <a:xfrm rot="5400000">
          <a:off x="-294697" y="298074"/>
          <a:ext cx="1964653" cy="13752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Ingestion and Storage</a:t>
          </a:r>
        </a:p>
      </dsp:txBody>
      <dsp:txXfrm rot="-5400000">
        <a:off x="2" y="691005"/>
        <a:ext cx="1375257" cy="589396"/>
      </dsp:txXfrm>
    </dsp:sp>
    <dsp:sp modelId="{84E45CAA-D950-44C1-99FE-54C74EBFA232}">
      <dsp:nvSpPr>
        <dsp:cNvPr id="0" name=""/>
        <dsp:cNvSpPr/>
      </dsp:nvSpPr>
      <dsp:spPr>
        <a:xfrm rot="5400000">
          <a:off x="5697294" y="-4318660"/>
          <a:ext cx="1277024" cy="9921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>
            <a:latin typeface="+mn-lt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0" kern="1200" dirty="0">
              <a:latin typeface="+mn-lt"/>
            </a:rPr>
            <a:t>Files will be ingested using Kafka/</a:t>
          </a:r>
          <a:r>
            <a:rPr lang="en-IN" sz="1000" b="0" i="0" kern="1200" dirty="0" err="1">
              <a:latin typeface="+mn-lt"/>
            </a:rPr>
            <a:t>Kenisis</a:t>
          </a:r>
          <a:r>
            <a:rPr lang="en-IN" sz="1000" b="0" i="0" kern="1200" dirty="0">
              <a:latin typeface="+mn-lt"/>
            </a:rPr>
            <a:t> based on topic created for </a:t>
          </a:r>
          <a:r>
            <a:rPr lang="en-IN" sz="1000" b="0" i="0" kern="1200" dirty="0" err="1">
              <a:latin typeface="+mn-lt"/>
            </a:rPr>
            <a:t>usecase</a:t>
          </a:r>
          <a:r>
            <a:rPr lang="en-IN" sz="1000" b="0" i="0" kern="1200" dirty="0">
              <a:latin typeface="+mn-lt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0" kern="1200" dirty="0">
              <a:latin typeface="+mn-lt"/>
            </a:rPr>
            <a:t>Data Hosting: Data can be hosted on-premise Hadoop cluster or on public cloud like S3 .  </a:t>
          </a:r>
        </a:p>
      </dsp:txBody>
      <dsp:txXfrm rot="-5400000">
        <a:off x="1375257" y="65716"/>
        <a:ext cx="9858760" cy="1152346"/>
      </dsp:txXfrm>
    </dsp:sp>
    <dsp:sp modelId="{E767EC06-FAD7-4A5E-95B2-147D50A5AA12}">
      <dsp:nvSpPr>
        <dsp:cNvPr id="0" name=""/>
        <dsp:cNvSpPr/>
      </dsp:nvSpPr>
      <dsp:spPr>
        <a:xfrm rot="5400000">
          <a:off x="-294697" y="2072048"/>
          <a:ext cx="1964653" cy="13752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Mining Cleaning</a:t>
          </a:r>
        </a:p>
      </dsp:txBody>
      <dsp:txXfrm rot="-5400000">
        <a:off x="2" y="2464979"/>
        <a:ext cx="1375257" cy="589396"/>
      </dsp:txXfrm>
    </dsp:sp>
    <dsp:sp modelId="{42638DF1-2DD6-4FDB-B8AD-A9CA15AA6EE6}">
      <dsp:nvSpPr>
        <dsp:cNvPr id="0" name=""/>
        <dsp:cNvSpPr/>
      </dsp:nvSpPr>
      <dsp:spPr>
        <a:xfrm rot="5400000">
          <a:off x="5697294" y="-2544686"/>
          <a:ext cx="1277024" cy="9921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0" kern="1200" dirty="0"/>
            <a:t>ETL processing: Unprocessed data from client will be transformed as per design requirement and transform data using AWS EMR /Native Spark on Hadoop Cluster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0" kern="1200" dirty="0"/>
            <a:t>Recent/Historic Data can be stored to Hadoop/S3/</a:t>
          </a:r>
          <a:r>
            <a:rPr lang="en-IN" sz="1000" b="0" i="0" kern="1200" dirty="0" err="1"/>
            <a:t>Glaciar</a:t>
          </a:r>
          <a:r>
            <a:rPr lang="en-IN" sz="1000" b="0" i="0" kern="1200" dirty="0"/>
            <a:t> based on need.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0" kern="1200" dirty="0"/>
            <a:t> Required Data can be map to Redshift /Spectrum/Hive for Analytical purpose.</a:t>
          </a:r>
        </a:p>
      </dsp:txBody>
      <dsp:txXfrm rot="-5400000">
        <a:off x="1375257" y="1839690"/>
        <a:ext cx="9858760" cy="1152346"/>
      </dsp:txXfrm>
    </dsp:sp>
    <dsp:sp modelId="{9BF15433-720C-405C-8474-E919F7914CB2}">
      <dsp:nvSpPr>
        <dsp:cNvPr id="0" name=""/>
        <dsp:cNvSpPr/>
      </dsp:nvSpPr>
      <dsp:spPr>
        <a:xfrm rot="5400000">
          <a:off x="-294697" y="3846023"/>
          <a:ext cx="1964653" cy="13752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Analytics</a:t>
          </a:r>
        </a:p>
      </dsp:txBody>
      <dsp:txXfrm rot="-5400000">
        <a:off x="2" y="4238954"/>
        <a:ext cx="1375257" cy="589396"/>
      </dsp:txXfrm>
    </dsp:sp>
    <dsp:sp modelId="{20BC4FA5-2AF7-4BF4-A705-130439151522}">
      <dsp:nvSpPr>
        <dsp:cNvPr id="0" name=""/>
        <dsp:cNvSpPr/>
      </dsp:nvSpPr>
      <dsp:spPr>
        <a:xfrm rot="5400000">
          <a:off x="5697294" y="-770712"/>
          <a:ext cx="1277024" cy="99210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latin typeface="+mn-lt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0" kern="1200" dirty="0">
              <a:latin typeface="+mn-lt"/>
            </a:rPr>
            <a:t>Reporting: Meaningful insights from the data can be represented using Tableau/</a:t>
          </a:r>
          <a:r>
            <a:rPr lang="en-IN" sz="1000" b="0" i="0" kern="1200" dirty="0" err="1">
              <a:latin typeface="+mn-lt"/>
            </a:rPr>
            <a:t>Quicksight</a:t>
          </a:r>
          <a:r>
            <a:rPr lang="en-IN" sz="1000" b="0" i="0" kern="1200" dirty="0">
              <a:latin typeface="+mn-lt"/>
            </a:rPr>
            <a:t>.</a:t>
          </a:r>
          <a:endParaRPr lang="en-IN" sz="1000" kern="1200" dirty="0">
            <a:latin typeface="+mn-lt"/>
          </a:endParaRPr>
        </a:p>
      </dsp:txBody>
      <dsp:txXfrm rot="-5400000">
        <a:off x="1375257" y="3613664"/>
        <a:ext cx="9858760" cy="115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C4EA-0CFE-4A55-BD2D-5CB9FD7052B4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1942F-866F-47C7-AA1E-84E26B650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6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9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7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8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7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7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65B62FF-3704-4AED-95B6-0C9ED7D41CF8}" type="datetimeFigureOut">
              <a:rPr lang="en-IN" smtClean="0"/>
              <a:t>25/04/21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3694FA-91FE-40C1-AEF4-B75B6533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Pipeline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Submitted by – Akshay Patni</a:t>
            </a:r>
          </a:p>
        </p:txBody>
      </p:sp>
    </p:spTree>
    <p:extLst>
      <p:ext uri="{BB962C8B-B14F-4D97-AF65-F5344CB8AC3E}">
        <p14:creationId xmlns:p14="http://schemas.microsoft.com/office/powerpoint/2010/main" val="142504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926" y="1313645"/>
            <a:ext cx="462293" cy="15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S</a:t>
            </a:r>
          </a:p>
          <a:p>
            <a:pPr algn="ctr"/>
            <a:r>
              <a:rPr lang="en-IN" sz="1000" b="1" dirty="0"/>
              <a:t>O</a:t>
            </a:r>
          </a:p>
          <a:p>
            <a:pPr algn="ctr"/>
            <a:r>
              <a:rPr lang="en-IN" sz="1000" b="1" dirty="0"/>
              <a:t>U</a:t>
            </a:r>
          </a:p>
          <a:p>
            <a:pPr algn="ctr"/>
            <a:r>
              <a:rPr lang="en-IN" sz="1000" b="1" dirty="0"/>
              <a:t>R</a:t>
            </a:r>
          </a:p>
          <a:p>
            <a:pPr algn="ctr"/>
            <a:r>
              <a:rPr lang="en-IN" sz="1000" b="1" dirty="0"/>
              <a:t>C</a:t>
            </a:r>
          </a:p>
          <a:p>
            <a:pPr algn="ctr"/>
            <a:r>
              <a:rPr lang="en-IN" sz="1000" b="1" dirty="0"/>
              <a:t>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8327" y="1706185"/>
            <a:ext cx="5753005" cy="20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04215" y="4209087"/>
            <a:ext cx="3740097" cy="209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84721" y="3966752"/>
            <a:ext cx="1056068" cy="264149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7" y="1892439"/>
            <a:ext cx="497483" cy="6480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24" name="Straight Connector 23"/>
          <p:cNvCxnSpPr>
            <a:endCxn id="12" idx="1"/>
          </p:cNvCxnSpPr>
          <p:nvPr/>
        </p:nvCxnSpPr>
        <p:spPr>
          <a:xfrm>
            <a:off x="566219" y="2216439"/>
            <a:ext cx="82626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229009" y="2209803"/>
            <a:ext cx="2059527" cy="663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endCxn id="78" idx="2"/>
          </p:cNvCxnSpPr>
          <p:nvPr/>
        </p:nvCxnSpPr>
        <p:spPr>
          <a:xfrm>
            <a:off x="1676886" y="2207651"/>
            <a:ext cx="2888182" cy="263010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72" y="4349002"/>
            <a:ext cx="776252" cy="7457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29" y="5798141"/>
            <a:ext cx="776253" cy="6101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95" y="5798141"/>
            <a:ext cx="867293" cy="610138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1" idx="0"/>
          </p:cNvCxnSpPr>
          <p:nvPr/>
        </p:nvCxnSpPr>
        <p:spPr>
          <a:xfrm>
            <a:off x="2112755" y="5117572"/>
            <a:ext cx="1" cy="68056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00882" y="6036307"/>
            <a:ext cx="48796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75559" y="1918381"/>
            <a:ext cx="144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Real time Streaming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2486169" y="4711996"/>
            <a:ext cx="1518046" cy="98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70" y="2044422"/>
            <a:ext cx="851529" cy="6856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61" y="2033458"/>
            <a:ext cx="879735" cy="708142"/>
          </a:xfrm>
          <a:prstGeom prst="rect">
            <a:avLst/>
          </a:prstGeom>
        </p:spPr>
      </p:pic>
      <p:sp>
        <p:nvSpPr>
          <p:cNvPr id="78" name="Can 77"/>
          <p:cNvSpPr/>
          <p:nvPr/>
        </p:nvSpPr>
        <p:spPr>
          <a:xfrm>
            <a:off x="4565068" y="4557932"/>
            <a:ext cx="872197" cy="5596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6525" y="4577770"/>
            <a:ext cx="872197" cy="56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Data prep using Spark</a:t>
            </a:r>
          </a:p>
        </p:txBody>
      </p:sp>
      <p:cxnSp>
        <p:nvCxnSpPr>
          <p:cNvPr id="84" name="Straight Arrow Connector 83"/>
          <p:cNvCxnSpPr>
            <a:stCxn id="78" idx="4"/>
          </p:cNvCxnSpPr>
          <p:nvPr/>
        </p:nvCxnSpPr>
        <p:spPr>
          <a:xfrm>
            <a:off x="5437265" y="4837752"/>
            <a:ext cx="921053" cy="15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8208" y="4848216"/>
            <a:ext cx="206860" cy="39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</p:cNvCxnSpPr>
          <p:nvPr/>
        </p:nvCxnSpPr>
        <p:spPr>
          <a:xfrm flipV="1">
            <a:off x="6168193" y="2079695"/>
            <a:ext cx="1109945" cy="1170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29994" y="450166"/>
            <a:ext cx="831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</a:rPr>
              <a:t>High Level Architecture</a:t>
            </a:r>
            <a:r>
              <a:rPr lang="en-IN" sz="32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1991D-ABAF-7E43-B56F-5C3BA5555FA1}"/>
              </a:ext>
            </a:extLst>
          </p:cNvPr>
          <p:cNvSpPr txBox="1"/>
          <p:nvPr/>
        </p:nvSpPr>
        <p:spPr>
          <a:xfrm>
            <a:off x="1281821" y="1643948"/>
            <a:ext cx="826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Kenisis</a:t>
            </a:r>
            <a:r>
              <a:rPr lang="en-US" sz="800" dirty="0"/>
              <a:t>/Kafka</a:t>
            </a:r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D52A81EB-E972-0A47-8EB7-4AA710FF0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78" y="5260616"/>
            <a:ext cx="502280" cy="3915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050CBA-D638-6841-8DE8-B3D74F238074}"/>
              </a:ext>
            </a:extLst>
          </p:cNvPr>
          <p:cNvSpPr txBox="1"/>
          <p:nvPr/>
        </p:nvSpPr>
        <p:spPr>
          <a:xfrm>
            <a:off x="4259481" y="3534199"/>
            <a:ext cx="727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Datalake</a:t>
            </a:r>
            <a:endParaRPr lang="en-US" sz="1000" b="1" dirty="0"/>
          </a:p>
        </p:txBody>
      </p:sp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FB719B73-0B9A-B844-8EBF-077328702B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51" y="1835796"/>
            <a:ext cx="824388" cy="60361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4907734-2013-0145-B738-3A4F78424315}"/>
              </a:ext>
            </a:extLst>
          </p:cNvPr>
          <p:cNvSpPr txBox="1"/>
          <p:nvPr/>
        </p:nvSpPr>
        <p:spPr>
          <a:xfrm>
            <a:off x="5137032" y="354431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Prep and </a:t>
            </a:r>
            <a:r>
              <a:rPr lang="en-US" sz="1000" b="1" dirty="0"/>
              <a:t>Computation</a:t>
            </a:r>
          </a:p>
        </p:txBody>
      </p:sp>
      <p:pic>
        <p:nvPicPr>
          <p:cNvPr id="33" name="Picture 32" descr="A picture containing building material, clipart, brick&#10;&#10;Description automatically generated">
            <a:extLst>
              <a:ext uri="{FF2B5EF4-FFF2-40B4-BE49-F238E27FC236}">
                <a16:creationId xmlns:a16="http://schemas.microsoft.com/office/drawing/2014/main" id="{EFDA776E-F441-214A-B4B6-365BB0B07F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5" y="2755489"/>
            <a:ext cx="638653" cy="59581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F6BF592-964E-4B42-84D5-1CBB586BF618}"/>
              </a:ext>
            </a:extLst>
          </p:cNvPr>
          <p:cNvCxnSpPr>
            <a:cxnSpLocks/>
          </p:cNvCxnSpPr>
          <p:nvPr/>
        </p:nvCxnSpPr>
        <p:spPr>
          <a:xfrm flipV="1">
            <a:off x="7200272" y="2730227"/>
            <a:ext cx="516866" cy="472315"/>
          </a:xfrm>
          <a:prstGeom prst="bentConnector3">
            <a:avLst>
              <a:gd name="adj1" fmla="val 100234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BF593BD8-BC2E-CE48-B9B7-B64FD31A2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03" y="1929908"/>
            <a:ext cx="1286176" cy="32298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4E56B10-106A-3144-8EDC-5D2F80B52307}"/>
              </a:ext>
            </a:extLst>
          </p:cNvPr>
          <p:cNvSpPr txBox="1"/>
          <p:nvPr/>
        </p:nvSpPr>
        <p:spPr>
          <a:xfrm>
            <a:off x="7165354" y="3531439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DataWarehousing</a:t>
            </a:r>
            <a:endParaRPr 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80A808-2962-2D43-8073-0F5B0FB20BD0}"/>
              </a:ext>
            </a:extLst>
          </p:cNvPr>
          <p:cNvSpPr txBox="1"/>
          <p:nvPr/>
        </p:nvSpPr>
        <p:spPr>
          <a:xfrm>
            <a:off x="8660456" y="3507705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Presentation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E2C66D-B7DE-9341-A631-C2A1357FB53B}"/>
              </a:ext>
            </a:extLst>
          </p:cNvPr>
          <p:cNvSpPr txBox="1"/>
          <p:nvPr/>
        </p:nvSpPr>
        <p:spPr>
          <a:xfrm>
            <a:off x="1538061" y="3657310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Onpremise</a:t>
            </a:r>
            <a:r>
              <a:rPr lang="en-US" sz="1000" b="1" dirty="0"/>
              <a:t> cluster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12E3D-296C-6140-B180-31F4DB21CF98}"/>
              </a:ext>
            </a:extLst>
          </p:cNvPr>
          <p:cNvSpPr txBox="1"/>
          <p:nvPr/>
        </p:nvSpPr>
        <p:spPr>
          <a:xfrm>
            <a:off x="6048404" y="1308581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AWS Cloud Solution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1D3DB59E-ABFE-7049-9E3D-7C502F654E8F}"/>
              </a:ext>
            </a:extLst>
          </p:cNvPr>
          <p:cNvCxnSpPr>
            <a:cxnSpLocks/>
          </p:cNvCxnSpPr>
          <p:nvPr/>
        </p:nvCxnSpPr>
        <p:spPr>
          <a:xfrm flipV="1">
            <a:off x="5124711" y="2541145"/>
            <a:ext cx="2134011" cy="68408"/>
          </a:xfrm>
          <a:prstGeom prst="bentConnector3">
            <a:avLst>
              <a:gd name="adj1" fmla="val 42065"/>
            </a:avLst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A2C6407-2EDC-A541-99A3-8BAB644CA5E8}"/>
              </a:ext>
            </a:extLst>
          </p:cNvPr>
          <p:cNvCxnSpPr>
            <a:cxnSpLocks/>
          </p:cNvCxnSpPr>
          <p:nvPr/>
        </p:nvCxnSpPr>
        <p:spPr>
          <a:xfrm flipH="1">
            <a:off x="2597102" y="5456386"/>
            <a:ext cx="3498899" cy="79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2A80409-3292-4440-B006-A035B09D1CBC}"/>
              </a:ext>
            </a:extLst>
          </p:cNvPr>
          <p:cNvCxnSpPr/>
          <p:nvPr/>
        </p:nvCxnSpPr>
        <p:spPr>
          <a:xfrm rot="5400000" flipH="1" flipV="1">
            <a:off x="6599382" y="5204272"/>
            <a:ext cx="309929" cy="267423"/>
          </a:xfrm>
          <a:prstGeom prst="bentConnector3">
            <a:avLst>
              <a:gd name="adj1" fmla="val -8278"/>
            </a:avLst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28A1379C-C128-EB4F-9A9C-C6E7151EDAD1}"/>
              </a:ext>
            </a:extLst>
          </p:cNvPr>
          <p:cNvCxnSpPr/>
          <p:nvPr/>
        </p:nvCxnSpPr>
        <p:spPr>
          <a:xfrm flipV="1">
            <a:off x="8174996" y="2282257"/>
            <a:ext cx="969004" cy="207303"/>
          </a:xfrm>
          <a:prstGeom prst="bentConnector3">
            <a:avLst>
              <a:gd name="adj1" fmla="val 101260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4089BB-666B-C148-AC3C-183C2DF4D03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137032" y="2137606"/>
            <a:ext cx="388419" cy="0"/>
          </a:xfrm>
          <a:prstGeom prst="straightConnector1">
            <a:avLst/>
          </a:prstGeom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92534189"/>
              </p:ext>
            </p:extLst>
          </p:nvPr>
        </p:nvGraphicFramePr>
        <p:xfrm>
          <a:off x="675249" y="618978"/>
          <a:ext cx="11296357" cy="551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21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575</TotalTime>
  <Words>154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Wingdings</vt:lpstr>
      <vt:lpstr>Wood Type</vt:lpstr>
      <vt:lpstr>Data Pipeline 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 Patni</cp:lastModifiedBy>
  <cp:revision>40</cp:revision>
  <dcterms:created xsi:type="dcterms:W3CDTF">2019-11-09T06:16:11Z</dcterms:created>
  <dcterms:modified xsi:type="dcterms:W3CDTF">2021-04-25T10:37:04Z</dcterms:modified>
</cp:coreProperties>
</file>