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30"/>
  </p:notesMasterIdLst>
  <p:handoutMasterIdLst>
    <p:handoutMasterId r:id="rId31"/>
  </p:handoutMasterIdLst>
  <p:sldIdLst>
    <p:sldId id="256" r:id="rId2"/>
    <p:sldId id="257" r:id="rId3"/>
    <p:sldId id="258" r:id="rId4"/>
    <p:sldId id="288" r:id="rId5"/>
    <p:sldId id="259" r:id="rId6"/>
    <p:sldId id="261" r:id="rId7"/>
    <p:sldId id="260" r:id="rId8"/>
    <p:sldId id="284" r:id="rId9"/>
    <p:sldId id="289" r:id="rId10"/>
    <p:sldId id="265" r:id="rId11"/>
    <p:sldId id="266" r:id="rId12"/>
    <p:sldId id="279" r:id="rId13"/>
    <p:sldId id="268" r:id="rId14"/>
    <p:sldId id="287" r:id="rId15"/>
    <p:sldId id="290" r:id="rId16"/>
    <p:sldId id="282" r:id="rId17"/>
    <p:sldId id="283" r:id="rId18"/>
    <p:sldId id="280" r:id="rId19"/>
    <p:sldId id="285" r:id="rId20"/>
    <p:sldId id="269" r:id="rId21"/>
    <p:sldId id="291" r:id="rId22"/>
    <p:sldId id="270" r:id="rId23"/>
    <p:sldId id="274" r:id="rId24"/>
    <p:sldId id="286" r:id="rId25"/>
    <p:sldId id="292" r:id="rId26"/>
    <p:sldId id="275" r:id="rId27"/>
    <p:sldId id="276"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Menu" id="{C7A78E4A-909B-45D6-80EB-EEE40210674B}">
          <p14:sldIdLst>
            <p14:sldId id="256"/>
            <p14:sldId id="257"/>
            <p14:sldId id="258"/>
          </p14:sldIdLst>
        </p14:section>
        <p14:section name="Background and Motivation" id="{8EDC1D72-A501-4A35-BE57-149ED148D371}">
          <p14:sldIdLst>
            <p14:sldId id="288"/>
            <p14:sldId id="259"/>
            <p14:sldId id="261"/>
            <p14:sldId id="260"/>
            <p14:sldId id="284"/>
          </p14:sldIdLst>
        </p14:section>
        <p14:section name="Net Information Value" id="{F251ED71-73F0-479A-ADEB-ECFE62CB998C}">
          <p14:sldIdLst>
            <p14:sldId id="289"/>
            <p14:sldId id="265"/>
            <p14:sldId id="266"/>
            <p14:sldId id="279"/>
            <p14:sldId id="268"/>
            <p14:sldId id="287"/>
          </p14:sldIdLst>
        </p14:section>
        <p14:section name="Incremental Response Model" id="{74DFAE2D-8A8C-4C74-8048-803049EDF177}">
          <p14:sldIdLst>
            <p14:sldId id="290"/>
            <p14:sldId id="282"/>
            <p14:sldId id="283"/>
            <p14:sldId id="280"/>
            <p14:sldId id="285"/>
            <p14:sldId id="269"/>
          </p14:sldIdLst>
        </p14:section>
        <p14:section name="Results" id="{10792AF5-D4F4-4F2F-9784-6DB8E7DDB689}">
          <p14:sldIdLst>
            <p14:sldId id="291"/>
            <p14:sldId id="270"/>
            <p14:sldId id="274"/>
            <p14:sldId id="286"/>
          </p14:sldIdLst>
        </p14:section>
        <p14:section name="Conclusion and Future Work" id="{76E7E880-653F-4260-9881-37B111C516E0}">
          <p14:sldIdLst>
            <p14:sldId id="292"/>
            <p14:sldId id="275"/>
            <p14:sldId id="276"/>
            <p14:sldId id="27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146" autoAdjust="0"/>
    <p:restoredTop sz="68075" autoAdjust="0"/>
  </p:normalViewPr>
  <p:slideViewPr>
    <p:cSldViewPr snapToGrid="0">
      <p:cViewPr varScale="1">
        <p:scale>
          <a:sx n="48" d="100"/>
          <a:sy n="48" d="100"/>
        </p:scale>
        <p:origin x="768" y="43"/>
      </p:cViewPr>
      <p:guideLst/>
    </p:cSldViewPr>
  </p:slideViewPr>
  <p:outlineViewPr>
    <p:cViewPr>
      <p:scale>
        <a:sx n="33" d="100"/>
        <a:sy n="33" d="100"/>
      </p:scale>
      <p:origin x="0" y="-1728"/>
    </p:cViewPr>
    <p:sldLst>
      <p:sld r:id="rId1"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0BF54D-E89F-4EA0-96D3-D655702A678E}" type="datetimeFigureOut">
              <a:rPr lang="en-GB" smtClean="0"/>
              <a:t>18/05/2017</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D7C017-8905-4240-B46E-832017DD02C5}" type="slidenum">
              <a:rPr lang="en-GB" smtClean="0"/>
              <a:t>‹#›</a:t>
            </a:fld>
            <a:endParaRPr lang="en-GB"/>
          </a:p>
        </p:txBody>
      </p:sp>
    </p:spTree>
    <p:extLst>
      <p:ext uri="{BB962C8B-B14F-4D97-AF65-F5344CB8AC3E}">
        <p14:creationId xmlns:p14="http://schemas.microsoft.com/office/powerpoint/2010/main" val="7248388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FD92C0-D1A6-46DC-B595-F34F18E7B637}" type="datetimeFigureOut">
              <a:rPr lang="en-GB" smtClean="0"/>
              <a:t>18/05/2017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6C98-EF61-4B7C-A1A6-0378A67DDEA9}" type="slidenum">
              <a:rPr lang="en-GB" smtClean="0"/>
              <a:t>‹#›</a:t>
            </a:fld>
            <a:endParaRPr lang="en-GB"/>
          </a:p>
        </p:txBody>
      </p:sp>
    </p:spTree>
    <p:extLst>
      <p:ext uri="{BB962C8B-B14F-4D97-AF65-F5344CB8AC3E}">
        <p14:creationId xmlns:p14="http://schemas.microsoft.com/office/powerpoint/2010/main" val="34052137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7AC6C98-EF61-4B7C-A1A6-0378A67DDEA9}" type="slidenum">
              <a:rPr lang="en-GB" smtClean="0"/>
              <a:t>1</a:t>
            </a:fld>
            <a:endParaRPr lang="en-GB"/>
          </a:p>
        </p:txBody>
      </p:sp>
    </p:spTree>
    <p:extLst>
      <p:ext uri="{BB962C8B-B14F-4D97-AF65-F5344CB8AC3E}">
        <p14:creationId xmlns:p14="http://schemas.microsoft.com/office/powerpoint/2010/main" val="3956521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Second</a:t>
            </a:r>
            <a:r>
              <a:rPr lang="en-GB" baseline="0" dirty="0"/>
              <a:t> term is Information Value,</a:t>
            </a:r>
          </a:p>
          <a:p>
            <a:r>
              <a:rPr lang="en-GB" baseline="0" dirty="0"/>
              <a:t>WOE describes the relationship between predictors and target where as Information value gives the strength of that relationship.</a:t>
            </a:r>
          </a:p>
          <a:p>
            <a:endParaRPr lang="en-GB" baseline="0" dirty="0"/>
          </a:p>
          <a:p>
            <a:r>
              <a:rPr lang="en-GB" baseline="0" dirty="0"/>
              <a:t>The general thumb rule for IV are as follows:</a:t>
            </a:r>
          </a:p>
          <a:p>
            <a:endParaRPr lang="en-GB" dirty="0"/>
          </a:p>
        </p:txBody>
      </p:sp>
      <p:sp>
        <p:nvSpPr>
          <p:cNvPr id="4" name="Slide Number Placeholder 3"/>
          <p:cNvSpPr>
            <a:spLocks noGrp="1"/>
          </p:cNvSpPr>
          <p:nvPr>
            <p:ph type="sldNum" sz="quarter" idx="10"/>
          </p:nvPr>
        </p:nvSpPr>
        <p:spPr/>
        <p:txBody>
          <a:bodyPr/>
          <a:lstStyle/>
          <a:p>
            <a:fld id="{A7AC6C98-EF61-4B7C-A1A6-0378A67DDEA9}" type="slidenum">
              <a:rPr lang="en-GB" smtClean="0"/>
              <a:t>12</a:t>
            </a:fld>
            <a:endParaRPr lang="en-GB"/>
          </a:p>
        </p:txBody>
      </p:sp>
    </p:spTree>
    <p:extLst>
      <p:ext uri="{BB962C8B-B14F-4D97-AF65-F5344CB8AC3E}">
        <p14:creationId xmlns:p14="http://schemas.microsoft.com/office/powerpoint/2010/main" val="2845057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7AC6C98-EF61-4B7C-A1A6-0378A67DDEA9}" type="slidenum">
              <a:rPr lang="en-GB" smtClean="0"/>
              <a:t>13</a:t>
            </a:fld>
            <a:endParaRPr lang="en-GB"/>
          </a:p>
        </p:txBody>
      </p:sp>
    </p:spTree>
    <p:extLst>
      <p:ext uri="{BB962C8B-B14F-4D97-AF65-F5344CB8AC3E}">
        <p14:creationId xmlns:p14="http://schemas.microsoft.com/office/powerpoint/2010/main" val="669351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a:t>
            </a:r>
            <a:r>
              <a:rPr lang="en-GB" baseline="0" dirty="0"/>
              <a:t> the name suggests, in this type of difference score calculation, two separate logistic models are built on the Treatment and Control data respectively.</a:t>
            </a:r>
          </a:p>
          <a:p>
            <a:endParaRPr lang="en-GB" baseline="0" dirty="0"/>
          </a:p>
          <a:p>
            <a:r>
              <a:rPr lang="en-GB" baseline="0" dirty="0"/>
              <a:t>Using this model, response is predicted for whole dataset.</a:t>
            </a:r>
          </a:p>
          <a:p>
            <a:endParaRPr lang="en-GB" baseline="0" dirty="0"/>
          </a:p>
          <a:p>
            <a:r>
              <a:rPr lang="en-GB" baseline="0" dirty="0"/>
              <a:t>Then in the next steps, a difference score is calculated from predicted values of both the models. </a:t>
            </a:r>
          </a:p>
          <a:p>
            <a:endParaRPr lang="en-GB" baseline="0" dirty="0"/>
          </a:p>
          <a:p>
            <a:r>
              <a:rPr lang="en-GB" baseline="0" dirty="0"/>
              <a:t>Evaluation of these difference scores is described in further slides.</a:t>
            </a:r>
          </a:p>
          <a:p>
            <a:endParaRPr lang="en-GB" dirty="0"/>
          </a:p>
        </p:txBody>
      </p:sp>
      <p:sp>
        <p:nvSpPr>
          <p:cNvPr id="4" name="Slide Number Placeholder 3"/>
          <p:cNvSpPr>
            <a:spLocks noGrp="1"/>
          </p:cNvSpPr>
          <p:nvPr>
            <p:ph type="sldNum" sz="quarter" idx="10"/>
          </p:nvPr>
        </p:nvSpPr>
        <p:spPr/>
        <p:txBody>
          <a:bodyPr/>
          <a:lstStyle/>
          <a:p>
            <a:fld id="{A7AC6C98-EF61-4B7C-A1A6-0378A67DDEA9}" type="slidenum">
              <a:rPr lang="en-GB" smtClean="0"/>
              <a:t>16</a:t>
            </a:fld>
            <a:endParaRPr lang="en-GB"/>
          </a:p>
        </p:txBody>
      </p:sp>
    </p:spTree>
    <p:extLst>
      <p:ext uri="{BB962C8B-B14F-4D97-AF65-F5344CB8AC3E}">
        <p14:creationId xmlns:p14="http://schemas.microsoft.com/office/powerpoint/2010/main" val="3997218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type of difference model,</a:t>
            </a:r>
            <a:r>
              <a:rPr lang="en-GB" baseline="0" dirty="0"/>
              <a:t> first a new indicator variable is introduced</a:t>
            </a:r>
          </a:p>
          <a:p>
            <a:r>
              <a:rPr lang="en-GB" baseline="0" dirty="0"/>
              <a:t>Indicator=1 for treatment and =0 for control data.</a:t>
            </a:r>
          </a:p>
          <a:p>
            <a:endParaRPr lang="en-GB" baseline="0" dirty="0"/>
          </a:p>
          <a:p>
            <a:r>
              <a:rPr lang="en-GB" baseline="0" dirty="0"/>
              <a:t>Then the model is built using the formula as shown here. The model is thus built on the complete data and difference scores are calculated</a:t>
            </a:r>
            <a:endParaRPr lang="en-GB" dirty="0"/>
          </a:p>
        </p:txBody>
      </p:sp>
      <p:sp>
        <p:nvSpPr>
          <p:cNvPr id="4" name="Slide Number Placeholder 3"/>
          <p:cNvSpPr>
            <a:spLocks noGrp="1"/>
          </p:cNvSpPr>
          <p:nvPr>
            <p:ph type="sldNum" sz="quarter" idx="10"/>
          </p:nvPr>
        </p:nvSpPr>
        <p:spPr/>
        <p:txBody>
          <a:bodyPr/>
          <a:lstStyle/>
          <a:p>
            <a:fld id="{A7AC6C98-EF61-4B7C-A1A6-0378A67DDEA9}" type="slidenum">
              <a:rPr lang="en-GB" smtClean="0"/>
              <a:t>17</a:t>
            </a:fld>
            <a:endParaRPr lang="en-GB"/>
          </a:p>
        </p:txBody>
      </p:sp>
    </p:spTree>
    <p:extLst>
      <p:ext uri="{BB962C8B-B14F-4D97-AF65-F5344CB8AC3E}">
        <p14:creationId xmlns:p14="http://schemas.microsoft.com/office/powerpoint/2010/main" val="1172397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The Residual Deviance has reduced by</a:t>
            </a:r>
          </a:p>
          <a:p>
            <a:r>
              <a:rPr lang="en-GB" sz="1200" b="0" i="0" u="none" strike="noStrike" kern="1200" baseline="0" dirty="0">
                <a:solidFill>
                  <a:schemeClr val="tx1"/>
                </a:solidFill>
                <a:latin typeface="+mn-lt"/>
                <a:ea typeface="+mn-ea"/>
                <a:cs typeface="+mn-cs"/>
              </a:rPr>
              <a:t>357.8 with a loss of four degrees of freedom.</a:t>
            </a:r>
          </a:p>
          <a:p>
            <a:r>
              <a:rPr lang="en-GB" sz="1200" b="0" i="0" u="none" strike="noStrike" kern="1200" baseline="0" dirty="0">
                <a:solidFill>
                  <a:schemeClr val="tx1"/>
                </a:solidFill>
                <a:latin typeface="+mn-lt"/>
                <a:ea typeface="+mn-ea"/>
                <a:cs typeface="+mn-cs"/>
              </a:rPr>
              <a:t>540.2 with a loss of four degrees of freedom.</a:t>
            </a:r>
          </a:p>
          <a:p>
            <a:endParaRPr lang="en-GB" sz="1200" b="0" i="0" u="none" strike="noStrike" kern="1200" baseline="0" dirty="0">
              <a:solidFill>
                <a:schemeClr val="tx1"/>
              </a:solidFill>
              <a:latin typeface="+mn-lt"/>
              <a:ea typeface="+mn-ea"/>
              <a:cs typeface="+mn-cs"/>
            </a:endParaRPr>
          </a:p>
          <a:p>
            <a:pPr fontAlgn="base"/>
            <a:r>
              <a:rPr lang="en-GB" sz="1200" b="0" i="0" kern="1200" dirty="0">
                <a:solidFill>
                  <a:schemeClr val="tx1"/>
                </a:solidFill>
                <a:effectLst/>
                <a:latin typeface="+mn-lt"/>
                <a:ea typeface="+mn-ea"/>
                <a:cs typeface="+mn-cs"/>
              </a:rPr>
              <a:t>The null deviance shows how well the response is predicted by the model with nothing but an intercept.</a:t>
            </a:r>
          </a:p>
          <a:p>
            <a:pPr fontAlgn="base"/>
            <a:r>
              <a:rPr lang="en-GB" sz="1200" b="0" i="0" kern="1200" dirty="0">
                <a:solidFill>
                  <a:schemeClr val="tx1"/>
                </a:solidFill>
                <a:effectLst/>
                <a:latin typeface="+mn-lt"/>
                <a:ea typeface="+mn-ea"/>
                <a:cs typeface="+mn-cs"/>
              </a:rPr>
              <a:t>The residual deviance shows how well the response is predicted by the model when the predictors are included</a:t>
            </a:r>
          </a:p>
          <a:p>
            <a:endParaRPr lang="en-GB" dirty="0"/>
          </a:p>
          <a:p>
            <a:endParaRPr lang="en-GB" dirty="0"/>
          </a:p>
          <a:p>
            <a:r>
              <a:rPr lang="en-GB" dirty="0"/>
              <a:t>Accuracy of 70%</a:t>
            </a:r>
          </a:p>
        </p:txBody>
      </p:sp>
      <p:sp>
        <p:nvSpPr>
          <p:cNvPr id="4" name="Slide Number Placeholder 3"/>
          <p:cNvSpPr>
            <a:spLocks noGrp="1"/>
          </p:cNvSpPr>
          <p:nvPr>
            <p:ph type="sldNum" sz="quarter" idx="10"/>
          </p:nvPr>
        </p:nvSpPr>
        <p:spPr/>
        <p:txBody>
          <a:bodyPr/>
          <a:lstStyle/>
          <a:p>
            <a:fld id="{A7AC6C98-EF61-4B7C-A1A6-0378A67DDEA9}" type="slidenum">
              <a:rPr lang="en-GB" smtClean="0"/>
              <a:t>18</a:t>
            </a:fld>
            <a:endParaRPr lang="en-GB"/>
          </a:p>
        </p:txBody>
      </p:sp>
    </p:spTree>
    <p:extLst>
      <p:ext uri="{BB962C8B-B14F-4D97-AF65-F5344CB8AC3E}">
        <p14:creationId xmlns:p14="http://schemas.microsoft.com/office/powerpoint/2010/main" val="3234910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The Residual Deviance has reduced by</a:t>
            </a:r>
          </a:p>
          <a:p>
            <a:r>
              <a:rPr lang="en-GB" sz="1200" b="0" i="0" u="none" strike="noStrike" kern="1200" baseline="0" dirty="0">
                <a:solidFill>
                  <a:schemeClr val="tx1"/>
                </a:solidFill>
                <a:latin typeface="+mn-lt"/>
                <a:ea typeface="+mn-ea"/>
                <a:cs typeface="+mn-cs"/>
              </a:rPr>
              <a:t>975.6 with a loss of nine degrees of freedom.</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Accuracy of 73%</a:t>
            </a:r>
            <a:endParaRPr lang="en-GB" dirty="0"/>
          </a:p>
        </p:txBody>
      </p:sp>
      <p:sp>
        <p:nvSpPr>
          <p:cNvPr id="4" name="Slide Number Placeholder 3"/>
          <p:cNvSpPr>
            <a:spLocks noGrp="1"/>
          </p:cNvSpPr>
          <p:nvPr>
            <p:ph type="sldNum" sz="quarter" idx="10"/>
          </p:nvPr>
        </p:nvSpPr>
        <p:spPr/>
        <p:txBody>
          <a:bodyPr/>
          <a:lstStyle/>
          <a:p>
            <a:fld id="{A7AC6C98-EF61-4B7C-A1A6-0378A67DDEA9}" type="slidenum">
              <a:rPr lang="en-GB" smtClean="0"/>
              <a:t>19</a:t>
            </a:fld>
            <a:endParaRPr lang="en-GB"/>
          </a:p>
        </p:txBody>
      </p:sp>
    </p:spTree>
    <p:extLst>
      <p:ext uri="{BB962C8B-B14F-4D97-AF65-F5344CB8AC3E}">
        <p14:creationId xmlns:p14="http://schemas.microsoft.com/office/powerpoint/2010/main" val="4118125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lnSpc>
                <a:spcPct val="150000"/>
              </a:lnSpc>
              <a:buFont typeface="Arial" panose="020B0604020202020204" pitchFamily="34" charset="0"/>
              <a:buChar char="•"/>
            </a:pPr>
            <a:r>
              <a:rPr lang="en-GB" dirty="0"/>
              <a:t>The top most bin of record should have higher (highest) incremental rate and the bottom most bin of record should have the lower (lowest) incremental rate.</a:t>
            </a:r>
          </a:p>
          <a:p>
            <a:pPr marL="285750" indent="-285750" algn="just">
              <a:lnSpc>
                <a:spcPct val="150000"/>
              </a:lnSpc>
              <a:buFont typeface="Arial" panose="020B0604020202020204" pitchFamily="34" charset="0"/>
              <a:buChar char="•"/>
            </a:pPr>
            <a:r>
              <a:rPr lang="en-GB" dirty="0"/>
              <a:t> The incremental rates should decrease monotonically from top bin to bottom bin.</a:t>
            </a:r>
          </a:p>
          <a:p>
            <a:endParaRPr lang="en-GB" dirty="0"/>
          </a:p>
        </p:txBody>
      </p:sp>
      <p:sp>
        <p:nvSpPr>
          <p:cNvPr id="4" name="Slide Number Placeholder 3"/>
          <p:cNvSpPr>
            <a:spLocks noGrp="1"/>
          </p:cNvSpPr>
          <p:nvPr>
            <p:ph type="sldNum" sz="quarter" idx="10"/>
          </p:nvPr>
        </p:nvSpPr>
        <p:spPr/>
        <p:txBody>
          <a:bodyPr/>
          <a:lstStyle/>
          <a:p>
            <a:fld id="{A7AC6C98-EF61-4B7C-A1A6-0378A67DDEA9}" type="slidenum">
              <a:rPr lang="en-GB" smtClean="0"/>
              <a:t>23</a:t>
            </a:fld>
            <a:endParaRPr lang="en-GB"/>
          </a:p>
        </p:txBody>
      </p:sp>
    </p:spTree>
    <p:extLst>
      <p:ext uri="{BB962C8B-B14F-4D97-AF65-F5344CB8AC3E}">
        <p14:creationId xmlns:p14="http://schemas.microsoft.com/office/powerpoint/2010/main" val="428228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lnSpc>
                <a:spcPct val="150000"/>
              </a:lnSpc>
              <a:buFont typeface="Arial" panose="020B0604020202020204" pitchFamily="34" charset="0"/>
              <a:buChar char="•"/>
            </a:pPr>
            <a:r>
              <a:rPr lang="en-GB" dirty="0"/>
              <a:t>The top most bin of record should have higher (highest) incremental rate and the bottom most bin of record should have the lower (lowest) incremental rate.</a:t>
            </a:r>
          </a:p>
          <a:p>
            <a:pPr marL="285750" indent="-285750" algn="just">
              <a:lnSpc>
                <a:spcPct val="150000"/>
              </a:lnSpc>
              <a:buFont typeface="Arial" panose="020B0604020202020204" pitchFamily="34" charset="0"/>
              <a:buChar char="•"/>
            </a:pPr>
            <a:r>
              <a:rPr lang="en-GB" dirty="0"/>
              <a:t> The incremental rates should decrease monotonically from top bin to bottom bin.</a:t>
            </a:r>
          </a:p>
          <a:p>
            <a:r>
              <a:rPr lang="en-GB" dirty="0"/>
              <a:t> </a:t>
            </a:r>
          </a:p>
        </p:txBody>
      </p:sp>
      <p:sp>
        <p:nvSpPr>
          <p:cNvPr id="4" name="Slide Number Placeholder 3"/>
          <p:cNvSpPr>
            <a:spLocks noGrp="1"/>
          </p:cNvSpPr>
          <p:nvPr>
            <p:ph type="sldNum" sz="quarter" idx="10"/>
          </p:nvPr>
        </p:nvSpPr>
        <p:spPr/>
        <p:txBody>
          <a:bodyPr/>
          <a:lstStyle/>
          <a:p>
            <a:fld id="{A7AC6C98-EF61-4B7C-A1A6-0378A67DDEA9}" type="slidenum">
              <a:rPr lang="en-GB" smtClean="0"/>
              <a:t>24</a:t>
            </a:fld>
            <a:endParaRPr lang="en-GB"/>
          </a:p>
        </p:txBody>
      </p:sp>
    </p:spTree>
    <p:extLst>
      <p:ext uri="{BB962C8B-B14F-4D97-AF65-F5344CB8AC3E}">
        <p14:creationId xmlns:p14="http://schemas.microsoft.com/office/powerpoint/2010/main" val="2465805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To conclude, my thoughts are that Incremental response modeling is pretty hard nut to crack in the field of predictive analytics. </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However, the reality though, it should not be a surprise if Incremental Response Modeling or Uplift Modeling is used as a replacement to the traditional response models</a:t>
            </a:r>
            <a:endParaRPr lang="en-GB" dirty="0"/>
          </a:p>
        </p:txBody>
      </p:sp>
      <p:sp>
        <p:nvSpPr>
          <p:cNvPr id="4" name="Slide Number Placeholder 3"/>
          <p:cNvSpPr>
            <a:spLocks noGrp="1"/>
          </p:cNvSpPr>
          <p:nvPr>
            <p:ph type="sldNum" sz="quarter" idx="10"/>
          </p:nvPr>
        </p:nvSpPr>
        <p:spPr/>
        <p:txBody>
          <a:bodyPr/>
          <a:lstStyle/>
          <a:p>
            <a:fld id="{A7AC6C98-EF61-4B7C-A1A6-0378A67DDEA9}" type="slidenum">
              <a:rPr lang="en-GB" smtClean="0"/>
              <a:t>26</a:t>
            </a:fld>
            <a:endParaRPr lang="en-GB"/>
          </a:p>
        </p:txBody>
      </p:sp>
    </p:spTree>
    <p:extLst>
      <p:ext uri="{BB962C8B-B14F-4D97-AF65-F5344CB8AC3E}">
        <p14:creationId xmlns:p14="http://schemas.microsoft.com/office/powerpoint/2010/main" val="2854873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200" b="0" i="0" u="none" strike="noStrike" kern="1200" baseline="0" dirty="0">
                <a:solidFill>
                  <a:schemeClr val="tx1"/>
                </a:solidFill>
                <a:latin typeface="+mn-lt"/>
                <a:ea typeface="+mn-ea"/>
                <a:cs typeface="+mn-cs"/>
              </a:rPr>
              <a:t>The performance of incremental response modeling is mainly dependent on the volume of control data available.  In this thesis, a small dataset of 4500 records of control data is used.  One can further analyse the most acceptable volume of control data set to use.</a:t>
            </a:r>
          </a:p>
          <a:p>
            <a:pPr algn="just"/>
            <a:endParaRPr lang="en-GB" sz="1200" b="0" i="0" u="none" strike="noStrike" kern="1200" baseline="0" dirty="0">
              <a:solidFill>
                <a:schemeClr val="tx1"/>
              </a:solidFill>
              <a:latin typeface="+mn-lt"/>
              <a:ea typeface="+mn-ea"/>
              <a:cs typeface="+mn-cs"/>
            </a:endParaRPr>
          </a:p>
          <a:p>
            <a:pPr algn="just"/>
            <a:r>
              <a:rPr lang="en-GB" sz="1200" b="0" i="0" u="none" strike="noStrike" kern="1200" baseline="0" dirty="0">
                <a:solidFill>
                  <a:schemeClr val="tx1"/>
                </a:solidFill>
                <a:latin typeface="+mn-lt"/>
                <a:ea typeface="+mn-ea"/>
                <a:cs typeface="+mn-cs"/>
              </a:rPr>
              <a:t>When more than one treatment (i.e. multiple offers, channels, messages, etc.) are available, the proposed methodology can be easily extended.</a:t>
            </a:r>
          </a:p>
          <a:p>
            <a:pPr algn="just"/>
            <a:r>
              <a:rPr lang="en-GB" sz="1200" b="0" i="0" u="none" strike="noStrike" kern="1200" baseline="0" dirty="0">
                <a:solidFill>
                  <a:schemeClr val="tx1"/>
                </a:solidFill>
                <a:latin typeface="+mn-lt"/>
                <a:ea typeface="+mn-ea"/>
                <a:cs typeface="+mn-cs"/>
              </a:rPr>
              <a:t>In this thesis implementation, treatment data contains only yes or no values.  However, data could have an separate variable to define the type of treatment given to the customer. But, this could result in more interaction variables generated which will complicate the model building procedure.</a:t>
            </a:r>
          </a:p>
          <a:p>
            <a:pPr algn="just"/>
            <a:endParaRPr lang="en-GB" sz="1200" b="0" i="0" u="none" strike="noStrike" kern="1200" baseline="0" dirty="0">
              <a:solidFill>
                <a:schemeClr val="tx1"/>
              </a:solidFill>
              <a:latin typeface="+mn-lt"/>
              <a:ea typeface="+mn-ea"/>
              <a:cs typeface="+mn-cs"/>
            </a:endParaRPr>
          </a:p>
          <a:p>
            <a:pPr algn="just"/>
            <a:r>
              <a:rPr lang="en-GB" sz="1200" b="0" i="0" u="none" strike="noStrike" kern="1200" baseline="0" dirty="0">
                <a:solidFill>
                  <a:schemeClr val="tx1"/>
                </a:solidFill>
                <a:latin typeface="+mn-lt"/>
                <a:ea typeface="+mn-ea"/>
                <a:cs typeface="+mn-cs"/>
              </a:rPr>
              <a:t>This thesis covers building the incremental response models. However, this can be further extended to build the Incremental Sales model. The goal of the incremental sales model is to find customers who are likely to spend incrementally when they receive a promotion.</a:t>
            </a:r>
            <a:endParaRPr lang="en-GB" dirty="0"/>
          </a:p>
        </p:txBody>
      </p:sp>
      <p:sp>
        <p:nvSpPr>
          <p:cNvPr id="4" name="Slide Number Placeholder 3"/>
          <p:cNvSpPr>
            <a:spLocks noGrp="1"/>
          </p:cNvSpPr>
          <p:nvPr>
            <p:ph type="sldNum" sz="quarter" idx="10"/>
          </p:nvPr>
        </p:nvSpPr>
        <p:spPr/>
        <p:txBody>
          <a:bodyPr/>
          <a:lstStyle/>
          <a:p>
            <a:fld id="{A7AC6C98-EF61-4B7C-A1A6-0378A67DDEA9}" type="slidenum">
              <a:rPr lang="en-GB" smtClean="0"/>
              <a:t>27</a:t>
            </a:fld>
            <a:endParaRPr lang="en-GB"/>
          </a:p>
        </p:txBody>
      </p:sp>
    </p:spTree>
    <p:extLst>
      <p:ext uri="{BB962C8B-B14F-4D97-AF65-F5344CB8AC3E}">
        <p14:creationId xmlns:p14="http://schemas.microsoft.com/office/powerpoint/2010/main" val="2743436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Todays</a:t>
            </a:r>
            <a:r>
              <a:rPr lang="en-GB" baseline="0" dirty="0"/>
              <a:t> presentation is divided into following sections.</a:t>
            </a:r>
          </a:p>
          <a:p>
            <a:endParaRPr lang="en-GB" baseline="0" dirty="0"/>
          </a:p>
          <a:p>
            <a:r>
              <a:rPr lang="en-GB" baseline="0" dirty="0"/>
              <a:t>First I will start with describing the Thesis Goal. Then will give a walk through with the theoretical background and Motivation behind this research topic.</a:t>
            </a:r>
          </a:p>
          <a:p>
            <a:endParaRPr lang="en-GB" baseline="0" dirty="0"/>
          </a:p>
          <a:p>
            <a:r>
              <a:rPr lang="en-GB" baseline="0" dirty="0"/>
              <a:t>Next, I will explain the Net Information Value method, the variable pre screening step implemented in this thesis work</a:t>
            </a:r>
          </a:p>
          <a:p>
            <a:endParaRPr lang="en-GB" baseline="0" dirty="0"/>
          </a:p>
          <a:p>
            <a:r>
              <a:rPr lang="en-GB" baseline="0" dirty="0"/>
              <a:t>After this we will go thru the theoretical concepts of Incremental Response Modeling.</a:t>
            </a:r>
          </a:p>
          <a:p>
            <a:endParaRPr lang="en-GB" baseline="0" dirty="0"/>
          </a:p>
          <a:p>
            <a:r>
              <a:rPr lang="en-GB" baseline="0" dirty="0"/>
              <a:t>I will then demonstrate the working of the R shiny web app and will explain the results obtained from it.</a:t>
            </a:r>
          </a:p>
          <a:p>
            <a:br>
              <a:rPr lang="en-GB" baseline="0" dirty="0"/>
            </a:br>
            <a:r>
              <a:rPr lang="en-GB" baseline="0" dirty="0"/>
              <a:t>At last, I will conclude the presentation with the Conclusion and future scope and improvements.</a:t>
            </a:r>
            <a:endParaRPr lang="en-GB" dirty="0"/>
          </a:p>
        </p:txBody>
      </p:sp>
      <p:sp>
        <p:nvSpPr>
          <p:cNvPr id="4" name="Slide Number Placeholder 3"/>
          <p:cNvSpPr>
            <a:spLocks noGrp="1"/>
          </p:cNvSpPr>
          <p:nvPr>
            <p:ph type="sldNum" sz="quarter" idx="10"/>
          </p:nvPr>
        </p:nvSpPr>
        <p:spPr/>
        <p:txBody>
          <a:bodyPr/>
          <a:lstStyle/>
          <a:p>
            <a:fld id="{A7AC6C98-EF61-4B7C-A1A6-0378A67DDEA9}" type="slidenum">
              <a:rPr lang="en-GB" smtClean="0"/>
              <a:t>2</a:t>
            </a:fld>
            <a:endParaRPr lang="en-GB"/>
          </a:p>
        </p:txBody>
      </p:sp>
    </p:spTree>
    <p:extLst>
      <p:ext uri="{BB962C8B-B14F-4D97-AF65-F5344CB8AC3E}">
        <p14:creationId xmlns:p14="http://schemas.microsoft.com/office/powerpoint/2010/main" val="3335734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with the Thesis Goal.</a:t>
            </a:r>
          </a:p>
          <a:p>
            <a:endParaRPr lang="en-GB" dirty="0"/>
          </a:p>
          <a:p>
            <a:r>
              <a:rPr lang="en-GB" dirty="0"/>
              <a:t>Main aim of this thesis</a:t>
            </a:r>
            <a:r>
              <a:rPr lang="en-GB" baseline="0" dirty="0"/>
              <a:t> work is to implement a user interface where any user can build a incremental response model on the data.</a:t>
            </a:r>
          </a:p>
          <a:p>
            <a:endParaRPr lang="en-GB" baseline="0" dirty="0"/>
          </a:p>
          <a:p>
            <a:r>
              <a:rPr lang="en-GB" baseline="0" dirty="0"/>
              <a:t>So what exactly is an incremental response modeling?</a:t>
            </a:r>
          </a:p>
          <a:p>
            <a:endParaRPr lang="en-GB" baseline="0" dirty="0"/>
          </a:p>
          <a:p>
            <a:r>
              <a:rPr lang="en-GB" baseline="0" dirty="0"/>
              <a:t>Every company wants their customer to respond positively to the offers made by them to the customers. </a:t>
            </a:r>
          </a:p>
          <a:p>
            <a:endParaRPr lang="en-GB" baseline="0" dirty="0"/>
          </a:p>
          <a:p>
            <a:r>
              <a:rPr lang="en-GB" baseline="0" dirty="0"/>
              <a:t>To predict this, usually they use some traditional response models which will categorise the customers in two categories. Either they respond or they don’t respond. </a:t>
            </a:r>
          </a:p>
          <a:p>
            <a:endParaRPr lang="en-GB" baseline="0" dirty="0"/>
          </a:p>
          <a:p>
            <a:r>
              <a:rPr lang="en-GB" baseline="0" dirty="0"/>
              <a:t>Thus there is a need of some new technique to improve these predictive method. This introduced a new technique to predict the response known as incremental response modeling.</a:t>
            </a:r>
          </a:p>
          <a:p>
            <a:endParaRPr lang="en-GB" baseline="0" dirty="0"/>
          </a:p>
          <a:p>
            <a:r>
              <a:rPr lang="en-GB" baseline="0" dirty="0"/>
              <a:t>We will go in detail in further slides. Lets move to background and motivation behind this modeling technique.</a:t>
            </a:r>
          </a:p>
        </p:txBody>
      </p:sp>
      <p:sp>
        <p:nvSpPr>
          <p:cNvPr id="4" name="Slide Number Placeholder 3"/>
          <p:cNvSpPr>
            <a:spLocks noGrp="1"/>
          </p:cNvSpPr>
          <p:nvPr>
            <p:ph type="sldNum" sz="quarter" idx="10"/>
          </p:nvPr>
        </p:nvSpPr>
        <p:spPr/>
        <p:txBody>
          <a:bodyPr/>
          <a:lstStyle/>
          <a:p>
            <a:fld id="{A7AC6C98-EF61-4B7C-A1A6-0378A67DDEA9}" type="slidenum">
              <a:rPr lang="en-GB" smtClean="0"/>
              <a:t>3</a:t>
            </a:fld>
            <a:endParaRPr lang="en-GB"/>
          </a:p>
        </p:txBody>
      </p:sp>
    </p:spTree>
    <p:extLst>
      <p:ext uri="{BB962C8B-B14F-4D97-AF65-F5344CB8AC3E}">
        <p14:creationId xmlns:p14="http://schemas.microsoft.com/office/powerpoint/2010/main" val="2354773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Drawbacks</a:t>
            </a:r>
            <a:r>
              <a:rPr lang="en-GB" baseline="0" dirty="0"/>
              <a:t> of </a:t>
            </a:r>
            <a:r>
              <a:rPr lang="en-GB" dirty="0"/>
              <a:t>Traditional</a:t>
            </a:r>
            <a:r>
              <a:rPr lang="en-GB" baseline="0" dirty="0"/>
              <a:t> response models are the main motivation behind introducing IRM. So first lest cover the Traditional Response models.</a:t>
            </a:r>
          </a:p>
          <a:p>
            <a:r>
              <a:rPr lang="en-GB" dirty="0"/>
              <a:t>So</a:t>
            </a:r>
            <a:r>
              <a:rPr lang="en-GB" baseline="0" dirty="0"/>
              <a:t> what exactly such response models do?</a:t>
            </a:r>
          </a:p>
          <a:p>
            <a:r>
              <a:rPr lang="en-GB" baseline="0" dirty="0"/>
              <a:t>In the first step, every company approaches their customers with some marketing actions. They record customers response to the action. Using this data they build a predictive model which predicts that the customer will buy the product or not.</a:t>
            </a:r>
          </a:p>
          <a:p>
            <a:r>
              <a:rPr lang="en-GB" baseline="0" dirty="0"/>
              <a:t>So this does not take account on some points:</a:t>
            </a:r>
          </a:p>
          <a:p>
            <a:pPr marL="228600" indent="-228600">
              <a:buAutoNum type="arabicPeriod"/>
            </a:pPr>
            <a:r>
              <a:rPr lang="en-GB" baseline="0" dirty="0"/>
              <a:t>What about those customers who were not subjected to any offer.</a:t>
            </a:r>
          </a:p>
          <a:p>
            <a:pPr marL="228600" indent="-228600">
              <a:buAutoNum type="arabicPeriod"/>
            </a:pPr>
            <a:r>
              <a:rPr lang="en-GB" baseline="0" dirty="0"/>
              <a:t>We might be targeting those who anyways would have bought the product.</a:t>
            </a:r>
          </a:p>
          <a:p>
            <a:pPr marL="228600" indent="-228600">
              <a:buAutoNum type="arabicPeriod"/>
            </a:pPr>
            <a:r>
              <a:rPr lang="en-GB" baseline="0" dirty="0"/>
              <a:t>Might disturb the DND customers.</a:t>
            </a:r>
          </a:p>
          <a:p>
            <a:pPr marL="228600" indent="-228600">
              <a:buAutoNum type="arabicPeriod"/>
            </a:pPr>
            <a:endParaRPr lang="en-GB" baseline="0" dirty="0"/>
          </a:p>
          <a:p>
            <a:pPr marL="0" indent="0">
              <a:buNone/>
            </a:pPr>
            <a:r>
              <a:rPr lang="en-GB" baseline="0" dirty="0"/>
              <a:t>Which brings us to our thesis topic. Incremental Response Modeling.</a:t>
            </a:r>
          </a:p>
          <a:p>
            <a:pPr marL="0" indent="0">
              <a:buNone/>
            </a:pPr>
            <a:endParaRPr lang="en-GB" baseline="0" dirty="0"/>
          </a:p>
          <a:p>
            <a:pPr marL="0" indent="0">
              <a:buNone/>
            </a:pPr>
            <a:r>
              <a:rPr lang="en-GB" baseline="0" dirty="0"/>
              <a:t>There is a very popular example of successful implementation of IRM.</a:t>
            </a:r>
          </a:p>
          <a:p>
            <a:pPr marL="0" indent="0">
              <a:buNone/>
            </a:pPr>
            <a:r>
              <a:rPr lang="en-GB" baseline="0" dirty="0"/>
              <a:t>Barak Obama’s 2012 presidential election campaign.</a:t>
            </a:r>
          </a:p>
          <a:p>
            <a:pPr marL="0" indent="0">
              <a:buNone/>
            </a:pPr>
            <a:r>
              <a:rPr lang="en-GB" baseline="0" dirty="0"/>
              <a:t>Back is 2010, many analysts were predicting Obama’s loss in coming  2012 election. </a:t>
            </a:r>
          </a:p>
          <a:p>
            <a:pPr marL="0" indent="0">
              <a:buNone/>
            </a:pPr>
            <a:endParaRPr lang="en-GB" baseline="0" dirty="0"/>
          </a:p>
          <a:p>
            <a:pPr marL="0" indent="0">
              <a:buNone/>
            </a:pPr>
            <a:r>
              <a:rPr lang="en-GB" baseline="0" dirty="0"/>
              <a:t>Obama’s campaign managers knew that he cant win just with his loyal vote base.  </a:t>
            </a:r>
          </a:p>
          <a:p>
            <a:pPr marL="0" indent="0">
              <a:buNone/>
            </a:pPr>
            <a:endParaRPr lang="en-GB" baseline="0" dirty="0"/>
          </a:p>
          <a:p>
            <a:pPr marL="0" indent="0">
              <a:buNone/>
            </a:pPr>
            <a:r>
              <a:rPr lang="en-GB" baseline="0" dirty="0"/>
              <a:t>So they hired a team of 50 data scientist and analysts to predict which voters will respond positively if Obama had a campaign in their area. This resulted in significant rise in Obama’s voter base.</a:t>
            </a:r>
            <a:endParaRPr lang="en-GB" dirty="0"/>
          </a:p>
        </p:txBody>
      </p:sp>
      <p:sp>
        <p:nvSpPr>
          <p:cNvPr id="4" name="Slide Number Placeholder 3"/>
          <p:cNvSpPr>
            <a:spLocks noGrp="1"/>
          </p:cNvSpPr>
          <p:nvPr>
            <p:ph type="sldNum" sz="quarter" idx="10"/>
          </p:nvPr>
        </p:nvSpPr>
        <p:spPr/>
        <p:txBody>
          <a:bodyPr/>
          <a:lstStyle/>
          <a:p>
            <a:fld id="{A7AC6C98-EF61-4B7C-A1A6-0378A67DDEA9}" type="slidenum">
              <a:rPr lang="en-GB" smtClean="0"/>
              <a:t>5</a:t>
            </a:fld>
            <a:endParaRPr lang="en-GB"/>
          </a:p>
        </p:txBody>
      </p:sp>
    </p:spTree>
    <p:extLst>
      <p:ext uri="{BB962C8B-B14F-4D97-AF65-F5344CB8AC3E}">
        <p14:creationId xmlns:p14="http://schemas.microsoft.com/office/powerpoint/2010/main" val="3939138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Calibri" panose="020F0502020204030204" pitchFamily="34" charset="0"/>
                <a:cs typeface="Calibri" panose="020F0502020204030204" pitchFamily="34" charset="0"/>
              </a:rPr>
              <a:t>Traditional Response models scores the customers based on their likelihood to purchase.</a:t>
            </a:r>
          </a:p>
          <a:p>
            <a:endParaRPr lang="en-GB" sz="1200" dirty="0">
              <a:latin typeface="Calibri" panose="020F0502020204030204" pitchFamily="34" charset="0"/>
              <a:cs typeface="Calibri" panose="020F0502020204030204" pitchFamily="34" charset="0"/>
            </a:endParaRPr>
          </a:p>
          <a:p>
            <a:pPr algn="ctr"/>
            <a:r>
              <a:rPr lang="en-GB" sz="1200" i="1" dirty="0">
                <a:latin typeface="Calibri" panose="020F0502020204030204" pitchFamily="34" charset="0"/>
                <a:cs typeface="Calibri" panose="020F0502020204030204" pitchFamily="34" charset="0"/>
              </a:rPr>
              <a:t>P(response/Treatment)</a:t>
            </a:r>
          </a:p>
          <a:p>
            <a:endParaRPr lang="en-GB" sz="1200" dirty="0">
              <a:latin typeface="Calibri" panose="020F0502020204030204" pitchFamily="34" charset="0"/>
              <a:cs typeface="Calibri" panose="020F0502020204030204" pitchFamily="34" charset="0"/>
            </a:endParaRPr>
          </a:p>
          <a:p>
            <a:endParaRPr lang="en-GB" dirty="0"/>
          </a:p>
          <a:p>
            <a:r>
              <a:rPr lang="en-GB" dirty="0"/>
              <a:t>This</a:t>
            </a:r>
            <a:r>
              <a:rPr lang="en-GB" baseline="0" dirty="0"/>
              <a:t> is the simple flow chart of Traditional response modeling technique.</a:t>
            </a:r>
          </a:p>
          <a:p>
            <a:endParaRPr lang="en-GB" baseline="0" dirty="0"/>
          </a:p>
          <a:p>
            <a:r>
              <a:rPr lang="en-GB" dirty="0"/>
              <a:t>In</a:t>
            </a:r>
            <a:r>
              <a:rPr lang="en-GB" baseline="0" dirty="0"/>
              <a:t> this, a predictive model is built on the data from previous campaign. This model is then used to predict the customer who will buy the product.</a:t>
            </a:r>
          </a:p>
          <a:p>
            <a:endParaRPr lang="en-GB" dirty="0"/>
          </a:p>
        </p:txBody>
      </p:sp>
      <p:sp>
        <p:nvSpPr>
          <p:cNvPr id="4" name="Slide Number Placeholder 3"/>
          <p:cNvSpPr>
            <a:spLocks noGrp="1"/>
          </p:cNvSpPr>
          <p:nvPr>
            <p:ph type="sldNum" sz="quarter" idx="10"/>
          </p:nvPr>
        </p:nvSpPr>
        <p:spPr/>
        <p:txBody>
          <a:bodyPr/>
          <a:lstStyle/>
          <a:p>
            <a:fld id="{A7AC6C98-EF61-4B7C-A1A6-0378A67DDEA9}" type="slidenum">
              <a:rPr lang="en-GB" smtClean="0"/>
              <a:t>6</a:t>
            </a:fld>
            <a:endParaRPr lang="en-GB"/>
          </a:p>
        </p:txBody>
      </p:sp>
    </p:spTree>
    <p:extLst>
      <p:ext uri="{BB962C8B-B14F-4D97-AF65-F5344CB8AC3E}">
        <p14:creationId xmlns:p14="http://schemas.microsoft.com/office/powerpoint/2010/main" val="2239094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basically a</a:t>
            </a:r>
            <a:r>
              <a:rPr lang="en-GB" baseline="0" dirty="0"/>
              <a:t> customer can be categorised in four different categories:</a:t>
            </a:r>
          </a:p>
          <a:p>
            <a:endParaRPr lang="en-GB" baseline="0" dirty="0"/>
          </a:p>
          <a:p>
            <a:r>
              <a:rPr lang="en-GB" baseline="0" dirty="0"/>
              <a:t>Thus every company will want to target only the persuadable customers.</a:t>
            </a:r>
            <a:endParaRPr lang="en-GB" dirty="0"/>
          </a:p>
        </p:txBody>
      </p:sp>
      <p:sp>
        <p:nvSpPr>
          <p:cNvPr id="4" name="Slide Number Placeholder 3"/>
          <p:cNvSpPr>
            <a:spLocks noGrp="1"/>
          </p:cNvSpPr>
          <p:nvPr>
            <p:ph type="sldNum" sz="quarter" idx="10"/>
          </p:nvPr>
        </p:nvSpPr>
        <p:spPr/>
        <p:txBody>
          <a:bodyPr/>
          <a:lstStyle/>
          <a:p>
            <a:fld id="{A7AC6C98-EF61-4B7C-A1A6-0378A67DDEA9}" type="slidenum">
              <a:rPr lang="en-GB" smtClean="0"/>
              <a:t>7</a:t>
            </a:fld>
            <a:endParaRPr lang="en-GB"/>
          </a:p>
        </p:txBody>
      </p:sp>
    </p:spTree>
    <p:extLst>
      <p:ext uri="{BB962C8B-B14F-4D97-AF65-F5344CB8AC3E}">
        <p14:creationId xmlns:p14="http://schemas.microsoft.com/office/powerpoint/2010/main" val="3381201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Calibri" panose="020F0502020204030204" pitchFamily="34" charset="0"/>
                <a:cs typeface="Calibri" panose="020F0502020204030204" pitchFamily="34" charset="0"/>
              </a:rPr>
              <a:t>Whereas Incremental Response Models predicts the customer by using the change in customer's behaviour because of the marketing action.</a:t>
            </a:r>
          </a:p>
          <a:p>
            <a:endParaRPr lang="en-GB" dirty="0"/>
          </a:p>
          <a:p>
            <a:r>
              <a:rPr lang="en-GB" dirty="0"/>
              <a:t>This</a:t>
            </a:r>
            <a:r>
              <a:rPr lang="en-GB" baseline="0" dirty="0"/>
              <a:t> is the basic flow chart of Incremental response modeling technique. </a:t>
            </a:r>
          </a:p>
          <a:p>
            <a:r>
              <a:rPr lang="en-GB" baseline="0" dirty="0"/>
              <a:t>The data is first divided into Treatment and Control data set.</a:t>
            </a:r>
          </a:p>
          <a:p>
            <a:r>
              <a:rPr lang="en-GB" baseline="0" dirty="0"/>
              <a:t>Treatment data includes those customer who were subjected to marketing action.</a:t>
            </a:r>
          </a:p>
          <a:p>
            <a:r>
              <a:rPr lang="en-GB" baseline="0" dirty="0"/>
              <a:t>Control data includes those who were not subjected to any marketing action.</a:t>
            </a:r>
          </a:p>
          <a:p>
            <a:r>
              <a:rPr lang="en-GB" baseline="0" dirty="0"/>
              <a:t>Then the model is built to calculate the difference in these two types of customers. Using this calculated difference scores, a customer is selected for future campaigns.</a:t>
            </a:r>
            <a:endParaRPr lang="en-GB" dirty="0"/>
          </a:p>
        </p:txBody>
      </p:sp>
      <p:sp>
        <p:nvSpPr>
          <p:cNvPr id="4" name="Slide Number Placeholder 3"/>
          <p:cNvSpPr>
            <a:spLocks noGrp="1"/>
          </p:cNvSpPr>
          <p:nvPr>
            <p:ph type="sldNum" sz="quarter" idx="10"/>
          </p:nvPr>
        </p:nvSpPr>
        <p:spPr/>
        <p:txBody>
          <a:bodyPr/>
          <a:lstStyle/>
          <a:p>
            <a:fld id="{A7AC6C98-EF61-4B7C-A1A6-0378A67DDEA9}" type="slidenum">
              <a:rPr lang="en-GB" smtClean="0"/>
              <a:t>8</a:t>
            </a:fld>
            <a:endParaRPr lang="en-GB"/>
          </a:p>
        </p:txBody>
      </p:sp>
    </p:spTree>
    <p:extLst>
      <p:ext uri="{BB962C8B-B14F-4D97-AF65-F5344CB8AC3E}">
        <p14:creationId xmlns:p14="http://schemas.microsoft.com/office/powerpoint/2010/main" val="2750040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starting to build any predictive model, it is very important to carry out basic data pre processing tasks on the data such as treatment of Missing records, detecting</a:t>
            </a:r>
            <a:r>
              <a:rPr lang="en-GB" baseline="0" dirty="0"/>
              <a:t> any outliers in the data, etc.</a:t>
            </a:r>
          </a:p>
          <a:p>
            <a:endParaRPr lang="en-GB" baseline="0" dirty="0"/>
          </a:p>
          <a:p>
            <a:r>
              <a:rPr lang="en-GB" baseline="0" dirty="0"/>
              <a:t>Once the data is prepared for modeling, next step is to choose the most important variables to build the model.</a:t>
            </a:r>
          </a:p>
          <a:p>
            <a:r>
              <a:rPr lang="en-GB" baseline="0" dirty="0"/>
              <a:t>Unlike Dimension reduction , in variable pre screening step, we will not subset the data by selecting variables.</a:t>
            </a:r>
          </a:p>
          <a:p>
            <a:r>
              <a:rPr lang="en-GB" baseline="0" dirty="0"/>
              <a:t>Rather they are just used to build the model.</a:t>
            </a:r>
          </a:p>
          <a:p>
            <a:endParaRPr lang="en-GB" baseline="0" dirty="0"/>
          </a:p>
          <a:p>
            <a:r>
              <a:rPr lang="en-GB" baseline="0" dirty="0"/>
              <a:t>In incremental response, Net lift of the customer is calculated, This increases the possibility of overfitting the model.</a:t>
            </a:r>
          </a:p>
          <a:p>
            <a:r>
              <a:rPr lang="en-GB" baseline="0" dirty="0"/>
              <a:t>Thus to select proper variable becomes a very important step in incremental response modeling.</a:t>
            </a:r>
          </a:p>
          <a:p>
            <a:endParaRPr lang="en-GB" baseline="0" dirty="0"/>
          </a:p>
          <a:p>
            <a:r>
              <a:rPr lang="en-GB" baseline="0" dirty="0"/>
              <a:t>In this research work, Net information value is used as variable </a:t>
            </a:r>
            <a:r>
              <a:rPr lang="en-GB" baseline="0" dirty="0" err="1"/>
              <a:t>prescreening</a:t>
            </a:r>
            <a:r>
              <a:rPr lang="en-GB" baseline="0" dirty="0"/>
              <a:t> method. It was first introduced in 2010 by Kim Larsen</a:t>
            </a:r>
            <a:endParaRPr lang="en-GB" dirty="0"/>
          </a:p>
        </p:txBody>
      </p:sp>
      <p:sp>
        <p:nvSpPr>
          <p:cNvPr id="4" name="Slide Number Placeholder 3"/>
          <p:cNvSpPr>
            <a:spLocks noGrp="1"/>
          </p:cNvSpPr>
          <p:nvPr>
            <p:ph type="sldNum" sz="quarter" idx="10"/>
          </p:nvPr>
        </p:nvSpPr>
        <p:spPr/>
        <p:txBody>
          <a:bodyPr/>
          <a:lstStyle/>
          <a:p>
            <a:fld id="{A7AC6C98-EF61-4B7C-A1A6-0378A67DDEA9}" type="slidenum">
              <a:rPr lang="en-GB" smtClean="0"/>
              <a:t>10</a:t>
            </a:fld>
            <a:endParaRPr lang="en-GB"/>
          </a:p>
        </p:txBody>
      </p:sp>
    </p:spTree>
    <p:extLst>
      <p:ext uri="{BB962C8B-B14F-4D97-AF65-F5344CB8AC3E}">
        <p14:creationId xmlns:p14="http://schemas.microsoft.com/office/powerpoint/2010/main" val="3789749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two</a:t>
            </a:r>
            <a:r>
              <a:rPr lang="en-GB" baseline="0" dirty="0"/>
              <a:t> important terms used in NIV.</a:t>
            </a:r>
          </a:p>
          <a:p>
            <a:r>
              <a:rPr lang="en-GB" baseline="0" dirty="0"/>
              <a:t>First one is Weight of Evidence and second is Information Value.</a:t>
            </a:r>
          </a:p>
          <a:p>
            <a:endParaRPr lang="en-GB" baseline="0" dirty="0"/>
          </a:p>
          <a:p>
            <a:r>
              <a:rPr lang="en-GB" baseline="0" dirty="0"/>
              <a:t>Lets discuss what is WOE?</a:t>
            </a:r>
          </a:p>
          <a:p>
            <a:endParaRPr lang="en-GB" baseline="0" dirty="0"/>
          </a:p>
          <a:p>
            <a:r>
              <a:rPr lang="en-GB" baseline="0" dirty="0"/>
              <a:t>WOE concept is derived from Credit risk scoring. Hence it is always described in terms of Good customers and Bad customers.</a:t>
            </a:r>
          </a:p>
          <a:p>
            <a:endParaRPr lang="en-GB" baseline="0" dirty="0"/>
          </a:p>
          <a:p>
            <a:r>
              <a:rPr lang="en-GB" baseline="0" dirty="0"/>
              <a:t>WOE reveals the predictive power of the independent variable to the depending variable. </a:t>
            </a:r>
            <a:endParaRPr lang="en-GB" dirty="0"/>
          </a:p>
        </p:txBody>
      </p:sp>
      <p:sp>
        <p:nvSpPr>
          <p:cNvPr id="4" name="Slide Number Placeholder 3"/>
          <p:cNvSpPr>
            <a:spLocks noGrp="1"/>
          </p:cNvSpPr>
          <p:nvPr>
            <p:ph type="sldNum" sz="quarter" idx="10"/>
          </p:nvPr>
        </p:nvSpPr>
        <p:spPr/>
        <p:txBody>
          <a:bodyPr/>
          <a:lstStyle/>
          <a:p>
            <a:fld id="{A7AC6C98-EF61-4B7C-A1A6-0378A67DDEA9}" type="slidenum">
              <a:rPr lang="en-GB" smtClean="0"/>
              <a:t>11</a:t>
            </a:fld>
            <a:endParaRPr lang="en-GB"/>
          </a:p>
        </p:txBody>
      </p:sp>
    </p:spTree>
    <p:extLst>
      <p:ext uri="{BB962C8B-B14F-4D97-AF65-F5344CB8AC3E}">
        <p14:creationId xmlns:p14="http://schemas.microsoft.com/office/powerpoint/2010/main" val="778774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E8D0DD-2F55-48FA-B84C-ECDC8C277BBA}" type="datetime2">
              <a:rPr lang="en-US" smtClean="0"/>
              <a:t>Thursday, May 18, 2017</a:t>
            </a:fld>
            <a:endParaRPr lang="en-GB"/>
          </a:p>
        </p:txBody>
      </p:sp>
      <p:sp>
        <p:nvSpPr>
          <p:cNvPr id="5" name="Footer Placeholder 4"/>
          <p:cNvSpPr>
            <a:spLocks noGrp="1"/>
          </p:cNvSpPr>
          <p:nvPr>
            <p:ph type="ftr" sz="quarter" idx="11"/>
          </p:nvPr>
        </p:nvSpPr>
        <p:spPr>
          <a:xfrm>
            <a:off x="5332412" y="5883275"/>
            <a:ext cx="4324044" cy="365125"/>
          </a:xfrm>
        </p:spPr>
        <p:txBody>
          <a:bodyPr/>
          <a:lstStyle/>
          <a:p>
            <a:r>
              <a:rPr lang="en-GB"/>
              <a:t>Master Thesis: Development of R Shiny Web App for Incremental Response Modeling</a:t>
            </a:r>
          </a:p>
        </p:txBody>
      </p:sp>
      <p:sp>
        <p:nvSpPr>
          <p:cNvPr id="6" name="Slide Number Placeholder 5"/>
          <p:cNvSpPr>
            <a:spLocks noGrp="1"/>
          </p:cNvSpPr>
          <p:nvPr>
            <p:ph type="sldNum" sz="quarter" idx="12"/>
          </p:nvPr>
        </p:nvSpPr>
        <p:spPr/>
        <p:txBody>
          <a:bodyPr/>
          <a:lstStyle/>
          <a:p>
            <a:fld id="{6A7F47D8-1D9A-41E6-86C9-AF3D68916C1C}" type="slidenum">
              <a:rPr lang="en-GB" smtClean="0"/>
              <a:t>‹#›</a:t>
            </a:fld>
            <a:endParaRPr lang="en-GB"/>
          </a:p>
        </p:txBody>
      </p:sp>
    </p:spTree>
    <p:extLst>
      <p:ext uri="{BB962C8B-B14F-4D97-AF65-F5344CB8AC3E}">
        <p14:creationId xmlns:p14="http://schemas.microsoft.com/office/powerpoint/2010/main" val="3566072459"/>
      </p:ext>
    </p:extLst>
  </p:cSld>
  <p:clrMapOvr>
    <a:masterClrMapping/>
  </p:clrMapOvr>
  <p:transition spd="med">
    <p:pull/>
  </p:transition>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A5EA96-5EF9-443A-936E-3BA376C9B7A6}" type="datetime2">
              <a:rPr lang="en-US" smtClean="0"/>
              <a:t>Thursday, May 18, 2017</a:t>
            </a:fld>
            <a:endParaRPr lang="en-GB"/>
          </a:p>
        </p:txBody>
      </p:sp>
      <p:sp>
        <p:nvSpPr>
          <p:cNvPr id="6" name="Footer Placeholder 5"/>
          <p:cNvSpPr>
            <a:spLocks noGrp="1"/>
          </p:cNvSpPr>
          <p:nvPr>
            <p:ph type="ftr" sz="quarter" idx="11"/>
          </p:nvPr>
        </p:nvSpPr>
        <p:spPr/>
        <p:txBody>
          <a:bodyPr/>
          <a:lstStyle/>
          <a:p>
            <a:r>
              <a:rPr lang="en-GB"/>
              <a:t>Master Thesis: Development of R Shiny Web App for Incremental Response Modeling</a:t>
            </a:r>
          </a:p>
        </p:txBody>
      </p:sp>
      <p:sp>
        <p:nvSpPr>
          <p:cNvPr id="7" name="Slide Number Placeholder 6"/>
          <p:cNvSpPr>
            <a:spLocks noGrp="1"/>
          </p:cNvSpPr>
          <p:nvPr>
            <p:ph type="sldNum" sz="quarter" idx="12"/>
          </p:nvPr>
        </p:nvSpPr>
        <p:spPr/>
        <p:txBody>
          <a:bodyPr/>
          <a:lstStyle/>
          <a:p>
            <a:fld id="{6A7F47D8-1D9A-41E6-86C9-AF3D68916C1C}" type="slidenum">
              <a:rPr lang="en-GB" smtClean="0"/>
              <a:t>‹#›</a:t>
            </a:fld>
            <a:endParaRPr lang="en-GB"/>
          </a:p>
        </p:txBody>
      </p:sp>
    </p:spTree>
    <p:extLst>
      <p:ext uri="{BB962C8B-B14F-4D97-AF65-F5344CB8AC3E}">
        <p14:creationId xmlns:p14="http://schemas.microsoft.com/office/powerpoint/2010/main" val="135456098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97CFF6-A311-42D4-9E29-DED0F995A085}" type="datetime2">
              <a:rPr lang="en-US" smtClean="0"/>
              <a:t>Thursday, May 18, 2017</a:t>
            </a:fld>
            <a:endParaRPr lang="en-GB"/>
          </a:p>
        </p:txBody>
      </p:sp>
      <p:sp>
        <p:nvSpPr>
          <p:cNvPr id="5" name="Footer Placeholder 4"/>
          <p:cNvSpPr>
            <a:spLocks noGrp="1"/>
          </p:cNvSpPr>
          <p:nvPr>
            <p:ph type="ftr" sz="quarter" idx="11"/>
          </p:nvPr>
        </p:nvSpPr>
        <p:spPr/>
        <p:txBody>
          <a:bodyPr/>
          <a:lstStyle/>
          <a:p>
            <a:r>
              <a:rPr lang="en-GB"/>
              <a:t>Master Thesis: Development of R Shiny Web App for Incremental Response Modeling</a:t>
            </a:r>
          </a:p>
        </p:txBody>
      </p:sp>
      <p:sp>
        <p:nvSpPr>
          <p:cNvPr id="6" name="Slide Number Placeholder 5"/>
          <p:cNvSpPr>
            <a:spLocks noGrp="1"/>
          </p:cNvSpPr>
          <p:nvPr>
            <p:ph type="sldNum" sz="quarter" idx="12"/>
          </p:nvPr>
        </p:nvSpPr>
        <p:spPr/>
        <p:txBody>
          <a:bodyPr/>
          <a:lstStyle/>
          <a:p>
            <a:fld id="{6A7F47D8-1D9A-41E6-86C9-AF3D68916C1C}" type="slidenum">
              <a:rPr lang="en-GB" smtClean="0"/>
              <a:t>‹#›</a:t>
            </a:fld>
            <a:endParaRPr lang="en-GB"/>
          </a:p>
        </p:txBody>
      </p:sp>
    </p:spTree>
    <p:extLst>
      <p:ext uri="{BB962C8B-B14F-4D97-AF65-F5344CB8AC3E}">
        <p14:creationId xmlns:p14="http://schemas.microsoft.com/office/powerpoint/2010/main" val="2265935026"/>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154281-148A-414C-B2B9-9F08580AD2F4}" type="datetime2">
              <a:rPr lang="en-US" smtClean="0"/>
              <a:t>Thursday, May 18, 2017</a:t>
            </a:fld>
            <a:endParaRPr lang="en-GB"/>
          </a:p>
        </p:txBody>
      </p:sp>
      <p:sp>
        <p:nvSpPr>
          <p:cNvPr id="5" name="Footer Placeholder 4"/>
          <p:cNvSpPr>
            <a:spLocks noGrp="1"/>
          </p:cNvSpPr>
          <p:nvPr>
            <p:ph type="ftr" sz="quarter" idx="11"/>
          </p:nvPr>
        </p:nvSpPr>
        <p:spPr/>
        <p:txBody>
          <a:bodyPr/>
          <a:lstStyle/>
          <a:p>
            <a:r>
              <a:rPr lang="en-GB"/>
              <a:t>Master Thesis: Development of R Shiny Web App for Incremental Response Modeling</a:t>
            </a:r>
          </a:p>
        </p:txBody>
      </p:sp>
      <p:sp>
        <p:nvSpPr>
          <p:cNvPr id="6" name="Slide Number Placeholder 5"/>
          <p:cNvSpPr>
            <a:spLocks noGrp="1"/>
          </p:cNvSpPr>
          <p:nvPr>
            <p:ph type="sldNum" sz="quarter" idx="12"/>
          </p:nvPr>
        </p:nvSpPr>
        <p:spPr/>
        <p:txBody>
          <a:bodyPr/>
          <a:lstStyle/>
          <a:p>
            <a:fld id="{6A7F47D8-1D9A-41E6-86C9-AF3D68916C1C}" type="slidenum">
              <a:rPr lang="en-GB" smtClean="0"/>
              <a:t>‹#›</a:t>
            </a:fld>
            <a:endParaRPr lang="en-GB"/>
          </a:p>
        </p:txBody>
      </p:sp>
    </p:spTree>
    <p:extLst>
      <p:ext uri="{BB962C8B-B14F-4D97-AF65-F5344CB8AC3E}">
        <p14:creationId xmlns:p14="http://schemas.microsoft.com/office/powerpoint/2010/main" val="383161840"/>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CAB4F4-1766-4E6A-BE37-28029EECCB21}" type="datetime2">
              <a:rPr lang="en-US" smtClean="0"/>
              <a:t>Thursday, May 18, 2017</a:t>
            </a:fld>
            <a:endParaRPr lang="en-GB"/>
          </a:p>
        </p:txBody>
      </p:sp>
      <p:sp>
        <p:nvSpPr>
          <p:cNvPr id="5" name="Footer Placeholder 4"/>
          <p:cNvSpPr>
            <a:spLocks noGrp="1"/>
          </p:cNvSpPr>
          <p:nvPr>
            <p:ph type="ftr" sz="quarter" idx="11"/>
          </p:nvPr>
        </p:nvSpPr>
        <p:spPr/>
        <p:txBody>
          <a:bodyPr/>
          <a:lstStyle/>
          <a:p>
            <a:r>
              <a:rPr lang="en-GB"/>
              <a:t>Master Thesis: Development of R Shiny Web App for Incremental Response Modeling</a:t>
            </a:r>
          </a:p>
        </p:txBody>
      </p:sp>
      <p:sp>
        <p:nvSpPr>
          <p:cNvPr id="6" name="Slide Number Placeholder 5"/>
          <p:cNvSpPr>
            <a:spLocks noGrp="1"/>
          </p:cNvSpPr>
          <p:nvPr>
            <p:ph type="sldNum" sz="quarter" idx="12"/>
          </p:nvPr>
        </p:nvSpPr>
        <p:spPr/>
        <p:txBody>
          <a:bodyPr/>
          <a:lstStyle/>
          <a:p>
            <a:fld id="{6A7F47D8-1D9A-41E6-86C9-AF3D68916C1C}" type="slidenum">
              <a:rPr lang="en-GB" smtClean="0"/>
              <a:t>‹#›</a:t>
            </a:fld>
            <a:endParaRPr lang="en-GB"/>
          </a:p>
        </p:txBody>
      </p:sp>
    </p:spTree>
    <p:extLst>
      <p:ext uri="{BB962C8B-B14F-4D97-AF65-F5344CB8AC3E}">
        <p14:creationId xmlns:p14="http://schemas.microsoft.com/office/powerpoint/2010/main" val="229593462"/>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F48987-EB45-40D1-90A2-28B825531BA7}" type="datetime2">
              <a:rPr lang="en-US" smtClean="0"/>
              <a:t>Thursday, May 18, 2017</a:t>
            </a:fld>
            <a:endParaRPr lang="en-GB"/>
          </a:p>
        </p:txBody>
      </p:sp>
      <p:sp>
        <p:nvSpPr>
          <p:cNvPr id="5" name="Footer Placeholder 4"/>
          <p:cNvSpPr>
            <a:spLocks noGrp="1"/>
          </p:cNvSpPr>
          <p:nvPr>
            <p:ph type="ftr" sz="quarter" idx="11"/>
          </p:nvPr>
        </p:nvSpPr>
        <p:spPr/>
        <p:txBody>
          <a:bodyPr/>
          <a:lstStyle/>
          <a:p>
            <a:r>
              <a:rPr lang="en-GB"/>
              <a:t>Master Thesis: Development of R Shiny Web App for Incremental Response Modeling</a:t>
            </a:r>
          </a:p>
        </p:txBody>
      </p:sp>
      <p:sp>
        <p:nvSpPr>
          <p:cNvPr id="6" name="Slide Number Placeholder 5"/>
          <p:cNvSpPr>
            <a:spLocks noGrp="1"/>
          </p:cNvSpPr>
          <p:nvPr>
            <p:ph type="sldNum" sz="quarter" idx="12"/>
          </p:nvPr>
        </p:nvSpPr>
        <p:spPr/>
        <p:txBody>
          <a:bodyPr/>
          <a:lstStyle/>
          <a:p>
            <a:fld id="{6A7F47D8-1D9A-41E6-86C9-AF3D68916C1C}" type="slidenum">
              <a:rPr lang="en-GB" smtClean="0"/>
              <a:t>‹#›</a:t>
            </a:fld>
            <a:endParaRPr lang="en-GB"/>
          </a:p>
        </p:txBody>
      </p:sp>
    </p:spTree>
    <p:extLst>
      <p:ext uri="{BB962C8B-B14F-4D97-AF65-F5344CB8AC3E}">
        <p14:creationId xmlns:p14="http://schemas.microsoft.com/office/powerpoint/2010/main" val="4237894729"/>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EF81C6-CF7B-447D-A8C8-0B88BB0231B7}" type="datetime2">
              <a:rPr lang="en-US" smtClean="0"/>
              <a:t>Thursday, May 18, 2017</a:t>
            </a:fld>
            <a:endParaRPr lang="en-GB"/>
          </a:p>
        </p:txBody>
      </p:sp>
      <p:sp>
        <p:nvSpPr>
          <p:cNvPr id="5" name="Footer Placeholder 4"/>
          <p:cNvSpPr>
            <a:spLocks noGrp="1"/>
          </p:cNvSpPr>
          <p:nvPr>
            <p:ph type="ftr" sz="quarter" idx="11"/>
          </p:nvPr>
        </p:nvSpPr>
        <p:spPr/>
        <p:txBody>
          <a:bodyPr/>
          <a:lstStyle/>
          <a:p>
            <a:r>
              <a:rPr lang="en-GB"/>
              <a:t>Master Thesis: Development of R Shiny Web App for Incremental Response Modeling</a:t>
            </a:r>
          </a:p>
        </p:txBody>
      </p:sp>
      <p:sp>
        <p:nvSpPr>
          <p:cNvPr id="6" name="Slide Number Placeholder 5"/>
          <p:cNvSpPr>
            <a:spLocks noGrp="1"/>
          </p:cNvSpPr>
          <p:nvPr>
            <p:ph type="sldNum" sz="quarter" idx="12"/>
          </p:nvPr>
        </p:nvSpPr>
        <p:spPr/>
        <p:txBody>
          <a:bodyPr/>
          <a:lstStyle/>
          <a:p>
            <a:fld id="{6A7F47D8-1D9A-41E6-86C9-AF3D68916C1C}" type="slidenum">
              <a:rPr lang="en-GB" smtClean="0"/>
              <a:t>‹#›</a:t>
            </a:fld>
            <a:endParaRPr lang="en-GB"/>
          </a:p>
        </p:txBody>
      </p:sp>
    </p:spTree>
    <p:extLst>
      <p:ext uri="{BB962C8B-B14F-4D97-AF65-F5344CB8AC3E}">
        <p14:creationId xmlns:p14="http://schemas.microsoft.com/office/powerpoint/2010/main" val="990068727"/>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D55CF-9645-4521-AD41-B60EEE120FD0}" type="datetime2">
              <a:rPr lang="en-US" smtClean="0"/>
              <a:t>Thursday, May 18, 2017</a:t>
            </a:fld>
            <a:endParaRPr lang="en-GB"/>
          </a:p>
        </p:txBody>
      </p:sp>
      <p:sp>
        <p:nvSpPr>
          <p:cNvPr id="5" name="Footer Placeholder 4"/>
          <p:cNvSpPr>
            <a:spLocks noGrp="1"/>
          </p:cNvSpPr>
          <p:nvPr>
            <p:ph type="ftr" sz="quarter" idx="11"/>
          </p:nvPr>
        </p:nvSpPr>
        <p:spPr/>
        <p:txBody>
          <a:bodyPr/>
          <a:lstStyle/>
          <a:p>
            <a:r>
              <a:rPr lang="en-GB"/>
              <a:t>Master Thesis: Development of R Shiny Web App for Incremental Response Modeling</a:t>
            </a:r>
          </a:p>
        </p:txBody>
      </p:sp>
      <p:sp>
        <p:nvSpPr>
          <p:cNvPr id="6" name="Slide Number Placeholder 5"/>
          <p:cNvSpPr>
            <a:spLocks noGrp="1"/>
          </p:cNvSpPr>
          <p:nvPr>
            <p:ph type="sldNum" sz="quarter" idx="12"/>
          </p:nvPr>
        </p:nvSpPr>
        <p:spPr/>
        <p:txBody>
          <a:bodyPr/>
          <a:lstStyle/>
          <a:p>
            <a:fld id="{6A7F47D8-1D9A-41E6-86C9-AF3D68916C1C}" type="slidenum">
              <a:rPr lang="en-GB" smtClean="0"/>
              <a:t>‹#›</a:t>
            </a:fld>
            <a:endParaRPr lang="en-GB"/>
          </a:p>
        </p:txBody>
      </p:sp>
    </p:spTree>
    <p:extLst>
      <p:ext uri="{BB962C8B-B14F-4D97-AF65-F5344CB8AC3E}">
        <p14:creationId xmlns:p14="http://schemas.microsoft.com/office/powerpoint/2010/main" val="3755931274"/>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0B4DB4-4E56-405F-BF12-F27810A15AE7}" type="datetime2">
              <a:rPr lang="en-US" smtClean="0"/>
              <a:t>Thursday, May 18, 2017</a:t>
            </a:fld>
            <a:endParaRPr lang="en-GB"/>
          </a:p>
        </p:txBody>
      </p:sp>
      <p:sp>
        <p:nvSpPr>
          <p:cNvPr id="5" name="Footer Placeholder 4"/>
          <p:cNvSpPr>
            <a:spLocks noGrp="1"/>
          </p:cNvSpPr>
          <p:nvPr>
            <p:ph type="ftr" sz="quarter" idx="11"/>
          </p:nvPr>
        </p:nvSpPr>
        <p:spPr/>
        <p:txBody>
          <a:bodyPr/>
          <a:lstStyle/>
          <a:p>
            <a:r>
              <a:rPr lang="en-GB"/>
              <a:t>Master Thesis: Development of R Shiny Web App for Incremental Response Modeling</a:t>
            </a:r>
          </a:p>
        </p:txBody>
      </p:sp>
      <p:sp>
        <p:nvSpPr>
          <p:cNvPr id="6" name="Slide Number Placeholder 5"/>
          <p:cNvSpPr>
            <a:spLocks noGrp="1"/>
          </p:cNvSpPr>
          <p:nvPr>
            <p:ph type="sldNum" sz="quarter" idx="12"/>
          </p:nvPr>
        </p:nvSpPr>
        <p:spPr/>
        <p:txBody>
          <a:bodyPr/>
          <a:lstStyle/>
          <a:p>
            <a:fld id="{6A7F47D8-1D9A-41E6-86C9-AF3D68916C1C}" type="slidenum">
              <a:rPr lang="en-GB" smtClean="0"/>
              <a:t>‹#›</a:t>
            </a:fld>
            <a:endParaRPr lang="en-GB"/>
          </a:p>
        </p:txBody>
      </p:sp>
    </p:spTree>
    <p:extLst>
      <p:ext uri="{BB962C8B-B14F-4D97-AF65-F5344CB8AC3E}">
        <p14:creationId xmlns:p14="http://schemas.microsoft.com/office/powerpoint/2010/main" val="1389244070"/>
      </p:ext>
    </p:extLst>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E3E35D7-7AF2-4CD0-B351-785CB1C7EDF5}" type="datetime2">
              <a:rPr lang="en-US" smtClean="0"/>
              <a:t>Thursday, May 18, 2017</a:t>
            </a:fld>
            <a:endParaRPr lang="en-GB"/>
          </a:p>
        </p:txBody>
      </p:sp>
      <p:sp>
        <p:nvSpPr>
          <p:cNvPr id="4" name="Footer Placeholder 3"/>
          <p:cNvSpPr>
            <a:spLocks noGrp="1"/>
          </p:cNvSpPr>
          <p:nvPr>
            <p:ph type="ftr" sz="quarter" idx="11"/>
          </p:nvPr>
        </p:nvSpPr>
        <p:spPr/>
        <p:txBody>
          <a:bodyPr/>
          <a:lstStyle/>
          <a:p>
            <a:r>
              <a:rPr lang="en-GB"/>
              <a:t>Master Thesis: Development of R Shiny Web App for Incremental Response Modeling</a:t>
            </a:r>
          </a:p>
        </p:txBody>
      </p:sp>
      <p:sp>
        <p:nvSpPr>
          <p:cNvPr id="5" name="Slide Number Placeholder 4"/>
          <p:cNvSpPr>
            <a:spLocks noGrp="1"/>
          </p:cNvSpPr>
          <p:nvPr>
            <p:ph type="sldNum" sz="quarter" idx="12"/>
          </p:nvPr>
        </p:nvSpPr>
        <p:spPr/>
        <p:txBody>
          <a:bodyPr/>
          <a:lstStyle/>
          <a:p>
            <a:fld id="{6A7F47D8-1D9A-41E6-86C9-AF3D68916C1C}" type="slidenum">
              <a:rPr lang="en-GB" smtClean="0"/>
              <a:t>‹#›</a:t>
            </a:fld>
            <a:endParaRPr lang="en-GB"/>
          </a:p>
        </p:txBody>
      </p:sp>
    </p:spTree>
    <p:extLst>
      <p:ext uri="{BB962C8B-B14F-4D97-AF65-F5344CB8AC3E}">
        <p14:creationId xmlns:p14="http://schemas.microsoft.com/office/powerpoint/2010/main" val="3829773267"/>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4F2B9-EBD3-4EB5-B15F-817A20BE032D}" type="datetime2">
              <a:rPr lang="en-US" smtClean="0"/>
              <a:t>Thursday, May 18, 2017</a:t>
            </a:fld>
            <a:endParaRPr lang="en-GB"/>
          </a:p>
        </p:txBody>
      </p:sp>
      <p:sp>
        <p:nvSpPr>
          <p:cNvPr id="5" name="Footer Placeholder 4"/>
          <p:cNvSpPr>
            <a:spLocks noGrp="1"/>
          </p:cNvSpPr>
          <p:nvPr>
            <p:ph type="ftr" sz="quarter" idx="11"/>
          </p:nvPr>
        </p:nvSpPr>
        <p:spPr/>
        <p:txBody>
          <a:bodyPr/>
          <a:lstStyle/>
          <a:p>
            <a:r>
              <a:rPr lang="en-GB"/>
              <a:t>Master Thesis: Development of R Shiny Web App for Incremental Response Modeling</a:t>
            </a:r>
          </a:p>
        </p:txBody>
      </p:sp>
      <p:sp>
        <p:nvSpPr>
          <p:cNvPr id="6" name="Slide Number Placeholder 5"/>
          <p:cNvSpPr>
            <a:spLocks noGrp="1"/>
          </p:cNvSpPr>
          <p:nvPr>
            <p:ph type="sldNum" sz="quarter" idx="12"/>
          </p:nvPr>
        </p:nvSpPr>
        <p:spPr>
          <a:xfrm>
            <a:off x="10951856" y="5867131"/>
            <a:ext cx="551167" cy="365125"/>
          </a:xfrm>
        </p:spPr>
        <p:txBody>
          <a:bodyPr/>
          <a:lstStyle/>
          <a:p>
            <a:fld id="{6A7F47D8-1D9A-41E6-86C9-AF3D68916C1C}" type="slidenum">
              <a:rPr lang="en-GB" smtClean="0"/>
              <a:t>‹#›</a:t>
            </a:fld>
            <a:endParaRPr lang="en-GB"/>
          </a:p>
        </p:txBody>
      </p:sp>
    </p:spTree>
    <p:extLst>
      <p:ext uri="{BB962C8B-B14F-4D97-AF65-F5344CB8AC3E}">
        <p14:creationId xmlns:p14="http://schemas.microsoft.com/office/powerpoint/2010/main" val="2313503081"/>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D38B53-7914-427A-A391-CA390B38A007}" type="datetime2">
              <a:rPr lang="en-US" smtClean="0"/>
              <a:t>Thursday, May 18, 2017</a:t>
            </a:fld>
            <a:endParaRPr lang="en-GB"/>
          </a:p>
        </p:txBody>
      </p:sp>
      <p:sp>
        <p:nvSpPr>
          <p:cNvPr id="5" name="Footer Placeholder 4"/>
          <p:cNvSpPr>
            <a:spLocks noGrp="1"/>
          </p:cNvSpPr>
          <p:nvPr>
            <p:ph type="ftr" sz="quarter" idx="11"/>
          </p:nvPr>
        </p:nvSpPr>
        <p:spPr/>
        <p:txBody>
          <a:bodyPr/>
          <a:lstStyle/>
          <a:p>
            <a:r>
              <a:rPr lang="en-GB"/>
              <a:t>Master Thesis: Development of R Shiny Web App for Incremental Response Modeling</a:t>
            </a:r>
          </a:p>
        </p:txBody>
      </p:sp>
      <p:sp>
        <p:nvSpPr>
          <p:cNvPr id="6" name="Slide Number Placeholder 5"/>
          <p:cNvSpPr>
            <a:spLocks noGrp="1"/>
          </p:cNvSpPr>
          <p:nvPr>
            <p:ph type="sldNum" sz="quarter" idx="12"/>
          </p:nvPr>
        </p:nvSpPr>
        <p:spPr/>
        <p:txBody>
          <a:bodyPr/>
          <a:lstStyle/>
          <a:p>
            <a:fld id="{6A7F47D8-1D9A-41E6-86C9-AF3D68916C1C}" type="slidenum">
              <a:rPr lang="en-GB" smtClean="0"/>
              <a:t>‹#›</a:t>
            </a:fld>
            <a:endParaRPr lang="en-GB"/>
          </a:p>
        </p:txBody>
      </p:sp>
    </p:spTree>
    <p:extLst>
      <p:ext uri="{BB962C8B-B14F-4D97-AF65-F5344CB8AC3E}">
        <p14:creationId xmlns:p14="http://schemas.microsoft.com/office/powerpoint/2010/main" val="3804612035"/>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93A947-3893-446B-96F0-D99F2DB36BA1}" type="datetime2">
              <a:rPr lang="en-US" smtClean="0"/>
              <a:t>Thursday, May 18, 2017</a:t>
            </a:fld>
            <a:endParaRPr lang="en-GB"/>
          </a:p>
        </p:txBody>
      </p:sp>
      <p:sp>
        <p:nvSpPr>
          <p:cNvPr id="6" name="Footer Placeholder 5"/>
          <p:cNvSpPr>
            <a:spLocks noGrp="1"/>
          </p:cNvSpPr>
          <p:nvPr>
            <p:ph type="ftr" sz="quarter" idx="11"/>
          </p:nvPr>
        </p:nvSpPr>
        <p:spPr/>
        <p:txBody>
          <a:bodyPr/>
          <a:lstStyle/>
          <a:p>
            <a:r>
              <a:rPr lang="en-GB"/>
              <a:t>Master Thesis: Development of R Shiny Web App for Incremental Response Modeling</a:t>
            </a:r>
          </a:p>
        </p:txBody>
      </p:sp>
      <p:sp>
        <p:nvSpPr>
          <p:cNvPr id="7" name="Slide Number Placeholder 6"/>
          <p:cNvSpPr>
            <a:spLocks noGrp="1"/>
          </p:cNvSpPr>
          <p:nvPr>
            <p:ph type="sldNum" sz="quarter" idx="12"/>
          </p:nvPr>
        </p:nvSpPr>
        <p:spPr/>
        <p:txBody>
          <a:bodyPr/>
          <a:lstStyle/>
          <a:p>
            <a:fld id="{6A7F47D8-1D9A-41E6-86C9-AF3D68916C1C}" type="slidenum">
              <a:rPr lang="en-GB" smtClean="0"/>
              <a:t>‹#›</a:t>
            </a:fld>
            <a:endParaRPr lang="en-GB"/>
          </a:p>
        </p:txBody>
      </p:sp>
    </p:spTree>
    <p:extLst>
      <p:ext uri="{BB962C8B-B14F-4D97-AF65-F5344CB8AC3E}">
        <p14:creationId xmlns:p14="http://schemas.microsoft.com/office/powerpoint/2010/main" val="1162871178"/>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257989-C6DC-47E8-B765-F4D7E0133A4C}" type="datetime2">
              <a:rPr lang="en-US" smtClean="0"/>
              <a:t>Thursday, May 18, 2017</a:t>
            </a:fld>
            <a:endParaRPr lang="en-GB"/>
          </a:p>
        </p:txBody>
      </p:sp>
      <p:sp>
        <p:nvSpPr>
          <p:cNvPr id="8" name="Footer Placeholder 7"/>
          <p:cNvSpPr>
            <a:spLocks noGrp="1"/>
          </p:cNvSpPr>
          <p:nvPr>
            <p:ph type="ftr" sz="quarter" idx="11"/>
          </p:nvPr>
        </p:nvSpPr>
        <p:spPr/>
        <p:txBody>
          <a:bodyPr/>
          <a:lstStyle/>
          <a:p>
            <a:r>
              <a:rPr lang="en-GB"/>
              <a:t>Master Thesis: Development of R Shiny Web App for Incremental Response Modeling</a:t>
            </a:r>
          </a:p>
        </p:txBody>
      </p:sp>
      <p:sp>
        <p:nvSpPr>
          <p:cNvPr id="9" name="Slide Number Placeholder 8"/>
          <p:cNvSpPr>
            <a:spLocks noGrp="1"/>
          </p:cNvSpPr>
          <p:nvPr>
            <p:ph type="sldNum" sz="quarter" idx="12"/>
          </p:nvPr>
        </p:nvSpPr>
        <p:spPr/>
        <p:txBody>
          <a:bodyPr/>
          <a:lstStyle/>
          <a:p>
            <a:fld id="{6A7F47D8-1D9A-41E6-86C9-AF3D68916C1C}" type="slidenum">
              <a:rPr lang="en-GB" smtClean="0"/>
              <a:t>‹#›</a:t>
            </a:fld>
            <a:endParaRPr lang="en-GB"/>
          </a:p>
        </p:txBody>
      </p:sp>
    </p:spTree>
    <p:extLst>
      <p:ext uri="{BB962C8B-B14F-4D97-AF65-F5344CB8AC3E}">
        <p14:creationId xmlns:p14="http://schemas.microsoft.com/office/powerpoint/2010/main" val="3689711740"/>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BCEF9-4490-4A3C-B77C-88DBFF4582C6}" type="datetime2">
              <a:rPr lang="en-US" smtClean="0"/>
              <a:t>Thursday, May 18, 2017</a:t>
            </a:fld>
            <a:endParaRPr lang="en-GB"/>
          </a:p>
        </p:txBody>
      </p:sp>
      <p:sp>
        <p:nvSpPr>
          <p:cNvPr id="4" name="Footer Placeholder 3"/>
          <p:cNvSpPr>
            <a:spLocks noGrp="1"/>
          </p:cNvSpPr>
          <p:nvPr>
            <p:ph type="ftr" sz="quarter" idx="11"/>
          </p:nvPr>
        </p:nvSpPr>
        <p:spPr/>
        <p:txBody>
          <a:bodyPr/>
          <a:lstStyle/>
          <a:p>
            <a:r>
              <a:rPr lang="en-GB"/>
              <a:t>Master Thesis: Development of R Shiny Web App for Incremental Response Modeling</a:t>
            </a:r>
          </a:p>
        </p:txBody>
      </p:sp>
      <p:sp>
        <p:nvSpPr>
          <p:cNvPr id="5" name="Slide Number Placeholder 4"/>
          <p:cNvSpPr>
            <a:spLocks noGrp="1"/>
          </p:cNvSpPr>
          <p:nvPr>
            <p:ph type="sldNum" sz="quarter" idx="12"/>
          </p:nvPr>
        </p:nvSpPr>
        <p:spPr/>
        <p:txBody>
          <a:bodyPr/>
          <a:lstStyle/>
          <a:p>
            <a:fld id="{6A7F47D8-1D9A-41E6-86C9-AF3D68916C1C}" type="slidenum">
              <a:rPr lang="en-GB" smtClean="0"/>
              <a:t>‹#›</a:t>
            </a:fld>
            <a:endParaRPr lang="en-GB"/>
          </a:p>
        </p:txBody>
      </p:sp>
    </p:spTree>
    <p:extLst>
      <p:ext uri="{BB962C8B-B14F-4D97-AF65-F5344CB8AC3E}">
        <p14:creationId xmlns:p14="http://schemas.microsoft.com/office/powerpoint/2010/main" val="305795337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304E7-8A6E-462F-87AC-D24BC87B4DD0}" type="datetime2">
              <a:rPr lang="en-US" smtClean="0"/>
              <a:t>Thursday, May 18, 2017</a:t>
            </a:fld>
            <a:endParaRPr lang="en-GB"/>
          </a:p>
        </p:txBody>
      </p:sp>
      <p:sp>
        <p:nvSpPr>
          <p:cNvPr id="3" name="Footer Placeholder 2"/>
          <p:cNvSpPr>
            <a:spLocks noGrp="1"/>
          </p:cNvSpPr>
          <p:nvPr>
            <p:ph type="ftr" sz="quarter" idx="11"/>
          </p:nvPr>
        </p:nvSpPr>
        <p:spPr/>
        <p:txBody>
          <a:bodyPr/>
          <a:lstStyle/>
          <a:p>
            <a:r>
              <a:rPr lang="en-GB"/>
              <a:t>Master Thesis: Development of R Shiny Web App for Incremental Response Modeling</a:t>
            </a:r>
          </a:p>
        </p:txBody>
      </p:sp>
      <p:sp>
        <p:nvSpPr>
          <p:cNvPr id="4" name="Slide Number Placeholder 3"/>
          <p:cNvSpPr>
            <a:spLocks noGrp="1"/>
          </p:cNvSpPr>
          <p:nvPr>
            <p:ph type="sldNum" sz="quarter" idx="12"/>
          </p:nvPr>
        </p:nvSpPr>
        <p:spPr/>
        <p:txBody>
          <a:bodyPr/>
          <a:lstStyle/>
          <a:p>
            <a:fld id="{6A7F47D8-1D9A-41E6-86C9-AF3D68916C1C}" type="slidenum">
              <a:rPr lang="en-GB" smtClean="0"/>
              <a:t>‹#›</a:t>
            </a:fld>
            <a:endParaRPr lang="en-GB"/>
          </a:p>
        </p:txBody>
      </p:sp>
    </p:spTree>
    <p:extLst>
      <p:ext uri="{BB962C8B-B14F-4D97-AF65-F5344CB8AC3E}">
        <p14:creationId xmlns:p14="http://schemas.microsoft.com/office/powerpoint/2010/main" val="3836259151"/>
      </p:ext>
    </p:extLst>
  </p:cSld>
  <p:clrMapOvr>
    <a:masterClrMapping/>
  </p:clrMapOvr>
  <p:transition spd="med">
    <p:pull/>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82A8F4-8397-445C-9F2E-96A98F5AB3A5}" type="datetime2">
              <a:rPr lang="en-US" smtClean="0"/>
              <a:t>Thursday, May 18, 2017</a:t>
            </a:fld>
            <a:endParaRPr lang="en-GB"/>
          </a:p>
        </p:txBody>
      </p:sp>
      <p:sp>
        <p:nvSpPr>
          <p:cNvPr id="6" name="Footer Placeholder 5"/>
          <p:cNvSpPr>
            <a:spLocks noGrp="1"/>
          </p:cNvSpPr>
          <p:nvPr>
            <p:ph type="ftr" sz="quarter" idx="11"/>
          </p:nvPr>
        </p:nvSpPr>
        <p:spPr/>
        <p:txBody>
          <a:bodyPr/>
          <a:lstStyle/>
          <a:p>
            <a:r>
              <a:rPr lang="en-GB"/>
              <a:t>Master Thesis: Development of R Shiny Web App for Incremental Response Modeling</a:t>
            </a:r>
          </a:p>
        </p:txBody>
      </p:sp>
      <p:sp>
        <p:nvSpPr>
          <p:cNvPr id="7" name="Slide Number Placeholder 6"/>
          <p:cNvSpPr>
            <a:spLocks noGrp="1"/>
          </p:cNvSpPr>
          <p:nvPr>
            <p:ph type="sldNum" sz="quarter" idx="12"/>
          </p:nvPr>
        </p:nvSpPr>
        <p:spPr/>
        <p:txBody>
          <a:bodyPr/>
          <a:lstStyle/>
          <a:p>
            <a:fld id="{6A7F47D8-1D9A-41E6-86C9-AF3D68916C1C}" type="slidenum">
              <a:rPr lang="en-GB" smtClean="0"/>
              <a:t>‹#›</a:t>
            </a:fld>
            <a:endParaRPr lang="en-GB"/>
          </a:p>
        </p:txBody>
      </p:sp>
    </p:spTree>
    <p:extLst>
      <p:ext uri="{BB962C8B-B14F-4D97-AF65-F5344CB8AC3E}">
        <p14:creationId xmlns:p14="http://schemas.microsoft.com/office/powerpoint/2010/main" val="1069268427"/>
      </p:ext>
    </p:extLst>
  </p:cSld>
  <p:clrMapOvr>
    <a:masterClrMapping/>
  </p:clrMapOvr>
  <p:transition spd="med">
    <p:pull/>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0DCE07-2D32-4321-AFC3-99DCD7419DA5}" type="datetime2">
              <a:rPr lang="en-US" smtClean="0"/>
              <a:t>Thursday, May 18, 2017</a:t>
            </a:fld>
            <a:endParaRPr lang="en-GB"/>
          </a:p>
        </p:txBody>
      </p:sp>
      <p:sp>
        <p:nvSpPr>
          <p:cNvPr id="6" name="Footer Placeholder 5"/>
          <p:cNvSpPr>
            <a:spLocks noGrp="1"/>
          </p:cNvSpPr>
          <p:nvPr>
            <p:ph type="ftr" sz="quarter" idx="11"/>
          </p:nvPr>
        </p:nvSpPr>
        <p:spPr/>
        <p:txBody>
          <a:bodyPr/>
          <a:lstStyle/>
          <a:p>
            <a:r>
              <a:rPr lang="en-GB"/>
              <a:t>Master Thesis: Development of R Shiny Web App for Incremental Response Modeling</a:t>
            </a:r>
          </a:p>
        </p:txBody>
      </p:sp>
      <p:sp>
        <p:nvSpPr>
          <p:cNvPr id="7" name="Slide Number Placeholder 6"/>
          <p:cNvSpPr>
            <a:spLocks noGrp="1"/>
          </p:cNvSpPr>
          <p:nvPr>
            <p:ph type="sldNum" sz="quarter" idx="12"/>
          </p:nvPr>
        </p:nvSpPr>
        <p:spPr/>
        <p:txBody>
          <a:bodyPr/>
          <a:lstStyle/>
          <a:p>
            <a:fld id="{6A7F47D8-1D9A-41E6-86C9-AF3D68916C1C}" type="slidenum">
              <a:rPr lang="en-GB" smtClean="0"/>
              <a:t>‹#›</a:t>
            </a:fld>
            <a:endParaRPr lang="en-GB"/>
          </a:p>
        </p:txBody>
      </p:sp>
    </p:spTree>
    <p:extLst>
      <p:ext uri="{BB962C8B-B14F-4D97-AF65-F5344CB8AC3E}">
        <p14:creationId xmlns:p14="http://schemas.microsoft.com/office/powerpoint/2010/main" val="3093836846"/>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69E772-B4B8-4061-860E-C59DD72E695D}" type="datetime2">
              <a:rPr lang="en-US" smtClean="0"/>
              <a:t>Thursday, May 18, 2017</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GB"/>
              <a:t>Master Thesis: Development of R Shiny Web App for Incremental Response Modeling</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7F47D8-1D9A-41E6-86C9-AF3D68916C1C}" type="slidenum">
              <a:rPr lang="en-GB" smtClean="0"/>
              <a:t>‹#›</a:t>
            </a:fld>
            <a:endParaRPr lang="en-GB"/>
          </a:p>
        </p:txBody>
      </p:sp>
    </p:spTree>
    <p:extLst>
      <p:ext uri="{BB962C8B-B14F-4D97-AF65-F5344CB8AC3E}">
        <p14:creationId xmlns:p14="http://schemas.microsoft.com/office/powerpoint/2010/main" val="403311877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Lst>
  <p:transition spd="med">
    <p:pull/>
  </p:transition>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7" Type="http://schemas.microsoft.com/office/2007/relationships/hdphoto" Target="../media/hdphoto2.wdp"/><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023" y="1104062"/>
            <a:ext cx="7488096" cy="1343759"/>
          </a:xfrm>
        </p:spPr>
        <p:txBody>
          <a:bodyPr anchor="ctr">
            <a:noAutofit/>
          </a:bodyPr>
          <a:lstStyle/>
          <a:p>
            <a:r>
              <a:rPr lang="en-GB" sz="3200" cap="none" dirty="0">
                <a:latin typeface="Calibri" panose="020F0502020204030204" pitchFamily="34" charset="0"/>
                <a:cs typeface="Calibri" panose="020F0502020204030204" pitchFamily="34" charset="0"/>
              </a:rPr>
              <a:t>Development of </a:t>
            </a:r>
            <a:r>
              <a:rPr lang="en-GB" sz="3200" cap="none" dirty="0" err="1">
                <a:latin typeface="Calibri" panose="020F0502020204030204" pitchFamily="34" charset="0"/>
                <a:cs typeface="Calibri" panose="020F0502020204030204" pitchFamily="34" charset="0"/>
              </a:rPr>
              <a:t>RShiny</a:t>
            </a:r>
            <a:r>
              <a:rPr lang="en-GB" sz="3200" cap="none" dirty="0">
                <a:latin typeface="Calibri" panose="020F0502020204030204" pitchFamily="34" charset="0"/>
                <a:cs typeface="Calibri" panose="020F0502020204030204" pitchFamily="34" charset="0"/>
              </a:rPr>
              <a:t> Web App for Incremental Response Modeling of Data</a:t>
            </a:r>
          </a:p>
        </p:txBody>
      </p:sp>
      <p:sp>
        <p:nvSpPr>
          <p:cNvPr id="3" name="Subtitle 2"/>
          <p:cNvSpPr>
            <a:spLocks noGrp="1"/>
          </p:cNvSpPr>
          <p:nvPr>
            <p:ph type="subTitle" idx="1"/>
          </p:nvPr>
        </p:nvSpPr>
        <p:spPr>
          <a:xfrm>
            <a:off x="7666892" y="4287342"/>
            <a:ext cx="3387960" cy="977621"/>
          </a:xfrm>
        </p:spPr>
        <p:txBody>
          <a:bodyPr>
            <a:noAutofit/>
          </a:bodyPr>
          <a:lstStyle/>
          <a:p>
            <a:pPr algn="l"/>
            <a:r>
              <a:rPr lang="en-GB" sz="1800" cap="none" dirty="0">
                <a:latin typeface="Calibri" panose="020F0502020204030204" pitchFamily="34" charset="0"/>
                <a:cs typeface="Calibri" panose="020F0502020204030204" pitchFamily="34" charset="0"/>
              </a:rPr>
              <a:t>Master Thesis Presentation</a:t>
            </a:r>
          </a:p>
          <a:p>
            <a:pPr algn="l"/>
            <a:r>
              <a:rPr lang="en-GB" sz="1800" cap="none" dirty="0">
                <a:latin typeface="Calibri" panose="020F0502020204030204" pitchFamily="34" charset="0"/>
                <a:cs typeface="Calibri" panose="020F0502020204030204" pitchFamily="34" charset="0"/>
              </a:rPr>
              <a:t>by Akshay Laddha (1098383)</a:t>
            </a:r>
          </a:p>
          <a:p>
            <a:pPr algn="l"/>
            <a:r>
              <a:rPr lang="en-GB" sz="1800" cap="none" dirty="0">
                <a:latin typeface="Calibri" panose="020F0502020204030204" pitchFamily="34" charset="0"/>
                <a:cs typeface="Calibri" panose="020F0502020204030204" pitchFamily="34" charset="0"/>
              </a:rPr>
              <a:t>May 18, 2017</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8372" y="1104062"/>
            <a:ext cx="3300713" cy="1401672"/>
          </a:xfrm>
          <a:prstGeom prst="rect">
            <a:avLst/>
          </a:prstGeom>
        </p:spPr>
      </p:pic>
      <p:sp>
        <p:nvSpPr>
          <p:cNvPr id="6" name="TextBox 5"/>
          <p:cNvSpPr txBox="1"/>
          <p:nvPr/>
        </p:nvSpPr>
        <p:spPr>
          <a:xfrm>
            <a:off x="2831019" y="2936632"/>
            <a:ext cx="4633546" cy="923330"/>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Supervisors: </a:t>
            </a:r>
          </a:p>
          <a:p>
            <a:r>
              <a:rPr lang="en-GB" dirty="0">
                <a:latin typeface="Calibri" panose="020F0502020204030204" pitchFamily="34" charset="0"/>
                <a:cs typeface="Calibri" panose="020F0502020204030204" pitchFamily="34" charset="0"/>
              </a:rPr>
              <a:t>Prof. Dr. Christina Andersson</a:t>
            </a:r>
          </a:p>
          <a:p>
            <a:r>
              <a:rPr lang="en-GB" dirty="0">
                <a:latin typeface="Calibri" panose="020F0502020204030204" pitchFamily="34" charset="0"/>
                <a:cs typeface="Calibri" panose="020F0502020204030204" pitchFamily="34" charset="0"/>
              </a:rPr>
              <a:t>Prof. Dr. Andreas Orth</a:t>
            </a:r>
          </a:p>
        </p:txBody>
      </p:sp>
      <p:sp>
        <p:nvSpPr>
          <p:cNvPr id="7" name="TextBox 6"/>
          <p:cNvSpPr txBox="1"/>
          <p:nvPr/>
        </p:nvSpPr>
        <p:spPr>
          <a:xfrm>
            <a:off x="7666892" y="5493563"/>
            <a:ext cx="4352193" cy="1061829"/>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Master of Engineering</a:t>
            </a:r>
          </a:p>
          <a:p>
            <a:r>
              <a:rPr lang="en-GB" dirty="0">
                <a:latin typeface="Calibri" panose="020F0502020204030204" pitchFamily="34" charset="0"/>
                <a:cs typeface="Calibri" panose="020F0502020204030204" pitchFamily="34" charset="0"/>
              </a:rPr>
              <a:t>(Information Technology)</a:t>
            </a:r>
          </a:p>
          <a:p>
            <a:pPr>
              <a:lnSpc>
                <a:spcPct val="150000"/>
              </a:lnSpc>
            </a:pPr>
            <a:r>
              <a:rPr lang="en-GB" dirty="0">
                <a:latin typeface="Calibri" panose="020F0502020204030204" pitchFamily="34" charset="0"/>
                <a:cs typeface="Calibri" panose="020F0502020204030204" pitchFamily="34" charset="0"/>
              </a:rPr>
              <a:t>Frankfurt University of Applied Sciences</a:t>
            </a:r>
          </a:p>
        </p:txBody>
      </p:sp>
    </p:spTree>
    <p:extLst>
      <p:ext uri="{BB962C8B-B14F-4D97-AF65-F5344CB8AC3E}">
        <p14:creationId xmlns:p14="http://schemas.microsoft.com/office/powerpoint/2010/main" val="179465162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426" y="536331"/>
            <a:ext cx="9954481" cy="545123"/>
          </a:xfrm>
        </p:spPr>
        <p:txBody>
          <a:bodyPr>
            <a:normAutofit fontScale="90000"/>
          </a:bodyPr>
          <a:lstStyle/>
          <a:p>
            <a:r>
              <a:rPr lang="en-GB" dirty="0">
                <a:latin typeface="Calibri" panose="020F0502020204030204" pitchFamily="34" charset="0"/>
                <a:cs typeface="Calibri" panose="020F0502020204030204" pitchFamily="34" charset="0"/>
              </a:rPr>
              <a:t>Variable Pre Screening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
        <p:nvSpPr>
          <p:cNvPr id="3" name="TextBox 2"/>
          <p:cNvSpPr txBox="1"/>
          <p:nvPr/>
        </p:nvSpPr>
        <p:spPr>
          <a:xfrm>
            <a:off x="2000375" y="1518808"/>
            <a:ext cx="9724293" cy="502105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GB" sz="2400" dirty="0">
                <a:latin typeface="Calibri" panose="020F0502020204030204" pitchFamily="34" charset="0"/>
                <a:cs typeface="Calibri" panose="020F0502020204030204" pitchFamily="34" charset="0"/>
              </a:rPr>
              <a:t>Once the data is prepared for modeling, its important to choose the variables which are meaningful for model building process.</a:t>
            </a:r>
          </a:p>
          <a:p>
            <a:pPr marL="285750" indent="-285750" algn="just">
              <a:lnSpc>
                <a:spcPct val="150000"/>
              </a:lnSpc>
              <a:buFont typeface="Arial" panose="020B0604020202020204" pitchFamily="34" charset="0"/>
              <a:buChar char="•"/>
            </a:pPr>
            <a:r>
              <a:rPr lang="en-GB" sz="2400" dirty="0">
                <a:latin typeface="Calibri" panose="020F0502020204030204" pitchFamily="34" charset="0"/>
                <a:cs typeface="Calibri" panose="020F0502020204030204" pitchFamily="34" charset="0"/>
              </a:rPr>
              <a:t>Not to confuse with Dimensionality reduction.</a:t>
            </a:r>
          </a:p>
          <a:p>
            <a:pPr marL="285750" indent="-285750" algn="just">
              <a:lnSpc>
                <a:spcPct val="150000"/>
              </a:lnSpc>
              <a:buFont typeface="Arial" panose="020B0604020202020204" pitchFamily="34" charset="0"/>
              <a:buChar char="•"/>
            </a:pPr>
            <a:r>
              <a:rPr lang="en-GB" sz="2400" dirty="0">
                <a:latin typeface="Calibri" panose="020F0502020204030204" pitchFamily="34" charset="0"/>
                <a:cs typeface="Calibri" panose="020F0502020204030204" pitchFamily="34" charset="0"/>
              </a:rPr>
              <a:t>In Incremental Response Modeling , Net lift calculations often increases the possibility of overfitting of the model.</a:t>
            </a:r>
          </a:p>
          <a:p>
            <a:pPr marL="285750" indent="-285750" algn="just">
              <a:lnSpc>
                <a:spcPct val="150000"/>
              </a:lnSpc>
              <a:buFont typeface="Arial" panose="020B0604020202020204" pitchFamily="34" charset="0"/>
              <a:buChar char="•"/>
            </a:pPr>
            <a:r>
              <a:rPr lang="en-GB" sz="2400" dirty="0">
                <a:latin typeface="Calibri" panose="020F0502020204030204" pitchFamily="34" charset="0"/>
                <a:cs typeface="Calibri" panose="020F0502020204030204" pitchFamily="34" charset="0"/>
              </a:rPr>
              <a:t>In practice, the calculated net lift is small, thus variable pre screening is very important step in IR Modeling.</a:t>
            </a:r>
          </a:p>
          <a:p>
            <a:pPr marL="285750" indent="-285750" algn="just">
              <a:lnSpc>
                <a:spcPct val="150000"/>
              </a:lnSpc>
              <a:buFont typeface="Arial" panose="020B0604020202020204" pitchFamily="34" charset="0"/>
              <a:buChar char="•"/>
            </a:pPr>
            <a:r>
              <a:rPr lang="en-GB" sz="2400" dirty="0">
                <a:latin typeface="Calibri" panose="020F0502020204030204" pitchFamily="34" charset="0"/>
                <a:cs typeface="Calibri" panose="020F0502020204030204" pitchFamily="34" charset="0"/>
              </a:rPr>
              <a:t>Net Information Value method with Incremental response models was first introduced by Larsen in 2010.</a:t>
            </a:r>
          </a:p>
        </p:txBody>
      </p:sp>
    </p:spTree>
    <p:extLst>
      <p:ext uri="{BB962C8B-B14F-4D97-AF65-F5344CB8AC3E}">
        <p14:creationId xmlns:p14="http://schemas.microsoft.com/office/powerpoint/2010/main" val="137923778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0"/>
            <a:ext cx="9954481" cy="545123"/>
          </a:xfrm>
        </p:spPr>
        <p:txBody>
          <a:bodyPr>
            <a:normAutofit fontScale="90000"/>
          </a:bodyPr>
          <a:lstStyle/>
          <a:p>
            <a:r>
              <a:rPr lang="en-GB" dirty="0">
                <a:latin typeface="Calibri" panose="020F0502020204030204" pitchFamily="34" charset="0"/>
                <a:cs typeface="Calibri" panose="020F0502020204030204" pitchFamily="34" charset="0"/>
              </a:rPr>
              <a:t>Net Information Value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
        <p:nvSpPr>
          <p:cNvPr id="3" name="TextBox 2"/>
          <p:cNvSpPr txBox="1"/>
          <p:nvPr/>
        </p:nvSpPr>
        <p:spPr>
          <a:xfrm>
            <a:off x="2110154" y="1151792"/>
            <a:ext cx="3323492" cy="707886"/>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What is Weight of Evidence(WOE)?</a:t>
            </a:r>
          </a:p>
        </p:txBody>
      </p:sp>
      <p:sp>
        <p:nvSpPr>
          <p:cNvPr id="5" name="TextBox 4"/>
          <p:cNvSpPr txBox="1"/>
          <p:nvPr/>
        </p:nvSpPr>
        <p:spPr>
          <a:xfrm>
            <a:off x="4475285" y="3371002"/>
            <a:ext cx="6620607" cy="1477328"/>
          </a:xfrm>
          <a:prstGeom prst="rect">
            <a:avLst/>
          </a:prstGeom>
          <a:noFill/>
        </p:spPr>
        <p:txBody>
          <a:bodyPr wrap="square" rtlCol="0">
            <a:spAutoFit/>
          </a:bodyPr>
          <a:lstStyle/>
          <a:p>
            <a:pPr marL="285750" indent="-285750" algn="just">
              <a:buFont typeface="Arial" panose="020B0604020202020204" pitchFamily="34" charset="0"/>
              <a:buChar char="•"/>
            </a:pPr>
            <a:r>
              <a:rPr lang="en-GB" dirty="0"/>
              <a:t> The continues variables are split into number of bins depending on the distribution of data.</a:t>
            </a:r>
          </a:p>
          <a:p>
            <a:pPr marL="285750" indent="-285750" algn="just">
              <a:buFont typeface="Arial" panose="020B0604020202020204" pitchFamily="34" charset="0"/>
              <a:buChar char="•"/>
            </a:pPr>
            <a:r>
              <a:rPr lang="en-GB" dirty="0"/>
              <a:t> Calculate the number of Goods and </a:t>
            </a:r>
            <a:r>
              <a:rPr lang="en-GB" dirty="0" err="1"/>
              <a:t>Bads</a:t>
            </a:r>
            <a:r>
              <a:rPr lang="en-GB" dirty="0"/>
              <a:t> in all the bins</a:t>
            </a:r>
          </a:p>
          <a:p>
            <a:pPr marL="285750" indent="-285750" algn="just">
              <a:buFont typeface="Arial" panose="020B0604020202020204" pitchFamily="34" charset="0"/>
              <a:buChar char="•"/>
            </a:pPr>
            <a:r>
              <a:rPr lang="en-GB" dirty="0"/>
              <a:t> Calculate % of Goods and % of </a:t>
            </a:r>
            <a:r>
              <a:rPr lang="en-GB" dirty="0" err="1"/>
              <a:t>Bads</a:t>
            </a:r>
            <a:r>
              <a:rPr lang="en-GB" dirty="0"/>
              <a:t> in each bin.</a:t>
            </a:r>
          </a:p>
          <a:p>
            <a:pPr marL="285750" indent="-285750" algn="just">
              <a:buFont typeface="Arial" panose="020B0604020202020204" pitchFamily="34" charset="0"/>
              <a:buChar char="•"/>
            </a:pPr>
            <a:r>
              <a:rPr lang="en-GB" dirty="0"/>
              <a:t> Calculate WOE using above formula for all bins.</a:t>
            </a:r>
          </a:p>
        </p:txBody>
      </p:sp>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6411132" y="5296634"/>
            <a:ext cx="5391150" cy="127635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Lst>
          </a:blip>
          <a:stretch>
            <a:fillRect/>
          </a:stretch>
        </p:blipFill>
        <p:spPr>
          <a:xfrm>
            <a:off x="1890346" y="5296634"/>
            <a:ext cx="4300978" cy="1276350"/>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4475285" y="1696915"/>
            <a:ext cx="6743700" cy="1477328"/>
          </a:xfrm>
          <a:prstGeom prst="rect">
            <a:avLst/>
          </a:prstGeom>
          <a:noFill/>
        </p:spPr>
        <p:txBody>
          <a:bodyPr wrap="square" rtlCol="0">
            <a:spAutoFit/>
          </a:bodyPr>
          <a:lstStyle/>
          <a:p>
            <a:pPr marL="285750" indent="-285750" algn="just">
              <a:buFont typeface="Arial" panose="020B0604020202020204" pitchFamily="34" charset="0"/>
              <a:buChar char="•"/>
            </a:pPr>
            <a:r>
              <a:rPr lang="en-GB" dirty="0"/>
              <a:t>WOE concept is derived from Credit Risk Scoring, thus described in terms of Good and Bad Customers.</a:t>
            </a:r>
          </a:p>
          <a:p>
            <a:pPr marL="285750" indent="-285750" algn="just">
              <a:buFont typeface="Arial" panose="020B0604020202020204" pitchFamily="34" charset="0"/>
              <a:buChar char="•"/>
            </a:pPr>
            <a:r>
              <a:rPr lang="en-GB" dirty="0"/>
              <a:t>Weight of Evidence reveals the predictive power of the independent variable in relation to the dependent variable.</a:t>
            </a:r>
          </a:p>
          <a:p>
            <a:pPr marL="285750" indent="-285750" algn="just">
              <a:buFont typeface="Arial" panose="020B0604020202020204" pitchFamily="34" charset="0"/>
              <a:buChar char="•"/>
            </a:pPr>
            <a:endParaRPr lang="en-GB" dirty="0"/>
          </a:p>
        </p:txBody>
      </p:sp>
      <p:sp>
        <p:nvSpPr>
          <p:cNvPr id="10" name="TextBox 9"/>
          <p:cNvSpPr txBox="1"/>
          <p:nvPr/>
        </p:nvSpPr>
        <p:spPr>
          <a:xfrm>
            <a:off x="2110154" y="2986890"/>
            <a:ext cx="3323492"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Estimating WOE:</a:t>
            </a:r>
          </a:p>
        </p:txBody>
      </p:sp>
    </p:spTree>
    <p:extLst>
      <p:ext uri="{BB962C8B-B14F-4D97-AF65-F5344CB8AC3E}">
        <p14:creationId xmlns:p14="http://schemas.microsoft.com/office/powerpoint/2010/main" val="188549848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0"/>
            <a:ext cx="9954481" cy="545123"/>
          </a:xfrm>
        </p:spPr>
        <p:txBody>
          <a:bodyPr>
            <a:normAutofit fontScale="90000"/>
          </a:bodyPr>
          <a:lstStyle/>
          <a:p>
            <a:r>
              <a:rPr lang="en-GB" dirty="0">
                <a:latin typeface="Calibri" panose="020F0502020204030204" pitchFamily="34" charset="0"/>
                <a:cs typeface="Calibri" panose="020F0502020204030204" pitchFamily="34" charset="0"/>
              </a:rPr>
              <a:t>Net Information Value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
        <p:nvSpPr>
          <p:cNvPr id="3" name="TextBox 2"/>
          <p:cNvSpPr txBox="1"/>
          <p:nvPr/>
        </p:nvSpPr>
        <p:spPr>
          <a:xfrm>
            <a:off x="2110154" y="1151792"/>
            <a:ext cx="3323492" cy="707886"/>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What is Information Value (IV)?</a:t>
            </a:r>
          </a:p>
        </p:txBody>
      </p:sp>
      <p:sp>
        <p:nvSpPr>
          <p:cNvPr id="5" name="TextBox 4"/>
          <p:cNvSpPr txBox="1"/>
          <p:nvPr/>
        </p:nvSpPr>
        <p:spPr>
          <a:xfrm>
            <a:off x="4475285" y="3371002"/>
            <a:ext cx="6620607" cy="1200329"/>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 Less than 0.02 : Unpredictive.</a:t>
            </a:r>
          </a:p>
          <a:p>
            <a:r>
              <a:rPr lang="en-GB" dirty="0">
                <a:latin typeface="Calibri" panose="020F0502020204030204" pitchFamily="34" charset="0"/>
                <a:cs typeface="Calibri" panose="020F0502020204030204" pitchFamily="34" charset="0"/>
              </a:rPr>
              <a:t> 0.02 - 0.1 : Weak</a:t>
            </a:r>
          </a:p>
          <a:p>
            <a:r>
              <a:rPr lang="en-GB" dirty="0">
                <a:latin typeface="Calibri" panose="020F0502020204030204" pitchFamily="34" charset="0"/>
                <a:cs typeface="Calibri" panose="020F0502020204030204" pitchFamily="34" charset="0"/>
              </a:rPr>
              <a:t> 0.1 - 0.3 : Medium</a:t>
            </a:r>
          </a:p>
          <a:p>
            <a:r>
              <a:rPr lang="en-GB" dirty="0">
                <a:latin typeface="Calibri" panose="020F0502020204030204" pitchFamily="34" charset="0"/>
                <a:cs typeface="Calibri" panose="020F0502020204030204" pitchFamily="34" charset="0"/>
              </a:rPr>
              <a:t> &gt;0.3 : Strong</a:t>
            </a:r>
          </a:p>
        </p:txBody>
      </p:sp>
      <p:sp>
        <p:nvSpPr>
          <p:cNvPr id="9" name="TextBox 8"/>
          <p:cNvSpPr txBox="1"/>
          <p:nvPr/>
        </p:nvSpPr>
        <p:spPr>
          <a:xfrm>
            <a:off x="4475285" y="1696915"/>
            <a:ext cx="6743700" cy="923330"/>
          </a:xfrm>
          <a:prstGeom prst="rect">
            <a:avLst/>
          </a:prstGeom>
          <a:noFill/>
        </p:spPr>
        <p:txBody>
          <a:bodyPr wrap="square" rtlCol="0">
            <a:spAutoFit/>
          </a:bodyPr>
          <a:lstStyle/>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WOE describes the relationship between predictors and target, whereas IV gives the strength of that relationship.</a:t>
            </a:r>
          </a:p>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Thus predictor variables are derived depending upon the strength.</a:t>
            </a:r>
          </a:p>
        </p:txBody>
      </p:sp>
      <p:sp>
        <p:nvSpPr>
          <p:cNvPr id="10" name="TextBox 9"/>
          <p:cNvSpPr txBox="1"/>
          <p:nvPr/>
        </p:nvSpPr>
        <p:spPr>
          <a:xfrm>
            <a:off x="2110154" y="2986890"/>
            <a:ext cx="3323492"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General thumb rule for IV:</a:t>
            </a:r>
          </a:p>
        </p:txBody>
      </p:sp>
      <p:pic>
        <p:nvPicPr>
          <p:cNvPr id="1026" name="Picture 2" descr="https://2.bp.blogspot.com/-hkTX-LJoANY/VPnv5Wd3UoI/AAAAAAAADk4/SZFPuuecbkg/s1600/IV.pn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204187" y="5482581"/>
            <a:ext cx="5880589" cy="6881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35029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426" y="536331"/>
            <a:ext cx="9954481" cy="545123"/>
          </a:xfrm>
        </p:spPr>
        <p:txBody>
          <a:bodyPr>
            <a:normAutofit fontScale="90000"/>
          </a:bodyPr>
          <a:lstStyle/>
          <a:p>
            <a:r>
              <a:rPr lang="en-GB" dirty="0">
                <a:latin typeface="Calibri" panose="020F0502020204030204" pitchFamily="34" charset="0"/>
                <a:cs typeface="Calibri" panose="020F0502020204030204" pitchFamily="34" charset="0"/>
              </a:rPr>
              <a:t>Net Information Value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
        <p:nvSpPr>
          <p:cNvPr id="3" name="TextBox 2"/>
          <p:cNvSpPr txBox="1"/>
          <p:nvPr/>
        </p:nvSpPr>
        <p:spPr>
          <a:xfrm>
            <a:off x="1424352" y="1397977"/>
            <a:ext cx="5460025" cy="830997"/>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Extension of WOE/IV Analysis for Incremental Response Modeling</a:t>
            </a:r>
          </a:p>
        </p:txBody>
      </p:sp>
      <p:sp>
        <p:nvSpPr>
          <p:cNvPr id="5" name="TextBox 4"/>
          <p:cNvSpPr txBox="1"/>
          <p:nvPr/>
        </p:nvSpPr>
        <p:spPr>
          <a:xfrm>
            <a:off x="3261946" y="2378814"/>
            <a:ext cx="8519746" cy="2923877"/>
          </a:xfrm>
          <a:prstGeom prst="rect">
            <a:avLst/>
          </a:prstGeom>
          <a:noFill/>
        </p:spPr>
        <p:txBody>
          <a:bodyPr wrap="square" rtlCol="0">
            <a:spAutoFit/>
          </a:bodyPr>
          <a:lstStyle/>
          <a:p>
            <a:pPr marL="285750" indent="-285750" algn="just">
              <a:buFont typeface="Arial" panose="020B0604020202020204" pitchFamily="34" charset="0"/>
              <a:buChar char="•"/>
            </a:pPr>
            <a:r>
              <a:rPr lang="en-GB" sz="2000" dirty="0">
                <a:latin typeface="Calibri" panose="020F0502020204030204" pitchFamily="34" charset="0"/>
                <a:cs typeface="Calibri" panose="020F0502020204030204" pitchFamily="34" charset="0"/>
              </a:rPr>
              <a:t>In Incremental response modeling, a net lift between the behaviour of Treatment and Control group customers is analysed. </a:t>
            </a:r>
          </a:p>
          <a:p>
            <a:pPr marL="285750" indent="-285750" algn="just">
              <a:buFont typeface="Arial" panose="020B0604020202020204" pitchFamily="34" charset="0"/>
              <a:buChar char="•"/>
            </a:pPr>
            <a:r>
              <a:rPr lang="en-GB" sz="2000" dirty="0">
                <a:latin typeface="Calibri" panose="020F0502020204030204" pitchFamily="34" charset="0"/>
                <a:cs typeface="Calibri" panose="020F0502020204030204" pitchFamily="34" charset="0"/>
              </a:rPr>
              <a:t>Thus only considering WOE/IV results is not enough.</a:t>
            </a:r>
          </a:p>
          <a:p>
            <a:pPr marL="285750" indent="-285750" algn="just">
              <a:buFont typeface="Arial" panose="020B0604020202020204" pitchFamily="34" charset="0"/>
              <a:buChar char="•"/>
            </a:pPr>
            <a:r>
              <a:rPr lang="en-GB" sz="2000" dirty="0">
                <a:latin typeface="Calibri" panose="020F0502020204030204" pitchFamily="34" charset="0"/>
                <a:cs typeface="Calibri" panose="020F0502020204030204" pitchFamily="34" charset="0"/>
              </a:rPr>
              <a:t>One must consider log odds of Response=1 for treatment group vs control group.</a:t>
            </a:r>
          </a:p>
          <a:p>
            <a:pPr marL="285750" indent="-285750" algn="just">
              <a:buFont typeface="Arial" panose="020B0604020202020204" pitchFamily="34" charset="0"/>
              <a:buChar char="•"/>
            </a:pPr>
            <a:r>
              <a:rPr lang="en-GB" sz="2000" dirty="0">
                <a:latin typeface="Calibri" panose="020F0502020204030204" pitchFamily="34" charset="0"/>
                <a:cs typeface="Calibri" panose="020F0502020204030204" pitchFamily="34" charset="0"/>
              </a:rPr>
              <a:t>Larsen introduced NWOE and NIV for IR Modeling.</a:t>
            </a:r>
          </a:p>
          <a:p>
            <a:pPr marL="285750" indent="-285750" algn="just">
              <a:buFont typeface="Arial" panose="020B0604020202020204" pitchFamily="34" charset="0"/>
              <a:buChar char="•"/>
            </a:pPr>
            <a:r>
              <a:rPr lang="en-GB" sz="2000" dirty="0">
                <a:latin typeface="Calibri" panose="020F0502020204030204" pitchFamily="34" charset="0"/>
                <a:cs typeface="Calibri" panose="020F0502020204030204" pitchFamily="34" charset="0"/>
              </a:rPr>
              <a:t>Net information value can be calculated as the difference of WOEs i.e. Treatment group(</a:t>
            </a:r>
            <a:r>
              <a:rPr lang="en-GB" sz="2000" dirty="0" err="1">
                <a:latin typeface="Calibri" panose="020F0502020204030204" pitchFamily="34" charset="0"/>
                <a:cs typeface="Calibri" panose="020F0502020204030204" pitchFamily="34" charset="0"/>
              </a:rPr>
              <a:t>WOEt</a:t>
            </a:r>
            <a:r>
              <a:rPr lang="en-GB" sz="2000" dirty="0">
                <a:latin typeface="Calibri" panose="020F0502020204030204" pitchFamily="34" charset="0"/>
                <a:cs typeface="Calibri" panose="020F0502020204030204" pitchFamily="34" charset="0"/>
              </a:rPr>
              <a:t>) and Control group(</a:t>
            </a:r>
            <a:r>
              <a:rPr lang="en-GB" sz="2000" dirty="0" err="1">
                <a:latin typeface="Calibri" panose="020F0502020204030204" pitchFamily="34" charset="0"/>
                <a:cs typeface="Calibri" panose="020F0502020204030204" pitchFamily="34" charset="0"/>
              </a:rPr>
              <a:t>WOEc</a:t>
            </a:r>
            <a:r>
              <a:rPr lang="en-GB" sz="2000" dirty="0">
                <a:latin typeface="Calibri" panose="020F0502020204030204" pitchFamily="34" charset="0"/>
                <a:cs typeface="Calibri" panose="020F0502020204030204" pitchFamily="34" charset="0"/>
              </a:rPr>
              <a:t>)</a:t>
            </a:r>
          </a:p>
          <a:p>
            <a:endParaRPr lang="en-GB" sz="2000" dirty="0">
              <a:latin typeface="Calibri" panose="020F0502020204030204" pitchFamily="34" charset="0"/>
              <a:cs typeface="Calibri" panose="020F0502020204030204" pitchFamily="34" charset="0"/>
            </a:endParaRPr>
          </a:p>
        </p:txBody>
      </p:sp>
      <p:sp>
        <p:nvSpPr>
          <p:cNvPr id="6" name="TextBox 5"/>
          <p:cNvSpPr txBox="1"/>
          <p:nvPr/>
        </p:nvSpPr>
        <p:spPr>
          <a:xfrm>
            <a:off x="1352426" y="5045308"/>
            <a:ext cx="5460025" cy="461665"/>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Penalized Net Information Value:</a:t>
            </a:r>
          </a:p>
        </p:txBody>
      </p:sp>
      <p:sp>
        <p:nvSpPr>
          <p:cNvPr id="8" name="TextBox 7"/>
          <p:cNvSpPr txBox="1"/>
          <p:nvPr/>
        </p:nvSpPr>
        <p:spPr>
          <a:xfrm>
            <a:off x="3261946" y="5534561"/>
            <a:ext cx="8149393" cy="1323439"/>
          </a:xfrm>
          <a:prstGeom prst="rect">
            <a:avLst/>
          </a:prstGeom>
          <a:noFill/>
        </p:spPr>
        <p:txBody>
          <a:bodyPr wrap="square" rtlCol="0">
            <a:spAutoFit/>
          </a:bodyPr>
          <a:lstStyle/>
          <a:p>
            <a:pPr marL="285750" indent="-285750" algn="just">
              <a:buFont typeface="Arial" panose="020B0604020202020204" pitchFamily="34" charset="0"/>
              <a:buChar char="•"/>
            </a:pPr>
            <a:r>
              <a:rPr lang="en-GB" sz="2000" dirty="0">
                <a:latin typeface="Calibri" panose="020F0502020204030204" pitchFamily="34" charset="0"/>
                <a:cs typeface="Calibri" panose="020F0502020204030204" pitchFamily="34" charset="0"/>
              </a:rPr>
              <a:t>The predictive ability of selected variables can drop in validation dataset. </a:t>
            </a:r>
          </a:p>
          <a:p>
            <a:pPr marL="285750" indent="-285750" algn="just">
              <a:buFont typeface="Arial" panose="020B0604020202020204" pitchFamily="34" charset="0"/>
              <a:buChar char="•"/>
            </a:pPr>
            <a:r>
              <a:rPr lang="en-GB" sz="2000" dirty="0">
                <a:latin typeface="Calibri" panose="020F0502020204030204" pitchFamily="34" charset="0"/>
                <a:cs typeface="Calibri" panose="020F0502020204030204" pitchFamily="34" charset="0"/>
              </a:rPr>
              <a:t>To nullify this, a penalty term is added to the NIV. </a:t>
            </a:r>
          </a:p>
          <a:p>
            <a:pPr marL="285750" indent="-285750" algn="just">
              <a:buFont typeface="Arial" panose="020B0604020202020204" pitchFamily="34" charset="0"/>
              <a:buChar char="•"/>
            </a:pPr>
            <a:r>
              <a:rPr lang="en-GB" sz="2000" dirty="0">
                <a:latin typeface="Calibri" panose="020F0502020204030204" pitchFamily="34" charset="0"/>
                <a:cs typeface="Calibri" panose="020F0502020204030204" pitchFamily="34" charset="0"/>
              </a:rPr>
              <a:t>It is the difference of WOE calculated on Training data and WOE calculated from Validation data</a:t>
            </a:r>
          </a:p>
        </p:txBody>
      </p:sp>
    </p:spTree>
    <p:extLst>
      <p:ext uri="{BB962C8B-B14F-4D97-AF65-F5344CB8AC3E}">
        <p14:creationId xmlns:p14="http://schemas.microsoft.com/office/powerpoint/2010/main" val="95417265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426" y="536331"/>
            <a:ext cx="9954481" cy="545123"/>
          </a:xfrm>
        </p:spPr>
        <p:txBody>
          <a:bodyPr>
            <a:normAutofit fontScale="90000"/>
          </a:bodyPr>
          <a:lstStyle/>
          <a:p>
            <a:r>
              <a:rPr lang="en-GB" dirty="0">
                <a:latin typeface="Calibri" panose="020F0502020204030204" pitchFamily="34" charset="0"/>
                <a:cs typeface="Calibri" panose="020F0502020204030204" pitchFamily="34" charset="0"/>
              </a:rPr>
              <a:t>Net Information Value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
        <p:nvSpPr>
          <p:cNvPr id="3" name="TextBox 2"/>
          <p:cNvSpPr txBox="1"/>
          <p:nvPr/>
        </p:nvSpPr>
        <p:spPr>
          <a:xfrm>
            <a:off x="1424352" y="1397977"/>
            <a:ext cx="5460025"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Results from </a:t>
            </a:r>
            <a:r>
              <a:rPr lang="en-GB" sz="2000" dirty="0" err="1">
                <a:latin typeface="Calibri" panose="020F0502020204030204" pitchFamily="34" charset="0"/>
                <a:cs typeface="Calibri" panose="020F0502020204030204" pitchFamily="34" charset="0"/>
              </a:rPr>
              <a:t>WebApp</a:t>
            </a:r>
            <a:r>
              <a:rPr lang="en-GB" sz="2000" dirty="0">
                <a:latin typeface="Calibri" panose="020F0502020204030204" pitchFamily="34" charset="0"/>
                <a:cs typeface="Calibri" panose="020F0502020204030204" pitchFamily="34" charset="0"/>
              </a:rPr>
              <a:t>:</a:t>
            </a:r>
          </a:p>
        </p:txBody>
      </p:sp>
      <p:pic>
        <p:nvPicPr>
          <p:cNvPr id="7" name="Picture 6"/>
          <p:cNvPicPr>
            <a:picLocks noChangeAspect="1"/>
          </p:cNvPicPr>
          <p:nvPr/>
        </p:nvPicPr>
        <p:blipFill>
          <a:blip r:embed="rId3"/>
          <a:stretch>
            <a:fillRect/>
          </a:stretch>
        </p:blipFill>
        <p:spPr>
          <a:xfrm>
            <a:off x="4083599" y="1889933"/>
            <a:ext cx="5778857" cy="4419622"/>
          </a:xfrm>
          <a:prstGeom prst="rect">
            <a:avLst/>
          </a:prstGeom>
        </p:spPr>
      </p:pic>
    </p:spTree>
    <p:extLst>
      <p:ext uri="{BB962C8B-B14F-4D97-AF65-F5344CB8AC3E}">
        <p14:creationId xmlns:p14="http://schemas.microsoft.com/office/powerpoint/2010/main" val="137183425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
        <p:nvSpPr>
          <p:cNvPr id="10" name="Content Placeholder 2"/>
          <p:cNvSpPr txBox="1">
            <a:spLocks/>
          </p:cNvSpPr>
          <p:nvPr/>
        </p:nvSpPr>
        <p:spPr>
          <a:xfrm>
            <a:off x="4712677" y="1339361"/>
            <a:ext cx="6646985" cy="4832840"/>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Font typeface="Wingdings" panose="05000000000000000000" pitchFamily="2" charset="2"/>
              <a:buChar char="§"/>
            </a:pPr>
            <a:r>
              <a:rPr lang="en-GB" dirty="0">
                <a:solidFill>
                  <a:schemeClr val="bg1">
                    <a:lumMod val="65000"/>
                  </a:schemeClr>
                </a:solidFill>
              </a:rPr>
              <a:t>Thesis Goal</a:t>
            </a:r>
          </a:p>
          <a:p>
            <a:pPr lvl="1">
              <a:buFont typeface="Wingdings" panose="05000000000000000000" pitchFamily="2" charset="2"/>
              <a:buChar char="§"/>
            </a:pPr>
            <a:r>
              <a:rPr lang="en-GB" dirty="0">
                <a:solidFill>
                  <a:schemeClr val="bg1">
                    <a:lumMod val="65000"/>
                  </a:schemeClr>
                </a:solidFill>
              </a:rPr>
              <a:t>Background and Motivation</a:t>
            </a:r>
          </a:p>
          <a:p>
            <a:pPr lvl="1">
              <a:buFont typeface="Wingdings" panose="05000000000000000000" pitchFamily="2" charset="2"/>
              <a:buChar char="§"/>
            </a:pPr>
            <a:r>
              <a:rPr lang="en-GB" dirty="0">
                <a:solidFill>
                  <a:schemeClr val="bg1">
                    <a:lumMod val="65000"/>
                  </a:schemeClr>
                </a:solidFill>
              </a:rPr>
              <a:t>NIV- Variable Pre Screening</a:t>
            </a:r>
          </a:p>
          <a:p>
            <a:pPr lvl="1">
              <a:buFont typeface="Wingdings" panose="05000000000000000000" pitchFamily="2" charset="2"/>
              <a:buChar char="§"/>
            </a:pPr>
            <a:r>
              <a:rPr lang="en-GB" b="1" dirty="0">
                <a:solidFill>
                  <a:schemeClr val="accent1"/>
                </a:solidFill>
              </a:rPr>
              <a:t>Incremental Response Modeling </a:t>
            </a:r>
          </a:p>
          <a:p>
            <a:pPr lvl="1">
              <a:buFont typeface="Wingdings" panose="05000000000000000000" pitchFamily="2" charset="2"/>
              <a:buChar char="§"/>
            </a:pPr>
            <a:r>
              <a:rPr lang="en-GB" dirty="0">
                <a:solidFill>
                  <a:schemeClr val="bg1">
                    <a:lumMod val="65000"/>
                  </a:schemeClr>
                </a:solidFill>
              </a:rPr>
              <a:t>Results with R Shiny Web App</a:t>
            </a:r>
          </a:p>
          <a:p>
            <a:pPr lvl="1">
              <a:buFont typeface="Wingdings" panose="05000000000000000000" pitchFamily="2" charset="2"/>
              <a:buChar char="§"/>
            </a:pPr>
            <a:r>
              <a:rPr lang="en-GB" dirty="0">
                <a:solidFill>
                  <a:schemeClr val="bg1">
                    <a:lumMod val="65000"/>
                  </a:schemeClr>
                </a:solidFill>
              </a:rPr>
              <a:t>Conclusion and Future Work</a:t>
            </a:r>
          </a:p>
        </p:txBody>
      </p:sp>
    </p:spTree>
    <p:extLst>
      <p:ext uri="{BB962C8B-B14F-4D97-AF65-F5344CB8AC3E}">
        <p14:creationId xmlns:p14="http://schemas.microsoft.com/office/powerpoint/2010/main" val="347801829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071" y="284851"/>
            <a:ext cx="3552949" cy="545123"/>
          </a:xfrm>
        </p:spPr>
        <p:txBody>
          <a:bodyPr>
            <a:noAutofit/>
          </a:bodyPr>
          <a:lstStyle/>
          <a:p>
            <a:r>
              <a:rPr lang="en-GB" sz="2400" dirty="0">
                <a:latin typeface="Calibri" panose="020F0502020204030204" pitchFamily="34" charset="0"/>
                <a:cs typeface="Calibri" panose="020F0502020204030204" pitchFamily="34" charset="0"/>
              </a:rPr>
              <a:t>Two Model Approach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pic>
        <p:nvPicPr>
          <p:cNvPr id="3" name="Picture 2"/>
          <p:cNvPicPr>
            <a:picLocks noChangeAspect="1"/>
          </p:cNvPicPr>
          <p:nvPr/>
        </p:nvPicPr>
        <p:blipFill>
          <a:blip r:embed="rId4"/>
          <a:stretch>
            <a:fillRect/>
          </a:stretch>
        </p:blipFill>
        <p:spPr>
          <a:xfrm>
            <a:off x="6838218" y="659422"/>
            <a:ext cx="5219504" cy="6093069"/>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rotWithShape="1">
          <a:blip r:embed="rId5"/>
          <a:srcRect l="20796" r="20171"/>
          <a:stretch/>
        </p:blipFill>
        <p:spPr>
          <a:xfrm>
            <a:off x="2272794" y="1369749"/>
            <a:ext cx="1287625" cy="1819275"/>
          </a:xfrm>
          <a:prstGeom prst="rect">
            <a:avLst/>
          </a:prstGeom>
        </p:spPr>
      </p:pic>
      <p:pic>
        <p:nvPicPr>
          <p:cNvPr id="7" name="Picture 6"/>
          <p:cNvPicPr>
            <a:picLocks noChangeAspect="1"/>
          </p:cNvPicPr>
          <p:nvPr/>
        </p:nvPicPr>
        <p:blipFill rotWithShape="1">
          <a:blip r:embed="rId6"/>
          <a:srcRect l="12276" t="8038" r="4741" b="19992"/>
          <a:stretch/>
        </p:blipFill>
        <p:spPr>
          <a:xfrm>
            <a:off x="1826273" y="4059667"/>
            <a:ext cx="3153747" cy="671804"/>
          </a:xfrm>
          <a:prstGeom prst="rect">
            <a:avLst/>
          </a:prstGeom>
        </p:spPr>
      </p:pic>
    </p:spTree>
    <p:extLst>
      <p:ext uri="{BB962C8B-B14F-4D97-AF65-F5344CB8AC3E}">
        <p14:creationId xmlns:p14="http://schemas.microsoft.com/office/powerpoint/2010/main" val="445813715"/>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963508" y="1004323"/>
            <a:ext cx="3955585" cy="511685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
        <p:nvSpPr>
          <p:cNvPr id="2" name="Title 1"/>
          <p:cNvSpPr>
            <a:spLocks noGrp="1"/>
          </p:cNvSpPr>
          <p:nvPr>
            <p:ph type="title"/>
          </p:nvPr>
        </p:nvSpPr>
        <p:spPr>
          <a:xfrm>
            <a:off x="1680945" y="189779"/>
            <a:ext cx="2624341" cy="975946"/>
          </a:xfrm>
        </p:spPr>
        <p:txBody>
          <a:bodyPr vert="horz" lIns="91440" tIns="45720" rIns="91440" bIns="45720" rtlCol="0" anchor="b">
            <a:normAutofit/>
          </a:bodyPr>
          <a:lstStyle/>
          <a:p>
            <a:pPr algn="r">
              <a:lnSpc>
                <a:spcPct val="90000"/>
              </a:lnSpc>
            </a:pPr>
            <a:r>
              <a:rPr lang="en-US" dirty="0">
                <a:latin typeface="Calibri" panose="020F0502020204030204" pitchFamily="34" charset="0"/>
                <a:cs typeface="Calibri" panose="020F0502020204030204" pitchFamily="34" charset="0"/>
              </a:rPr>
              <a:t>Combined Model Approach</a:t>
            </a:r>
          </a:p>
        </p:txBody>
      </p:sp>
      <p:pic>
        <p:nvPicPr>
          <p:cNvPr id="3" name="Picture 2"/>
          <p:cNvPicPr>
            <a:picLocks noChangeAspect="1"/>
          </p:cNvPicPr>
          <p:nvPr/>
        </p:nvPicPr>
        <p:blipFill>
          <a:blip r:embed="rId5"/>
          <a:stretch>
            <a:fillRect/>
          </a:stretch>
        </p:blipFill>
        <p:spPr>
          <a:xfrm>
            <a:off x="2086777" y="1691227"/>
            <a:ext cx="2895600" cy="533400"/>
          </a:xfrm>
          <a:prstGeom prst="rect">
            <a:avLst/>
          </a:prstGeom>
        </p:spPr>
      </p:pic>
      <p:pic>
        <p:nvPicPr>
          <p:cNvPr id="6" name="Picture 5"/>
          <p:cNvPicPr>
            <a:picLocks noChangeAspect="1"/>
          </p:cNvPicPr>
          <p:nvPr/>
        </p:nvPicPr>
        <p:blipFill>
          <a:blip r:embed="rId6"/>
          <a:stretch>
            <a:fillRect/>
          </a:stretch>
        </p:blipFill>
        <p:spPr>
          <a:xfrm>
            <a:off x="2734477" y="2908807"/>
            <a:ext cx="2247900" cy="2819400"/>
          </a:xfrm>
          <a:prstGeom prst="rect">
            <a:avLst/>
          </a:prstGeom>
        </p:spPr>
      </p:pic>
    </p:spTree>
    <p:extLst>
      <p:ext uri="{BB962C8B-B14F-4D97-AF65-F5344CB8AC3E}">
        <p14:creationId xmlns:p14="http://schemas.microsoft.com/office/powerpoint/2010/main" val="203683186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087" y="494627"/>
            <a:ext cx="9954481" cy="545123"/>
          </a:xfrm>
        </p:spPr>
        <p:txBody>
          <a:bodyPr>
            <a:noAutofit/>
          </a:bodyPr>
          <a:lstStyle/>
          <a:p>
            <a:r>
              <a:rPr lang="en-GB" sz="2400" dirty="0"/>
              <a:t>Two Model Approach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pic>
        <p:nvPicPr>
          <p:cNvPr id="9" name="Picture 8"/>
          <p:cNvPicPr>
            <a:picLocks noChangeAspect="1"/>
          </p:cNvPicPr>
          <p:nvPr/>
        </p:nvPicPr>
        <p:blipFill>
          <a:blip r:embed="rId4">
            <a:lum contrast="-20000"/>
          </a:blip>
          <a:stretch>
            <a:fillRect/>
          </a:stretch>
        </p:blipFill>
        <p:spPr>
          <a:xfrm>
            <a:off x="1721110" y="1283465"/>
            <a:ext cx="4521070" cy="4490318"/>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5">
            <a:lum contrast="-20000"/>
          </a:blip>
          <a:stretch>
            <a:fillRect/>
          </a:stretch>
        </p:blipFill>
        <p:spPr>
          <a:xfrm>
            <a:off x="6799819" y="1283464"/>
            <a:ext cx="4721401" cy="44903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43490426"/>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087" y="494627"/>
            <a:ext cx="9954481" cy="545123"/>
          </a:xfrm>
        </p:spPr>
        <p:txBody>
          <a:bodyPr>
            <a:noAutofit/>
          </a:bodyPr>
          <a:lstStyle/>
          <a:p>
            <a:r>
              <a:rPr lang="en-GB" sz="2400" dirty="0"/>
              <a:t>Single Model Approach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pic>
        <p:nvPicPr>
          <p:cNvPr id="3" name="Picture 2"/>
          <p:cNvPicPr>
            <a:picLocks noChangeAspect="1"/>
          </p:cNvPicPr>
          <p:nvPr/>
        </p:nvPicPr>
        <p:blipFill>
          <a:blip r:embed="rId4"/>
          <a:stretch>
            <a:fillRect/>
          </a:stretch>
        </p:blipFill>
        <p:spPr>
          <a:xfrm>
            <a:off x="1708364" y="1157717"/>
            <a:ext cx="5345579" cy="3964067"/>
          </a:xfrm>
          <a:prstGeom prst="rect">
            <a:avLst/>
          </a:prstGeom>
        </p:spPr>
      </p:pic>
    </p:spTree>
    <p:extLst>
      <p:ext uri="{BB962C8B-B14F-4D97-AF65-F5344CB8AC3E}">
        <p14:creationId xmlns:p14="http://schemas.microsoft.com/office/powerpoint/2010/main" val="42238912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242" y="956893"/>
            <a:ext cx="2744789" cy="1179637"/>
          </a:xfrm>
        </p:spPr>
        <p:txBody>
          <a:bodyPr/>
          <a:lstStyle/>
          <a:p>
            <a:r>
              <a:rPr lang="en-GB" dirty="0"/>
              <a:t>Outline</a:t>
            </a:r>
          </a:p>
        </p:txBody>
      </p:sp>
      <p:sp>
        <p:nvSpPr>
          <p:cNvPr id="3" name="Content Placeholder 2"/>
          <p:cNvSpPr>
            <a:spLocks noGrp="1"/>
          </p:cNvSpPr>
          <p:nvPr>
            <p:ph idx="1"/>
          </p:nvPr>
        </p:nvSpPr>
        <p:spPr>
          <a:xfrm>
            <a:off x="4712677" y="1339361"/>
            <a:ext cx="6646985" cy="4832840"/>
          </a:xfrm>
        </p:spPr>
        <p:txBody>
          <a:bodyPr/>
          <a:lstStyle/>
          <a:p>
            <a:pPr lvl="1">
              <a:buFont typeface="Wingdings" panose="05000000000000000000" pitchFamily="2" charset="2"/>
              <a:buChar char="§"/>
            </a:pPr>
            <a:r>
              <a:rPr lang="en-GB" dirty="0"/>
              <a:t>Thesis Goal</a:t>
            </a:r>
          </a:p>
          <a:p>
            <a:pPr lvl="1">
              <a:buFont typeface="Wingdings" panose="05000000000000000000" pitchFamily="2" charset="2"/>
              <a:buChar char="§"/>
            </a:pPr>
            <a:r>
              <a:rPr lang="en-GB" dirty="0"/>
              <a:t>Background and Motivation</a:t>
            </a:r>
          </a:p>
          <a:p>
            <a:pPr lvl="1">
              <a:buFont typeface="Wingdings" panose="05000000000000000000" pitchFamily="2" charset="2"/>
              <a:buChar char="§"/>
            </a:pPr>
            <a:r>
              <a:rPr lang="en-GB" dirty="0"/>
              <a:t>NIV- Variable Pre Screening</a:t>
            </a:r>
          </a:p>
          <a:p>
            <a:pPr lvl="1">
              <a:buFont typeface="Wingdings" panose="05000000000000000000" pitchFamily="2" charset="2"/>
              <a:buChar char="§"/>
            </a:pPr>
            <a:r>
              <a:rPr lang="en-GB" dirty="0"/>
              <a:t>Incremental Response Modeling </a:t>
            </a:r>
          </a:p>
          <a:p>
            <a:pPr lvl="1">
              <a:buFont typeface="Wingdings" panose="05000000000000000000" pitchFamily="2" charset="2"/>
              <a:buChar char="§"/>
            </a:pPr>
            <a:r>
              <a:rPr lang="en-GB" dirty="0"/>
              <a:t>Results with R Shiny Web App</a:t>
            </a:r>
          </a:p>
          <a:p>
            <a:pPr lvl="1">
              <a:buFont typeface="Wingdings" panose="05000000000000000000" pitchFamily="2" charset="2"/>
              <a:buChar char="§"/>
            </a:pPr>
            <a:r>
              <a:rPr lang="en-GB" dirty="0"/>
              <a:t>Conclusion and Future Work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Tree>
    <p:extLst>
      <p:ext uri="{BB962C8B-B14F-4D97-AF65-F5344CB8AC3E}">
        <p14:creationId xmlns:p14="http://schemas.microsoft.com/office/powerpoint/2010/main" val="655207310"/>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426" y="536331"/>
            <a:ext cx="9954481" cy="545123"/>
          </a:xfrm>
        </p:spPr>
        <p:txBody>
          <a:bodyPr>
            <a:normAutofit fontScale="90000"/>
          </a:bodyPr>
          <a:lstStyle/>
          <a:p>
            <a:r>
              <a:rPr lang="en-GB" dirty="0">
                <a:latin typeface="Calibri" panose="020F0502020204030204" pitchFamily="34" charset="0"/>
                <a:cs typeface="Calibri" panose="020F0502020204030204" pitchFamily="34" charset="0"/>
              </a:rPr>
              <a:t>Model Diagnosis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
        <p:nvSpPr>
          <p:cNvPr id="5" name="TextBox 4"/>
          <p:cNvSpPr txBox="1"/>
          <p:nvPr/>
        </p:nvSpPr>
        <p:spPr>
          <a:xfrm>
            <a:off x="2785187" y="1425076"/>
            <a:ext cx="8854751" cy="258532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GB" dirty="0"/>
              <a:t>In both the methods, at the end, difference scores (</a:t>
            </a:r>
            <a:r>
              <a:rPr lang="en-GB" dirty="0" err="1"/>
              <a:t>DSi</a:t>
            </a:r>
            <a:r>
              <a:rPr lang="en-GB" dirty="0"/>
              <a:t>) are calculated.</a:t>
            </a:r>
          </a:p>
          <a:p>
            <a:pPr marL="285750" indent="-285750" algn="just">
              <a:lnSpc>
                <a:spcPct val="150000"/>
              </a:lnSpc>
              <a:buFont typeface="Arial" panose="020B0604020202020204" pitchFamily="34" charset="0"/>
              <a:buChar char="•"/>
            </a:pPr>
            <a:r>
              <a:rPr lang="en-GB" dirty="0"/>
              <a:t>These difference scores are ordered in descending order i.e. the customer (record) with highest difference score value at the top and lowest at the bottom. </a:t>
            </a:r>
          </a:p>
          <a:p>
            <a:pPr marL="285750" indent="-285750" algn="just">
              <a:lnSpc>
                <a:spcPct val="150000"/>
              </a:lnSpc>
              <a:buFont typeface="Arial" panose="020B0604020202020204" pitchFamily="34" charset="0"/>
              <a:buChar char="•"/>
            </a:pPr>
            <a:r>
              <a:rPr lang="en-GB" dirty="0"/>
              <a:t>These ranked observation with the decreasing order of scores are then grouped in number of bins. </a:t>
            </a:r>
          </a:p>
          <a:p>
            <a:pPr marL="285750" indent="-285750" algn="just">
              <a:lnSpc>
                <a:spcPct val="150000"/>
              </a:lnSpc>
              <a:buFont typeface="Arial" panose="020B0604020202020204" pitchFamily="34" charset="0"/>
              <a:buChar char="•"/>
            </a:pPr>
            <a:r>
              <a:rPr lang="en-GB" dirty="0"/>
              <a:t>For each bin, the average predicted increment values are calculated.</a:t>
            </a:r>
          </a:p>
        </p:txBody>
      </p:sp>
      <p:sp>
        <p:nvSpPr>
          <p:cNvPr id="6" name="TextBox 5"/>
          <p:cNvSpPr txBox="1"/>
          <p:nvPr/>
        </p:nvSpPr>
        <p:spPr>
          <a:xfrm>
            <a:off x="1250301" y="4114920"/>
            <a:ext cx="3069772" cy="646331"/>
          </a:xfrm>
          <a:prstGeom prst="rect">
            <a:avLst/>
          </a:prstGeom>
          <a:noFill/>
        </p:spPr>
        <p:txBody>
          <a:bodyPr wrap="square" rtlCol="0">
            <a:spAutoFit/>
          </a:bodyPr>
          <a:lstStyle/>
          <a:p>
            <a:r>
              <a:rPr lang="en-GB" dirty="0"/>
              <a:t>Basic Criteria for Good Incremental Model:</a:t>
            </a:r>
          </a:p>
        </p:txBody>
      </p:sp>
      <p:sp>
        <p:nvSpPr>
          <p:cNvPr id="7" name="TextBox 6"/>
          <p:cNvSpPr txBox="1"/>
          <p:nvPr/>
        </p:nvSpPr>
        <p:spPr>
          <a:xfrm>
            <a:off x="2995126" y="4865772"/>
            <a:ext cx="8854751" cy="133882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GB" dirty="0"/>
              <a:t>The top most bin of record should have higher (highest) incremental rate and the bottom most bin of record should have the lower (lowest) incremental rate.</a:t>
            </a:r>
          </a:p>
          <a:p>
            <a:pPr marL="285750" indent="-285750" algn="just">
              <a:lnSpc>
                <a:spcPct val="150000"/>
              </a:lnSpc>
              <a:buFont typeface="Arial" panose="020B0604020202020204" pitchFamily="34" charset="0"/>
              <a:buChar char="•"/>
            </a:pPr>
            <a:r>
              <a:rPr lang="en-GB" dirty="0"/>
              <a:t> The incremental rates should decrease monotonically from top bin to bottom bin.</a:t>
            </a:r>
          </a:p>
        </p:txBody>
      </p:sp>
    </p:spTree>
    <p:extLst>
      <p:ext uri="{BB962C8B-B14F-4D97-AF65-F5344CB8AC3E}">
        <p14:creationId xmlns:p14="http://schemas.microsoft.com/office/powerpoint/2010/main" val="423000693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
        <p:nvSpPr>
          <p:cNvPr id="10" name="Content Placeholder 2"/>
          <p:cNvSpPr txBox="1">
            <a:spLocks/>
          </p:cNvSpPr>
          <p:nvPr/>
        </p:nvSpPr>
        <p:spPr>
          <a:xfrm>
            <a:off x="4712677" y="1339361"/>
            <a:ext cx="6646985" cy="4832840"/>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Font typeface="Wingdings" panose="05000000000000000000" pitchFamily="2" charset="2"/>
              <a:buChar char="§"/>
            </a:pPr>
            <a:r>
              <a:rPr lang="en-GB" dirty="0">
                <a:solidFill>
                  <a:schemeClr val="bg1">
                    <a:lumMod val="65000"/>
                  </a:schemeClr>
                </a:solidFill>
              </a:rPr>
              <a:t>Thesis Goal</a:t>
            </a:r>
          </a:p>
          <a:p>
            <a:pPr lvl="1">
              <a:buFont typeface="Wingdings" panose="05000000000000000000" pitchFamily="2" charset="2"/>
              <a:buChar char="§"/>
            </a:pPr>
            <a:r>
              <a:rPr lang="en-GB" dirty="0">
                <a:solidFill>
                  <a:schemeClr val="bg1">
                    <a:lumMod val="65000"/>
                  </a:schemeClr>
                </a:solidFill>
              </a:rPr>
              <a:t>Background and Motivation</a:t>
            </a:r>
          </a:p>
          <a:p>
            <a:pPr lvl="1">
              <a:buFont typeface="Wingdings" panose="05000000000000000000" pitchFamily="2" charset="2"/>
              <a:buChar char="§"/>
            </a:pPr>
            <a:r>
              <a:rPr lang="en-GB" dirty="0">
                <a:solidFill>
                  <a:schemeClr val="bg1">
                    <a:lumMod val="65000"/>
                  </a:schemeClr>
                </a:solidFill>
              </a:rPr>
              <a:t>NIV- Variable Pre Screening</a:t>
            </a:r>
          </a:p>
          <a:p>
            <a:pPr lvl="1">
              <a:buFont typeface="Wingdings" panose="05000000000000000000" pitchFamily="2" charset="2"/>
              <a:buChar char="§"/>
            </a:pPr>
            <a:r>
              <a:rPr lang="en-GB" dirty="0">
                <a:solidFill>
                  <a:schemeClr val="bg1">
                    <a:lumMod val="65000"/>
                  </a:schemeClr>
                </a:solidFill>
              </a:rPr>
              <a:t>Incremental Response Modeling </a:t>
            </a:r>
          </a:p>
          <a:p>
            <a:pPr lvl="1">
              <a:buFont typeface="Wingdings" panose="05000000000000000000" pitchFamily="2" charset="2"/>
              <a:buChar char="§"/>
            </a:pPr>
            <a:r>
              <a:rPr lang="en-GB" b="1" dirty="0">
                <a:solidFill>
                  <a:schemeClr val="accent1"/>
                </a:solidFill>
              </a:rPr>
              <a:t>Results with R Shiny Web App</a:t>
            </a:r>
          </a:p>
          <a:p>
            <a:pPr lvl="1">
              <a:buFont typeface="Wingdings" panose="05000000000000000000" pitchFamily="2" charset="2"/>
              <a:buChar char="§"/>
            </a:pPr>
            <a:r>
              <a:rPr lang="en-GB" dirty="0">
                <a:solidFill>
                  <a:schemeClr val="bg1">
                    <a:lumMod val="65000"/>
                  </a:schemeClr>
                </a:solidFill>
              </a:rPr>
              <a:t>Conclusion and Future Work</a:t>
            </a:r>
          </a:p>
        </p:txBody>
      </p:sp>
    </p:spTree>
    <p:extLst>
      <p:ext uri="{BB962C8B-B14F-4D97-AF65-F5344CB8AC3E}">
        <p14:creationId xmlns:p14="http://schemas.microsoft.com/office/powerpoint/2010/main" val="4018065642"/>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426" y="536331"/>
            <a:ext cx="9954481" cy="545123"/>
          </a:xfrm>
        </p:spPr>
        <p:txBody>
          <a:bodyPr>
            <a:normAutofit fontScale="90000"/>
          </a:bodyPr>
          <a:lstStyle/>
          <a:p>
            <a:r>
              <a:rPr lang="en-GB" dirty="0"/>
              <a:t>R Shiny </a:t>
            </a:r>
            <a:r>
              <a:rPr lang="en-GB" dirty="0" err="1"/>
              <a:t>WebApp</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pic>
        <p:nvPicPr>
          <p:cNvPr id="3" name="Picture 2"/>
          <p:cNvPicPr>
            <a:picLocks noChangeAspect="1"/>
          </p:cNvPicPr>
          <p:nvPr/>
        </p:nvPicPr>
        <p:blipFill>
          <a:blip r:embed="rId3"/>
          <a:stretch>
            <a:fillRect/>
          </a:stretch>
        </p:blipFill>
        <p:spPr>
          <a:xfrm>
            <a:off x="2276465" y="1460597"/>
            <a:ext cx="9405462" cy="5089493"/>
          </a:xfrm>
          <a:prstGeom prst="rect">
            <a:avLst/>
          </a:prstGeom>
        </p:spPr>
      </p:pic>
    </p:spTree>
    <p:extLst>
      <p:ext uri="{BB962C8B-B14F-4D97-AF65-F5344CB8AC3E}">
        <p14:creationId xmlns:p14="http://schemas.microsoft.com/office/powerpoint/2010/main" val="2846405536"/>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037422" y="4205629"/>
            <a:ext cx="4083423" cy="2584580"/>
          </a:xfrm>
          <a:prstGeom prst="rect">
            <a:avLst/>
          </a:prstGeom>
        </p:spPr>
      </p:pic>
      <p:sp>
        <p:nvSpPr>
          <p:cNvPr id="2" name="Title 1"/>
          <p:cNvSpPr>
            <a:spLocks noGrp="1"/>
          </p:cNvSpPr>
          <p:nvPr>
            <p:ph type="title"/>
          </p:nvPr>
        </p:nvSpPr>
        <p:spPr>
          <a:xfrm>
            <a:off x="1100499" y="0"/>
            <a:ext cx="9954481" cy="545123"/>
          </a:xfrm>
        </p:spPr>
        <p:txBody>
          <a:bodyPr>
            <a:normAutofit fontScale="90000"/>
          </a:bodyPr>
          <a:lstStyle/>
          <a:p>
            <a:r>
              <a:rPr lang="en-GB" dirty="0"/>
              <a:t>Results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pic>
        <p:nvPicPr>
          <p:cNvPr id="3" name="Picture 2"/>
          <p:cNvPicPr>
            <a:picLocks noChangeAspect="1"/>
          </p:cNvPicPr>
          <p:nvPr/>
        </p:nvPicPr>
        <p:blipFill>
          <a:blip r:embed="rId5"/>
          <a:stretch>
            <a:fillRect/>
          </a:stretch>
        </p:blipFill>
        <p:spPr>
          <a:xfrm>
            <a:off x="1352426" y="886409"/>
            <a:ext cx="6684996" cy="3319220"/>
          </a:xfrm>
          <a:prstGeom prst="rect">
            <a:avLst/>
          </a:prstGeom>
        </p:spPr>
      </p:pic>
      <p:sp>
        <p:nvSpPr>
          <p:cNvPr id="6" name="TextBox 5"/>
          <p:cNvSpPr txBox="1"/>
          <p:nvPr/>
        </p:nvSpPr>
        <p:spPr>
          <a:xfrm>
            <a:off x="8686800" y="1324947"/>
            <a:ext cx="2743200" cy="369332"/>
          </a:xfrm>
          <a:prstGeom prst="rect">
            <a:avLst/>
          </a:prstGeom>
          <a:noFill/>
        </p:spPr>
        <p:txBody>
          <a:bodyPr wrap="square" rtlCol="0">
            <a:spAutoFit/>
          </a:bodyPr>
          <a:lstStyle/>
          <a:p>
            <a:r>
              <a:rPr lang="en-GB" dirty="0"/>
              <a:t>Two Model Approach</a:t>
            </a:r>
          </a:p>
        </p:txBody>
      </p:sp>
      <p:cxnSp>
        <p:nvCxnSpPr>
          <p:cNvPr id="8" name="Straight Arrow Connector 7"/>
          <p:cNvCxnSpPr/>
          <p:nvPr/>
        </p:nvCxnSpPr>
        <p:spPr>
          <a:xfrm>
            <a:off x="7567127" y="1509613"/>
            <a:ext cx="0" cy="204535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90875311"/>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499" y="0"/>
            <a:ext cx="9954481" cy="545123"/>
          </a:xfrm>
        </p:spPr>
        <p:txBody>
          <a:bodyPr>
            <a:normAutofit fontScale="90000"/>
          </a:bodyPr>
          <a:lstStyle/>
          <a:p>
            <a:r>
              <a:rPr lang="en-GB" dirty="0"/>
              <a:t>Results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
        <p:nvSpPr>
          <p:cNvPr id="6" name="TextBox 5"/>
          <p:cNvSpPr txBox="1"/>
          <p:nvPr/>
        </p:nvSpPr>
        <p:spPr>
          <a:xfrm>
            <a:off x="8686800" y="1324947"/>
            <a:ext cx="2743200" cy="646331"/>
          </a:xfrm>
          <a:prstGeom prst="rect">
            <a:avLst/>
          </a:prstGeom>
          <a:noFill/>
        </p:spPr>
        <p:txBody>
          <a:bodyPr wrap="square" rtlCol="0">
            <a:spAutoFit/>
          </a:bodyPr>
          <a:lstStyle/>
          <a:p>
            <a:r>
              <a:rPr lang="en-GB" dirty="0"/>
              <a:t>Combined Model Approach</a:t>
            </a:r>
          </a:p>
        </p:txBody>
      </p:sp>
      <p:pic>
        <p:nvPicPr>
          <p:cNvPr id="7" name="Picture 6"/>
          <p:cNvPicPr>
            <a:picLocks noChangeAspect="1"/>
          </p:cNvPicPr>
          <p:nvPr/>
        </p:nvPicPr>
        <p:blipFill>
          <a:blip r:embed="rId4"/>
          <a:stretch>
            <a:fillRect/>
          </a:stretch>
        </p:blipFill>
        <p:spPr>
          <a:xfrm>
            <a:off x="1446245" y="826916"/>
            <a:ext cx="6591177" cy="3378713"/>
          </a:xfrm>
          <a:prstGeom prst="rect">
            <a:avLst/>
          </a:prstGeom>
        </p:spPr>
      </p:pic>
      <p:pic>
        <p:nvPicPr>
          <p:cNvPr id="9" name="Picture 8"/>
          <p:cNvPicPr>
            <a:picLocks noChangeAspect="1"/>
          </p:cNvPicPr>
          <p:nvPr/>
        </p:nvPicPr>
        <p:blipFill>
          <a:blip r:embed="rId5"/>
          <a:stretch>
            <a:fillRect/>
          </a:stretch>
        </p:blipFill>
        <p:spPr>
          <a:xfrm>
            <a:off x="8037422" y="4205629"/>
            <a:ext cx="4154578" cy="2629617"/>
          </a:xfrm>
          <a:prstGeom prst="rect">
            <a:avLst/>
          </a:prstGeom>
        </p:spPr>
      </p:pic>
      <p:cxnSp>
        <p:nvCxnSpPr>
          <p:cNvPr id="8" name="Straight Arrow Connector 7"/>
          <p:cNvCxnSpPr/>
          <p:nvPr/>
        </p:nvCxnSpPr>
        <p:spPr>
          <a:xfrm>
            <a:off x="5454675" y="1450956"/>
            <a:ext cx="0" cy="1142676"/>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90379863"/>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
        <p:nvSpPr>
          <p:cNvPr id="10" name="Content Placeholder 2"/>
          <p:cNvSpPr txBox="1">
            <a:spLocks/>
          </p:cNvSpPr>
          <p:nvPr/>
        </p:nvSpPr>
        <p:spPr>
          <a:xfrm>
            <a:off x="4712677" y="1339361"/>
            <a:ext cx="6646985" cy="4832840"/>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Font typeface="Wingdings" panose="05000000000000000000" pitchFamily="2" charset="2"/>
              <a:buChar char="§"/>
            </a:pPr>
            <a:r>
              <a:rPr lang="en-GB" dirty="0">
                <a:solidFill>
                  <a:schemeClr val="bg1">
                    <a:lumMod val="65000"/>
                  </a:schemeClr>
                </a:solidFill>
              </a:rPr>
              <a:t>Thesis Goal</a:t>
            </a:r>
          </a:p>
          <a:p>
            <a:pPr lvl="1">
              <a:buFont typeface="Wingdings" panose="05000000000000000000" pitchFamily="2" charset="2"/>
              <a:buChar char="§"/>
            </a:pPr>
            <a:r>
              <a:rPr lang="en-GB" dirty="0">
                <a:solidFill>
                  <a:schemeClr val="bg1">
                    <a:lumMod val="65000"/>
                  </a:schemeClr>
                </a:solidFill>
              </a:rPr>
              <a:t>Background and Motivation</a:t>
            </a:r>
          </a:p>
          <a:p>
            <a:pPr lvl="1">
              <a:buFont typeface="Wingdings" panose="05000000000000000000" pitchFamily="2" charset="2"/>
              <a:buChar char="§"/>
            </a:pPr>
            <a:r>
              <a:rPr lang="en-GB" dirty="0">
                <a:solidFill>
                  <a:schemeClr val="bg1">
                    <a:lumMod val="65000"/>
                  </a:schemeClr>
                </a:solidFill>
              </a:rPr>
              <a:t>NIV- Variable Pre Screening</a:t>
            </a:r>
          </a:p>
          <a:p>
            <a:pPr lvl="1">
              <a:buFont typeface="Wingdings" panose="05000000000000000000" pitchFamily="2" charset="2"/>
              <a:buChar char="§"/>
            </a:pPr>
            <a:r>
              <a:rPr lang="en-GB" dirty="0">
                <a:solidFill>
                  <a:schemeClr val="bg1">
                    <a:lumMod val="65000"/>
                  </a:schemeClr>
                </a:solidFill>
              </a:rPr>
              <a:t>Incremental Response Modeling </a:t>
            </a:r>
          </a:p>
          <a:p>
            <a:pPr lvl="1">
              <a:buFont typeface="Wingdings" panose="05000000000000000000" pitchFamily="2" charset="2"/>
              <a:buChar char="§"/>
            </a:pPr>
            <a:r>
              <a:rPr lang="en-GB" dirty="0">
                <a:solidFill>
                  <a:schemeClr val="bg1">
                    <a:lumMod val="65000"/>
                  </a:schemeClr>
                </a:solidFill>
              </a:rPr>
              <a:t>Results with R Shiny Web App</a:t>
            </a:r>
          </a:p>
          <a:p>
            <a:pPr lvl="1">
              <a:buFont typeface="Wingdings" panose="05000000000000000000" pitchFamily="2" charset="2"/>
              <a:buChar char="§"/>
            </a:pPr>
            <a:r>
              <a:rPr lang="en-GB" b="1" dirty="0">
                <a:solidFill>
                  <a:schemeClr val="accent1"/>
                </a:solidFill>
              </a:rPr>
              <a:t>Conclusion and Future Work</a:t>
            </a:r>
          </a:p>
        </p:txBody>
      </p:sp>
    </p:spTree>
    <p:extLst>
      <p:ext uri="{BB962C8B-B14F-4D97-AF65-F5344CB8AC3E}">
        <p14:creationId xmlns:p14="http://schemas.microsoft.com/office/powerpoint/2010/main" val="22852457"/>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426" y="536331"/>
            <a:ext cx="9954481" cy="545123"/>
          </a:xfrm>
        </p:spPr>
        <p:txBody>
          <a:bodyPr>
            <a:normAutofit fontScale="90000"/>
          </a:bodyPr>
          <a:lstStyle/>
          <a:p>
            <a:r>
              <a:rPr lang="en-GB" dirty="0">
                <a:latin typeface="Calibri" panose="020F0502020204030204" pitchFamily="34" charset="0"/>
                <a:cs typeface="Calibri" panose="020F0502020204030204" pitchFamily="34" charset="0"/>
              </a:rPr>
              <a:t>Conclusion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
        <p:nvSpPr>
          <p:cNvPr id="3" name="TextBox 2"/>
          <p:cNvSpPr txBox="1"/>
          <p:nvPr/>
        </p:nvSpPr>
        <p:spPr>
          <a:xfrm>
            <a:off x="2341984" y="1800808"/>
            <a:ext cx="8378889" cy="389273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GB" dirty="0">
                <a:latin typeface="Calibri" panose="020F0502020204030204" pitchFamily="34" charset="0"/>
                <a:cs typeface="Calibri" panose="020F0502020204030204" pitchFamily="34" charset="0"/>
              </a:rPr>
              <a:t>Incremental Response modelling is hard — but worth it</a:t>
            </a:r>
          </a:p>
          <a:p>
            <a:pPr marL="285750" indent="-285750" algn="just">
              <a:lnSpc>
                <a:spcPct val="200000"/>
              </a:lnSpc>
              <a:buFont typeface="Arial" panose="020B0604020202020204" pitchFamily="34" charset="0"/>
              <a:buChar char="•"/>
            </a:pPr>
            <a:r>
              <a:rPr lang="en-GB" dirty="0">
                <a:latin typeface="Calibri" panose="020F0502020204030204" pitchFamily="34" charset="0"/>
                <a:cs typeface="Calibri" panose="020F0502020204030204" pitchFamily="34" charset="0"/>
              </a:rPr>
              <a:t>In this thesis work, two difference score model methods are implemented for building Incremental response.</a:t>
            </a:r>
          </a:p>
          <a:p>
            <a:pPr marL="285750" indent="-285750" algn="just">
              <a:lnSpc>
                <a:spcPct val="200000"/>
              </a:lnSpc>
              <a:buFont typeface="Arial" panose="020B0604020202020204" pitchFamily="34" charset="0"/>
              <a:buChar char="•"/>
            </a:pPr>
            <a:r>
              <a:rPr lang="en-GB" dirty="0">
                <a:latin typeface="Calibri" panose="020F0502020204030204" pitchFamily="34" charset="0"/>
                <a:cs typeface="Calibri" panose="020F0502020204030204" pitchFamily="34" charset="0"/>
              </a:rPr>
              <a:t>A web application is developed in </a:t>
            </a:r>
            <a:r>
              <a:rPr lang="en-GB" dirty="0" err="1">
                <a:latin typeface="Calibri" panose="020F0502020204030204" pitchFamily="34" charset="0"/>
                <a:cs typeface="Calibri" panose="020F0502020204030204" pitchFamily="34" charset="0"/>
              </a:rPr>
              <a:t>Rshiny</a:t>
            </a:r>
            <a:r>
              <a:rPr lang="en-GB" dirty="0">
                <a:latin typeface="Calibri" panose="020F0502020204030204" pitchFamily="34" charset="0"/>
                <a:cs typeface="Calibri" panose="020F0502020204030204" pitchFamily="34" charset="0"/>
              </a:rPr>
              <a:t> to provide a user interface to build incremental response.</a:t>
            </a:r>
          </a:p>
          <a:p>
            <a:pPr marL="285750" indent="-285750" algn="just">
              <a:lnSpc>
                <a:spcPct val="200000"/>
              </a:lnSpc>
              <a:buFont typeface="Arial" panose="020B0604020202020204" pitchFamily="34" charset="0"/>
              <a:buChar char="•"/>
            </a:pPr>
            <a:r>
              <a:rPr lang="en-GB" dirty="0">
                <a:latin typeface="Calibri" panose="020F0502020204030204" pitchFamily="34" charset="0"/>
                <a:cs typeface="Calibri" panose="020F0502020204030204" pitchFamily="34" charset="0"/>
              </a:rPr>
              <a:t>Based on the thesis work done, the results obtained are quite satisfactory and can be improved with the better quality and quantity of the treatment and control group.</a:t>
            </a:r>
          </a:p>
        </p:txBody>
      </p:sp>
    </p:spTree>
    <p:extLst>
      <p:ext uri="{BB962C8B-B14F-4D97-AF65-F5344CB8AC3E}">
        <p14:creationId xmlns:p14="http://schemas.microsoft.com/office/powerpoint/2010/main" val="4206339232"/>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049" y="516949"/>
            <a:ext cx="9954481" cy="545123"/>
          </a:xfrm>
        </p:spPr>
        <p:txBody>
          <a:bodyPr>
            <a:noAutofit/>
          </a:bodyPr>
          <a:lstStyle/>
          <a:p>
            <a:r>
              <a:rPr lang="en-GB" sz="3200" dirty="0">
                <a:latin typeface="Calibri" panose="020F0502020204030204" pitchFamily="34" charset="0"/>
                <a:cs typeface="Calibri" panose="020F0502020204030204" pitchFamily="34" charset="0"/>
              </a:rPr>
              <a:t>Future Scope and Improvements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
        <p:nvSpPr>
          <p:cNvPr id="3" name="TextBox 2"/>
          <p:cNvSpPr txBox="1"/>
          <p:nvPr/>
        </p:nvSpPr>
        <p:spPr>
          <a:xfrm>
            <a:off x="2099388" y="1698171"/>
            <a:ext cx="9265298" cy="286232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dirty="0">
                <a:latin typeface="Calibri" panose="020F0502020204030204" pitchFamily="34" charset="0"/>
                <a:cs typeface="Calibri" panose="020F0502020204030204" pitchFamily="34" charset="0"/>
              </a:rPr>
              <a:t>The user interface can be improved with more functionalities to pre process the data. </a:t>
            </a:r>
          </a:p>
          <a:p>
            <a:pPr marL="285750" indent="-285750">
              <a:lnSpc>
                <a:spcPct val="200000"/>
              </a:lnSpc>
              <a:buFont typeface="Arial" panose="020B0604020202020204" pitchFamily="34" charset="0"/>
              <a:buChar char="•"/>
            </a:pPr>
            <a:r>
              <a:rPr lang="en-GB" dirty="0">
                <a:latin typeface="Calibri" panose="020F0502020204030204" pitchFamily="34" charset="0"/>
                <a:cs typeface="Calibri" panose="020F0502020204030204" pitchFamily="34" charset="0"/>
              </a:rPr>
              <a:t>Determine volume of Control Data</a:t>
            </a:r>
          </a:p>
          <a:p>
            <a:pPr marL="285750" indent="-285750">
              <a:lnSpc>
                <a:spcPct val="200000"/>
              </a:lnSpc>
              <a:buFont typeface="Arial" panose="020B0604020202020204" pitchFamily="34" charset="0"/>
              <a:buChar char="•"/>
            </a:pPr>
            <a:r>
              <a:rPr lang="en-GB" dirty="0">
                <a:latin typeface="Calibri" panose="020F0502020204030204" pitchFamily="34" charset="0"/>
                <a:cs typeface="Calibri" panose="020F0502020204030204" pitchFamily="34" charset="0"/>
              </a:rPr>
              <a:t>Variable Reduction (Different variable pre screening method can be used instead of NIV)</a:t>
            </a:r>
          </a:p>
          <a:p>
            <a:pPr marL="285750" indent="-285750">
              <a:lnSpc>
                <a:spcPct val="200000"/>
              </a:lnSpc>
              <a:buFont typeface="Arial" panose="020B0604020202020204" pitchFamily="34" charset="0"/>
              <a:buChar char="•"/>
            </a:pPr>
            <a:r>
              <a:rPr lang="en-GB" dirty="0">
                <a:latin typeface="Calibri" panose="020F0502020204030204" pitchFamily="34" charset="0"/>
                <a:cs typeface="Calibri" panose="020F0502020204030204" pitchFamily="34" charset="0"/>
              </a:rPr>
              <a:t>Multiple treatments</a:t>
            </a:r>
          </a:p>
          <a:p>
            <a:pPr marL="285750" indent="-285750">
              <a:lnSpc>
                <a:spcPct val="200000"/>
              </a:lnSpc>
              <a:buFont typeface="Arial" panose="020B0604020202020204" pitchFamily="34" charset="0"/>
              <a:buChar char="•"/>
            </a:pPr>
            <a:r>
              <a:rPr lang="en-GB" dirty="0">
                <a:latin typeface="Calibri" panose="020F0502020204030204" pitchFamily="34" charset="0"/>
                <a:cs typeface="Calibri" panose="020F0502020204030204" pitchFamily="34" charset="0"/>
              </a:rPr>
              <a:t>Incremental Sales model</a:t>
            </a:r>
          </a:p>
        </p:txBody>
      </p:sp>
    </p:spTree>
    <p:extLst>
      <p:ext uri="{BB962C8B-B14F-4D97-AF65-F5344CB8AC3E}">
        <p14:creationId xmlns:p14="http://schemas.microsoft.com/office/powerpoint/2010/main" val="633823685"/>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
        <p:nvSpPr>
          <p:cNvPr id="11" name="Title 10"/>
          <p:cNvSpPr>
            <a:spLocks noGrp="1"/>
          </p:cNvSpPr>
          <p:nvPr>
            <p:ph type="title"/>
          </p:nvPr>
        </p:nvSpPr>
        <p:spPr>
          <a:xfrm>
            <a:off x="1712912" y="1740877"/>
            <a:ext cx="10018711" cy="3048000"/>
          </a:xfrm>
        </p:spPr>
        <p:txBody>
          <a:bodyPr/>
          <a:lstStyle/>
          <a:p>
            <a:r>
              <a:rPr lang="en-GB" dirty="0">
                <a:latin typeface="Calibri" panose="020F0502020204030204" pitchFamily="34" charset="0"/>
                <a:cs typeface="Calibri" panose="020F0502020204030204" pitchFamily="34" charset="0"/>
              </a:rPr>
              <a:t>Thank you.</a:t>
            </a:r>
            <a:br>
              <a:rPr lang="en-GB" dirty="0">
                <a:latin typeface="Calibri" panose="020F0502020204030204" pitchFamily="34" charset="0"/>
                <a:cs typeface="Calibri" panose="020F0502020204030204" pitchFamily="34" charset="0"/>
              </a:rPr>
            </a:br>
            <a:br>
              <a:rPr lang="en-GB" dirty="0">
                <a:latin typeface="Calibri" panose="020F0502020204030204" pitchFamily="34" charset="0"/>
                <a:cs typeface="Calibri" panose="020F0502020204030204" pitchFamily="34" charset="0"/>
              </a:rPr>
            </a:br>
            <a:r>
              <a:rPr lang="en-GB" dirty="0">
                <a:latin typeface="Calibri" panose="020F0502020204030204" pitchFamily="34" charset="0"/>
                <a:cs typeface="Calibri" panose="020F0502020204030204" pitchFamily="34" charset="0"/>
              </a:rPr>
              <a:t>Questions?</a:t>
            </a:r>
          </a:p>
        </p:txBody>
      </p:sp>
    </p:spTree>
    <p:extLst>
      <p:ext uri="{BB962C8B-B14F-4D97-AF65-F5344CB8AC3E}">
        <p14:creationId xmlns:p14="http://schemas.microsoft.com/office/powerpoint/2010/main" val="333987067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3316289" cy="844062"/>
          </a:xfrm>
        </p:spPr>
        <p:txBody>
          <a:bodyPr>
            <a:normAutofit/>
          </a:bodyPr>
          <a:lstStyle/>
          <a:p>
            <a:r>
              <a:rPr lang="en-GB" dirty="0"/>
              <a:t>Thesis Goal</a:t>
            </a:r>
          </a:p>
        </p:txBody>
      </p:sp>
      <p:sp>
        <p:nvSpPr>
          <p:cNvPr id="5" name="Content Placeholder 4"/>
          <p:cNvSpPr>
            <a:spLocks noGrp="1"/>
          </p:cNvSpPr>
          <p:nvPr>
            <p:ph idx="1"/>
          </p:nvPr>
        </p:nvSpPr>
        <p:spPr>
          <a:xfrm>
            <a:off x="5767754" y="518746"/>
            <a:ext cx="5673723" cy="5477608"/>
          </a:xfrm>
        </p:spPr>
        <p:txBody>
          <a:bodyPr>
            <a:normAutofit/>
          </a:bodyPr>
          <a:lstStyle/>
          <a:p>
            <a:r>
              <a:rPr lang="en-GB" sz="2000" dirty="0">
                <a:latin typeface="Calibri" panose="020F0502020204030204" pitchFamily="34" charset="0"/>
                <a:cs typeface="Calibri" panose="020F0502020204030204" pitchFamily="34" charset="0"/>
              </a:rPr>
              <a:t>Every company wants their customer to respond positively to their marketing offer.</a:t>
            </a:r>
          </a:p>
          <a:p>
            <a:r>
              <a:rPr lang="en-GB" sz="2000" dirty="0">
                <a:latin typeface="Calibri" panose="020F0502020204030204" pitchFamily="34" charset="0"/>
                <a:cs typeface="Calibri" panose="020F0502020204030204" pitchFamily="34" charset="0"/>
              </a:rPr>
              <a:t>Traditional Response models usually divides the customers into two categories.</a:t>
            </a:r>
          </a:p>
          <a:p>
            <a:pPr lvl="1"/>
            <a:r>
              <a:rPr lang="en-GB" dirty="0">
                <a:latin typeface="Calibri" panose="020F0502020204030204" pitchFamily="34" charset="0"/>
                <a:cs typeface="Calibri" panose="020F0502020204030204" pitchFamily="34" charset="0"/>
              </a:rPr>
              <a:t>Respondents</a:t>
            </a:r>
          </a:p>
          <a:p>
            <a:pPr lvl="1"/>
            <a:r>
              <a:rPr lang="en-GB" dirty="0">
                <a:latin typeface="Calibri" panose="020F0502020204030204" pitchFamily="34" charset="0"/>
                <a:cs typeface="Calibri" panose="020F0502020204030204" pitchFamily="34" charset="0"/>
              </a:rPr>
              <a:t>Non Respondents</a:t>
            </a:r>
          </a:p>
          <a:p>
            <a:r>
              <a:rPr lang="en-GB" sz="2000" dirty="0">
                <a:latin typeface="Calibri" panose="020F0502020204030204" pitchFamily="34" charset="0"/>
                <a:cs typeface="Calibri" panose="020F0502020204030204" pitchFamily="34" charset="0"/>
              </a:rPr>
              <a:t>Thus new type of response model is required.</a:t>
            </a:r>
          </a:p>
        </p:txBody>
      </p:sp>
      <p:sp>
        <p:nvSpPr>
          <p:cNvPr id="6" name="TextBox 5"/>
          <p:cNvSpPr txBox="1"/>
          <p:nvPr/>
        </p:nvSpPr>
        <p:spPr>
          <a:xfrm>
            <a:off x="1607403" y="5205046"/>
            <a:ext cx="10279797" cy="646331"/>
          </a:xfrm>
          <a:prstGeom prst="rect">
            <a:avLst/>
          </a:prstGeom>
          <a:noFill/>
        </p:spPr>
        <p:txBody>
          <a:bodyPr wrap="square" rtlCol="0">
            <a:spAutoFit/>
          </a:bodyPr>
          <a:lstStyle/>
          <a:p>
            <a:r>
              <a:rPr lang="en-GB" i="1" dirty="0">
                <a:latin typeface="Calibri" panose="020F0502020204030204" pitchFamily="34" charset="0"/>
                <a:cs typeface="Calibri" panose="020F0502020204030204" pitchFamily="34" charset="0"/>
              </a:rPr>
              <a:t>“To develop a web application which will be used to build Incremental Response Model used to predict the persuadable customers”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Tree>
    <p:extLst>
      <p:ext uri="{BB962C8B-B14F-4D97-AF65-F5344CB8AC3E}">
        <p14:creationId xmlns:p14="http://schemas.microsoft.com/office/powerpoint/2010/main" val="379640099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
        <p:nvSpPr>
          <p:cNvPr id="14" name="Content Placeholder 2"/>
          <p:cNvSpPr>
            <a:spLocks noGrp="1"/>
          </p:cNvSpPr>
          <p:nvPr>
            <p:ph idx="1"/>
          </p:nvPr>
        </p:nvSpPr>
        <p:spPr>
          <a:xfrm>
            <a:off x="4712677" y="1339361"/>
            <a:ext cx="6646985" cy="4832840"/>
          </a:xfrm>
        </p:spPr>
        <p:txBody>
          <a:bodyPr/>
          <a:lstStyle/>
          <a:p>
            <a:pPr lvl="1">
              <a:buFont typeface="Wingdings" panose="05000000000000000000" pitchFamily="2" charset="2"/>
              <a:buChar char="§"/>
            </a:pPr>
            <a:r>
              <a:rPr lang="en-GB" dirty="0">
                <a:solidFill>
                  <a:schemeClr val="bg1">
                    <a:lumMod val="65000"/>
                  </a:schemeClr>
                </a:solidFill>
              </a:rPr>
              <a:t>Thesis Goal</a:t>
            </a:r>
          </a:p>
          <a:p>
            <a:pPr lvl="1">
              <a:buFont typeface="Wingdings" panose="05000000000000000000" pitchFamily="2" charset="2"/>
              <a:buChar char="§"/>
            </a:pPr>
            <a:r>
              <a:rPr lang="en-GB" b="1" dirty="0">
                <a:solidFill>
                  <a:schemeClr val="accent1"/>
                </a:solidFill>
              </a:rPr>
              <a:t>Background and Motivation</a:t>
            </a:r>
          </a:p>
          <a:p>
            <a:pPr lvl="1">
              <a:buFont typeface="Wingdings" panose="05000000000000000000" pitchFamily="2" charset="2"/>
              <a:buChar char="§"/>
            </a:pPr>
            <a:r>
              <a:rPr lang="en-GB" dirty="0">
                <a:solidFill>
                  <a:schemeClr val="bg1">
                    <a:lumMod val="65000"/>
                  </a:schemeClr>
                </a:solidFill>
              </a:rPr>
              <a:t>NIV- Variable Pre Screening</a:t>
            </a:r>
          </a:p>
          <a:p>
            <a:pPr lvl="1">
              <a:buFont typeface="Wingdings" panose="05000000000000000000" pitchFamily="2" charset="2"/>
              <a:buChar char="§"/>
            </a:pPr>
            <a:r>
              <a:rPr lang="en-GB" dirty="0">
                <a:solidFill>
                  <a:schemeClr val="bg1">
                    <a:lumMod val="65000"/>
                  </a:schemeClr>
                </a:solidFill>
              </a:rPr>
              <a:t>Incremental Response Modeling </a:t>
            </a:r>
          </a:p>
          <a:p>
            <a:pPr lvl="1">
              <a:buFont typeface="Wingdings" panose="05000000000000000000" pitchFamily="2" charset="2"/>
              <a:buChar char="§"/>
            </a:pPr>
            <a:r>
              <a:rPr lang="en-GB" dirty="0">
                <a:solidFill>
                  <a:schemeClr val="bg1">
                    <a:lumMod val="65000"/>
                  </a:schemeClr>
                </a:solidFill>
              </a:rPr>
              <a:t>Results with R Shiny Web App</a:t>
            </a:r>
          </a:p>
          <a:p>
            <a:pPr lvl="1">
              <a:buFont typeface="Wingdings" panose="05000000000000000000" pitchFamily="2" charset="2"/>
              <a:buChar char="§"/>
            </a:pPr>
            <a:r>
              <a:rPr lang="en-GB" dirty="0">
                <a:solidFill>
                  <a:schemeClr val="bg1">
                    <a:lumMod val="65000"/>
                  </a:schemeClr>
                </a:solidFill>
              </a:rPr>
              <a:t>Conclusion and Future Work</a:t>
            </a:r>
          </a:p>
        </p:txBody>
      </p:sp>
    </p:spTree>
    <p:extLst>
      <p:ext uri="{BB962C8B-B14F-4D97-AF65-F5344CB8AC3E}">
        <p14:creationId xmlns:p14="http://schemas.microsoft.com/office/powerpoint/2010/main" val="214788480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8339667" y="2466975"/>
            <a:ext cx="3694522" cy="2136267"/>
          </a:xfrm>
          <a:prstGeom prst="rect">
            <a:avLst/>
          </a:prstGeom>
          <a:ln>
            <a:noFill/>
          </a:ln>
          <a:effectLst>
            <a:outerShdw blurRad="190500" algn="tl" rotWithShape="0">
              <a:srgbClr val="000000">
                <a:alpha val="70000"/>
              </a:srgb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
        <p:nvSpPr>
          <p:cNvPr id="2" name="Title 1"/>
          <p:cNvSpPr>
            <a:spLocks noGrp="1"/>
          </p:cNvSpPr>
          <p:nvPr>
            <p:ph type="title"/>
          </p:nvPr>
        </p:nvSpPr>
        <p:spPr>
          <a:xfrm>
            <a:off x="1484311" y="685800"/>
            <a:ext cx="10018713" cy="1185333"/>
          </a:xfrm>
        </p:spPr>
        <p:txBody>
          <a:bodyPr vert="horz" lIns="91440" tIns="45720" rIns="91440" bIns="45720" rtlCol="0" anchor="ctr">
            <a:normAutofit/>
          </a:bodyPr>
          <a:lstStyle/>
          <a:p>
            <a:r>
              <a:rPr lang="en-US" sz="3200" dirty="0"/>
              <a:t>Background and Motivation</a:t>
            </a:r>
          </a:p>
        </p:txBody>
      </p:sp>
      <p:sp>
        <p:nvSpPr>
          <p:cNvPr id="10" name="TextBox 9"/>
          <p:cNvSpPr txBox="1"/>
          <p:nvPr/>
        </p:nvSpPr>
        <p:spPr>
          <a:xfrm>
            <a:off x="1484311" y="1998133"/>
            <a:ext cx="6855356" cy="3793067"/>
          </a:xfrm>
          <a:prstGeom prst="rect">
            <a:avLst/>
          </a:prstGeom>
        </p:spPr>
        <p:txBody>
          <a:bodyPr vert="horz" lIns="91440" tIns="45720" rIns="91440" bIns="45720" rtlCol="0" anchor="ctr">
            <a:normAutofit/>
          </a:bodyPr>
          <a:lstStyle/>
          <a:p>
            <a:pPr marL="285750" indent="-285750">
              <a:lnSpc>
                <a:spcPct val="80000"/>
              </a:lnSpc>
              <a:spcBef>
                <a:spcPct val="20000"/>
              </a:spcBef>
              <a:spcAft>
                <a:spcPts val="600"/>
              </a:spcAft>
              <a:buClr>
                <a:schemeClr val="accent1">
                  <a:lumMod val="75000"/>
                </a:schemeClr>
              </a:buClr>
              <a:buSzPct val="145000"/>
              <a:buFont typeface="Arial"/>
              <a:buChar char="•"/>
            </a:pPr>
            <a:r>
              <a:rPr lang="en-US" sz="1700" dirty="0"/>
              <a:t>Drawbacks of traditional response models introduced a need of new type of response models.</a:t>
            </a:r>
          </a:p>
          <a:p>
            <a:pPr marL="742950" lvl="1" indent="-285750">
              <a:lnSpc>
                <a:spcPct val="80000"/>
              </a:lnSpc>
              <a:spcBef>
                <a:spcPct val="20000"/>
              </a:spcBef>
              <a:spcAft>
                <a:spcPts val="600"/>
              </a:spcAft>
              <a:buClr>
                <a:schemeClr val="accent1">
                  <a:lumMod val="75000"/>
                </a:schemeClr>
              </a:buClr>
              <a:buSzPct val="145000"/>
              <a:buFont typeface="Arial"/>
              <a:buChar char="•"/>
            </a:pPr>
            <a:r>
              <a:rPr lang="en-US" sz="1700" dirty="0"/>
              <a:t>It did not account those customers who were not subjected to any offer.</a:t>
            </a:r>
          </a:p>
          <a:p>
            <a:pPr marL="742950" lvl="1" indent="-285750">
              <a:lnSpc>
                <a:spcPct val="80000"/>
              </a:lnSpc>
              <a:spcBef>
                <a:spcPct val="20000"/>
              </a:spcBef>
              <a:spcAft>
                <a:spcPts val="600"/>
              </a:spcAft>
              <a:buClr>
                <a:schemeClr val="accent1">
                  <a:lumMod val="75000"/>
                </a:schemeClr>
              </a:buClr>
              <a:buSzPct val="145000"/>
              <a:buFont typeface="Arial"/>
              <a:buChar char="•"/>
            </a:pPr>
            <a:r>
              <a:rPr lang="en-US" sz="1700" dirty="0"/>
              <a:t>Could lead to invest money on those who could have bought the product anyways.</a:t>
            </a:r>
          </a:p>
          <a:p>
            <a:pPr marL="742950" lvl="1" indent="-285750">
              <a:lnSpc>
                <a:spcPct val="80000"/>
              </a:lnSpc>
              <a:spcBef>
                <a:spcPct val="20000"/>
              </a:spcBef>
              <a:spcAft>
                <a:spcPts val="600"/>
              </a:spcAft>
              <a:buClr>
                <a:schemeClr val="accent1">
                  <a:lumMod val="75000"/>
                </a:schemeClr>
              </a:buClr>
              <a:buSzPct val="145000"/>
              <a:buFont typeface="Arial"/>
              <a:buChar char="•"/>
            </a:pPr>
            <a:r>
              <a:rPr lang="en-US" sz="1700" dirty="0"/>
              <a:t>Could disturb the do not disturb category of customers.</a:t>
            </a:r>
          </a:p>
          <a:p>
            <a:pPr marL="285750" indent="-285750">
              <a:lnSpc>
                <a:spcPct val="80000"/>
              </a:lnSpc>
              <a:spcBef>
                <a:spcPct val="20000"/>
              </a:spcBef>
              <a:spcAft>
                <a:spcPts val="600"/>
              </a:spcAft>
              <a:buClr>
                <a:schemeClr val="accent1">
                  <a:lumMod val="75000"/>
                </a:schemeClr>
              </a:buClr>
              <a:buSzPct val="145000"/>
              <a:buFont typeface="Arial"/>
              <a:buChar char="•"/>
            </a:pPr>
            <a:endParaRPr lang="en-US" sz="1700" dirty="0"/>
          </a:p>
          <a:p>
            <a:pPr marL="285750" indent="-285750">
              <a:lnSpc>
                <a:spcPct val="80000"/>
              </a:lnSpc>
              <a:spcBef>
                <a:spcPct val="20000"/>
              </a:spcBef>
              <a:spcAft>
                <a:spcPts val="600"/>
              </a:spcAft>
              <a:buClr>
                <a:schemeClr val="accent1">
                  <a:lumMod val="75000"/>
                </a:schemeClr>
              </a:buClr>
              <a:buSzPct val="145000"/>
              <a:buFont typeface="Arial"/>
              <a:buChar char="•"/>
            </a:pPr>
            <a:r>
              <a:rPr lang="en-US" sz="1700" dirty="0"/>
              <a:t>Thus a new approach which consider the customer’s behavior to the marketing action.</a:t>
            </a:r>
          </a:p>
          <a:p>
            <a:pPr marL="285750" indent="-285750">
              <a:lnSpc>
                <a:spcPct val="80000"/>
              </a:lnSpc>
              <a:spcBef>
                <a:spcPct val="20000"/>
              </a:spcBef>
              <a:spcAft>
                <a:spcPts val="600"/>
              </a:spcAft>
              <a:buClr>
                <a:schemeClr val="accent1">
                  <a:lumMod val="75000"/>
                </a:schemeClr>
              </a:buClr>
              <a:buSzPct val="145000"/>
              <a:buFont typeface="Arial"/>
              <a:buChar char="•"/>
            </a:pPr>
            <a:endParaRPr lang="en-US" sz="1700" dirty="0"/>
          </a:p>
          <a:p>
            <a:pPr marL="285750" indent="-285750">
              <a:lnSpc>
                <a:spcPct val="80000"/>
              </a:lnSpc>
              <a:spcBef>
                <a:spcPct val="20000"/>
              </a:spcBef>
              <a:spcAft>
                <a:spcPts val="600"/>
              </a:spcAft>
              <a:buClr>
                <a:schemeClr val="accent1">
                  <a:lumMod val="75000"/>
                </a:schemeClr>
              </a:buClr>
              <a:buSzPct val="145000"/>
              <a:buFont typeface="Arial"/>
              <a:buChar char="•"/>
            </a:pPr>
            <a:r>
              <a:rPr lang="en-US" sz="1700" dirty="0"/>
              <a:t>Successful implementation of IRM: Obama's 2012 Presidential Election Campaign.</a:t>
            </a:r>
          </a:p>
          <a:p>
            <a:pPr marL="285750" indent="-285750">
              <a:lnSpc>
                <a:spcPct val="80000"/>
              </a:lnSpc>
              <a:spcBef>
                <a:spcPct val="20000"/>
              </a:spcBef>
              <a:spcAft>
                <a:spcPts val="600"/>
              </a:spcAft>
              <a:buClr>
                <a:schemeClr val="accent1">
                  <a:lumMod val="75000"/>
                </a:schemeClr>
              </a:buClr>
              <a:buSzPct val="145000"/>
              <a:buFont typeface="Arial"/>
              <a:buChar char="•"/>
            </a:pPr>
            <a:endParaRPr lang="en-US" sz="1700" dirty="0"/>
          </a:p>
          <a:p>
            <a:pPr>
              <a:lnSpc>
                <a:spcPct val="80000"/>
              </a:lnSpc>
              <a:spcBef>
                <a:spcPct val="20000"/>
              </a:spcBef>
              <a:spcAft>
                <a:spcPts val="600"/>
              </a:spcAft>
              <a:buClr>
                <a:schemeClr val="accent1">
                  <a:lumMod val="75000"/>
                </a:schemeClr>
              </a:buClr>
              <a:buSzPct val="145000"/>
              <a:buFont typeface="Arial"/>
              <a:buChar char="•"/>
            </a:pPr>
            <a:endParaRPr lang="en-US" sz="1700" dirty="0"/>
          </a:p>
        </p:txBody>
      </p:sp>
      <p:sp>
        <p:nvSpPr>
          <p:cNvPr id="20" name="TextBox 19"/>
          <p:cNvSpPr txBox="1"/>
          <p:nvPr/>
        </p:nvSpPr>
        <p:spPr>
          <a:xfrm>
            <a:off x="8915523" y="4702752"/>
            <a:ext cx="2579443" cy="369332"/>
          </a:xfrm>
          <a:prstGeom prst="rect">
            <a:avLst/>
          </a:prstGeom>
          <a:noFill/>
          <a:ln>
            <a:noFill/>
          </a:ln>
        </p:spPr>
        <p:txBody>
          <a:bodyPr wrap="square" rtlCol="0">
            <a:spAutoFit/>
          </a:bodyPr>
          <a:lstStyle/>
          <a:p>
            <a:pPr algn="ctr"/>
            <a:r>
              <a:rPr lang="en-GB" dirty="0"/>
              <a:t>Incremental Response</a:t>
            </a:r>
          </a:p>
        </p:txBody>
      </p:sp>
    </p:spTree>
    <p:extLst>
      <p:ext uri="{BB962C8B-B14F-4D97-AF65-F5344CB8AC3E}">
        <p14:creationId xmlns:p14="http://schemas.microsoft.com/office/powerpoint/2010/main" val="362586306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426" y="536331"/>
            <a:ext cx="9954481" cy="545123"/>
          </a:xfrm>
        </p:spPr>
        <p:txBody>
          <a:bodyPr>
            <a:normAutofit fontScale="90000"/>
          </a:bodyPr>
          <a:lstStyle/>
          <a:p>
            <a:r>
              <a:rPr lang="en-GB" dirty="0"/>
              <a:t>Background and Motivation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pic>
        <p:nvPicPr>
          <p:cNvPr id="9" name="Picture 8"/>
          <p:cNvPicPr>
            <a:picLocks noChangeAspect="1"/>
          </p:cNvPicPr>
          <p:nvPr/>
        </p:nvPicPr>
        <p:blipFill>
          <a:blip r:embed="rId4"/>
          <a:stretch>
            <a:fillRect/>
          </a:stretch>
        </p:blipFill>
        <p:spPr>
          <a:xfrm>
            <a:off x="5829300" y="1995853"/>
            <a:ext cx="6081346" cy="3077307"/>
          </a:xfrm>
          <a:prstGeom prst="rect">
            <a:avLst/>
          </a:prstGeom>
          <a:ln>
            <a:noFill/>
          </a:ln>
          <a:effectLst>
            <a:outerShdw blurRad="190500" algn="tl" rotWithShape="0">
              <a:srgbClr val="000000">
                <a:alpha val="70000"/>
              </a:srgbClr>
            </a:outerShdw>
          </a:effectLst>
        </p:spPr>
      </p:pic>
      <p:sp>
        <p:nvSpPr>
          <p:cNvPr id="3" name="TextBox 2"/>
          <p:cNvSpPr txBox="1"/>
          <p:nvPr/>
        </p:nvSpPr>
        <p:spPr>
          <a:xfrm>
            <a:off x="6747581" y="5169848"/>
            <a:ext cx="3692770" cy="369332"/>
          </a:xfrm>
          <a:prstGeom prst="rect">
            <a:avLst/>
          </a:prstGeom>
          <a:noFill/>
        </p:spPr>
        <p:txBody>
          <a:bodyPr wrap="square" rtlCol="0">
            <a:spAutoFit/>
          </a:bodyPr>
          <a:lstStyle/>
          <a:p>
            <a:pPr algn="ctr"/>
            <a:r>
              <a:rPr lang="en-GB" dirty="0"/>
              <a:t>Traditional Response Models</a:t>
            </a:r>
          </a:p>
        </p:txBody>
      </p:sp>
      <p:sp>
        <p:nvSpPr>
          <p:cNvPr id="5" name="TextBox 4"/>
          <p:cNvSpPr txBox="1"/>
          <p:nvPr/>
        </p:nvSpPr>
        <p:spPr>
          <a:xfrm>
            <a:off x="1951892" y="2657343"/>
            <a:ext cx="3358662" cy="2677656"/>
          </a:xfrm>
          <a:prstGeom prst="rect">
            <a:avLst/>
          </a:prstGeom>
          <a:noFill/>
        </p:spPr>
        <p:txBody>
          <a:bodyPr wrap="square" rtlCol="0">
            <a:spAutoFit/>
          </a:bodyPr>
          <a:lstStyle/>
          <a:p>
            <a:pPr algn="just"/>
            <a:r>
              <a:rPr lang="en-GB" sz="2400" dirty="0">
                <a:latin typeface="Calibri" panose="020F0502020204030204" pitchFamily="34" charset="0"/>
                <a:cs typeface="Calibri" panose="020F0502020204030204" pitchFamily="34" charset="0"/>
              </a:rPr>
              <a:t>Traditional Response models scores the customers based on their likelihood to purchase.</a:t>
            </a:r>
          </a:p>
          <a:p>
            <a:pPr algn="just"/>
            <a:endParaRPr lang="en-GB" sz="2400" dirty="0">
              <a:latin typeface="Calibri" panose="020F0502020204030204" pitchFamily="34" charset="0"/>
              <a:cs typeface="Calibri" panose="020F0502020204030204" pitchFamily="34" charset="0"/>
            </a:endParaRPr>
          </a:p>
          <a:p>
            <a:pPr algn="just"/>
            <a:r>
              <a:rPr lang="en-GB" sz="2400" i="1" dirty="0">
                <a:latin typeface="Calibri" panose="020F0502020204030204" pitchFamily="34" charset="0"/>
                <a:cs typeface="Calibri" panose="020F0502020204030204" pitchFamily="34" charset="0"/>
              </a:rPr>
              <a:t>P(response/Treatment)</a:t>
            </a:r>
          </a:p>
          <a:p>
            <a:pPr algn="just"/>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973390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426" y="536331"/>
            <a:ext cx="9954481" cy="545123"/>
          </a:xfrm>
        </p:spPr>
        <p:txBody>
          <a:bodyPr>
            <a:normAutofit fontScale="90000"/>
          </a:bodyPr>
          <a:lstStyle/>
          <a:p>
            <a:r>
              <a:rPr lang="en-GB" dirty="0"/>
              <a:t>Background and Motivation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pic>
        <p:nvPicPr>
          <p:cNvPr id="6" name="Picture 5"/>
          <p:cNvPicPr>
            <a:picLocks noChangeAspect="1"/>
          </p:cNvPicPr>
          <p:nvPr/>
        </p:nvPicPr>
        <p:blipFill>
          <a:blip r:embed="rId4"/>
          <a:stretch>
            <a:fillRect/>
          </a:stretch>
        </p:blipFill>
        <p:spPr>
          <a:xfrm>
            <a:off x="6456600" y="2101361"/>
            <a:ext cx="5543840" cy="2540977"/>
          </a:xfrm>
          <a:prstGeom prst="rect">
            <a:avLst/>
          </a:prstGeom>
          <a:ln>
            <a:noFill/>
          </a:ln>
          <a:effectLst>
            <a:outerShdw blurRad="190500" algn="tl" rotWithShape="0">
              <a:srgbClr val="000000">
                <a:alpha val="70000"/>
              </a:srgbClr>
            </a:outerShdw>
          </a:effectLst>
        </p:spPr>
      </p:pic>
      <p:sp>
        <p:nvSpPr>
          <p:cNvPr id="7" name="TextBox 6"/>
          <p:cNvSpPr txBox="1"/>
          <p:nvPr/>
        </p:nvSpPr>
        <p:spPr>
          <a:xfrm>
            <a:off x="7500831" y="4642338"/>
            <a:ext cx="2857500" cy="369332"/>
          </a:xfrm>
          <a:prstGeom prst="rect">
            <a:avLst/>
          </a:prstGeom>
          <a:noFill/>
        </p:spPr>
        <p:txBody>
          <a:bodyPr wrap="square" rtlCol="0">
            <a:spAutoFit/>
          </a:bodyPr>
          <a:lstStyle/>
          <a:p>
            <a:pPr algn="ctr"/>
            <a:r>
              <a:rPr lang="en-GB" dirty="0"/>
              <a:t>Types of Customers</a:t>
            </a:r>
          </a:p>
        </p:txBody>
      </p:sp>
      <p:sp>
        <p:nvSpPr>
          <p:cNvPr id="8" name="TextBox 7"/>
          <p:cNvSpPr txBox="1"/>
          <p:nvPr/>
        </p:nvSpPr>
        <p:spPr>
          <a:xfrm>
            <a:off x="1352426" y="2334014"/>
            <a:ext cx="4731849" cy="2308324"/>
          </a:xfrm>
          <a:prstGeom prst="rect">
            <a:avLst/>
          </a:prstGeom>
          <a:noFill/>
        </p:spPr>
        <p:txBody>
          <a:bodyPr wrap="square" rtlCol="0">
            <a:spAutoFit/>
          </a:bodyPr>
          <a:lstStyle/>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Buy only if targeted with marketing action: </a:t>
            </a:r>
            <a:r>
              <a:rPr lang="en-GB" i="1" dirty="0">
                <a:solidFill>
                  <a:srgbClr val="0070C0"/>
                </a:solidFill>
                <a:latin typeface="Calibri" panose="020F0502020204030204" pitchFamily="34" charset="0"/>
                <a:cs typeface="Calibri" panose="020F0502020204030204" pitchFamily="34" charset="0"/>
              </a:rPr>
              <a:t>Persuadable</a:t>
            </a:r>
          </a:p>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Buy regardless of marketing action: </a:t>
            </a:r>
            <a:r>
              <a:rPr lang="en-GB" i="1" dirty="0">
                <a:solidFill>
                  <a:srgbClr val="0070C0"/>
                </a:solidFill>
                <a:latin typeface="Calibri" panose="020F0502020204030204" pitchFamily="34" charset="0"/>
                <a:cs typeface="Calibri" panose="020F0502020204030204" pitchFamily="34" charset="0"/>
              </a:rPr>
              <a:t>Sure Things</a:t>
            </a:r>
          </a:p>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Never buy regardless of marketing action: </a:t>
            </a:r>
            <a:r>
              <a:rPr lang="en-GB" i="1" dirty="0">
                <a:solidFill>
                  <a:srgbClr val="0070C0"/>
                </a:solidFill>
                <a:latin typeface="Calibri" panose="020F0502020204030204" pitchFamily="34" charset="0"/>
                <a:cs typeface="Calibri" panose="020F0502020204030204" pitchFamily="34" charset="0"/>
              </a:rPr>
              <a:t>Lost Cause</a:t>
            </a:r>
          </a:p>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Will not buy if targeted with marketing action: </a:t>
            </a:r>
            <a:r>
              <a:rPr lang="en-GB" i="1" dirty="0">
                <a:solidFill>
                  <a:srgbClr val="0070C0"/>
                </a:solidFill>
                <a:latin typeface="Calibri" panose="020F0502020204030204" pitchFamily="34" charset="0"/>
                <a:cs typeface="Calibri" panose="020F0502020204030204" pitchFamily="34" charset="0"/>
              </a:rPr>
              <a:t>Do not disturb or sleeping dogs</a:t>
            </a:r>
          </a:p>
        </p:txBody>
      </p:sp>
    </p:spTree>
    <p:extLst>
      <p:ext uri="{BB962C8B-B14F-4D97-AF65-F5344CB8AC3E}">
        <p14:creationId xmlns:p14="http://schemas.microsoft.com/office/powerpoint/2010/main" val="197955011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426" y="536331"/>
            <a:ext cx="9954481" cy="545123"/>
          </a:xfrm>
        </p:spPr>
        <p:txBody>
          <a:bodyPr>
            <a:normAutofit fontScale="90000"/>
          </a:bodyPr>
          <a:lstStyle/>
          <a:p>
            <a:r>
              <a:rPr lang="en-GB" dirty="0">
                <a:latin typeface="Calibri" panose="020F0502020204030204" pitchFamily="34" charset="0"/>
                <a:cs typeface="Calibri" panose="020F0502020204030204" pitchFamily="34" charset="0"/>
              </a:rPr>
              <a:t>Incremental Response Model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
        <p:nvSpPr>
          <p:cNvPr id="3" name="TextBox 2"/>
          <p:cNvSpPr txBox="1"/>
          <p:nvPr/>
        </p:nvSpPr>
        <p:spPr>
          <a:xfrm>
            <a:off x="7107018" y="4308526"/>
            <a:ext cx="4414202" cy="400110"/>
          </a:xfrm>
          <a:prstGeom prst="rect">
            <a:avLst/>
          </a:prstGeom>
          <a:noFill/>
        </p:spPr>
        <p:txBody>
          <a:bodyPr wrap="square" rtlCol="0">
            <a:spAutoFit/>
          </a:bodyPr>
          <a:lstStyle/>
          <a:p>
            <a:pPr algn="ctr"/>
            <a:r>
              <a:rPr lang="en-GB" sz="2000" dirty="0">
                <a:latin typeface="Calibri" panose="020F0502020204030204" pitchFamily="34" charset="0"/>
                <a:cs typeface="Calibri" panose="020F0502020204030204" pitchFamily="34" charset="0"/>
              </a:rPr>
              <a:t>Basic Incremental Response Models</a:t>
            </a:r>
          </a:p>
        </p:txBody>
      </p:sp>
      <p:sp>
        <p:nvSpPr>
          <p:cNvPr id="5" name="TextBox 4"/>
          <p:cNvSpPr txBox="1"/>
          <p:nvPr/>
        </p:nvSpPr>
        <p:spPr>
          <a:xfrm>
            <a:off x="1352426" y="1802423"/>
            <a:ext cx="3958128" cy="1631216"/>
          </a:xfrm>
          <a:prstGeom prst="rect">
            <a:avLst/>
          </a:prstGeom>
          <a:noFill/>
        </p:spPr>
        <p:txBody>
          <a:bodyPr wrap="square" rtlCol="0">
            <a:spAutoFit/>
          </a:bodyPr>
          <a:lstStyle/>
          <a:p>
            <a:pPr algn="just"/>
            <a:r>
              <a:rPr lang="en-GB" sz="2000" dirty="0">
                <a:latin typeface="Calibri" panose="020F0502020204030204" pitchFamily="34" charset="0"/>
                <a:cs typeface="Calibri" panose="020F0502020204030204" pitchFamily="34" charset="0"/>
              </a:rPr>
              <a:t>Whereas Incremental Response Models predicts the customer by using the change in customer's behaviour because of the marketing action.</a:t>
            </a:r>
          </a:p>
        </p:txBody>
      </p:sp>
      <p:pic>
        <p:nvPicPr>
          <p:cNvPr id="6" name="Picture 5"/>
          <p:cNvPicPr>
            <a:picLocks noChangeAspect="1"/>
          </p:cNvPicPr>
          <p:nvPr/>
        </p:nvPicPr>
        <p:blipFill>
          <a:blip r:embed="rId4"/>
          <a:stretch>
            <a:fillRect/>
          </a:stretch>
        </p:blipFill>
        <p:spPr>
          <a:xfrm>
            <a:off x="6583388" y="1802423"/>
            <a:ext cx="5393612" cy="2382715"/>
          </a:xfrm>
          <a:prstGeom prst="rect">
            <a:avLst/>
          </a:prstGeom>
          <a:ln>
            <a:noFill/>
          </a:ln>
          <a:effectLst>
            <a:outerShdw blurRad="190500" algn="tl" rotWithShape="0">
              <a:srgbClr val="000000">
                <a:alpha val="70000"/>
              </a:srgbClr>
            </a:outerShdw>
          </a:effectLst>
        </p:spPr>
      </p:pic>
      <p:sp>
        <p:nvSpPr>
          <p:cNvPr id="7" name="TextBox 6"/>
          <p:cNvSpPr txBox="1"/>
          <p:nvPr/>
        </p:nvSpPr>
        <p:spPr>
          <a:xfrm>
            <a:off x="1775395" y="3433639"/>
            <a:ext cx="5021997" cy="1015663"/>
          </a:xfrm>
          <a:prstGeom prst="rect">
            <a:avLst/>
          </a:prstGeom>
          <a:noFill/>
        </p:spPr>
        <p:txBody>
          <a:bodyPr wrap="square" rtlCol="0">
            <a:spAutoFit/>
          </a:bodyPr>
          <a:lstStyle/>
          <a:p>
            <a:r>
              <a:rPr lang="en-GB" sz="2000" i="1" dirty="0">
                <a:latin typeface="Calibri" panose="020F0502020204030204" pitchFamily="34" charset="0"/>
                <a:cs typeface="Calibri" panose="020F0502020204030204" pitchFamily="34" charset="0"/>
              </a:rPr>
              <a:t>P(response/Treatment) - P(response/No Treatment)</a:t>
            </a:r>
          </a:p>
          <a:p>
            <a:endParaRPr lang="en-GB" sz="2000" i="1" dirty="0">
              <a:latin typeface="Calibri" panose="020F0502020204030204" pitchFamily="34" charset="0"/>
              <a:cs typeface="Calibri" panose="020F0502020204030204" pitchFamily="34" charset="0"/>
            </a:endParaRPr>
          </a:p>
        </p:txBody>
      </p:sp>
      <p:sp>
        <p:nvSpPr>
          <p:cNvPr id="8" name="TextBox 7"/>
          <p:cNvSpPr txBox="1"/>
          <p:nvPr/>
        </p:nvSpPr>
        <p:spPr>
          <a:xfrm>
            <a:off x="1404719" y="4308526"/>
            <a:ext cx="5178669" cy="1938992"/>
          </a:xfrm>
          <a:prstGeom prst="rect">
            <a:avLst/>
          </a:prstGeom>
          <a:noFill/>
        </p:spPr>
        <p:txBody>
          <a:bodyPr wrap="square" rtlCol="0">
            <a:spAutoFit/>
          </a:bodyPr>
          <a:lstStyle/>
          <a:p>
            <a:pPr marL="285750" indent="-285750" algn="just">
              <a:buFont typeface="Arial" panose="020B0604020202020204" pitchFamily="34" charset="0"/>
              <a:buChar char="•"/>
            </a:pPr>
            <a:r>
              <a:rPr lang="en-GB" sz="2000" dirty="0">
                <a:latin typeface="Calibri" panose="020F0502020204030204" pitchFamily="34" charset="0"/>
                <a:cs typeface="Calibri" panose="020F0502020204030204" pitchFamily="34" charset="0"/>
              </a:rPr>
              <a:t>One of the method to find out the net lift is to calculate the difference score.</a:t>
            </a:r>
          </a:p>
          <a:p>
            <a:pPr marL="285750" indent="-285750">
              <a:buFont typeface="Arial" panose="020B0604020202020204" pitchFamily="34" charset="0"/>
              <a:buChar char="•"/>
            </a:pPr>
            <a:r>
              <a:rPr lang="en-GB" sz="2000" dirty="0">
                <a:latin typeface="Calibri" panose="020F0502020204030204" pitchFamily="34" charset="0"/>
                <a:cs typeface="Calibri" panose="020F0502020204030204" pitchFamily="34" charset="0"/>
              </a:rPr>
              <a:t>Types of difference model approaches :</a:t>
            </a:r>
          </a:p>
          <a:p>
            <a:pPr marL="742950" lvl="1" indent="-285750">
              <a:buFont typeface="Arial" panose="020B0604020202020204" pitchFamily="34" charset="0"/>
              <a:buChar char="•"/>
            </a:pPr>
            <a:r>
              <a:rPr lang="en-GB" sz="2000" dirty="0">
                <a:latin typeface="Calibri" panose="020F0502020204030204" pitchFamily="34" charset="0"/>
                <a:cs typeface="Calibri" panose="020F0502020204030204" pitchFamily="34" charset="0"/>
              </a:rPr>
              <a:t>Two Model Approach</a:t>
            </a:r>
          </a:p>
          <a:p>
            <a:pPr marL="742950" lvl="1" indent="-285750">
              <a:buFont typeface="Arial" panose="020B0604020202020204" pitchFamily="34" charset="0"/>
              <a:buChar char="•"/>
            </a:pPr>
            <a:r>
              <a:rPr lang="en-GB" sz="2000" dirty="0">
                <a:latin typeface="Calibri" panose="020F0502020204030204" pitchFamily="34" charset="0"/>
                <a:cs typeface="Calibri" panose="020F0502020204030204" pitchFamily="34" charset="0"/>
              </a:rPr>
              <a:t>Combined/Single Model Approach. </a:t>
            </a:r>
          </a:p>
          <a:p>
            <a:pPr marL="285750" indent="-285750">
              <a:buFont typeface="Arial" panose="020B0604020202020204" pitchFamily="34" charset="0"/>
              <a:buChar char="•"/>
            </a:pPr>
            <a:endParaRPr lang="en-GB" sz="2000" dirty="0">
              <a:latin typeface="Calibri" panose="020F0502020204030204" pitchFamily="34" charset="0"/>
              <a:cs typeface="Calibri" panose="020F0502020204030204" pitchFamily="34" charset="0"/>
            </a:endParaRPr>
          </a:p>
        </p:txBody>
      </p:sp>
      <p:sp>
        <p:nvSpPr>
          <p:cNvPr id="12" name="TextBox 11"/>
          <p:cNvSpPr txBox="1"/>
          <p:nvPr/>
        </p:nvSpPr>
        <p:spPr>
          <a:xfrm>
            <a:off x="6779623" y="5042263"/>
            <a:ext cx="5068388" cy="1323439"/>
          </a:xfrm>
          <a:prstGeom prst="rect">
            <a:avLst/>
          </a:prstGeom>
          <a:noFill/>
        </p:spPr>
        <p:txBody>
          <a:bodyPr wrap="square" rtlCol="0">
            <a:spAutoFit/>
          </a:bodyPr>
          <a:lstStyle/>
          <a:p>
            <a:pPr algn="just"/>
            <a:r>
              <a:rPr lang="en-GB" sz="2000" i="1" dirty="0"/>
              <a:t>Treatment Data: Customer who received a marketing offer</a:t>
            </a:r>
          </a:p>
          <a:p>
            <a:pPr algn="just"/>
            <a:r>
              <a:rPr lang="en-GB" sz="2000" i="1" dirty="0"/>
              <a:t>Control Data: Customers who did not receive any marketing offer</a:t>
            </a:r>
          </a:p>
        </p:txBody>
      </p:sp>
    </p:spTree>
    <p:extLst>
      <p:ext uri="{BB962C8B-B14F-4D97-AF65-F5344CB8AC3E}">
        <p14:creationId xmlns:p14="http://schemas.microsoft.com/office/powerpoint/2010/main" val="278040214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0440" y="0"/>
            <a:ext cx="1341560" cy="569703"/>
          </a:xfrm>
          <a:prstGeom prst="rect">
            <a:avLst/>
          </a:prstGeom>
        </p:spPr>
      </p:pic>
      <p:sp>
        <p:nvSpPr>
          <p:cNvPr id="11" name="Content Placeholder 2"/>
          <p:cNvSpPr txBox="1">
            <a:spLocks/>
          </p:cNvSpPr>
          <p:nvPr/>
        </p:nvSpPr>
        <p:spPr>
          <a:xfrm>
            <a:off x="4712677" y="1339361"/>
            <a:ext cx="6646985" cy="4832840"/>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Font typeface="Wingdings" panose="05000000000000000000" pitchFamily="2" charset="2"/>
              <a:buChar char="§"/>
            </a:pPr>
            <a:r>
              <a:rPr lang="en-GB" dirty="0">
                <a:solidFill>
                  <a:schemeClr val="bg1">
                    <a:lumMod val="65000"/>
                  </a:schemeClr>
                </a:solidFill>
              </a:rPr>
              <a:t>Thesis Goal</a:t>
            </a:r>
          </a:p>
          <a:p>
            <a:pPr lvl="1">
              <a:buFont typeface="Wingdings" panose="05000000000000000000" pitchFamily="2" charset="2"/>
              <a:buChar char="§"/>
            </a:pPr>
            <a:r>
              <a:rPr lang="en-GB" dirty="0">
                <a:solidFill>
                  <a:schemeClr val="bg1">
                    <a:lumMod val="65000"/>
                  </a:schemeClr>
                </a:solidFill>
              </a:rPr>
              <a:t>Background and Motivation</a:t>
            </a:r>
          </a:p>
          <a:p>
            <a:pPr lvl="1">
              <a:buFont typeface="Wingdings" panose="05000000000000000000" pitchFamily="2" charset="2"/>
              <a:buChar char="§"/>
            </a:pPr>
            <a:r>
              <a:rPr lang="en-GB" b="1" dirty="0">
                <a:solidFill>
                  <a:schemeClr val="accent1"/>
                </a:solidFill>
              </a:rPr>
              <a:t>NIV- Variable Pre Screening</a:t>
            </a:r>
          </a:p>
          <a:p>
            <a:pPr lvl="1">
              <a:buFont typeface="Wingdings" panose="05000000000000000000" pitchFamily="2" charset="2"/>
              <a:buChar char="§"/>
            </a:pPr>
            <a:r>
              <a:rPr lang="en-GB" dirty="0">
                <a:solidFill>
                  <a:schemeClr val="bg1">
                    <a:lumMod val="65000"/>
                  </a:schemeClr>
                </a:solidFill>
              </a:rPr>
              <a:t>Incremental Response Modeling </a:t>
            </a:r>
          </a:p>
          <a:p>
            <a:pPr lvl="1">
              <a:buFont typeface="Wingdings" panose="05000000000000000000" pitchFamily="2" charset="2"/>
              <a:buChar char="§"/>
            </a:pPr>
            <a:r>
              <a:rPr lang="en-GB" dirty="0">
                <a:solidFill>
                  <a:schemeClr val="bg1">
                    <a:lumMod val="65000"/>
                  </a:schemeClr>
                </a:solidFill>
              </a:rPr>
              <a:t>Results with R Shiny Web App</a:t>
            </a:r>
          </a:p>
          <a:p>
            <a:pPr lvl="1">
              <a:buFont typeface="Wingdings" panose="05000000000000000000" pitchFamily="2" charset="2"/>
              <a:buChar char="§"/>
            </a:pPr>
            <a:r>
              <a:rPr lang="en-GB" dirty="0">
                <a:solidFill>
                  <a:schemeClr val="bg1">
                    <a:lumMod val="65000"/>
                  </a:schemeClr>
                </a:solidFill>
              </a:rPr>
              <a:t>Conclusion and Future Work</a:t>
            </a:r>
          </a:p>
        </p:txBody>
      </p:sp>
    </p:spTree>
    <p:extLst>
      <p:ext uri="{BB962C8B-B14F-4D97-AF65-F5344CB8AC3E}">
        <p14:creationId xmlns:p14="http://schemas.microsoft.com/office/powerpoint/2010/main" val="683958312"/>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1390</TotalTime>
  <Words>2486</Words>
  <Application>Microsoft Office PowerPoint</Application>
  <PresentationFormat>Widescreen</PresentationFormat>
  <Paragraphs>288</Paragraphs>
  <Slides>28</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Corbel</vt:lpstr>
      <vt:lpstr>Wingdings</vt:lpstr>
      <vt:lpstr>Parallax</vt:lpstr>
      <vt:lpstr>Development of RShiny Web App for Incremental Response Modeling of Data</vt:lpstr>
      <vt:lpstr>Outline</vt:lpstr>
      <vt:lpstr>Thesis Goal</vt:lpstr>
      <vt:lpstr>PowerPoint Presentation</vt:lpstr>
      <vt:lpstr>Background and Motivation</vt:lpstr>
      <vt:lpstr>Background and Motivation</vt:lpstr>
      <vt:lpstr>Background and Motivation</vt:lpstr>
      <vt:lpstr>Incremental Response Model </vt:lpstr>
      <vt:lpstr>PowerPoint Presentation</vt:lpstr>
      <vt:lpstr>Variable Pre Screening</vt:lpstr>
      <vt:lpstr>Net Information Value</vt:lpstr>
      <vt:lpstr>Net Information Value</vt:lpstr>
      <vt:lpstr>Net Information Value</vt:lpstr>
      <vt:lpstr>Net Information Value</vt:lpstr>
      <vt:lpstr>PowerPoint Presentation</vt:lpstr>
      <vt:lpstr>Two Model Approach</vt:lpstr>
      <vt:lpstr>Combined Model Approach</vt:lpstr>
      <vt:lpstr>Two Model Approach</vt:lpstr>
      <vt:lpstr>Single Model Approach</vt:lpstr>
      <vt:lpstr>Model Diagnosis</vt:lpstr>
      <vt:lpstr>PowerPoint Presentation</vt:lpstr>
      <vt:lpstr>R Shiny WebApp</vt:lpstr>
      <vt:lpstr>Results</vt:lpstr>
      <vt:lpstr>Results</vt:lpstr>
      <vt:lpstr>PowerPoint Presentation</vt:lpstr>
      <vt:lpstr>Conclusion</vt:lpstr>
      <vt:lpstr>Future Scope and Improvements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Incremental Response Modeling</dc:title>
  <dc:creator>LaddhaA</dc:creator>
  <cp:lastModifiedBy>LaddhaA</cp:lastModifiedBy>
  <cp:revision>77</cp:revision>
  <dcterms:created xsi:type="dcterms:W3CDTF">2017-05-16T13:45:21Z</dcterms:created>
  <dcterms:modified xsi:type="dcterms:W3CDTF">2017-05-18T11:00:02Z</dcterms:modified>
</cp:coreProperties>
</file>