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4" d="100"/>
          <a:sy n="64" d="100"/>
        </p:scale>
        <p:origin x="84"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2AA558-7FEE-495A-95C6-4B2052E2D063}"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207755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AA558-7FEE-495A-95C6-4B2052E2D063}"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142875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AA558-7FEE-495A-95C6-4B2052E2D063}"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131034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AA558-7FEE-495A-95C6-4B2052E2D063}"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36349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2AA558-7FEE-495A-95C6-4B2052E2D063}"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176366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2AA558-7FEE-495A-95C6-4B2052E2D063}"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24546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2AA558-7FEE-495A-95C6-4B2052E2D063}"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390823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2AA558-7FEE-495A-95C6-4B2052E2D063}"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262372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AA558-7FEE-495A-95C6-4B2052E2D063}"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175596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2AA558-7FEE-495A-95C6-4B2052E2D063}"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8375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2AA558-7FEE-495A-95C6-4B2052E2D063}"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0A9F8-4D6E-4CBA-A8B9-5B8C0A81DE99}" type="slidenum">
              <a:rPr lang="en-US" smtClean="0"/>
              <a:t>‹#›</a:t>
            </a:fld>
            <a:endParaRPr lang="en-US"/>
          </a:p>
        </p:txBody>
      </p:sp>
    </p:spTree>
    <p:extLst>
      <p:ext uri="{BB962C8B-B14F-4D97-AF65-F5344CB8AC3E}">
        <p14:creationId xmlns:p14="http://schemas.microsoft.com/office/powerpoint/2010/main" val="318748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AA558-7FEE-495A-95C6-4B2052E2D063}" type="datetimeFigureOut">
              <a:rPr lang="en-US" smtClean="0"/>
              <a:t>10/29/2020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0A9F8-4D6E-4CBA-A8B9-5B8C0A81DE99}" type="slidenum">
              <a:rPr lang="en-US" smtClean="0"/>
              <a:t>‹#›</a:t>
            </a:fld>
            <a:endParaRPr lang="en-US"/>
          </a:p>
        </p:txBody>
      </p:sp>
    </p:spTree>
    <p:extLst>
      <p:ext uri="{BB962C8B-B14F-4D97-AF65-F5344CB8AC3E}">
        <p14:creationId xmlns:p14="http://schemas.microsoft.com/office/powerpoint/2010/main" val="207613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814" y="1525385"/>
            <a:ext cx="1795549" cy="644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Distance Range </a:t>
            </a:r>
          </a:p>
          <a:p>
            <a:pPr algn="ctr"/>
            <a:r>
              <a:rPr lang="en-US" dirty="0" smtClean="0">
                <a:solidFill>
                  <a:schemeClr val="tx1"/>
                </a:solidFill>
              </a:rPr>
              <a:t>(0 to Max Value)</a:t>
            </a:r>
            <a:endParaRPr lang="en-US" dirty="0">
              <a:solidFill>
                <a:schemeClr val="tx1"/>
              </a:solidFill>
            </a:endParaRPr>
          </a:p>
        </p:txBody>
      </p:sp>
      <p:sp>
        <p:nvSpPr>
          <p:cNvPr id="5" name="Rectangle 4"/>
          <p:cNvSpPr/>
          <p:nvPr/>
        </p:nvSpPr>
        <p:spPr>
          <a:xfrm>
            <a:off x="2230584" y="1608511"/>
            <a:ext cx="1438101" cy="4779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 Ranges </a:t>
            </a:r>
            <a:endParaRPr lang="en-US" dirty="0">
              <a:solidFill>
                <a:schemeClr val="tx1"/>
              </a:solidFill>
            </a:endParaRPr>
          </a:p>
        </p:txBody>
      </p:sp>
      <p:sp>
        <p:nvSpPr>
          <p:cNvPr id="6" name="Rectangle 5"/>
          <p:cNvSpPr/>
          <p:nvPr/>
        </p:nvSpPr>
        <p:spPr>
          <a:xfrm>
            <a:off x="6569830" y="1608510"/>
            <a:ext cx="1886989" cy="678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Income Range </a:t>
            </a:r>
          </a:p>
          <a:p>
            <a:pPr algn="ctr"/>
            <a:r>
              <a:rPr lang="en-US" dirty="0" smtClean="0">
                <a:solidFill>
                  <a:schemeClr val="tx1"/>
                </a:solidFill>
              </a:rPr>
              <a:t>(0 to Max Value)</a:t>
            </a:r>
            <a:endParaRPr lang="en-US" dirty="0">
              <a:solidFill>
                <a:schemeClr val="tx1"/>
              </a:solidFill>
            </a:endParaRPr>
          </a:p>
        </p:txBody>
      </p:sp>
      <p:sp>
        <p:nvSpPr>
          <p:cNvPr id="7" name="Rectangle 6"/>
          <p:cNvSpPr/>
          <p:nvPr/>
        </p:nvSpPr>
        <p:spPr>
          <a:xfrm>
            <a:off x="8803183" y="1693022"/>
            <a:ext cx="1607127" cy="436418"/>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 Ranges </a:t>
            </a:r>
          </a:p>
        </p:txBody>
      </p:sp>
      <p:sp>
        <p:nvSpPr>
          <p:cNvPr id="8" name="Rectangle 7"/>
          <p:cNvSpPr/>
          <p:nvPr/>
        </p:nvSpPr>
        <p:spPr>
          <a:xfrm>
            <a:off x="676100" y="5287759"/>
            <a:ext cx="1845425" cy="432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Purpose </a:t>
            </a:r>
            <a:endParaRPr lang="en-US" dirty="0">
              <a:solidFill>
                <a:schemeClr val="tx1"/>
              </a:solidFill>
            </a:endParaRPr>
          </a:p>
        </p:txBody>
      </p:sp>
      <p:sp>
        <p:nvSpPr>
          <p:cNvPr id="9" name="Rectangle 8"/>
          <p:cNvSpPr/>
          <p:nvPr/>
        </p:nvSpPr>
        <p:spPr>
          <a:xfrm>
            <a:off x="5610402" y="5178308"/>
            <a:ext cx="1845425" cy="437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Mode </a:t>
            </a:r>
            <a:endParaRPr lang="en-US" dirty="0">
              <a:solidFill>
                <a:schemeClr val="tx1"/>
              </a:solidFill>
            </a:endParaRPr>
          </a:p>
        </p:txBody>
      </p:sp>
      <p:sp>
        <p:nvSpPr>
          <p:cNvPr id="10" name="Rectangle 9"/>
          <p:cNvSpPr/>
          <p:nvPr/>
        </p:nvSpPr>
        <p:spPr>
          <a:xfrm>
            <a:off x="2957947" y="4826402"/>
            <a:ext cx="1845425" cy="461357"/>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 </a:t>
            </a:r>
            <a:endParaRPr lang="en-US" dirty="0">
              <a:solidFill>
                <a:schemeClr val="tx1"/>
              </a:solidFill>
            </a:endParaRPr>
          </a:p>
        </p:txBody>
      </p:sp>
      <p:sp>
        <p:nvSpPr>
          <p:cNvPr id="11" name="Rectangle 10"/>
          <p:cNvSpPr/>
          <p:nvPr/>
        </p:nvSpPr>
        <p:spPr>
          <a:xfrm>
            <a:off x="2957947" y="5538007"/>
            <a:ext cx="1845425" cy="490451"/>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a:t>
            </a:r>
            <a:endParaRPr lang="en-US" dirty="0">
              <a:solidFill>
                <a:schemeClr val="tx1"/>
              </a:solidFill>
            </a:endParaRPr>
          </a:p>
        </p:txBody>
      </p:sp>
      <p:sp>
        <p:nvSpPr>
          <p:cNvPr id="12" name="Rectangle 11"/>
          <p:cNvSpPr/>
          <p:nvPr/>
        </p:nvSpPr>
        <p:spPr>
          <a:xfrm>
            <a:off x="7732919" y="4826402"/>
            <a:ext cx="1845425" cy="459972"/>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a:t>
            </a:r>
            <a:endParaRPr lang="en-US" dirty="0">
              <a:solidFill>
                <a:schemeClr val="tx1"/>
              </a:solidFill>
            </a:endParaRPr>
          </a:p>
        </p:txBody>
      </p:sp>
      <p:sp>
        <p:nvSpPr>
          <p:cNvPr id="13" name="Rectangle 12"/>
          <p:cNvSpPr/>
          <p:nvPr/>
        </p:nvSpPr>
        <p:spPr>
          <a:xfrm>
            <a:off x="7732919" y="5616111"/>
            <a:ext cx="1845425" cy="39069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 </a:t>
            </a:r>
            <a:endParaRPr lang="en-US"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3558816841"/>
              </p:ext>
            </p:extLst>
          </p:nvPr>
        </p:nvGraphicFramePr>
        <p:xfrm>
          <a:off x="10876515" y="128500"/>
          <a:ext cx="1145770" cy="5574030"/>
        </p:xfrm>
        <a:graphic>
          <a:graphicData uri="http://schemas.openxmlformats.org/drawingml/2006/table">
            <a:tbl>
              <a:tblPr>
                <a:tableStyleId>{5C22544A-7EE6-4342-B048-85BDC9FD1C3A}</a:tableStyleId>
              </a:tblPr>
              <a:tblGrid>
                <a:gridCol w="1145770">
                  <a:extLst>
                    <a:ext uri="{9D8B030D-6E8A-4147-A177-3AD203B41FA5}">
                      <a16:colId xmlns:a16="http://schemas.microsoft.com/office/drawing/2014/main" val="3176548935"/>
                    </a:ext>
                  </a:extLst>
                </a:gridCol>
              </a:tblGrid>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a:t>
                      </a:r>
                      <a:endParaRPr lang="en-US" sz="16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65480410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a:t>
                      </a:r>
                      <a:endParaRPr lang="en-US" sz="16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76336092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3</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0430043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63105547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269921223"/>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17387995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59607255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79785401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14548331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10</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59337782"/>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11</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83651969"/>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12</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794667678"/>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13</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74765209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822419781"/>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22880389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66564624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871163232"/>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9483972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903544361"/>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20</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26181592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21</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71625163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22</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67647880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241497515"/>
              </p:ext>
            </p:extLst>
          </p:nvPr>
        </p:nvGraphicFramePr>
        <p:xfrm>
          <a:off x="4114800" y="708316"/>
          <a:ext cx="861753" cy="2393370"/>
        </p:xfrm>
        <a:graphic>
          <a:graphicData uri="http://schemas.openxmlformats.org/drawingml/2006/table">
            <a:tbl>
              <a:tblPr>
                <a:tableStyleId>{5C22544A-7EE6-4342-B048-85BDC9FD1C3A}</a:tableStyleId>
              </a:tblPr>
              <a:tblGrid>
                <a:gridCol w="861753">
                  <a:extLst>
                    <a:ext uri="{9D8B030D-6E8A-4147-A177-3AD203B41FA5}">
                      <a16:colId xmlns:a16="http://schemas.microsoft.com/office/drawing/2014/main" val="4040878426"/>
                    </a:ext>
                  </a:extLst>
                </a:gridCol>
              </a:tblGrid>
              <a:tr h="265930">
                <a:tc>
                  <a:txBody>
                    <a:bodyPr/>
                    <a:lstStyle/>
                    <a:p>
                      <a:pPr algn="ctr" fontAlgn="b"/>
                      <a:r>
                        <a:rPr lang="en-US" sz="1600" u="none" strike="noStrike" dirty="0" smtClean="0">
                          <a:effectLst/>
                        </a:rPr>
                        <a:t>x</a:t>
                      </a:r>
                      <a:r>
                        <a:rPr lang="en-US" sz="900" u="none" strike="noStrike" dirty="0" smtClean="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0661735"/>
                  </a:ext>
                </a:extLst>
              </a:tr>
              <a:tr h="265930">
                <a:tc>
                  <a:txBody>
                    <a:bodyPr/>
                    <a:lstStyle/>
                    <a:p>
                      <a:pPr algn="ctr" fontAlgn="b"/>
                      <a:r>
                        <a:rPr lang="en-US" sz="1600" u="none" strike="noStrike" dirty="0" smtClean="0">
                          <a:effectLst/>
                        </a:rPr>
                        <a:t>x</a:t>
                      </a:r>
                      <a:r>
                        <a:rPr lang="en-US" sz="900" u="none" strike="noStrike" dirty="0" smtClean="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5897977"/>
                  </a:ext>
                </a:extLst>
              </a:tr>
              <a:tr h="265930">
                <a:tc>
                  <a:txBody>
                    <a:bodyPr/>
                    <a:lstStyle/>
                    <a:p>
                      <a:pPr algn="ctr" fontAlgn="b"/>
                      <a:r>
                        <a:rPr lang="en-US" sz="1600" u="none" strike="noStrike" dirty="0" smtClean="0">
                          <a:effectLst/>
                        </a:rPr>
                        <a:t>x</a:t>
                      </a:r>
                      <a:r>
                        <a:rPr lang="en-US" sz="900" u="none" strike="noStrike" dirty="0" smtClean="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757276"/>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11228332"/>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585528645"/>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892349173"/>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671345787"/>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212470522"/>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836815231"/>
                  </a:ext>
                </a:extLst>
              </a:tr>
            </a:tbl>
          </a:graphicData>
        </a:graphic>
      </p:graphicFrame>
      <p:cxnSp>
        <p:nvCxnSpPr>
          <p:cNvPr id="19" name="Straight Arrow Connector 18"/>
          <p:cNvCxnSpPr/>
          <p:nvPr/>
        </p:nvCxnSpPr>
        <p:spPr>
          <a:xfrm>
            <a:off x="1864823" y="1853738"/>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668685" y="1848196"/>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8456819" y="1947946"/>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0410310" y="1911231"/>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ight Brace 24"/>
          <p:cNvSpPr/>
          <p:nvPr/>
        </p:nvSpPr>
        <p:spPr>
          <a:xfrm>
            <a:off x="2601884" y="4962698"/>
            <a:ext cx="216131" cy="98021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Right Brace 25"/>
          <p:cNvSpPr/>
          <p:nvPr/>
        </p:nvSpPr>
        <p:spPr>
          <a:xfrm>
            <a:off x="7505705" y="4927366"/>
            <a:ext cx="216131" cy="98021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Oval 26"/>
          <p:cNvSpPr/>
          <p:nvPr/>
        </p:nvSpPr>
        <p:spPr>
          <a:xfrm>
            <a:off x="1864823" y="2497975"/>
            <a:ext cx="465513" cy="4156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1</a:t>
            </a:r>
            <a:endParaRPr lang="en-US" dirty="0"/>
          </a:p>
        </p:txBody>
      </p:sp>
      <p:sp>
        <p:nvSpPr>
          <p:cNvPr id="29" name="Oval 28"/>
          <p:cNvSpPr/>
          <p:nvPr/>
        </p:nvSpPr>
        <p:spPr>
          <a:xfrm>
            <a:off x="8499774" y="2540919"/>
            <a:ext cx="465513" cy="4156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30" name="Oval 29"/>
          <p:cNvSpPr/>
          <p:nvPr/>
        </p:nvSpPr>
        <p:spPr>
          <a:xfrm>
            <a:off x="1864823" y="6093229"/>
            <a:ext cx="465513" cy="4156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31" name="Oval 30"/>
          <p:cNvSpPr/>
          <p:nvPr/>
        </p:nvSpPr>
        <p:spPr>
          <a:xfrm>
            <a:off x="6990311" y="6074698"/>
            <a:ext cx="465513" cy="41563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64074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3377576383"/>
              </p:ext>
            </p:extLst>
          </p:nvPr>
        </p:nvGraphicFramePr>
        <p:xfrm>
          <a:off x="3886204" y="1058314"/>
          <a:ext cx="1145770" cy="5574030"/>
        </p:xfrm>
        <a:graphic>
          <a:graphicData uri="http://schemas.openxmlformats.org/drawingml/2006/table">
            <a:tbl>
              <a:tblPr>
                <a:tableStyleId>{5C22544A-7EE6-4342-B048-85BDC9FD1C3A}</a:tableStyleId>
              </a:tblPr>
              <a:tblGrid>
                <a:gridCol w="1145770">
                  <a:extLst>
                    <a:ext uri="{9D8B030D-6E8A-4147-A177-3AD203B41FA5}">
                      <a16:colId xmlns:a16="http://schemas.microsoft.com/office/drawing/2014/main" val="3176548935"/>
                    </a:ext>
                  </a:extLst>
                </a:gridCol>
              </a:tblGrid>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a:t>
                      </a:r>
                      <a:endParaRPr lang="en-US" sz="16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65480410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a:t>
                      </a:r>
                      <a:endParaRPr lang="en-US" sz="16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76336092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3</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0430043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63105547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269921223"/>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17387995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59607255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79785401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14548331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10</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59337782"/>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11</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83651969"/>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12</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794667678"/>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13</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74765209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822419781"/>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22880389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66564624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871163232"/>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194839725"/>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19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903544361"/>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20</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2261815924"/>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21</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716251630"/>
                  </a:ext>
                </a:extLst>
              </a:tr>
              <a:tr h="220760">
                <a:tc>
                  <a:txBody>
                    <a:bodyPr/>
                    <a:lstStyle/>
                    <a:p>
                      <a:pPr marL="0" indent="0" algn="ctr" defTabSz="914400" rtl="0" eaLnBrk="1" fontAlgn="b" latinLnBrk="0" hangingPunct="1">
                        <a:buFont typeface="+mj-lt"/>
                        <a:buNone/>
                      </a:pPr>
                      <a:r>
                        <a:rPr lang="en-US" sz="1600" u="none" strike="noStrike" kern="1200" dirty="0" smtClean="0">
                          <a:solidFill>
                            <a:schemeClr val="dk1"/>
                          </a:solidFill>
                          <a:effectLst/>
                          <a:latin typeface="+mn-lt"/>
                          <a:ea typeface="+mn-ea"/>
                          <a:cs typeface="+mn-cs"/>
                        </a:rPr>
                        <a:t>y</a:t>
                      </a:r>
                      <a:r>
                        <a:rPr lang="en-US" sz="900" u="none" strike="noStrike" kern="1200" dirty="0" smtClean="0">
                          <a:solidFill>
                            <a:schemeClr val="dk1"/>
                          </a:solidFill>
                          <a:effectLst/>
                          <a:latin typeface="+mn-lt"/>
                          <a:ea typeface="+mn-ea"/>
                          <a:cs typeface="+mn-cs"/>
                        </a:rPr>
                        <a:t>22</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676478803"/>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780671696"/>
              </p:ext>
            </p:extLst>
          </p:nvPr>
        </p:nvGraphicFramePr>
        <p:xfrm>
          <a:off x="1289853" y="1272541"/>
          <a:ext cx="861753" cy="2393370"/>
        </p:xfrm>
        <a:graphic>
          <a:graphicData uri="http://schemas.openxmlformats.org/drawingml/2006/table">
            <a:tbl>
              <a:tblPr>
                <a:tableStyleId>{5C22544A-7EE6-4342-B048-85BDC9FD1C3A}</a:tableStyleId>
              </a:tblPr>
              <a:tblGrid>
                <a:gridCol w="861753">
                  <a:extLst>
                    <a:ext uri="{9D8B030D-6E8A-4147-A177-3AD203B41FA5}">
                      <a16:colId xmlns:a16="http://schemas.microsoft.com/office/drawing/2014/main" val="4040878426"/>
                    </a:ext>
                  </a:extLst>
                </a:gridCol>
              </a:tblGrid>
              <a:tr h="265930">
                <a:tc>
                  <a:txBody>
                    <a:bodyPr/>
                    <a:lstStyle/>
                    <a:p>
                      <a:pPr algn="ctr" fontAlgn="b"/>
                      <a:r>
                        <a:rPr lang="en-US" sz="1600" u="none" strike="noStrike" dirty="0" smtClean="0">
                          <a:effectLst/>
                        </a:rPr>
                        <a:t>x</a:t>
                      </a:r>
                      <a:r>
                        <a:rPr lang="en-US" sz="900" u="none" strike="noStrike" dirty="0" smtClean="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0661735"/>
                  </a:ext>
                </a:extLst>
              </a:tr>
              <a:tr h="265930">
                <a:tc>
                  <a:txBody>
                    <a:bodyPr/>
                    <a:lstStyle/>
                    <a:p>
                      <a:pPr algn="ctr" fontAlgn="b"/>
                      <a:r>
                        <a:rPr lang="en-US" sz="1600" u="none" strike="noStrike" dirty="0" smtClean="0">
                          <a:effectLst/>
                        </a:rPr>
                        <a:t>x</a:t>
                      </a:r>
                      <a:r>
                        <a:rPr lang="en-US" sz="900" u="none" strike="noStrike" dirty="0" smtClean="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5897977"/>
                  </a:ext>
                </a:extLst>
              </a:tr>
              <a:tr h="265930">
                <a:tc>
                  <a:txBody>
                    <a:bodyPr/>
                    <a:lstStyle/>
                    <a:p>
                      <a:pPr algn="ctr" fontAlgn="b"/>
                      <a:r>
                        <a:rPr lang="en-US" sz="1600" u="none" strike="noStrike" dirty="0" smtClean="0">
                          <a:effectLst/>
                        </a:rPr>
                        <a:t>x</a:t>
                      </a:r>
                      <a:r>
                        <a:rPr lang="en-US" sz="900" u="none" strike="noStrike" dirty="0" smtClean="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757276"/>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4</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11228332"/>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5</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585528645"/>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6</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892349173"/>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7</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671345787"/>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8</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4212470522"/>
                  </a:ext>
                </a:extLst>
              </a:tr>
              <a:tr h="265930">
                <a:tc>
                  <a:txBody>
                    <a:bodyPr/>
                    <a:lstStyle/>
                    <a:p>
                      <a:pPr marL="0" algn="ctr" defTabSz="914400" rtl="0" eaLnBrk="1" fontAlgn="b" latinLnBrk="0" hangingPunct="1"/>
                      <a:r>
                        <a:rPr lang="en-US" sz="1600" u="none" strike="noStrike" kern="1200" dirty="0" smtClean="0">
                          <a:solidFill>
                            <a:schemeClr val="dk1"/>
                          </a:solidFill>
                          <a:effectLst/>
                          <a:latin typeface="+mn-lt"/>
                          <a:ea typeface="+mn-ea"/>
                          <a:cs typeface="+mn-cs"/>
                        </a:rPr>
                        <a:t>x</a:t>
                      </a:r>
                      <a:r>
                        <a:rPr lang="en-US" sz="900" u="none" strike="noStrike" kern="1200" dirty="0" smtClean="0">
                          <a:solidFill>
                            <a:schemeClr val="dk1"/>
                          </a:solidFill>
                          <a:effectLst/>
                          <a:latin typeface="+mn-lt"/>
                          <a:ea typeface="+mn-ea"/>
                          <a:cs typeface="+mn-cs"/>
                        </a:rPr>
                        <a:t>9</a:t>
                      </a:r>
                      <a:endParaRPr lang="en-US" sz="9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3836815231"/>
                  </a:ext>
                </a:extLst>
              </a:tr>
            </a:tbl>
          </a:graphicData>
        </a:graphic>
      </p:graphicFrame>
      <p:sp>
        <p:nvSpPr>
          <p:cNvPr id="5" name="Rectangle 4"/>
          <p:cNvSpPr/>
          <p:nvPr/>
        </p:nvSpPr>
        <p:spPr>
          <a:xfrm>
            <a:off x="2335874" y="1783079"/>
            <a:ext cx="1033556" cy="4779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x</a:t>
            </a:r>
            <a:r>
              <a:rPr lang="en-US" sz="900" dirty="0" smtClean="0">
                <a:solidFill>
                  <a:schemeClr val="tx1"/>
                </a:solidFill>
              </a:rPr>
              <a:t>1</a:t>
            </a:r>
            <a:r>
              <a:rPr lang="en-US" sz="1600" dirty="0" smtClean="0">
                <a:solidFill>
                  <a:schemeClr val="tx1"/>
                </a:solidFill>
              </a:rPr>
              <a:t> = 11 km</a:t>
            </a:r>
            <a:endParaRPr lang="en-US" sz="1600" dirty="0">
              <a:solidFill>
                <a:schemeClr val="tx1"/>
              </a:solidFill>
            </a:endParaRPr>
          </a:p>
        </p:txBody>
      </p:sp>
      <p:cxnSp>
        <p:nvCxnSpPr>
          <p:cNvPr id="6" name="Straight Arrow Connector 5"/>
          <p:cNvCxnSpPr/>
          <p:nvPr/>
        </p:nvCxnSpPr>
        <p:spPr>
          <a:xfrm>
            <a:off x="1970112" y="2028306"/>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Frame 6"/>
          <p:cNvSpPr/>
          <p:nvPr/>
        </p:nvSpPr>
        <p:spPr>
          <a:xfrm>
            <a:off x="1291243" y="1305793"/>
            <a:ext cx="860363" cy="248688"/>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p:cNvCxnSpPr/>
          <p:nvPr/>
        </p:nvCxnSpPr>
        <p:spPr>
          <a:xfrm>
            <a:off x="3424850" y="2016529"/>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Frame 9"/>
          <p:cNvSpPr/>
          <p:nvPr/>
        </p:nvSpPr>
        <p:spPr>
          <a:xfrm>
            <a:off x="3895901" y="1083080"/>
            <a:ext cx="1126376" cy="246956"/>
          </a:xfrm>
          <a:prstGeom prst="frame">
            <a:avLst>
              <a:gd name="adj1" fmla="val 1374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130530" y="818111"/>
            <a:ext cx="5677593" cy="5940135"/>
          </a:xfrm>
          <a:prstGeom prst="frame">
            <a:avLst>
              <a:gd name="adj1" fmla="val 100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p:cNvGrpSpPr/>
          <p:nvPr/>
        </p:nvGrpSpPr>
        <p:grpSpPr>
          <a:xfrm>
            <a:off x="7723913" y="2620240"/>
            <a:ext cx="3919443" cy="1950285"/>
            <a:chOff x="5778734" y="2977688"/>
            <a:chExt cx="3919443" cy="1950285"/>
          </a:xfrm>
        </p:grpSpPr>
        <p:sp>
          <p:nvSpPr>
            <p:cNvPr id="15" name="Rectangle 14"/>
            <p:cNvSpPr/>
            <p:nvPr/>
          </p:nvSpPr>
          <p:spPr>
            <a:xfrm>
              <a:off x="5778734" y="3788872"/>
              <a:ext cx="1845425" cy="413905"/>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a:t>
              </a:r>
              <a:endParaRPr lang="en-US" dirty="0">
                <a:solidFill>
                  <a:schemeClr val="tx1"/>
                </a:solidFill>
              </a:endParaRPr>
            </a:p>
          </p:txBody>
        </p:sp>
        <p:sp>
          <p:nvSpPr>
            <p:cNvPr id="17" name="Rectangle 16"/>
            <p:cNvSpPr/>
            <p:nvPr/>
          </p:nvSpPr>
          <p:spPr>
            <a:xfrm>
              <a:off x="7852752" y="2988077"/>
              <a:ext cx="1845425" cy="426029"/>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 </a:t>
              </a:r>
              <a:endParaRPr lang="en-US" dirty="0">
                <a:solidFill>
                  <a:schemeClr val="tx1"/>
                </a:solidFill>
              </a:endParaRPr>
            </a:p>
          </p:txBody>
        </p:sp>
        <p:sp>
          <p:nvSpPr>
            <p:cNvPr id="22" name="Rectangle 21"/>
            <p:cNvSpPr/>
            <p:nvPr/>
          </p:nvSpPr>
          <p:spPr>
            <a:xfrm>
              <a:off x="5778734" y="2977688"/>
              <a:ext cx="1845425" cy="461357"/>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 </a:t>
              </a:r>
              <a:endParaRPr lang="en-US" dirty="0">
                <a:solidFill>
                  <a:schemeClr val="tx1"/>
                </a:solidFill>
              </a:endParaRPr>
            </a:p>
          </p:txBody>
        </p:sp>
        <p:sp>
          <p:nvSpPr>
            <p:cNvPr id="23" name="Rectangle 22"/>
            <p:cNvSpPr/>
            <p:nvPr/>
          </p:nvSpPr>
          <p:spPr>
            <a:xfrm>
              <a:off x="5778734" y="4514068"/>
              <a:ext cx="1845425" cy="413905"/>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a:t>
              </a:r>
              <a:endParaRPr lang="en-US" dirty="0">
                <a:solidFill>
                  <a:schemeClr val="tx1"/>
                </a:solidFill>
              </a:endParaRPr>
            </a:p>
          </p:txBody>
        </p:sp>
        <p:sp>
          <p:nvSpPr>
            <p:cNvPr id="24" name="Rectangle 23"/>
            <p:cNvSpPr/>
            <p:nvPr/>
          </p:nvSpPr>
          <p:spPr>
            <a:xfrm>
              <a:off x="7852752" y="3788872"/>
              <a:ext cx="1845425" cy="41390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a:t>
              </a:r>
              <a:endParaRPr lang="en-US" dirty="0">
                <a:solidFill>
                  <a:schemeClr val="tx1"/>
                </a:solidFill>
              </a:endParaRPr>
            </a:p>
          </p:txBody>
        </p:sp>
        <p:sp>
          <p:nvSpPr>
            <p:cNvPr id="25" name="Rectangle 24"/>
            <p:cNvSpPr/>
            <p:nvPr/>
          </p:nvSpPr>
          <p:spPr>
            <a:xfrm>
              <a:off x="7852752" y="4514068"/>
              <a:ext cx="1845425" cy="413905"/>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Public </a:t>
              </a:r>
              <a:endParaRPr lang="en-US" dirty="0">
                <a:solidFill>
                  <a:schemeClr val="tx1"/>
                </a:solidFill>
              </a:endParaRPr>
            </a:p>
          </p:txBody>
        </p:sp>
      </p:grpSp>
      <p:grpSp>
        <p:nvGrpSpPr>
          <p:cNvPr id="29" name="Group 28"/>
          <p:cNvGrpSpPr/>
          <p:nvPr/>
        </p:nvGrpSpPr>
        <p:grpSpPr>
          <a:xfrm>
            <a:off x="7712824" y="1811132"/>
            <a:ext cx="3930532" cy="477983"/>
            <a:chOff x="5536276" y="1217814"/>
            <a:chExt cx="3930532" cy="477983"/>
          </a:xfrm>
        </p:grpSpPr>
        <p:sp>
          <p:nvSpPr>
            <p:cNvPr id="14" name="Rectangle 13"/>
            <p:cNvSpPr/>
            <p:nvPr/>
          </p:nvSpPr>
          <p:spPr>
            <a:xfrm>
              <a:off x="5536276" y="1217814"/>
              <a:ext cx="1845425" cy="461357"/>
            </a:xfrm>
            <a:prstGeom prst="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 </a:t>
              </a:r>
              <a:endParaRPr lang="en-US" dirty="0">
                <a:solidFill>
                  <a:schemeClr val="tx1"/>
                </a:solidFill>
              </a:endParaRPr>
            </a:p>
          </p:txBody>
        </p:sp>
        <p:sp>
          <p:nvSpPr>
            <p:cNvPr id="16" name="Rectangle 15"/>
            <p:cNvSpPr/>
            <p:nvPr/>
          </p:nvSpPr>
          <p:spPr>
            <a:xfrm>
              <a:off x="7621383" y="1217814"/>
              <a:ext cx="1845425" cy="461357"/>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a:t>
              </a:r>
              <a:endParaRPr lang="en-US" dirty="0">
                <a:solidFill>
                  <a:schemeClr val="tx1"/>
                </a:solidFill>
              </a:endParaRPr>
            </a:p>
          </p:txBody>
        </p:sp>
        <p:sp>
          <p:nvSpPr>
            <p:cNvPr id="26" name="Frame 25"/>
            <p:cNvSpPr/>
            <p:nvPr/>
          </p:nvSpPr>
          <p:spPr>
            <a:xfrm>
              <a:off x="5536276" y="1217814"/>
              <a:ext cx="3930532" cy="477983"/>
            </a:xfrm>
            <a:prstGeom prst="frame">
              <a:avLst>
                <a:gd name="adj1" fmla="val 712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Rectangle 48"/>
          <p:cNvSpPr/>
          <p:nvPr/>
        </p:nvSpPr>
        <p:spPr>
          <a:xfrm>
            <a:off x="5483631" y="1777537"/>
            <a:ext cx="1199800" cy="4779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a:t>
            </a:r>
            <a:r>
              <a:rPr lang="en-US" sz="900" dirty="0" smtClean="0">
                <a:solidFill>
                  <a:schemeClr val="tx1"/>
                </a:solidFill>
              </a:rPr>
              <a:t>1</a:t>
            </a:r>
            <a:r>
              <a:rPr lang="en-US" sz="1600" dirty="0" smtClean="0">
                <a:solidFill>
                  <a:schemeClr val="tx1"/>
                </a:solidFill>
              </a:rPr>
              <a:t> = 13000</a:t>
            </a:r>
            <a:endParaRPr lang="en-US" sz="1600" dirty="0">
              <a:solidFill>
                <a:schemeClr val="tx1"/>
              </a:solidFill>
            </a:endParaRPr>
          </a:p>
        </p:txBody>
      </p:sp>
      <p:sp>
        <p:nvSpPr>
          <p:cNvPr id="50" name="Rectangle 49"/>
          <p:cNvSpPr/>
          <p:nvPr/>
        </p:nvSpPr>
        <p:spPr>
          <a:xfrm>
            <a:off x="1435325" y="408711"/>
            <a:ext cx="1795549" cy="353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Distance Range </a:t>
            </a:r>
          </a:p>
        </p:txBody>
      </p:sp>
      <p:sp>
        <p:nvSpPr>
          <p:cNvPr id="51" name="Rectangle 50"/>
          <p:cNvSpPr/>
          <p:nvPr/>
        </p:nvSpPr>
        <p:spPr>
          <a:xfrm>
            <a:off x="3773978" y="404388"/>
            <a:ext cx="1770610" cy="356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Income Range </a:t>
            </a:r>
          </a:p>
        </p:txBody>
      </p:sp>
      <p:cxnSp>
        <p:nvCxnSpPr>
          <p:cNvPr id="54" name="Straight Arrow Connector 53"/>
          <p:cNvCxnSpPr/>
          <p:nvPr/>
        </p:nvCxnSpPr>
        <p:spPr>
          <a:xfrm>
            <a:off x="5069377" y="2028306"/>
            <a:ext cx="3629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6738851" y="2050123"/>
            <a:ext cx="7592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7712823" y="404388"/>
            <a:ext cx="1845425" cy="3569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Purpose </a:t>
            </a:r>
            <a:endParaRPr lang="en-US" dirty="0">
              <a:solidFill>
                <a:schemeClr val="tx1"/>
              </a:solidFill>
            </a:endParaRPr>
          </a:p>
        </p:txBody>
      </p:sp>
      <p:sp>
        <p:nvSpPr>
          <p:cNvPr id="32" name="Rectangle 31"/>
          <p:cNvSpPr/>
          <p:nvPr/>
        </p:nvSpPr>
        <p:spPr>
          <a:xfrm>
            <a:off x="9797930" y="404389"/>
            <a:ext cx="1845425" cy="3569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Mode </a:t>
            </a:r>
            <a:endParaRPr lang="en-US" dirty="0">
              <a:solidFill>
                <a:schemeClr val="tx1"/>
              </a:solidFill>
            </a:endParaRPr>
          </a:p>
        </p:txBody>
      </p:sp>
    </p:spTree>
    <p:extLst>
      <p:ext uri="{BB962C8B-B14F-4D97-AF65-F5344CB8AC3E}">
        <p14:creationId xmlns:p14="http://schemas.microsoft.com/office/powerpoint/2010/main" val="165976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781" y="699353"/>
            <a:ext cx="11857219" cy="554087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Here, is the description on how the code works and as these calculations are very iterative, so all the iterations cannot be shown on excel and the best way to do that was to produce results through coding.</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 test case for a specific city say  Atlanta for the year 2035 (high demand scenario) and for a ticket price of $0.5 per km  is shown  and all the steps are depicted to show the calculations for UAM PKM, UAM Passenger Trips, UAM Vehicle Trips and UAM Utilization.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code creates a discretized range set for distance and income. For this particular test case, it creates 9 bins for distance and 22 bins for income. In addition, there are other parameters as well to calculate the results in terms of different combinations of mode and purpose split i.e. personal- personal, personal- public, business- personal, business- public.</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As the simulation starts, the following steps are monitored</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Selects first bin i.e. x1 from the distance range and iterate over income range from y1 to y22 for a particular combination of purpose and mode split. This leads to 1*22*1 =22 iterations.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Then it moves to the second bin x2 (distance range) to follow the same process as presented in step 1. Finally, it iterates 9*22*1= 198 times to complete one set of combination. (Personal-personal).</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Then this process is repeated for all the rest 3 combinations for purpose and mode (personal-public, business- personal and business-public), which leads to 9*22*4 = 792 iterations. </a:t>
            </a:r>
          </a:p>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 order to get the annual results for this test case, it involves the summation of 792 iterations and here, only one iteration is seen for a distance range of 22-44 km and income range for 286000 to 312000.  </a:t>
            </a:r>
          </a:p>
        </p:txBody>
      </p:sp>
    </p:spTree>
    <p:extLst>
      <p:ext uri="{BB962C8B-B14F-4D97-AF65-F5344CB8AC3E}">
        <p14:creationId xmlns:p14="http://schemas.microsoft.com/office/powerpoint/2010/main" val="269666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437</Words>
  <Application>Microsoft Office PowerPoint</Application>
  <PresentationFormat>Widescreen</PresentationFormat>
  <Paragraphs>100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GTL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Harleen</dc:creator>
  <cp:lastModifiedBy>KAUR, Harleen</cp:lastModifiedBy>
  <cp:revision>7</cp:revision>
  <dcterms:created xsi:type="dcterms:W3CDTF">2020-10-27T15:07:35Z</dcterms:created>
  <dcterms:modified xsi:type="dcterms:W3CDTF">2020-10-29T09:28:32Z</dcterms:modified>
</cp:coreProperties>
</file>