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-9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7335-43D3-470F-A164-55FB53C1834F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B4F6-A42B-4529-8922-CCEF5075EF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64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DB4F6-A42B-4529-8922-CCEF5075E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2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97FDB-EABE-4B46-93C0-6419DD8F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D09086-4757-454D-9561-EFDB1C169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BAA492-6C67-40E2-9435-D099ACE2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B797DD-9C09-488D-B498-A9A7E83B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43809E-C33D-4FEB-A908-D606218C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89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CAEC2-7D34-4E86-96C1-817E83D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2802CC-579D-4D6F-9DA7-368FD195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A49C75-CCC0-449F-B589-1C4BF20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A799EF-BC50-485D-9676-9DE4CDEE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F5CDB-BA42-49E6-88CA-CD5725A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843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4C93992-B13A-4254-9E7C-AFB4B452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3090CB-59F9-478E-B2B0-505E6FC47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1A43EF-964F-4DB6-A1A0-7E9E209D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588B54-DAA1-4589-AF8D-1237451E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9F1E34-4730-4447-A47C-485F463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98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EA631-7E90-4AB9-AAAE-95D9AF8E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F3B4CD-2B3E-47A8-A8BA-7397B2A6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CE2C06-6ABC-4901-A4A0-30A8BF23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A530D3-7644-4BC7-9DAC-5EA1898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7A939D-0963-4F29-A8BC-E98B86B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02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EF453-2E3D-4BDE-90A0-2D8036F3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4DC36E-8EEF-41A6-948B-6556B0EF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654647-707F-46E7-B718-7FB9965E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82B886-E22C-4396-B7B9-1D5132DF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24CF62-D45F-48B9-8428-E1098A0E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378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4CC5ED-FBA0-4CCA-8269-8225A95F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7120C7-B44E-48C1-AC45-025E40DE3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AD59FB-C24A-4F48-9141-1B8B699A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C8090B-1FF6-4B92-BDE6-48519EC4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4926CE-682F-40BB-8AE1-30695D3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33BB33-67B6-4E54-ADA8-69B9F04F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58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748AF-FDEF-4232-82DC-4586BA7F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72D3FD-E586-4CA3-B254-9F1049F1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EEDFE9-C244-48EC-BB05-B520A0602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F0AC2E-3ABF-4723-9725-5920E20BD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B2E2E4E-F030-4393-8DC7-049DBA16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42E13A-64DB-4F03-8FAD-672D2FE7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F387C4-4E90-4978-8F17-0ECEAC1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FDE74B-2BD4-487A-855B-15E90D1D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03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24959-36EE-4851-9D6C-45B626FD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379F46-02FC-47F6-A412-5B0AB5B4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ECEE87-3519-45BD-882C-988AB51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8B6543-A73D-4448-86D6-E9320527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688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73D435-E679-403A-92A9-FC8E503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7010EA4-92F3-4864-BC72-ED08E4AC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1A7CEA-87F9-4481-BF97-D6BE1956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73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CAB84-83C2-4E12-8287-CDA2375E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B555F4-3AE4-4FFB-BD6E-EE330C64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35D63-EA9D-4028-BCB9-7826E2F9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D89997-767F-4580-B9C9-4E3225A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90CF8B-2B43-42E2-86BB-E5CBF730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34A917-0CFB-4E63-9242-EAC398B0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03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BE1AA1-08B3-43D7-A0A6-166AF40F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5EBF9E0-BEA6-4134-B324-B2626531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592121-A07C-4951-9C7A-5854F048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E48179-7B8B-4B4E-B5F9-E6837512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9FE8A0-5F73-423F-B456-FF2FB578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9BAA32-B2BC-47FA-B6BB-BB051074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8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012DE16-3BA7-4924-950E-A9F4A2EF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88652C-3B3D-4343-BD63-7EFAFBA1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6DA037-583F-4575-8AAC-5ED207BC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BA01-E0CC-42E5-A42A-789AA3232A5C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EE9E97-1CEE-409F-A205-780F84DF8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5C3EE8-B6BD-4AA0-BDBE-427862423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8A0E-4272-4C68-9E35-56FE609AB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9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violence_injury_prevention/road_safety_status/2015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7168B-D61C-4068-A502-1DF70350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Prediction of Accident Severity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E307E8-1DB5-4B59-9999-66BF5105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 smtClean="0"/>
              <a:t>Akshay </a:t>
            </a:r>
            <a:r>
              <a:rPr lang="en-IN" dirty="0" err="1" smtClean="0"/>
              <a:t>kumar</a:t>
            </a:r>
            <a:r>
              <a:rPr lang="en-IN" dirty="0" smtClean="0"/>
              <a:t> R </a:t>
            </a:r>
            <a:r>
              <a:rPr lang="en-IN" smtClean="0"/>
              <a:t>Gidveer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90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8F336-84B9-46A5-9943-C4717A0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worked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What not worked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93BAE1-91D4-461A-933F-181593A2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Under Sampling</a:t>
            </a:r>
          </a:p>
          <a:p>
            <a:r>
              <a:rPr lang="en-US" sz="2400" dirty="0"/>
              <a:t>Fine tuning the parameters</a:t>
            </a:r>
          </a:p>
          <a:p>
            <a:r>
              <a:rPr lang="en-US" sz="2400" dirty="0"/>
              <a:t>Data Preprocessing</a:t>
            </a:r>
          </a:p>
          <a:p>
            <a:endParaRPr lang="en-US" sz="2400" dirty="0"/>
          </a:p>
          <a:p>
            <a:r>
              <a:rPr lang="en-US" sz="2400" dirty="0"/>
              <a:t>Over Sampling</a:t>
            </a:r>
          </a:p>
          <a:p>
            <a:r>
              <a:rPr lang="en-US" sz="2400" dirty="0"/>
              <a:t>Certain popular ensemble methods did not work well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188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A8EEB-C658-41AC-B91E-44C148C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121C2-DF90-4E2F-B503-149A769C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conclusion, most of the algorithms are biased towards most frequent class. However, efficient pre-processing and corresponding imbalanced data techniques should give optimal results.</a:t>
            </a:r>
          </a:p>
        </p:txBody>
      </p:sp>
    </p:spTree>
    <p:extLst>
      <p:ext uri="{BB962C8B-B14F-4D97-AF65-F5344CB8AC3E}">
        <p14:creationId xmlns:p14="http://schemas.microsoft.com/office/powerpoint/2010/main" xmlns="" val="321943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F6FA1-1DCD-4769-BC4E-9C2D9BC0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E969B4-23F9-4944-833F-A3F676BE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[1]  Global Status Report on Road Safety 2015</a:t>
            </a:r>
            <a:endParaRPr lang="en-US" sz="2400" b="0">
              <a:effectLst/>
            </a:endParaRPr>
          </a:p>
          <a:p>
            <a:pPr marL="0" indent="0">
              <a:buNone/>
            </a:pPr>
            <a:r>
              <a:rPr lang="en-US" sz="2400" u="sng">
                <a:hlinkClick r:id="rId2"/>
              </a:rPr>
              <a:t>http://www.who.int/violence_injury_prevention/road_safety_status/2015/en/</a:t>
            </a:r>
            <a:endParaRPr lang="en-US" sz="2400" b="0">
              <a:effectLst/>
            </a:endParaRPr>
          </a:p>
          <a:p>
            <a:pPr marL="0" indent="0">
              <a:buNone/>
            </a:pP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22457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AB7ED-0F20-4CC7-A490-E88F3300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42854-F523-4EEE-8CBA-B29EA926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u="sng" dirty="0"/>
              <a:t>Motivation</a:t>
            </a:r>
          </a:p>
          <a:p>
            <a:r>
              <a:rPr lang="en-US" sz="1600" dirty="0"/>
              <a:t>Traffic accidents are severe concern for most of the countries </a:t>
            </a:r>
          </a:p>
          <a:p>
            <a:r>
              <a:rPr lang="en-US" sz="1600" dirty="0"/>
              <a:t>Approx. 1.25 million people deaths caused because of road accident injuries in a year [1]</a:t>
            </a:r>
          </a:p>
          <a:p>
            <a:r>
              <a:rPr lang="en-US" sz="1600" dirty="0"/>
              <a:t>Complexity of dataset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Objective</a:t>
            </a:r>
            <a:endParaRPr lang="en-US" sz="1600" dirty="0"/>
          </a:p>
          <a:p>
            <a:r>
              <a:rPr lang="en-US" sz="1600" dirty="0"/>
              <a:t>To help traffic control authorities predict the accident severity</a:t>
            </a:r>
          </a:p>
          <a:p>
            <a:r>
              <a:rPr lang="en-US" sz="1600" dirty="0"/>
              <a:t>Effectively able to predict “Serious” accidents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9153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85496-C5A2-4BA4-8DB1-48216C04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Dataset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EFF8EB-FFC0-4984-873A-8351DAA4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Size of Dataset: ~630 MB</a:t>
            </a:r>
          </a:p>
          <a:p>
            <a:r>
              <a:rPr lang="en-US" sz="2000" dirty="0"/>
              <a:t>Number of records: ~2 Million rows</a:t>
            </a:r>
          </a:p>
          <a:p>
            <a:r>
              <a:rPr lang="en-US" sz="2000" dirty="0"/>
              <a:t>Number of columns: 34 Columns</a:t>
            </a:r>
          </a:p>
          <a:p>
            <a:r>
              <a:rPr lang="en-US" sz="2000" dirty="0"/>
              <a:t>Source : </a:t>
            </a:r>
            <a:r>
              <a:rPr lang="en-US" sz="2000" dirty="0">
                <a:hlinkClick r:id="rId2"/>
              </a:rPr>
              <a:t>https://data.gov.uk/dataset/cb7ae6f0-4be6-4935-9277-47e5ce24a11f/road-safety-data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7715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91418-AF6B-4215-AA83-038EFED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Pre-processing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71CA8E-5E4D-46E2-9331-8E4AA324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missing values are imputed by the most frequent value of the column</a:t>
            </a:r>
          </a:p>
          <a:p>
            <a:r>
              <a:rPr lang="en-US" sz="2000" dirty="0"/>
              <a:t>Categorical data labelled with numerical values</a:t>
            </a:r>
          </a:p>
          <a:p>
            <a:r>
              <a:rPr lang="en-US" sz="2000" dirty="0"/>
              <a:t>Merged similar categorical values</a:t>
            </a:r>
          </a:p>
          <a:p>
            <a:r>
              <a:rPr lang="en-US" sz="2000" dirty="0" err="1"/>
              <a:t>SelectKBest</a:t>
            </a:r>
            <a:r>
              <a:rPr lang="en-US" sz="2000" dirty="0"/>
              <a:t>: provides the k best features by performing various statistical tests i.e., chi squared computation between two non-negative features</a:t>
            </a:r>
          </a:p>
          <a:p>
            <a:r>
              <a:rPr lang="en-US" sz="2000" dirty="0"/>
              <a:t>RFE(Recursive Feature Elimination): Recursively eliminates the features which does not in target variable values</a:t>
            </a:r>
          </a:p>
          <a:p>
            <a:r>
              <a:rPr lang="en-US" sz="2000" dirty="0"/>
              <a:t>Merged Serious and Fatal classes as Serious class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1431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99AE2756-0FC4-4155-83E7-58AAAB63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247AB924-1B87-43FC-B7C7-B112D5C51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C5A05-6B94-4453-AF4A-0D9D658C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Visualization </a:t>
            </a:r>
          </a:p>
        </p:txBody>
      </p:sp>
      <p:pic>
        <p:nvPicPr>
          <p:cNvPr id="1030" name="Picture 6" descr="https://lh3.googleusercontent.com/iGz7_eBNFDxi_ydMA7Ab8HFt7kp4TiS8F8dxKLegbpteao-3DZcyz-9x_J_2nWxeGupZ453Rms9L79RGwYkKSgTeLeZwgcgKE0zQxNRIzkIagTQVQSlMjMtmk447ILGwAPLdVftT">
            <a:extLst>
              <a:ext uri="{FF2B5EF4-FFF2-40B4-BE49-F238E27FC236}">
                <a16:creationId xmlns:a16="http://schemas.microsoft.com/office/drawing/2014/main" xmlns="" id="{88AFB915-989B-4EE1-90CE-26065690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" y="1394481"/>
            <a:ext cx="3425609" cy="18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fKSgIIbEoLR4J_5V7RRtI1sMlf9ePG-C_ZJdl7gjP2b8pZv0j_TKOdZdH1MVIPoDOeDPKEAlWGXto2Dh3tV78-IxNFe1BAL05dYlkuY1s0GjNllRIfJ-tgD_pX0JJ5etCn94-eQ">
            <a:extLst>
              <a:ext uri="{FF2B5EF4-FFF2-40B4-BE49-F238E27FC236}">
                <a16:creationId xmlns:a16="http://schemas.microsoft.com/office/drawing/2014/main" xmlns="" id="{28035F8B-F48F-4422-B9C9-0CF313BA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5729" y="1439635"/>
            <a:ext cx="3433324" cy="173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818DC98F-4057-4645-B948-F604F39A9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3.googleusercontent.com/LI6dcH1cbPn6PLEJ0_NadNlYb8rdenQ4Ped55AKHwcJ3CWglDJPRaZsP_MXms00geUfC_0r6t1q8HZWh4c2ClqDbf2TWeHpSLVGCuZcncBfzzooOQY6bQ9xsRCHuSNXD05CI6MWk">
            <a:extLst>
              <a:ext uri="{FF2B5EF4-FFF2-40B4-BE49-F238E27FC236}">
                <a16:creationId xmlns:a16="http://schemas.microsoft.com/office/drawing/2014/main" xmlns="" id="{8BE5643A-FAA6-4144-AE3F-684AEB40D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9725" y="1237491"/>
            <a:ext cx="3423916" cy="21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DAD2B705-4A9B-408D-AA80-4F41045E0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03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3E690E-44ED-43E4-A2E4-C892ACA3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Algorithms Used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E17DD9-F28D-4212-834C-7C969C5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K- Nearest Neighbor</a:t>
            </a:r>
          </a:p>
          <a:p>
            <a:pPr marL="0" indent="0">
              <a:buNone/>
            </a:pPr>
            <a:r>
              <a:rPr lang="en-US" sz="2400" dirty="0"/>
              <a:t>Naïve Bayes</a:t>
            </a:r>
          </a:p>
          <a:p>
            <a:pPr marL="0" indent="0">
              <a:buNone/>
            </a:pPr>
            <a:r>
              <a:rPr lang="en-US" sz="2400" dirty="0" err="1"/>
              <a:t>XGBoost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Random Forest </a:t>
            </a:r>
          </a:p>
          <a:p>
            <a:pPr marL="0" indent="0">
              <a:buNone/>
            </a:pPr>
            <a:r>
              <a:rPr lang="en-US" sz="2400" dirty="0"/>
              <a:t>GBM</a:t>
            </a:r>
          </a:p>
          <a:p>
            <a:pPr marL="0" indent="0">
              <a:buNone/>
            </a:pPr>
            <a:r>
              <a:rPr lang="en-US" sz="2400" dirty="0"/>
              <a:t>SVM</a:t>
            </a:r>
          </a:p>
          <a:p>
            <a:pPr marL="0" indent="0">
              <a:buNone/>
            </a:pPr>
            <a:r>
              <a:rPr lang="en-US" sz="2400" dirty="0"/>
              <a:t>Logistic Regression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587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35347-8BD6-4A09-B8B9-042B8AB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Comparative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3EE9A2E-739E-4A4C-B4FF-B8463ED0F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7118" y="620888"/>
            <a:ext cx="5455917" cy="327354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C46C318-C2F3-4FC2-8046-0735F0D13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068" y="620888"/>
            <a:ext cx="5455917" cy="327354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111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63D29-CD15-43D9-A098-50A2B78A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Handling Imbalanced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253F37-024A-4FDD-A357-59D8469F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Over Sampling</a:t>
            </a:r>
          </a:p>
          <a:p>
            <a:r>
              <a:rPr lang="en-US" sz="2400" dirty="0"/>
              <a:t>Under Sampling</a:t>
            </a:r>
          </a:p>
          <a:p>
            <a:r>
              <a:rPr lang="en-US" sz="2400" dirty="0"/>
              <a:t>Mis-classification penalty </a:t>
            </a:r>
          </a:p>
          <a:p>
            <a:r>
              <a:rPr lang="en-US" sz="2400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199539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A0AA1-A0E4-48A3-B13C-9AB57B76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Challenges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7598A6-C835-487D-B387-51C61C2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Cannot run most of the algorithms on local machines</a:t>
            </a:r>
          </a:p>
          <a:p>
            <a:r>
              <a:rPr lang="en-US" sz="2400" dirty="0"/>
              <a:t>Not able to test over sampling </a:t>
            </a:r>
          </a:p>
          <a:p>
            <a:r>
              <a:rPr lang="en-US" sz="2400" dirty="0"/>
              <a:t>Highly imbalanced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3914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</Words>
  <Application>Microsoft Office PowerPoint</Application>
  <PresentationFormat>Custom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Prediction of Accident Severity</vt:lpstr>
      <vt:lpstr>Introduction</vt:lpstr>
      <vt:lpstr>Dataset </vt:lpstr>
      <vt:lpstr>Data Pre-processing</vt:lpstr>
      <vt:lpstr>Data Visualization </vt:lpstr>
      <vt:lpstr>Algorithms Used</vt:lpstr>
      <vt:lpstr>Comparative Analysis</vt:lpstr>
      <vt:lpstr>Handling Imbalanced Data</vt:lpstr>
      <vt:lpstr>Challenges</vt:lpstr>
      <vt:lpstr>What worked   What not worked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Accident Severity</dc:title>
  <dc:creator>desu saiteja</dc:creator>
  <cp:lastModifiedBy>Akshay</cp:lastModifiedBy>
  <cp:revision>3</cp:revision>
  <dcterms:created xsi:type="dcterms:W3CDTF">2018-12-05T08:08:40Z</dcterms:created>
  <dcterms:modified xsi:type="dcterms:W3CDTF">2020-09-04T21:02:10Z</dcterms:modified>
</cp:coreProperties>
</file>